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Proxima Nova Extrabold"/>
      <p:bold r:id="rId24"/>
    </p:embeddedFont>
    <p:embeddedFont>
      <p:font typeface="Proxima Nova Semibold"/>
      <p:regular r:id="rId25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ProximaNovaExtrabold-bold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Semibold-bold.fntdata"/><Relationship Id="rId25" Type="http://schemas.openxmlformats.org/officeDocument/2006/relationships/font" Target="fonts/ProximaNovaSemibold-regular.fntdata"/><Relationship Id="rId27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21eafbaf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21eafb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e9c6c3e56_0_3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e9c6c3e5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5a0f02cb9_1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5a0f02cb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e9c6c3e56_0_4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e9c6c3e5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7dd139db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7dd139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21eafbaf6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21eafbaf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b899907b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b899907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a0f02cb9_1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a0f02cb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b899907b_0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b899907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e9c6c3e5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e9c6c3e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e9c6c3e56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e9c6c3e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a0f02cb9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a0f02c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e9c6c3e56_0_1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e9c6c3e5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e9c6c3e56_0_2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e9c6c3e5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s://en.wikipedia.org/wiki/Sorting_algorith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-50" y="3932250"/>
            <a:ext cx="91440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A1E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Algoritmos y Programación I</a:t>
            </a:r>
            <a:endParaRPr>
              <a:solidFill>
                <a:srgbClr val="0BA1E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-50" y="4505550"/>
            <a:ext cx="91440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Curso Essaya - 75.40 / 95.14</a:t>
            </a:r>
            <a:b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en">
                <a:solidFill>
                  <a:srgbClr val="0BA1E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Clase 18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Algoritmos de ordenamiento I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23" y="1150176"/>
            <a:ext cx="6863549" cy="22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idx="4294967295" type="body"/>
          </p:nvPr>
        </p:nvSpPr>
        <p:spPr>
          <a:xfrm>
            <a:off x="244700" y="389900"/>
            <a:ext cx="82626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algoritmo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inserción(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⬅ 1, 2, 3, ..., N-1: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insertar_ordenado(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2"/>
          <p:cNvSpPr txBox="1"/>
          <p:nvPr>
            <p:ph idx="4294967295" type="body"/>
          </p:nvPr>
        </p:nvSpPr>
        <p:spPr>
          <a:xfrm>
            <a:off x="3606550" y="3425"/>
            <a:ext cx="5566500" cy="4659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Invariante:</a:t>
            </a:r>
            <a:r>
              <a:rPr lang="en"/>
              <a:t> La sublista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L[0]..L[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-1]</a:t>
            </a:r>
            <a:r>
              <a:rPr lang="en"/>
              <a:t> está ordenada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32" name="Google Shape;232;p22"/>
          <p:cNvGrpSpPr/>
          <p:nvPr/>
        </p:nvGrpSpPr>
        <p:grpSpPr>
          <a:xfrm>
            <a:off x="3104050" y="1723075"/>
            <a:ext cx="2935900" cy="762000"/>
            <a:chOff x="2091500" y="2088575"/>
            <a:chExt cx="2935900" cy="762000"/>
          </a:xfrm>
        </p:grpSpPr>
        <p:sp>
          <p:nvSpPr>
            <p:cNvPr id="233" name="Google Shape;233;p22"/>
            <p:cNvSpPr/>
            <p:nvPr/>
          </p:nvSpPr>
          <p:spPr>
            <a:xfrm>
              <a:off x="20915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2510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29303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33497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37691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41885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4607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2091500" y="2088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2510900" y="2088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2" name="Google Shape;242;p22"/>
            <p:cNvSpPr txBox="1"/>
            <p:nvPr/>
          </p:nvSpPr>
          <p:spPr>
            <a:xfrm>
              <a:off x="2930300" y="2088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3" name="Google Shape;243;p22"/>
            <p:cNvSpPr txBox="1"/>
            <p:nvPr/>
          </p:nvSpPr>
          <p:spPr>
            <a:xfrm>
              <a:off x="3349725" y="2088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3769100" y="2088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4188550" y="2088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6" name="Google Shape;246;p22"/>
            <p:cNvSpPr txBox="1"/>
            <p:nvPr/>
          </p:nvSpPr>
          <p:spPr>
            <a:xfrm>
              <a:off x="4608000" y="2088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3104050" y="2599075"/>
            <a:ext cx="2935800" cy="419400"/>
            <a:chOff x="2091500" y="2431175"/>
            <a:chExt cx="2935800" cy="419400"/>
          </a:xfrm>
        </p:grpSpPr>
        <p:sp>
          <p:nvSpPr>
            <p:cNvPr id="248" name="Google Shape;248;p22"/>
            <p:cNvSpPr/>
            <p:nvPr/>
          </p:nvSpPr>
          <p:spPr>
            <a:xfrm>
              <a:off x="20915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25109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29303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33497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37691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41885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4607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55" name="Google Shape;255;p22"/>
          <p:cNvGrpSpPr/>
          <p:nvPr/>
        </p:nvGrpSpPr>
        <p:grpSpPr>
          <a:xfrm>
            <a:off x="3104050" y="3132475"/>
            <a:ext cx="2935800" cy="419400"/>
            <a:chOff x="2091500" y="2431175"/>
            <a:chExt cx="2935800" cy="419400"/>
          </a:xfrm>
        </p:grpSpPr>
        <p:sp>
          <p:nvSpPr>
            <p:cNvPr id="256" name="Google Shape;256;p22"/>
            <p:cNvSpPr/>
            <p:nvPr/>
          </p:nvSpPr>
          <p:spPr>
            <a:xfrm>
              <a:off x="20915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25109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29303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33497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37691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41885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4607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63" name="Google Shape;263;p22"/>
          <p:cNvGrpSpPr/>
          <p:nvPr/>
        </p:nvGrpSpPr>
        <p:grpSpPr>
          <a:xfrm>
            <a:off x="3104050" y="3665875"/>
            <a:ext cx="2935800" cy="419400"/>
            <a:chOff x="2091500" y="2431175"/>
            <a:chExt cx="2935800" cy="419400"/>
          </a:xfrm>
        </p:grpSpPr>
        <p:sp>
          <p:nvSpPr>
            <p:cNvPr id="264" name="Google Shape;264;p22"/>
            <p:cNvSpPr/>
            <p:nvPr/>
          </p:nvSpPr>
          <p:spPr>
            <a:xfrm>
              <a:off x="20915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25109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29303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33497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37691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41885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4607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71" name="Google Shape;271;p22"/>
          <p:cNvGrpSpPr/>
          <p:nvPr/>
        </p:nvGrpSpPr>
        <p:grpSpPr>
          <a:xfrm>
            <a:off x="3104050" y="4199275"/>
            <a:ext cx="2935800" cy="419400"/>
            <a:chOff x="2091500" y="2431175"/>
            <a:chExt cx="2935800" cy="419400"/>
          </a:xfrm>
        </p:grpSpPr>
        <p:sp>
          <p:nvSpPr>
            <p:cNvPr id="272" name="Google Shape;272;p22"/>
            <p:cNvSpPr/>
            <p:nvPr/>
          </p:nvSpPr>
          <p:spPr>
            <a:xfrm>
              <a:off x="20915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25109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29303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3497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37691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41885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4607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79" name="Google Shape;279;p22"/>
          <p:cNvGrpSpPr/>
          <p:nvPr/>
        </p:nvGrpSpPr>
        <p:grpSpPr>
          <a:xfrm>
            <a:off x="3104050" y="4732675"/>
            <a:ext cx="2935800" cy="419400"/>
            <a:chOff x="2091500" y="2431175"/>
            <a:chExt cx="2935800" cy="419400"/>
          </a:xfrm>
        </p:grpSpPr>
        <p:sp>
          <p:nvSpPr>
            <p:cNvPr id="280" name="Google Shape;280;p22"/>
            <p:cNvSpPr/>
            <p:nvPr/>
          </p:nvSpPr>
          <p:spPr>
            <a:xfrm>
              <a:off x="20915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25109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29303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33497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7691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41885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4607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87" name="Google Shape;287;p22"/>
          <p:cNvGrpSpPr/>
          <p:nvPr/>
        </p:nvGrpSpPr>
        <p:grpSpPr>
          <a:xfrm>
            <a:off x="3104050" y="5266075"/>
            <a:ext cx="2935800" cy="419400"/>
            <a:chOff x="2091500" y="2431175"/>
            <a:chExt cx="2935800" cy="419400"/>
          </a:xfrm>
        </p:grpSpPr>
        <p:sp>
          <p:nvSpPr>
            <p:cNvPr id="288" name="Google Shape;288;p22"/>
            <p:cNvSpPr/>
            <p:nvPr/>
          </p:nvSpPr>
          <p:spPr>
            <a:xfrm>
              <a:off x="20915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25109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29303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33497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37691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41885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46079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95" name="Google Shape;295;p22"/>
          <p:cNvSpPr/>
          <p:nvPr/>
        </p:nvSpPr>
        <p:spPr>
          <a:xfrm>
            <a:off x="3548524" y="2087500"/>
            <a:ext cx="371100" cy="3756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3969688" y="2620900"/>
            <a:ext cx="371100" cy="3756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4385309" y="3154300"/>
            <a:ext cx="371100" cy="3756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4805116" y="3687700"/>
            <a:ext cx="371100" cy="3756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5226281" y="4221100"/>
            <a:ext cx="371100" cy="3756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5646200" y="4753279"/>
            <a:ext cx="371100" cy="3756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idx="4294967295" type="body"/>
          </p:nvPr>
        </p:nvSpPr>
        <p:spPr>
          <a:xfrm>
            <a:off x="135900" y="235975"/>
            <a:ext cx="8802600" cy="6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ord_insercion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	"""Ordena una lista de elementos según el método de inserción.</a:t>
            </a:r>
            <a:endParaRPr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Pre:</a:t>
            </a: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los elementos de la lista deben ser comparables.</a:t>
            </a:r>
            <a:endParaRPr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Post:</a:t>
            </a: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la lista está ordenada.</a:t>
            </a:r>
            <a:endParaRPr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	"""</a:t>
            </a:r>
            <a:endParaRPr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range(1, len(L)):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insertar_ordenado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(L, i)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insertar_ordenado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(L, i):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	"""</a:t>
            </a:r>
            <a:r>
              <a:rPr b="1"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Pre:</a:t>
            </a: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L[:i] está ordenada</a:t>
            </a:r>
            <a:endParaRPr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Post:</a:t>
            </a: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L[:i+1] está ordenada y contiene los mismos elementos</a:t>
            </a:r>
            <a:endParaRPr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	que estaban en L[:i] más el elemento que estaba en i.</a:t>
            </a:r>
            <a:endParaRPr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	"""</a:t>
            </a:r>
            <a:endParaRPr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v = L[i]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j = i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j &gt;= 0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L[j] &gt; v: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	L[j + 1] = L[j]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	j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L[j + 1] = v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/>
          <p:nvPr>
            <p:ph idx="4294967295" type="title"/>
          </p:nvPr>
        </p:nvSpPr>
        <p:spPr>
          <a:xfrm>
            <a:off x="311700" y="230525"/>
            <a:ext cx="5203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Ordenamiento por </a:t>
            </a:r>
            <a:r>
              <a:rPr lang="en">
                <a:solidFill>
                  <a:schemeClr val="accent5"/>
                </a:solidFill>
              </a:rPr>
              <a:t>inserción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528975" y="3107000"/>
            <a:ext cx="12765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2" name="Google Shape;312;p24"/>
          <p:cNvCxnSpPr>
            <a:stCxn id="311" idx="3"/>
            <a:endCxn id="313" idx="1"/>
          </p:cNvCxnSpPr>
          <p:nvPr/>
        </p:nvCxnSpPr>
        <p:spPr>
          <a:xfrm flipH="1" rot="10800000">
            <a:off x="1805475" y="2963150"/>
            <a:ext cx="532200" cy="38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4"/>
          <p:cNvCxnSpPr>
            <a:stCxn id="311" idx="3"/>
            <a:endCxn id="315" idx="1"/>
          </p:cNvCxnSpPr>
          <p:nvPr/>
        </p:nvCxnSpPr>
        <p:spPr>
          <a:xfrm>
            <a:off x="1805475" y="3347450"/>
            <a:ext cx="532200" cy="30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4"/>
          <p:cNvSpPr txBox="1"/>
          <p:nvPr>
            <p:ph idx="4294967295" type="body"/>
          </p:nvPr>
        </p:nvSpPr>
        <p:spPr>
          <a:xfrm>
            <a:off x="2337650" y="2722800"/>
            <a:ext cx="1955400" cy="48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Mejor caso: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315" name="Google Shape;315;p24"/>
          <p:cNvSpPr txBox="1"/>
          <p:nvPr>
            <p:ph idx="4294967295" type="body"/>
          </p:nvPr>
        </p:nvSpPr>
        <p:spPr>
          <a:xfrm>
            <a:off x="2337650" y="3408600"/>
            <a:ext cx="1955400" cy="48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Peor caso: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4308700" y="2726000"/>
            <a:ext cx="9345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4"/>
          <p:cNvSpPr txBox="1"/>
          <p:nvPr>
            <p:ph idx="4294967295" type="body"/>
          </p:nvPr>
        </p:nvSpPr>
        <p:spPr>
          <a:xfrm>
            <a:off x="5319450" y="2769837"/>
            <a:ext cx="3392700" cy="48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(Lista ordenada)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18" name="Google Shape;318;p24"/>
          <p:cNvSpPr txBox="1"/>
          <p:nvPr>
            <p:ph idx="4294967295" type="body"/>
          </p:nvPr>
        </p:nvSpPr>
        <p:spPr>
          <a:xfrm>
            <a:off x="5319450" y="3455637"/>
            <a:ext cx="3392700" cy="48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(Lista ordenada al revés)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4308699" y="3411800"/>
            <a:ext cx="9345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825500" y="4250000"/>
            <a:ext cx="1955400" cy="558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∊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O(N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825500" y="5240600"/>
            <a:ext cx="1912200" cy="558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E(N)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∊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1789353" y="5231529"/>
            <a:ext cx="765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4"/>
          <p:cNvSpPr txBox="1"/>
          <p:nvPr>
            <p:ph idx="4294967295" type="body"/>
          </p:nvPr>
        </p:nvSpPr>
        <p:spPr>
          <a:xfrm>
            <a:off x="2288275" y="1153950"/>
            <a:ext cx="49839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algoritmo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inserción(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⬅ 1, 2, 3, ..., N-1: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insertar_ordenado(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25" y="324775"/>
            <a:ext cx="9525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000" y="324775"/>
            <a:ext cx="4762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 txBox="1"/>
          <p:nvPr/>
        </p:nvSpPr>
        <p:spPr>
          <a:xfrm>
            <a:off x="854525" y="4635500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Selección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854525" y="5168900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Inserción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4067750" y="3301925"/>
            <a:ext cx="816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T(N)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7046825" y="3835325"/>
            <a:ext cx="816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(N)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2981000" y="3835325"/>
            <a:ext cx="816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Mejor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caso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3797300" y="3835325"/>
            <a:ext cx="1341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Promedio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5138300" y="3835325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Peor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caso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2907038" y="4635500"/>
            <a:ext cx="964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3896875" y="4635500"/>
            <a:ext cx="1158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5076650" y="4635500"/>
            <a:ext cx="1075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6978725" y="4635500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2907050" y="5168900"/>
            <a:ext cx="964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5"/>
          <p:cNvSpPr txBox="1"/>
          <p:nvPr/>
        </p:nvSpPr>
        <p:spPr>
          <a:xfrm>
            <a:off x="3813550" y="5168900"/>
            <a:ext cx="1324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5"/>
          <p:cNvSpPr txBox="1"/>
          <p:nvPr/>
        </p:nvSpPr>
        <p:spPr>
          <a:xfrm>
            <a:off x="5001400" y="5168900"/>
            <a:ext cx="1226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25"/>
          <p:cNvSpPr txBox="1"/>
          <p:nvPr/>
        </p:nvSpPr>
        <p:spPr>
          <a:xfrm>
            <a:off x="6978725" y="5168900"/>
            <a:ext cx="952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5" name="Google Shape;345;p25"/>
          <p:cNvCxnSpPr/>
          <p:nvPr/>
        </p:nvCxnSpPr>
        <p:spPr>
          <a:xfrm>
            <a:off x="772875" y="4544779"/>
            <a:ext cx="74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25"/>
          <p:cNvSpPr txBox="1"/>
          <p:nvPr/>
        </p:nvSpPr>
        <p:spPr>
          <a:xfrm>
            <a:off x="854525" y="5682250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Mergesort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p25"/>
          <p:cNvSpPr txBox="1"/>
          <p:nvPr/>
        </p:nvSpPr>
        <p:spPr>
          <a:xfrm>
            <a:off x="854525" y="6190346"/>
            <a:ext cx="1805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Quicksort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7863125" y="4704050"/>
            <a:ext cx="141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"in-place"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25"/>
          <p:cNvSpPr txBox="1"/>
          <p:nvPr/>
        </p:nvSpPr>
        <p:spPr>
          <a:xfrm>
            <a:off x="7863125" y="5237450"/>
            <a:ext cx="141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"in-place"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05" y="1530600"/>
            <a:ext cx="7991593" cy="37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625925" y="2472000"/>
            <a:ext cx="81825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 = [ 'f', 'a', 'e', 'c', 'g', 'd', 'b' 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L.sort()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[ 'a', 'b', 'c', 'd', 'e', 'f', 'g' 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625925" y="2472000"/>
            <a:ext cx="81825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 = [ 'f', 'a', 'e', 'c', 'g', 'd', 'b' 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ordenar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(L)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[ 'a', 'b', 'c', 'd', 'e', 'f', 'g' 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25925" y="871800"/>
            <a:ext cx="81825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ordenar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(L):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???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4294967295"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de ordenamiento </a:t>
            </a:r>
            <a:r>
              <a:rPr lang="en">
                <a:solidFill>
                  <a:schemeClr val="accent5"/>
                </a:solidFill>
              </a:rPr>
              <a:t>por comparación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0" name="Google Shape;80;p16"/>
          <p:cNvSpPr txBox="1"/>
          <p:nvPr>
            <p:ph idx="4294967295" type="body"/>
          </p:nvPr>
        </p:nvSpPr>
        <p:spPr>
          <a:xfrm>
            <a:off x="302850" y="1052075"/>
            <a:ext cx="594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Funcionan </a:t>
            </a:r>
            <a:r>
              <a:rPr lang="en">
                <a:solidFill>
                  <a:schemeClr val="accent5"/>
                </a:solidFill>
              </a:rPr>
              <a:t>comparando</a:t>
            </a:r>
            <a:r>
              <a:rPr lang="en"/>
              <a:t> los elementos de la lista de a dos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1536675" y="3207750"/>
            <a:ext cx="2443200" cy="24873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Ejemplos: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Inserción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Mergesort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Quicksort</a:t>
            </a:r>
            <a:endParaRPr sz="2400"/>
          </a:p>
        </p:txBody>
      </p:sp>
      <p:grpSp>
        <p:nvGrpSpPr>
          <p:cNvPr id="82" name="Google Shape;82;p16"/>
          <p:cNvGrpSpPr/>
          <p:nvPr/>
        </p:nvGrpSpPr>
        <p:grpSpPr>
          <a:xfrm>
            <a:off x="338900" y="1890450"/>
            <a:ext cx="4961000" cy="1095900"/>
            <a:chOff x="2091500" y="2240675"/>
            <a:chExt cx="4961000" cy="1095900"/>
          </a:xfrm>
        </p:grpSpPr>
        <p:sp>
          <p:nvSpPr>
            <p:cNvPr id="83" name="Google Shape;83;p16"/>
            <p:cNvSpPr/>
            <p:nvPr/>
          </p:nvSpPr>
          <p:spPr>
            <a:xfrm>
              <a:off x="20915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2510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29303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3497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37691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41885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4607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2091500" y="2850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2510900" y="2850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2930300" y="2850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3349725" y="2850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3769100" y="2850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4188550" y="2850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4608000" y="2850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5446900" y="2240675"/>
              <a:ext cx="1605600" cy="10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'f' &lt; 'a'?</a:t>
              </a:r>
              <a:endParaRPr b="1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'a' &lt; 'e'?</a:t>
              </a:r>
              <a:endParaRPr b="1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1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675" y="1906785"/>
            <a:ext cx="3777000" cy="35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830575" y="6351700"/>
            <a:ext cx="8182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https://en.wikipedia.org/wiki/Sorting_algorithm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4294967295" type="title"/>
          </p:nvPr>
        </p:nvSpPr>
        <p:spPr>
          <a:xfrm>
            <a:off x="311700" y="230525"/>
            <a:ext cx="5230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Ordenamiento por </a:t>
            </a:r>
            <a:r>
              <a:rPr lang="en">
                <a:solidFill>
                  <a:schemeClr val="accent5"/>
                </a:solidFill>
              </a:rPr>
              <a:t>selección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473300" y="1990100"/>
            <a:ext cx="8670600" cy="1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algoritmo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selección(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 ⬅ 0, 1, 2, ... N-2: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 ⬅ buscar la posición del elemento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mínimo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en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L[i]..L[N-1]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intercambiar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L[p]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con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L[i]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2354800" y="1147700"/>
            <a:ext cx="2960400" cy="48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ordena la lista que recibe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107" name="Google Shape;107;p17"/>
          <p:cNvCxnSpPr>
            <a:stCxn id="106" idx="2"/>
          </p:cNvCxnSpPr>
          <p:nvPr/>
        </p:nvCxnSpPr>
        <p:spPr>
          <a:xfrm flipH="1">
            <a:off x="3461800" y="1635200"/>
            <a:ext cx="373200" cy="34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244700" y="923300"/>
            <a:ext cx="8928000" cy="1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algoritmo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selección(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⬅ 0, 1, 2, ... N-2: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⬅ buscar la posición del elemento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mínimo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en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L[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]..L[N-1]</a:t>
            </a:r>
            <a:endParaRPr>
              <a:solidFill>
                <a:srgbClr val="BF9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intercambiar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L[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con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L[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rgbClr val="BF9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3628525" y="3425"/>
            <a:ext cx="5544300" cy="11520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Invariantes: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sublista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[0]..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-1]</a:t>
            </a:r>
            <a:r>
              <a:rPr lang="en"/>
              <a:t> está ordenada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los elementos en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]..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[N-1]</a:t>
            </a:r>
            <a:r>
              <a:rPr lang="en"/>
              <a:t> son mayores</a:t>
            </a:r>
            <a:endParaRPr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3104050" y="2332675"/>
            <a:ext cx="2935900" cy="762000"/>
            <a:chOff x="2091500" y="2088575"/>
            <a:chExt cx="2935900" cy="762000"/>
          </a:xfrm>
        </p:grpSpPr>
        <p:sp>
          <p:nvSpPr>
            <p:cNvPr id="115" name="Google Shape;115;p18"/>
            <p:cNvSpPr/>
            <p:nvPr/>
          </p:nvSpPr>
          <p:spPr>
            <a:xfrm>
              <a:off x="20915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2510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29303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33497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37691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41885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4607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2" name="Google Shape;122;p18"/>
            <p:cNvSpPr txBox="1"/>
            <p:nvPr/>
          </p:nvSpPr>
          <p:spPr>
            <a:xfrm>
              <a:off x="2091500" y="2088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2510900" y="2088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2930300" y="2088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3349725" y="2088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3769100" y="2088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4188550" y="2088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4608000" y="2088575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9" name="Google Shape;129;p18"/>
          <p:cNvGrpSpPr/>
          <p:nvPr/>
        </p:nvGrpSpPr>
        <p:grpSpPr>
          <a:xfrm>
            <a:off x="3104050" y="3208675"/>
            <a:ext cx="2935800" cy="419400"/>
            <a:chOff x="2091500" y="2431175"/>
            <a:chExt cx="2935800" cy="419400"/>
          </a:xfrm>
        </p:grpSpPr>
        <p:sp>
          <p:nvSpPr>
            <p:cNvPr id="130" name="Google Shape;130;p18"/>
            <p:cNvSpPr/>
            <p:nvPr/>
          </p:nvSpPr>
          <p:spPr>
            <a:xfrm>
              <a:off x="20915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2510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29303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3497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37691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1885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4607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3104050" y="3742075"/>
            <a:ext cx="2935800" cy="419400"/>
            <a:chOff x="2091500" y="2431175"/>
            <a:chExt cx="2935800" cy="419400"/>
          </a:xfrm>
        </p:grpSpPr>
        <p:sp>
          <p:nvSpPr>
            <p:cNvPr id="138" name="Google Shape;138;p18"/>
            <p:cNvSpPr/>
            <p:nvPr/>
          </p:nvSpPr>
          <p:spPr>
            <a:xfrm>
              <a:off x="20915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25109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9303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33497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37691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41885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607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5" name="Google Shape;145;p18"/>
          <p:cNvGrpSpPr/>
          <p:nvPr/>
        </p:nvGrpSpPr>
        <p:grpSpPr>
          <a:xfrm>
            <a:off x="3104050" y="4275475"/>
            <a:ext cx="2935800" cy="419400"/>
            <a:chOff x="2091500" y="2431175"/>
            <a:chExt cx="2935800" cy="419400"/>
          </a:xfrm>
        </p:grpSpPr>
        <p:sp>
          <p:nvSpPr>
            <p:cNvPr id="146" name="Google Shape;146;p18"/>
            <p:cNvSpPr/>
            <p:nvPr/>
          </p:nvSpPr>
          <p:spPr>
            <a:xfrm>
              <a:off x="20915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25109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29303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3497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37691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41885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4607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3" name="Google Shape;153;p18"/>
          <p:cNvGrpSpPr/>
          <p:nvPr/>
        </p:nvGrpSpPr>
        <p:grpSpPr>
          <a:xfrm>
            <a:off x="3104050" y="4808875"/>
            <a:ext cx="2935800" cy="419400"/>
            <a:chOff x="2091500" y="2431175"/>
            <a:chExt cx="2935800" cy="419400"/>
          </a:xfrm>
        </p:grpSpPr>
        <p:sp>
          <p:nvSpPr>
            <p:cNvPr id="154" name="Google Shape;154;p18"/>
            <p:cNvSpPr/>
            <p:nvPr/>
          </p:nvSpPr>
          <p:spPr>
            <a:xfrm>
              <a:off x="20915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25109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29303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33497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7691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41885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4607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1" name="Google Shape;161;p18"/>
          <p:cNvGrpSpPr/>
          <p:nvPr/>
        </p:nvGrpSpPr>
        <p:grpSpPr>
          <a:xfrm>
            <a:off x="3104050" y="5342275"/>
            <a:ext cx="2935800" cy="419400"/>
            <a:chOff x="2091500" y="2431175"/>
            <a:chExt cx="2935800" cy="419400"/>
          </a:xfrm>
        </p:grpSpPr>
        <p:sp>
          <p:nvSpPr>
            <p:cNvPr id="162" name="Google Shape;162;p18"/>
            <p:cNvSpPr/>
            <p:nvPr/>
          </p:nvSpPr>
          <p:spPr>
            <a:xfrm>
              <a:off x="20915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25109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9303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33497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37691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41885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4607900" y="2431175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3104050" y="5875675"/>
            <a:ext cx="2935800" cy="419400"/>
            <a:chOff x="2091500" y="2431175"/>
            <a:chExt cx="2935800" cy="419400"/>
          </a:xfrm>
        </p:grpSpPr>
        <p:sp>
          <p:nvSpPr>
            <p:cNvPr id="170" name="Google Shape;170;p18"/>
            <p:cNvSpPr/>
            <p:nvPr/>
          </p:nvSpPr>
          <p:spPr>
            <a:xfrm>
              <a:off x="20915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25109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29303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33497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7691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41885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4607900" y="2431175"/>
              <a:ext cx="419400" cy="419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3127400" y="2697100"/>
            <a:ext cx="371100" cy="375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3547208" y="2697100"/>
            <a:ext cx="371100" cy="375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548564" y="3230500"/>
            <a:ext cx="371100" cy="375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5645428" y="3230500"/>
            <a:ext cx="371100" cy="375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3964185" y="3763900"/>
            <a:ext cx="371100" cy="375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4386448" y="3763900"/>
            <a:ext cx="371100" cy="375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4383992" y="4297300"/>
            <a:ext cx="371100" cy="375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5224831" y="4297300"/>
            <a:ext cx="371100" cy="375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4805157" y="4830700"/>
            <a:ext cx="371100" cy="375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5224831" y="4830700"/>
            <a:ext cx="371100" cy="375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5225076" y="5362879"/>
            <a:ext cx="371100" cy="375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5644751" y="5362879"/>
            <a:ext cx="371100" cy="375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idx="4294967295" type="body"/>
          </p:nvPr>
        </p:nvSpPr>
        <p:spPr>
          <a:xfrm>
            <a:off x="440700" y="388375"/>
            <a:ext cx="8516100" cy="5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ord_seleccion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	"""Ordena una lista de elementos según el método de selección.</a:t>
            </a:r>
            <a:endParaRPr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  	Pre: los elementos de la lista deben ser comparables.</a:t>
            </a:r>
            <a:endParaRPr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  	Post: la lista está ordenada.</a:t>
            </a:r>
            <a:endParaRPr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	"""</a:t>
            </a:r>
            <a:endParaRPr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range(len(L) - 1):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	p =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buscar_elemento_minimo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(L, i)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	L[p], L[i] = L[i], L[p]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buscar_elemento_minimo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(L, i):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min = L[i]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min_p = 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range(i + 1, len(L)):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	if L[j] &lt; min: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	min = L[j]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	min_p = j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min_p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idx="4294967295" type="title"/>
          </p:nvPr>
        </p:nvSpPr>
        <p:spPr>
          <a:xfrm>
            <a:off x="311700" y="230525"/>
            <a:ext cx="5230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Ordenamiento por </a:t>
            </a:r>
            <a:r>
              <a:rPr lang="en">
                <a:solidFill>
                  <a:schemeClr val="accent5"/>
                </a:solidFill>
              </a:rPr>
              <a:t>selección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540299" y="3005950"/>
            <a:ext cx="1158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=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1586960" y="3005950"/>
            <a:ext cx="5235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2005624" y="3005950"/>
            <a:ext cx="13884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+ (N - 1)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3261617" y="3005950"/>
            <a:ext cx="13884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+ (N - 2)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4517609" y="3005950"/>
            <a:ext cx="12975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+ ... + 1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800" y="2908800"/>
            <a:ext cx="2445351" cy="2253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/>
        </p:nvSpPr>
        <p:spPr>
          <a:xfrm>
            <a:off x="540299" y="3620300"/>
            <a:ext cx="1158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=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1586960" y="3620300"/>
            <a:ext cx="2304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 (N + 1) / 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3421108" y="3620300"/>
            <a:ext cx="2304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= N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/ 2 + N / 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567100" y="4359000"/>
            <a:ext cx="1896600" cy="553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T(N)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∊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567100" y="5197200"/>
            <a:ext cx="1896600" cy="553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E(N)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∊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1588551" y="5197200"/>
            <a:ext cx="810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1582652" y="4454500"/>
            <a:ext cx="957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/>
          </a:p>
        </p:txBody>
      </p:sp>
      <p:sp>
        <p:nvSpPr>
          <p:cNvPr id="212" name="Google Shape;212;p20"/>
          <p:cNvSpPr txBox="1"/>
          <p:nvPr>
            <p:ph idx="4294967295" type="body"/>
          </p:nvPr>
        </p:nvSpPr>
        <p:spPr>
          <a:xfrm>
            <a:off x="349800" y="1117725"/>
            <a:ext cx="8687700" cy="1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algoritmo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selección(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⬅ 0, 1, 2, ... N-2: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⬅ buscar la posición del elemento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mínimo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en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L[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]..L[N-1]</a:t>
            </a:r>
            <a:endParaRPr>
              <a:solidFill>
                <a:srgbClr val="BF9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intercambiar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L[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con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L[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rgbClr val="BF9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idx="4294967295" type="title"/>
          </p:nvPr>
        </p:nvSpPr>
        <p:spPr>
          <a:xfrm>
            <a:off x="311700" y="230525"/>
            <a:ext cx="5203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Ordenamiento por </a:t>
            </a:r>
            <a:r>
              <a:rPr lang="en">
                <a:solidFill>
                  <a:schemeClr val="accent5"/>
                </a:solidFill>
              </a:rPr>
              <a:t>inserción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8" name="Google Shape;218;p21"/>
          <p:cNvSpPr txBox="1"/>
          <p:nvPr>
            <p:ph idx="4294967295" type="body"/>
          </p:nvPr>
        </p:nvSpPr>
        <p:spPr>
          <a:xfrm>
            <a:off x="435175" y="2066300"/>
            <a:ext cx="7575000" cy="11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algoritmo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inserción(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⬅ 1, 2, 3, ..., N-1: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insertar_ordenado(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21"/>
          <p:cNvSpPr txBox="1"/>
          <p:nvPr>
            <p:ph idx="4294967295" type="body"/>
          </p:nvPr>
        </p:nvSpPr>
        <p:spPr>
          <a:xfrm>
            <a:off x="1662025" y="1198800"/>
            <a:ext cx="3015900" cy="48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ordena la lista que recibe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20" name="Google Shape;220;p21"/>
          <p:cNvCxnSpPr>
            <a:stCxn id="219" idx="2"/>
          </p:cNvCxnSpPr>
          <p:nvPr/>
        </p:nvCxnSpPr>
        <p:spPr>
          <a:xfrm flipH="1">
            <a:off x="2380075" y="1679700"/>
            <a:ext cx="789900" cy="48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1"/>
          <p:cNvSpPr txBox="1"/>
          <p:nvPr>
            <p:ph idx="4294967295" type="body"/>
          </p:nvPr>
        </p:nvSpPr>
        <p:spPr>
          <a:xfrm>
            <a:off x="782450" y="3934625"/>
            <a:ext cx="6865500" cy="17634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 = [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10, 2, 11, 7]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insertar_ordenado(L, 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10, 2, 11, 7]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2" name="Google Shape;222;p21"/>
          <p:cNvCxnSpPr/>
          <p:nvPr/>
        </p:nvCxnSpPr>
        <p:spPr>
          <a:xfrm>
            <a:off x="3677036" y="4400175"/>
            <a:ext cx="336600" cy="84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1"/>
          <p:cNvCxnSpPr/>
          <p:nvPr/>
        </p:nvCxnSpPr>
        <p:spPr>
          <a:xfrm>
            <a:off x="3219836" y="4400175"/>
            <a:ext cx="336600" cy="84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1"/>
          <p:cNvCxnSpPr/>
          <p:nvPr/>
        </p:nvCxnSpPr>
        <p:spPr>
          <a:xfrm>
            <a:off x="2838836" y="4400175"/>
            <a:ext cx="336600" cy="84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1"/>
          <p:cNvCxnSpPr/>
          <p:nvPr/>
        </p:nvCxnSpPr>
        <p:spPr>
          <a:xfrm flipH="1">
            <a:off x="2894636" y="4400175"/>
            <a:ext cx="1163400" cy="846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