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rial Narrow" panose="020B0606020202030204" pitchFamily="34" charset="0"/>
      <p:regular r:id="rId18"/>
      <p:bold r:id="rId19"/>
      <p:italic r:id="rId20"/>
      <p:boldItalic r:id="rId21"/>
    </p:embeddedFont>
  </p:embeddedFont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68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3442" y="4744575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2162" y="1864496"/>
            <a:ext cx="461967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20" dirty="0"/>
              <a:t>Introducción </a:t>
            </a:r>
            <a:r>
              <a:rPr spc="-5" dirty="0"/>
              <a:t>a </a:t>
            </a:r>
            <a:r>
              <a:rPr spc="-15" dirty="0"/>
              <a:t>la </a:t>
            </a:r>
            <a:r>
              <a:rPr spc="-20" dirty="0"/>
              <a:t>programación </a:t>
            </a:r>
            <a:r>
              <a:rPr spc="-15" dirty="0"/>
              <a:t>en</a:t>
            </a:r>
            <a:r>
              <a:rPr spc="95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20" dirty="0"/>
              <a:t>Introducción </a:t>
            </a:r>
            <a:r>
              <a:rPr spc="-5" dirty="0"/>
              <a:t>a </a:t>
            </a:r>
            <a:r>
              <a:rPr spc="-15" dirty="0"/>
              <a:t>la </a:t>
            </a:r>
            <a:r>
              <a:rPr spc="-20" dirty="0"/>
              <a:t>programación </a:t>
            </a:r>
            <a:r>
              <a:rPr spc="-15" dirty="0"/>
              <a:t>en</a:t>
            </a:r>
            <a:r>
              <a:rPr spc="95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20" dirty="0"/>
              <a:t>Introducción </a:t>
            </a:r>
            <a:r>
              <a:rPr spc="-5" dirty="0"/>
              <a:t>a </a:t>
            </a:r>
            <a:r>
              <a:rPr spc="-15" dirty="0"/>
              <a:t>la </a:t>
            </a:r>
            <a:r>
              <a:rPr spc="-20" dirty="0"/>
              <a:t>programación </a:t>
            </a:r>
            <a:r>
              <a:rPr spc="-15" dirty="0"/>
              <a:t>en</a:t>
            </a:r>
            <a:r>
              <a:rPr spc="95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20" dirty="0"/>
              <a:t>Introducción </a:t>
            </a:r>
            <a:r>
              <a:rPr spc="-5" dirty="0"/>
              <a:t>a </a:t>
            </a:r>
            <a:r>
              <a:rPr spc="-15" dirty="0"/>
              <a:t>la </a:t>
            </a:r>
            <a:r>
              <a:rPr spc="-20" dirty="0"/>
              <a:t>programación </a:t>
            </a:r>
            <a:r>
              <a:rPr spc="-15" dirty="0"/>
              <a:t>en</a:t>
            </a:r>
            <a:r>
              <a:rPr spc="95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20" dirty="0"/>
              <a:t>Introducción </a:t>
            </a:r>
            <a:r>
              <a:rPr spc="-5" dirty="0"/>
              <a:t>a </a:t>
            </a:r>
            <a:r>
              <a:rPr spc="-15" dirty="0"/>
              <a:t>la </a:t>
            </a:r>
            <a:r>
              <a:rPr spc="-20" dirty="0"/>
              <a:t>programación </a:t>
            </a:r>
            <a:r>
              <a:rPr spc="-15" dirty="0"/>
              <a:t>en</a:t>
            </a:r>
            <a:r>
              <a:rPr spc="95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14849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60">
                <a:moveTo>
                  <a:pt x="9143999" y="428699"/>
                </a:moveTo>
                <a:lnTo>
                  <a:pt x="0" y="428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286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3442" y="4744574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8101" y="1859745"/>
            <a:ext cx="304779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5254" y="1092246"/>
            <a:ext cx="7913490" cy="1507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550" y="4815240"/>
            <a:ext cx="3100705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20" dirty="0"/>
              <a:t>Introducción </a:t>
            </a:r>
            <a:r>
              <a:rPr spc="-5" dirty="0"/>
              <a:t>a </a:t>
            </a:r>
            <a:r>
              <a:rPr spc="-15" dirty="0"/>
              <a:t>la </a:t>
            </a:r>
            <a:r>
              <a:rPr spc="-20" dirty="0"/>
              <a:t>programación </a:t>
            </a:r>
            <a:r>
              <a:rPr spc="-15" dirty="0"/>
              <a:t>en</a:t>
            </a:r>
            <a:r>
              <a:rPr spc="95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1650" y="1631146"/>
            <a:ext cx="356107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FFFF"/>
                </a:solidFill>
                <a:latin typeface="Arial Narrow"/>
                <a:cs typeface="Arial Narrow"/>
              </a:rPr>
              <a:t>Objeto</a:t>
            </a:r>
            <a:r>
              <a:rPr sz="5400" b="1" spc="-7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5400" b="1" spc="-45" dirty="0">
                <a:solidFill>
                  <a:srgbClr val="FFFFFF"/>
                </a:solidFill>
                <a:latin typeface="Arial Narrow"/>
                <a:cs typeface="Arial Narrow"/>
              </a:rPr>
              <a:t>Fecha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10070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 smtClean="0"/>
              <a:t>Codo a Codo</a:t>
            </a:r>
            <a:endParaRPr spc="-20" dirty="0"/>
          </a:p>
        </p:txBody>
      </p:sp>
      <p:sp>
        <p:nvSpPr>
          <p:cNvPr id="5" name="Rectángulo 4"/>
          <p:cNvSpPr/>
          <p:nvPr/>
        </p:nvSpPr>
        <p:spPr>
          <a:xfrm>
            <a:off x="7162800" y="4705350"/>
            <a:ext cx="1828800" cy="438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734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HTML DOM:</a:t>
            </a:r>
            <a:r>
              <a:rPr sz="3000" spc="-140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innerHTML()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3771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El </a:t>
            </a:r>
            <a:r>
              <a:rPr sz="1600" spc="-5" dirty="0">
                <a:latin typeface="Arial Narrow"/>
                <a:cs typeface="Arial Narrow"/>
              </a:rPr>
              <a:t>resultado del </a:t>
            </a:r>
            <a:r>
              <a:rPr sz="1600" b="1" spc="15" dirty="0">
                <a:latin typeface="Arial Narrow"/>
                <a:cs typeface="Arial Narrow"/>
              </a:rPr>
              <a:t>código </a:t>
            </a:r>
            <a:r>
              <a:rPr sz="1600" b="1" dirty="0">
                <a:latin typeface="Arial Narrow"/>
                <a:cs typeface="Arial Narrow"/>
              </a:rPr>
              <a:t>anterior </a:t>
            </a:r>
            <a:r>
              <a:rPr sz="1600" spc="-5" dirty="0">
                <a:latin typeface="Arial Narrow"/>
                <a:cs typeface="Arial Narrow"/>
              </a:rPr>
              <a:t>será el</a:t>
            </a:r>
            <a:r>
              <a:rPr sz="1600" spc="40" dirty="0">
                <a:latin typeface="Arial Narrow"/>
                <a:cs typeface="Arial Narrow"/>
              </a:rPr>
              <a:t> </a:t>
            </a:r>
            <a:r>
              <a:rPr sz="1600" spc="10" dirty="0">
                <a:latin typeface="Arial Narrow"/>
                <a:cs typeface="Arial Narrow"/>
              </a:rPr>
              <a:t>siguiente,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75" y="2825797"/>
            <a:ext cx="737806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-5" dirty="0">
                <a:latin typeface="Arial Narrow"/>
                <a:cs typeface="Arial Narrow"/>
              </a:rPr>
              <a:t>queremos </a:t>
            </a:r>
            <a:r>
              <a:rPr sz="1600" b="1" dirty="0">
                <a:latin typeface="Arial Narrow"/>
                <a:cs typeface="Arial Narrow"/>
              </a:rPr>
              <a:t>avanzar </a:t>
            </a:r>
            <a:r>
              <a:rPr sz="1600" spc="-5" dirty="0">
                <a:latin typeface="Arial Narrow"/>
                <a:cs typeface="Arial Narrow"/>
              </a:rPr>
              <a:t>en </a:t>
            </a:r>
            <a:r>
              <a:rPr sz="1600" b="1" spc="-5" dirty="0">
                <a:latin typeface="Arial Narrow"/>
                <a:cs typeface="Arial Narrow"/>
              </a:rPr>
              <a:t>output</a:t>
            </a:r>
            <a:r>
              <a:rPr sz="1600" spc="-5" dirty="0">
                <a:latin typeface="Arial Narrow"/>
                <a:cs typeface="Arial Narrow"/>
              </a:rPr>
              <a:t>, el método </a:t>
            </a:r>
            <a:r>
              <a:rPr sz="1600" b="1" dirty="0">
                <a:latin typeface="Arial Narrow"/>
                <a:cs typeface="Arial Narrow"/>
              </a:rPr>
              <a:t>innerHTML() </a:t>
            </a:r>
            <a:r>
              <a:rPr sz="1600" spc="-5" dirty="0">
                <a:latin typeface="Arial Narrow"/>
                <a:cs typeface="Arial Narrow"/>
              </a:rPr>
              <a:t>nos provee la </a:t>
            </a:r>
            <a:r>
              <a:rPr sz="1600" spc="15" dirty="0">
                <a:latin typeface="Arial Narrow"/>
                <a:cs typeface="Arial Narrow"/>
              </a:rPr>
              <a:t>posibilidad </a:t>
            </a:r>
            <a:r>
              <a:rPr sz="1600" spc="-5" dirty="0">
                <a:latin typeface="Arial Narrow"/>
                <a:cs typeface="Arial Narrow"/>
              </a:rPr>
              <a:t>de acceder a la  </a:t>
            </a:r>
            <a:r>
              <a:rPr sz="1600" spc="10" dirty="0">
                <a:latin typeface="Arial Narrow"/>
                <a:cs typeface="Arial Narrow"/>
              </a:rPr>
              <a:t>información </a:t>
            </a:r>
            <a:r>
              <a:rPr sz="1600" spc="-5" dirty="0">
                <a:latin typeface="Arial Narrow"/>
                <a:cs typeface="Arial Narrow"/>
              </a:rPr>
              <a:t>de un elemento o </a:t>
            </a:r>
            <a:r>
              <a:rPr sz="1600" spc="20" dirty="0">
                <a:latin typeface="Arial Narrow"/>
                <a:cs typeface="Arial Narrow"/>
              </a:rPr>
              <a:t>modiﬁcar </a:t>
            </a:r>
            <a:r>
              <a:rPr sz="1600" spc="-5" dirty="0">
                <a:latin typeface="Arial Narrow"/>
                <a:cs typeface="Arial Narrow"/>
              </a:rPr>
              <a:t>su </a:t>
            </a:r>
            <a:r>
              <a:rPr sz="1600" spc="5" dirty="0">
                <a:latin typeface="Arial Narrow"/>
                <a:cs typeface="Arial Narrow"/>
              </a:rPr>
              <a:t>contenido. </a:t>
            </a: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5" dirty="0">
                <a:latin typeface="Arial Narrow"/>
                <a:cs typeface="Arial Narrow"/>
              </a:rPr>
              <a:t>continuamos </a:t>
            </a:r>
            <a:r>
              <a:rPr sz="1600" spc="-5" dirty="0">
                <a:latin typeface="Arial Narrow"/>
                <a:cs typeface="Arial Narrow"/>
              </a:rPr>
              <a:t>el caso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anterior,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2087" y="1505950"/>
            <a:ext cx="3639825" cy="10874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1662" y="3603824"/>
            <a:ext cx="5400674" cy="8381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10070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spc="-20" dirty="0"/>
          </a:p>
        </p:txBody>
      </p:sp>
      <p:sp>
        <p:nvSpPr>
          <p:cNvPr id="8" name="Rectángulo 7"/>
          <p:cNvSpPr/>
          <p:nvPr/>
        </p:nvSpPr>
        <p:spPr>
          <a:xfrm>
            <a:off x="7162800" y="4705350"/>
            <a:ext cx="1828800" cy="438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734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HTML DOM:</a:t>
            </a:r>
            <a:r>
              <a:rPr sz="3000" spc="-140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innerHTML()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3771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El </a:t>
            </a:r>
            <a:r>
              <a:rPr sz="1600" spc="-5" dirty="0">
                <a:latin typeface="Arial Narrow"/>
                <a:cs typeface="Arial Narrow"/>
              </a:rPr>
              <a:t>resultado del </a:t>
            </a:r>
            <a:r>
              <a:rPr sz="1600" b="1" spc="15" dirty="0">
                <a:latin typeface="Arial Narrow"/>
                <a:cs typeface="Arial Narrow"/>
              </a:rPr>
              <a:t>código </a:t>
            </a:r>
            <a:r>
              <a:rPr sz="1600" b="1" dirty="0">
                <a:latin typeface="Arial Narrow"/>
                <a:cs typeface="Arial Narrow"/>
              </a:rPr>
              <a:t>anterior </a:t>
            </a:r>
            <a:r>
              <a:rPr sz="1600" spc="-5" dirty="0">
                <a:latin typeface="Arial Narrow"/>
                <a:cs typeface="Arial Narrow"/>
              </a:rPr>
              <a:t>será el</a:t>
            </a:r>
            <a:r>
              <a:rPr sz="1600" spc="40" dirty="0">
                <a:latin typeface="Arial Narrow"/>
                <a:cs typeface="Arial Narrow"/>
              </a:rPr>
              <a:t> </a:t>
            </a:r>
            <a:r>
              <a:rPr sz="1600" spc="10" dirty="0">
                <a:latin typeface="Arial Narrow"/>
                <a:cs typeface="Arial Narrow"/>
              </a:rPr>
              <a:t>siguiente,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75" y="3073447"/>
            <a:ext cx="686498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Por otro </a:t>
            </a:r>
            <a:r>
              <a:rPr sz="1600" spc="-5" dirty="0">
                <a:latin typeface="Arial Narrow"/>
                <a:cs typeface="Arial Narrow"/>
              </a:rPr>
              <a:t>lado, </a:t>
            </a: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10" dirty="0">
                <a:latin typeface="Arial Narrow"/>
                <a:cs typeface="Arial Narrow"/>
              </a:rPr>
              <a:t>quisiéramos </a:t>
            </a:r>
            <a:r>
              <a:rPr sz="1600" b="1" spc="10" dirty="0">
                <a:latin typeface="Arial Narrow"/>
                <a:cs typeface="Arial Narrow"/>
              </a:rPr>
              <a:t>modiﬁcar </a:t>
            </a:r>
            <a:r>
              <a:rPr sz="1600" b="1" spc="-5" dirty="0">
                <a:latin typeface="Arial Narrow"/>
                <a:cs typeface="Arial Narrow"/>
              </a:rPr>
              <a:t>el </a:t>
            </a:r>
            <a:r>
              <a:rPr sz="1600" b="1" dirty="0">
                <a:latin typeface="Arial Narrow"/>
                <a:cs typeface="Arial Narrow"/>
              </a:rPr>
              <a:t>valor de texto </a:t>
            </a:r>
            <a:r>
              <a:rPr sz="1600" spc="-5" dirty="0">
                <a:latin typeface="Arial Narrow"/>
                <a:cs typeface="Arial Narrow"/>
              </a:rPr>
              <a:t>lo haríamos de la </a:t>
            </a:r>
            <a:r>
              <a:rPr sz="1600" spc="15" dirty="0">
                <a:latin typeface="Arial Narrow"/>
                <a:cs typeface="Arial Narrow"/>
              </a:rPr>
              <a:t>siguiente</a:t>
            </a:r>
            <a:r>
              <a:rPr sz="1600" spc="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forma,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987" y="1502175"/>
            <a:ext cx="4772024" cy="1447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1662" y="3576975"/>
            <a:ext cx="5400674" cy="8762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10070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spc="-20" dirty="0"/>
          </a:p>
        </p:txBody>
      </p:sp>
      <p:sp>
        <p:nvSpPr>
          <p:cNvPr id="8" name="Rectángulo 7"/>
          <p:cNvSpPr/>
          <p:nvPr/>
        </p:nvSpPr>
        <p:spPr>
          <a:xfrm>
            <a:off x="7162800" y="4705350"/>
            <a:ext cx="1828800" cy="438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734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HTML DOM:</a:t>
            </a:r>
            <a:r>
              <a:rPr sz="3000" spc="-140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innerHTML()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759015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Narrow"/>
                <a:cs typeface="Arial Narrow"/>
              </a:rPr>
              <a:t>De </a:t>
            </a:r>
            <a:r>
              <a:rPr sz="1600" spc="-5" dirty="0">
                <a:latin typeface="Arial Narrow"/>
                <a:cs typeface="Arial Narrow"/>
              </a:rPr>
              <a:t>esta </a:t>
            </a:r>
            <a:r>
              <a:rPr sz="1600" dirty="0">
                <a:latin typeface="Arial Narrow"/>
                <a:cs typeface="Arial Narrow"/>
              </a:rPr>
              <a:t>forma </a:t>
            </a:r>
            <a:r>
              <a:rPr sz="1600" spc="-5" dirty="0">
                <a:latin typeface="Arial Narrow"/>
                <a:cs typeface="Arial Narrow"/>
              </a:rPr>
              <a:t>podemos acceder a un elemento en nuestro </a:t>
            </a:r>
            <a:r>
              <a:rPr sz="1600" b="1" dirty="0">
                <a:latin typeface="Arial Narrow"/>
                <a:cs typeface="Arial Narrow"/>
              </a:rPr>
              <a:t>HTML DOM, </a:t>
            </a:r>
            <a:r>
              <a:rPr sz="1600" spc="20" dirty="0">
                <a:latin typeface="Arial Narrow"/>
                <a:cs typeface="Arial Narrow"/>
              </a:rPr>
              <a:t>modiﬁcar </a:t>
            </a:r>
            <a:r>
              <a:rPr sz="1600" spc="-5" dirty="0">
                <a:latin typeface="Arial Narrow"/>
                <a:cs typeface="Arial Narrow"/>
              </a:rPr>
              <a:t>su </a:t>
            </a:r>
            <a:r>
              <a:rPr sz="1600" spc="5" dirty="0">
                <a:latin typeface="Arial Narrow"/>
                <a:cs typeface="Arial Narrow"/>
              </a:rPr>
              <a:t>contenido </a:t>
            </a:r>
            <a:r>
              <a:rPr sz="1600" spc="-5" dirty="0">
                <a:latin typeface="Arial Narrow"/>
                <a:cs typeface="Arial Narrow"/>
              </a:rPr>
              <a:t>u  obtenerlo. Otra </a:t>
            </a:r>
            <a:r>
              <a:rPr sz="1600" dirty="0">
                <a:latin typeface="Arial Narrow"/>
                <a:cs typeface="Arial Narrow"/>
              </a:rPr>
              <a:t>forma </a:t>
            </a:r>
            <a:r>
              <a:rPr sz="1600" spc="10" dirty="0">
                <a:latin typeface="Arial Narrow"/>
                <a:cs typeface="Arial Narrow"/>
              </a:rPr>
              <a:t>también </a:t>
            </a:r>
            <a:r>
              <a:rPr sz="1600" spc="-5" dirty="0">
                <a:latin typeface="Arial Narrow"/>
                <a:cs typeface="Arial Narrow"/>
              </a:rPr>
              <a:t>muy </a:t>
            </a:r>
            <a:r>
              <a:rPr sz="1600" spc="10" dirty="0">
                <a:latin typeface="Arial Narrow"/>
                <a:cs typeface="Arial Narrow"/>
              </a:rPr>
              <a:t>simple </a:t>
            </a:r>
            <a:r>
              <a:rPr sz="1600" spc="-5" dirty="0">
                <a:latin typeface="Arial Narrow"/>
                <a:cs typeface="Arial Narrow"/>
              </a:rPr>
              <a:t>de hacerlo es a través de </a:t>
            </a:r>
            <a:r>
              <a:rPr sz="1600" b="1" spc="-5" dirty="0">
                <a:latin typeface="Arial Narrow"/>
                <a:cs typeface="Arial Narrow"/>
              </a:rPr>
              <a:t>document.querySelector()</a:t>
            </a:r>
            <a:r>
              <a:rPr sz="1600" spc="-5" dirty="0">
                <a:latin typeface="Arial Narrow"/>
                <a:cs typeface="Arial Narrow"/>
              </a:rPr>
              <a:t>, esta  manera nos </a:t>
            </a:r>
            <a:r>
              <a:rPr sz="1600" spc="10" dirty="0">
                <a:latin typeface="Arial Narrow"/>
                <a:cs typeface="Arial Narrow"/>
              </a:rPr>
              <a:t>permite </a:t>
            </a:r>
            <a:r>
              <a:rPr sz="1600" spc="-5" dirty="0">
                <a:latin typeface="Arial Narrow"/>
                <a:cs typeface="Arial Narrow"/>
              </a:rPr>
              <a:t>acceder tanto a un elemento </a:t>
            </a:r>
            <a:r>
              <a:rPr sz="1600" dirty="0">
                <a:latin typeface="Arial Narrow"/>
                <a:cs typeface="Arial Narrow"/>
              </a:rPr>
              <a:t>por </a:t>
            </a:r>
            <a:r>
              <a:rPr sz="1600" spc="-5" dirty="0">
                <a:latin typeface="Arial Narrow"/>
                <a:cs typeface="Arial Narrow"/>
              </a:rPr>
              <a:t>ser un </a:t>
            </a:r>
            <a:r>
              <a:rPr sz="1600" spc="15" dirty="0">
                <a:latin typeface="Arial Narrow"/>
                <a:cs typeface="Arial Narrow"/>
              </a:rPr>
              <a:t>tipo </a:t>
            </a:r>
            <a:r>
              <a:rPr sz="1600" spc="-5" dirty="0">
                <a:latin typeface="Arial Narrow"/>
                <a:cs typeface="Arial Narrow"/>
              </a:rPr>
              <a:t>de elemento o </a:t>
            </a:r>
            <a:r>
              <a:rPr sz="1600" dirty="0">
                <a:latin typeface="Arial Narrow"/>
                <a:cs typeface="Arial Narrow"/>
              </a:rPr>
              <a:t>por </a:t>
            </a:r>
            <a:r>
              <a:rPr sz="1600" spc="-5" dirty="0">
                <a:latin typeface="Arial Narrow"/>
                <a:cs typeface="Arial Narrow"/>
              </a:rPr>
              <a:t>su class o</a:t>
            </a:r>
            <a:r>
              <a:rPr sz="1600" spc="185" dirty="0">
                <a:latin typeface="Arial Narrow"/>
                <a:cs typeface="Arial Narrow"/>
              </a:rPr>
              <a:t> </a:t>
            </a:r>
            <a:r>
              <a:rPr sz="1600" spc="20" dirty="0">
                <a:latin typeface="Arial Narrow"/>
                <a:cs typeface="Arial Narrow"/>
              </a:rPr>
              <a:t>id.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75" y="3321096"/>
            <a:ext cx="5323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En </a:t>
            </a:r>
            <a:r>
              <a:rPr sz="1600" spc="-5" dirty="0">
                <a:latin typeface="Arial Narrow"/>
                <a:cs typeface="Arial Narrow"/>
              </a:rPr>
              <a:t>el caso </a:t>
            </a:r>
            <a:r>
              <a:rPr sz="1600" spc="5" dirty="0">
                <a:latin typeface="Arial Narrow"/>
                <a:cs typeface="Arial Narrow"/>
              </a:rPr>
              <a:t>anterior </a:t>
            </a:r>
            <a:r>
              <a:rPr sz="1600" spc="-5" dirty="0">
                <a:latin typeface="Arial Narrow"/>
                <a:cs typeface="Arial Narrow"/>
              </a:rPr>
              <a:t>entonces </a:t>
            </a:r>
            <a:r>
              <a:rPr sz="1600" dirty="0">
                <a:latin typeface="Arial Narrow"/>
                <a:cs typeface="Arial Narrow"/>
              </a:rPr>
              <a:t>, </a:t>
            </a:r>
            <a:r>
              <a:rPr sz="1600" spc="-5" dirty="0">
                <a:latin typeface="Arial Narrow"/>
                <a:cs typeface="Arial Narrow"/>
              </a:rPr>
              <a:t>tenemos estas tres </a:t>
            </a:r>
            <a:r>
              <a:rPr sz="1600" spc="15" dirty="0">
                <a:latin typeface="Arial Narrow"/>
                <a:cs typeface="Arial Narrow"/>
              </a:rPr>
              <a:t>posibilidades</a:t>
            </a:r>
            <a:r>
              <a:rPr sz="1600" spc="155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ciertas,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1662" y="2291925"/>
            <a:ext cx="5400674" cy="761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1662" y="3687100"/>
            <a:ext cx="5400674" cy="9524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10070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spc="-20" dirty="0"/>
          </a:p>
        </p:txBody>
      </p:sp>
      <p:sp>
        <p:nvSpPr>
          <p:cNvPr id="8" name="Rectángulo 7"/>
          <p:cNvSpPr/>
          <p:nvPr/>
        </p:nvSpPr>
        <p:spPr>
          <a:xfrm>
            <a:off x="7162800" y="4705350"/>
            <a:ext cx="1828800" cy="438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989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5637F"/>
                </a:solidFill>
              </a:rPr>
              <a:t>Objeto</a:t>
            </a:r>
            <a:r>
              <a:rPr sz="3000" spc="-65" dirty="0">
                <a:solidFill>
                  <a:srgbClr val="45637F"/>
                </a:solidFill>
              </a:rPr>
              <a:t> </a:t>
            </a:r>
            <a:r>
              <a:rPr sz="3000" spc="-25" dirty="0">
                <a:solidFill>
                  <a:srgbClr val="45637F"/>
                </a:solidFill>
              </a:rPr>
              <a:t>Fecha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39504" y="1092246"/>
            <a:ext cx="5562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El </a:t>
            </a:r>
            <a:r>
              <a:rPr sz="1600" b="1" dirty="0">
                <a:latin typeface="Arial Narrow"/>
                <a:cs typeface="Arial Narrow"/>
              </a:rPr>
              <a:t>objeto fecha </a:t>
            </a:r>
            <a:r>
              <a:rPr sz="1600" spc="-5" dirty="0">
                <a:latin typeface="Arial Narrow"/>
                <a:cs typeface="Arial Narrow"/>
              </a:rPr>
              <a:t>se crea a </a:t>
            </a:r>
            <a:r>
              <a:rPr sz="1600" spc="10" dirty="0">
                <a:latin typeface="Arial Narrow"/>
                <a:cs typeface="Arial Narrow"/>
              </a:rPr>
              <a:t>partir </a:t>
            </a:r>
            <a:r>
              <a:rPr sz="1600" spc="-5" dirty="0">
                <a:latin typeface="Arial Narrow"/>
                <a:cs typeface="Arial Narrow"/>
              </a:rPr>
              <a:t>del constructor </a:t>
            </a:r>
            <a:r>
              <a:rPr sz="1600" b="1" spc="-5" dirty="0">
                <a:latin typeface="Arial Narrow"/>
                <a:cs typeface="Arial Narrow"/>
              </a:rPr>
              <a:t>new </a:t>
            </a:r>
            <a:r>
              <a:rPr sz="1600" b="1" dirty="0">
                <a:latin typeface="Arial Narrow"/>
                <a:cs typeface="Arial Narrow"/>
              </a:rPr>
              <a:t>Date(). </a:t>
            </a: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dirty="0">
                <a:latin typeface="Arial Narrow"/>
                <a:cs typeface="Arial Narrow"/>
              </a:rPr>
              <a:t>por</a:t>
            </a:r>
            <a:r>
              <a:rPr sz="1600" spc="3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ejemplo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75" y="2825797"/>
            <a:ext cx="6749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Narrow"/>
                <a:cs typeface="Arial Narrow"/>
              </a:rPr>
              <a:t>Lo más </a:t>
            </a:r>
            <a:r>
              <a:rPr sz="1600" spc="5" dirty="0">
                <a:latin typeface="Arial Narrow"/>
                <a:cs typeface="Arial Narrow"/>
              </a:rPr>
              <a:t>interesante </a:t>
            </a:r>
            <a:r>
              <a:rPr sz="1600" spc="-5" dirty="0">
                <a:latin typeface="Arial Narrow"/>
                <a:cs typeface="Arial Narrow"/>
              </a:rPr>
              <a:t>es que podemos </a:t>
            </a:r>
            <a:r>
              <a:rPr sz="1600" dirty="0">
                <a:latin typeface="Arial Narrow"/>
                <a:cs typeface="Arial Narrow"/>
              </a:rPr>
              <a:t>obtener </a:t>
            </a:r>
            <a:r>
              <a:rPr sz="1600" spc="-5" dirty="0">
                <a:latin typeface="Arial Narrow"/>
                <a:cs typeface="Arial Narrow"/>
              </a:rPr>
              <a:t>datos del </a:t>
            </a:r>
            <a:r>
              <a:rPr sz="1600" b="1" dirty="0">
                <a:latin typeface="Arial Narrow"/>
                <a:cs typeface="Arial Narrow"/>
              </a:rPr>
              <a:t>objeto fecha </a:t>
            </a:r>
            <a:r>
              <a:rPr sz="1600" spc="-5" dirty="0">
                <a:latin typeface="Arial Narrow"/>
                <a:cs typeface="Arial Narrow"/>
              </a:rPr>
              <a:t>de la </a:t>
            </a:r>
            <a:r>
              <a:rPr sz="1600" spc="15" dirty="0">
                <a:latin typeface="Arial Narrow"/>
                <a:cs typeface="Arial Narrow"/>
              </a:rPr>
              <a:t>siguiente</a:t>
            </a:r>
            <a:r>
              <a:rPr sz="1600" spc="9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forma,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025" y="1485325"/>
            <a:ext cx="5355949" cy="10957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025" y="3324700"/>
            <a:ext cx="3646512" cy="102428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10070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spc="-20" dirty="0"/>
          </a:p>
        </p:txBody>
      </p:sp>
      <p:sp>
        <p:nvSpPr>
          <p:cNvPr id="8" name="Rectángulo 7"/>
          <p:cNvSpPr/>
          <p:nvPr/>
        </p:nvSpPr>
        <p:spPr>
          <a:xfrm>
            <a:off x="7162800" y="4705350"/>
            <a:ext cx="1828800" cy="438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989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5637F"/>
                </a:solidFill>
              </a:rPr>
              <a:t>Objeto</a:t>
            </a:r>
            <a:r>
              <a:rPr sz="3000" spc="-65" dirty="0">
                <a:solidFill>
                  <a:srgbClr val="45637F"/>
                </a:solidFill>
              </a:rPr>
              <a:t> </a:t>
            </a:r>
            <a:r>
              <a:rPr sz="3000" spc="-25" dirty="0">
                <a:solidFill>
                  <a:srgbClr val="45637F"/>
                </a:solidFill>
              </a:rPr>
              <a:t>Fecha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0500" marR="5080">
              <a:lnSpc>
                <a:spcPct val="101600"/>
              </a:lnSpc>
              <a:spcBef>
                <a:spcPts val="70"/>
              </a:spcBef>
            </a:pPr>
            <a:r>
              <a:rPr dirty="0"/>
              <a:t>Por </a:t>
            </a:r>
            <a:r>
              <a:rPr spc="-5" dirty="0"/>
              <a:t>ejemplo </a:t>
            </a:r>
            <a:r>
              <a:rPr spc="35" dirty="0"/>
              <a:t>si </a:t>
            </a:r>
            <a:r>
              <a:rPr spc="15" dirty="0"/>
              <a:t>quisiera </a:t>
            </a:r>
            <a:r>
              <a:rPr spc="-5" dirty="0"/>
              <a:t>saber el </a:t>
            </a:r>
            <a:r>
              <a:rPr spc="5" dirty="0"/>
              <a:t>día </a:t>
            </a:r>
            <a:r>
              <a:rPr spc="-5" dirty="0"/>
              <a:t>de la semana, </a:t>
            </a:r>
            <a:r>
              <a:rPr dirty="0"/>
              <a:t>pero </a:t>
            </a:r>
            <a:r>
              <a:rPr spc="-5" dirty="0"/>
              <a:t>de una </a:t>
            </a:r>
            <a:r>
              <a:rPr dirty="0"/>
              <a:t>forma </a:t>
            </a:r>
            <a:r>
              <a:rPr spc="-5" dirty="0"/>
              <a:t>que el </a:t>
            </a:r>
            <a:r>
              <a:rPr spc="10" dirty="0"/>
              <a:t>usuario </a:t>
            </a:r>
            <a:r>
              <a:rPr spc="5" dirty="0"/>
              <a:t>entienda </a:t>
            </a:r>
            <a:r>
              <a:rPr spc="-5" dirty="0"/>
              <a:t>de qué se  </a:t>
            </a:r>
            <a:r>
              <a:rPr dirty="0"/>
              <a:t>trata </a:t>
            </a:r>
            <a:r>
              <a:rPr spc="-5" dirty="0"/>
              <a:t>y no meramente con números </a:t>
            </a:r>
            <a:r>
              <a:rPr dirty="0"/>
              <a:t>podría </a:t>
            </a:r>
            <a:r>
              <a:rPr spc="15" dirty="0"/>
              <a:t>utilizar </a:t>
            </a:r>
            <a:r>
              <a:rPr spc="-5" dirty="0"/>
              <a:t>un </a:t>
            </a:r>
            <a:r>
              <a:rPr b="1" dirty="0">
                <a:latin typeface="Arial Narrow"/>
                <a:cs typeface="Arial Narrow"/>
              </a:rPr>
              <a:t>switch </a:t>
            </a:r>
            <a:r>
              <a:rPr spc="-5" dirty="0"/>
              <a:t>qué es una estructura </a:t>
            </a:r>
            <a:r>
              <a:rPr spc="10" dirty="0"/>
              <a:t>ideal </a:t>
            </a:r>
            <a:r>
              <a:rPr dirty="0"/>
              <a:t>para </a:t>
            </a:r>
            <a:r>
              <a:rPr spc="-5" dirty="0"/>
              <a:t>estas  </a:t>
            </a:r>
            <a:r>
              <a:rPr b="1" dirty="0">
                <a:latin typeface="Arial Narrow"/>
                <a:cs typeface="Arial Narrow"/>
              </a:rPr>
              <a:t>múltiples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b="1" spc="5" dirty="0">
                <a:latin typeface="Arial Narrow"/>
                <a:cs typeface="Arial Narrow"/>
              </a:rPr>
              <a:t>condiciones.</a:t>
            </a:r>
          </a:p>
          <a:p>
            <a:pPr marL="177800"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90500" marR="182880">
              <a:lnSpc>
                <a:spcPct val="101600"/>
              </a:lnSpc>
            </a:pPr>
            <a:r>
              <a:rPr dirty="0"/>
              <a:t>Por </a:t>
            </a:r>
            <a:r>
              <a:rPr spc="-5" dirty="0"/>
              <a:t>esa razón </a:t>
            </a:r>
            <a:r>
              <a:rPr spc="5" dirty="0"/>
              <a:t>dependiendo </a:t>
            </a:r>
            <a:r>
              <a:rPr spc="-5" dirty="0"/>
              <a:t>que </a:t>
            </a:r>
            <a:r>
              <a:rPr spc="5" dirty="0"/>
              <a:t>necesitemos </a:t>
            </a:r>
            <a:r>
              <a:rPr dirty="0"/>
              <a:t>obtener </a:t>
            </a:r>
            <a:r>
              <a:rPr b="1" dirty="0">
                <a:latin typeface="Arial Narrow"/>
                <a:cs typeface="Arial Narrow"/>
              </a:rPr>
              <a:t>del objeto fecha </a:t>
            </a:r>
            <a:r>
              <a:rPr b="1" spc="-5" dirty="0">
                <a:latin typeface="Arial Narrow"/>
                <a:cs typeface="Arial Narrow"/>
              </a:rPr>
              <a:t>se </a:t>
            </a:r>
            <a:r>
              <a:rPr spc="-5" dirty="0"/>
              <a:t>trabajará </a:t>
            </a:r>
            <a:r>
              <a:rPr b="1" dirty="0">
                <a:latin typeface="Arial Narrow"/>
                <a:cs typeface="Arial Narrow"/>
              </a:rPr>
              <a:t>con Switch. Por  ejemplo </a:t>
            </a:r>
            <a:r>
              <a:rPr spc="-5" dirty="0"/>
              <a:t>con el </a:t>
            </a:r>
            <a:r>
              <a:rPr b="1" dirty="0">
                <a:latin typeface="Arial Narrow"/>
                <a:cs typeface="Arial Narrow"/>
              </a:rPr>
              <a:t>objeto fecha </a:t>
            </a:r>
            <a:r>
              <a:rPr dirty="0"/>
              <a:t>obtendré </a:t>
            </a:r>
            <a:r>
              <a:rPr spc="-5" dirty="0"/>
              <a:t>el </a:t>
            </a:r>
            <a:r>
              <a:rPr spc="5" dirty="0"/>
              <a:t>día </a:t>
            </a:r>
            <a:r>
              <a:rPr spc="-5" dirty="0"/>
              <a:t>con el método </a:t>
            </a:r>
            <a:r>
              <a:rPr b="1" dirty="0">
                <a:latin typeface="Arial Narrow"/>
                <a:cs typeface="Arial Narrow"/>
              </a:rPr>
              <a:t>getDay() de </a:t>
            </a:r>
            <a:r>
              <a:rPr b="1" spc="-5" dirty="0">
                <a:latin typeface="Arial Narrow"/>
                <a:cs typeface="Arial Narrow"/>
              </a:rPr>
              <a:t>la </a:t>
            </a:r>
            <a:r>
              <a:rPr b="1" dirty="0">
                <a:latin typeface="Arial Narrow"/>
                <a:cs typeface="Arial Narrow"/>
              </a:rPr>
              <a:t>siguiente</a:t>
            </a:r>
            <a:r>
              <a:rPr b="1" spc="10" dirty="0">
                <a:latin typeface="Arial Narrow"/>
                <a:cs typeface="Arial Narrow"/>
              </a:rPr>
              <a:t> </a:t>
            </a:r>
            <a:r>
              <a:rPr b="1" dirty="0">
                <a:latin typeface="Arial Narrow"/>
                <a:cs typeface="Arial Narrow"/>
              </a:rPr>
              <a:t>manera,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1575" y="2885600"/>
            <a:ext cx="4340849" cy="11483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10070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spc="-20" dirty="0"/>
          </a:p>
        </p:txBody>
      </p:sp>
      <p:sp>
        <p:nvSpPr>
          <p:cNvPr id="6" name="Rectángulo 5"/>
          <p:cNvSpPr/>
          <p:nvPr/>
        </p:nvSpPr>
        <p:spPr>
          <a:xfrm>
            <a:off x="7162800" y="4705350"/>
            <a:ext cx="1828800" cy="438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229963"/>
            <a:ext cx="5922010" cy="979169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000" spc="-5" dirty="0">
                <a:solidFill>
                  <a:srgbClr val="45637F"/>
                </a:solidFill>
              </a:rPr>
              <a:t>Objeto</a:t>
            </a:r>
            <a:r>
              <a:rPr sz="3000" spc="-10" dirty="0">
                <a:solidFill>
                  <a:srgbClr val="45637F"/>
                </a:solidFill>
              </a:rPr>
              <a:t> </a:t>
            </a:r>
            <a:r>
              <a:rPr sz="3000" spc="-25" dirty="0">
                <a:solidFill>
                  <a:srgbClr val="45637F"/>
                </a:solidFill>
              </a:rPr>
              <a:t>Fecha</a:t>
            </a:r>
            <a:endParaRPr sz="3000"/>
          </a:p>
          <a:p>
            <a:pPr marL="19050">
              <a:lnSpc>
                <a:spcPct val="100000"/>
              </a:lnSpc>
              <a:spcBef>
                <a:spcPts val="695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Para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trabajar con lo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visto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anteriormente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en </a:t>
            </a:r>
            <a:r>
              <a:rPr sz="1600" dirty="0">
                <a:solidFill>
                  <a:srgbClr val="000000"/>
                </a:solidFill>
              </a:rPr>
              <a:t>Switch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el proceso será el</a:t>
            </a:r>
            <a:r>
              <a:rPr sz="1600" b="0" spc="12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siguiente,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1887" y="1274000"/>
            <a:ext cx="3820224" cy="3319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10070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spc="-20" dirty="0"/>
          </a:p>
        </p:txBody>
      </p:sp>
      <p:sp>
        <p:nvSpPr>
          <p:cNvPr id="5" name="Rectángulo 4"/>
          <p:cNvSpPr/>
          <p:nvPr/>
        </p:nvSpPr>
        <p:spPr>
          <a:xfrm>
            <a:off x="7162800" y="4705350"/>
            <a:ext cx="1828800" cy="438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229963"/>
            <a:ext cx="7875905" cy="122682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000" spc="-5" dirty="0">
                <a:solidFill>
                  <a:srgbClr val="45637F"/>
                </a:solidFill>
              </a:rPr>
              <a:t>Objeto</a:t>
            </a:r>
            <a:r>
              <a:rPr sz="3000" spc="-10" dirty="0">
                <a:solidFill>
                  <a:srgbClr val="45637F"/>
                </a:solidFill>
              </a:rPr>
              <a:t> </a:t>
            </a:r>
            <a:r>
              <a:rPr sz="3000" spc="-25" dirty="0">
                <a:solidFill>
                  <a:srgbClr val="45637F"/>
                </a:solidFill>
              </a:rPr>
              <a:t>Fecha</a:t>
            </a:r>
            <a:endParaRPr sz="3000"/>
          </a:p>
          <a:p>
            <a:pPr marL="19050" marR="5080">
              <a:lnSpc>
                <a:spcPct val="101600"/>
              </a:lnSpc>
              <a:spcBef>
                <a:spcPts val="660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Claro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que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quizás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estamos trabajando </a:t>
            </a:r>
            <a:r>
              <a:rPr sz="1600" dirty="0">
                <a:solidFill>
                  <a:srgbClr val="000000"/>
                </a:solidFill>
              </a:rPr>
              <a:t>demasiadas alternativas,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por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lo tanto, podríamos </a:t>
            </a:r>
            <a:r>
              <a:rPr sz="1600" dirty="0">
                <a:solidFill>
                  <a:srgbClr val="000000"/>
                </a:solidFill>
              </a:rPr>
              <a:t>resumirlas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de la  </a:t>
            </a:r>
            <a:r>
              <a:rPr sz="1600" b="0" spc="15" dirty="0">
                <a:solidFill>
                  <a:srgbClr val="000000"/>
                </a:solidFill>
                <a:latin typeface="Arial Narrow"/>
                <a:cs typeface="Arial Narrow"/>
              </a:rPr>
              <a:t>siguiente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forma,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3700" y="1331375"/>
            <a:ext cx="3336599" cy="317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10070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spc="-20" dirty="0"/>
          </a:p>
        </p:txBody>
      </p:sp>
      <p:sp>
        <p:nvSpPr>
          <p:cNvPr id="5" name="Rectángulo 4"/>
          <p:cNvSpPr/>
          <p:nvPr/>
        </p:nvSpPr>
        <p:spPr>
          <a:xfrm>
            <a:off x="7162800" y="4705350"/>
            <a:ext cx="1828800" cy="438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3442" y="4744575"/>
            <a:ext cx="1751967" cy="369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155" dirty="0"/>
              <a:t> </a:t>
            </a:r>
            <a:r>
              <a:rPr spc="-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10070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spc="-20" dirty="0"/>
          </a:p>
        </p:txBody>
      </p:sp>
      <p:sp>
        <p:nvSpPr>
          <p:cNvPr id="6" name="Rectángulo 5"/>
          <p:cNvSpPr/>
          <p:nvPr/>
        </p:nvSpPr>
        <p:spPr>
          <a:xfrm>
            <a:off x="7162800" y="4705350"/>
            <a:ext cx="1828800" cy="438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60547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HTML DOM:</a:t>
            </a:r>
            <a:r>
              <a:rPr sz="3000" spc="-55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document.getElementById()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7535545" cy="2002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poder hacer más </a:t>
            </a:r>
            <a:r>
              <a:rPr sz="1600" spc="5" dirty="0">
                <a:latin typeface="Arial Narrow"/>
                <a:cs typeface="Arial Narrow"/>
              </a:rPr>
              <a:t>interesante </a:t>
            </a:r>
            <a:r>
              <a:rPr sz="1600" spc="-5" dirty="0">
                <a:latin typeface="Arial Narrow"/>
                <a:cs typeface="Arial Narrow"/>
              </a:rPr>
              <a:t>nuestra </a:t>
            </a:r>
            <a:r>
              <a:rPr sz="1600" spc="10" dirty="0">
                <a:latin typeface="Arial Narrow"/>
                <a:cs typeface="Arial Narrow"/>
              </a:rPr>
              <a:t>aplicación </a:t>
            </a:r>
            <a:r>
              <a:rPr sz="1600" spc="-5" dirty="0">
                <a:latin typeface="Arial Narrow"/>
                <a:cs typeface="Arial Narrow"/>
              </a:rPr>
              <a:t>es </a:t>
            </a:r>
            <a:r>
              <a:rPr sz="1600" spc="5" dirty="0">
                <a:latin typeface="Arial Narrow"/>
                <a:cs typeface="Arial Narrow"/>
              </a:rPr>
              <a:t>necesario </a:t>
            </a:r>
            <a:r>
              <a:rPr sz="1600" spc="-5" dirty="0">
                <a:latin typeface="Arial Narrow"/>
                <a:cs typeface="Arial Narrow"/>
              </a:rPr>
              <a:t>acceder a elementos de</a:t>
            </a:r>
            <a:r>
              <a:rPr sz="1600" spc="19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nuestro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 Narrow"/>
                <a:cs typeface="Arial Narrow"/>
              </a:rPr>
              <a:t>HTML </a:t>
            </a:r>
            <a:r>
              <a:rPr sz="160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así mostrar la </a:t>
            </a:r>
            <a:r>
              <a:rPr sz="1600" spc="10" dirty="0">
                <a:latin typeface="Arial Narrow"/>
                <a:cs typeface="Arial Narrow"/>
              </a:rPr>
              <a:t>información. </a:t>
            </a:r>
            <a:r>
              <a:rPr sz="1600" dirty="0">
                <a:latin typeface="Arial Narrow"/>
                <a:cs typeface="Arial Narrow"/>
              </a:rPr>
              <a:t>Para poder </a:t>
            </a:r>
            <a:r>
              <a:rPr sz="1600" spc="-5" dirty="0">
                <a:latin typeface="Arial Narrow"/>
                <a:cs typeface="Arial Narrow"/>
              </a:rPr>
              <a:t>hacerlo </a:t>
            </a:r>
            <a:r>
              <a:rPr sz="1600" spc="5" dirty="0">
                <a:latin typeface="Arial Narrow"/>
                <a:cs typeface="Arial Narrow"/>
              </a:rPr>
              <a:t>necesitamos </a:t>
            </a:r>
            <a:r>
              <a:rPr sz="1600" spc="-5" dirty="0">
                <a:latin typeface="Arial Narrow"/>
                <a:cs typeface="Arial Narrow"/>
              </a:rPr>
              <a:t>acceder a ellos, </a:t>
            </a:r>
            <a:r>
              <a:rPr sz="1600" dirty="0">
                <a:latin typeface="Arial Narrow"/>
                <a:cs typeface="Arial Narrow"/>
              </a:rPr>
              <a:t>por</a:t>
            </a:r>
            <a:r>
              <a:rPr sz="1600" spc="14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ejemplo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5080">
              <a:lnSpc>
                <a:spcPct val="101600"/>
              </a:lnSpc>
            </a:pPr>
            <a:r>
              <a:rPr sz="1600" b="1" dirty="0">
                <a:latin typeface="Arial Narrow"/>
                <a:cs typeface="Arial Narrow"/>
              </a:rPr>
              <a:t>Con JS podemos acceder </a:t>
            </a:r>
            <a:r>
              <a:rPr sz="1600" b="1" spc="-5" dirty="0">
                <a:latin typeface="Arial Narrow"/>
                <a:cs typeface="Arial Narrow"/>
              </a:rPr>
              <a:t>a </a:t>
            </a:r>
            <a:r>
              <a:rPr sz="1600" b="1" dirty="0">
                <a:latin typeface="Arial Narrow"/>
                <a:cs typeface="Arial Narrow"/>
              </a:rPr>
              <a:t>los elementos de nuestro HTML. </a:t>
            </a:r>
            <a:r>
              <a:rPr sz="1600" spc="-5" dirty="0">
                <a:latin typeface="Arial Narrow"/>
                <a:cs typeface="Arial Narrow"/>
              </a:rPr>
              <a:t>Estos son </a:t>
            </a:r>
            <a:r>
              <a:rPr sz="1600" spc="15" dirty="0">
                <a:latin typeface="Arial Narrow"/>
                <a:cs typeface="Arial Narrow"/>
              </a:rPr>
              <a:t>deﬁnidos </a:t>
            </a:r>
            <a:r>
              <a:rPr sz="1600" spc="-5" dirty="0">
                <a:latin typeface="Arial Narrow"/>
                <a:cs typeface="Arial Narrow"/>
              </a:rPr>
              <a:t>como objetos, y  poseemos métodos y </a:t>
            </a:r>
            <a:r>
              <a:rPr sz="1600" spc="5" dirty="0">
                <a:latin typeface="Arial Narrow"/>
                <a:cs typeface="Arial Narrow"/>
              </a:rPr>
              <a:t>propiedades </a:t>
            </a:r>
            <a:r>
              <a:rPr sz="1600" spc="-5" dirty="0">
                <a:latin typeface="Arial Narrow"/>
                <a:cs typeface="Arial Narrow"/>
              </a:rPr>
              <a:t>de cada</a:t>
            </a:r>
            <a:r>
              <a:rPr sz="1600" spc="1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uno.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344805">
              <a:lnSpc>
                <a:spcPct val="101600"/>
              </a:lnSpc>
            </a:pPr>
            <a:r>
              <a:rPr sz="1600" dirty="0">
                <a:latin typeface="Arial Narrow"/>
                <a:cs typeface="Arial Narrow"/>
              </a:rPr>
              <a:t>En </a:t>
            </a:r>
            <a:r>
              <a:rPr sz="1600" spc="-5" dirty="0">
                <a:latin typeface="Arial Narrow"/>
                <a:cs typeface="Arial Narrow"/>
              </a:rPr>
              <a:t>este caso accedemos al elemento a través del </a:t>
            </a:r>
            <a:r>
              <a:rPr sz="1600" spc="20" dirty="0">
                <a:latin typeface="Arial Narrow"/>
                <a:cs typeface="Arial Narrow"/>
              </a:rPr>
              <a:t>id, </a:t>
            </a:r>
            <a:r>
              <a:rPr sz="1600" spc="-5" dirty="0">
                <a:latin typeface="Arial Narrow"/>
                <a:cs typeface="Arial Narrow"/>
              </a:rPr>
              <a:t>qué es un </a:t>
            </a:r>
            <a:r>
              <a:rPr sz="1600" spc="5" dirty="0">
                <a:latin typeface="Arial Narrow"/>
                <a:cs typeface="Arial Narrow"/>
              </a:rPr>
              <a:t>atributo </a:t>
            </a:r>
            <a:r>
              <a:rPr sz="1600" spc="-5" dirty="0">
                <a:latin typeface="Arial Narrow"/>
                <a:cs typeface="Arial Narrow"/>
              </a:rPr>
              <a:t>que trabajamos desde el  </a:t>
            </a:r>
            <a:r>
              <a:rPr sz="1600" dirty="0">
                <a:latin typeface="Arial Narrow"/>
                <a:cs typeface="Arial Narrow"/>
              </a:rPr>
              <a:t>HTML, por </a:t>
            </a:r>
            <a:r>
              <a:rPr sz="1600" spc="-5" dirty="0">
                <a:latin typeface="Arial Narrow"/>
                <a:cs typeface="Arial Narrow"/>
              </a:rPr>
              <a:t>ejemplo, generamos en nuestro </a:t>
            </a:r>
            <a:r>
              <a:rPr sz="1600" b="1" dirty="0">
                <a:latin typeface="Arial Narrow"/>
                <a:cs typeface="Arial Narrow"/>
              </a:rPr>
              <a:t>HTML un</a:t>
            </a:r>
            <a:r>
              <a:rPr sz="1600" b="1" spc="-1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enunciado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4650" y="3447625"/>
            <a:ext cx="3314699" cy="4000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10070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spc="-20" dirty="0"/>
          </a:p>
        </p:txBody>
      </p:sp>
      <p:sp>
        <p:nvSpPr>
          <p:cNvPr id="6" name="Rectángulo 5"/>
          <p:cNvSpPr/>
          <p:nvPr/>
        </p:nvSpPr>
        <p:spPr>
          <a:xfrm>
            <a:off x="7162800" y="4705350"/>
            <a:ext cx="1828800" cy="438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4241"/>
            <a:ext cx="9144000" cy="429259"/>
            <a:chOff x="0" y="4714849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4849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4574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470960"/>
            <a:ext cx="60547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5637F"/>
                </a:solidFill>
                <a:latin typeface="Arial Narrow"/>
                <a:cs typeface="Arial Narrow"/>
              </a:rPr>
              <a:t>HTML DOM:</a:t>
            </a:r>
            <a:r>
              <a:rPr sz="3000" b="1" spc="-55" dirty="0">
                <a:solidFill>
                  <a:srgbClr val="45637F"/>
                </a:solidFill>
                <a:latin typeface="Arial Narrow"/>
                <a:cs typeface="Arial Narrow"/>
              </a:rPr>
              <a:t> </a:t>
            </a:r>
            <a:r>
              <a:rPr sz="3000" b="1" dirty="0">
                <a:solidFill>
                  <a:srgbClr val="45637F"/>
                </a:solidFill>
                <a:latin typeface="Arial Narrow"/>
                <a:cs typeface="Arial Narrow"/>
              </a:rPr>
              <a:t>document.getElementById()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175" y="1092246"/>
            <a:ext cx="44710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Narrow"/>
                <a:cs typeface="Arial Narrow"/>
              </a:rPr>
              <a:t>Luego, </a:t>
            </a: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-5" dirty="0">
                <a:latin typeface="Arial Narrow"/>
                <a:cs typeface="Arial Narrow"/>
              </a:rPr>
              <a:t>queremos acceder a este, debe </a:t>
            </a:r>
            <a:r>
              <a:rPr sz="1600" dirty="0">
                <a:latin typeface="Arial Narrow"/>
                <a:cs typeface="Arial Narrow"/>
              </a:rPr>
              <a:t>trabajar </a:t>
            </a:r>
            <a:r>
              <a:rPr sz="1600" spc="-5" dirty="0">
                <a:latin typeface="Arial Narrow"/>
                <a:cs typeface="Arial Narrow"/>
              </a:rPr>
              <a:t>con un</a:t>
            </a:r>
            <a:r>
              <a:rPr sz="1600" spc="6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ID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7425" y="1485150"/>
            <a:ext cx="4629149" cy="29717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10070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spc="-20" dirty="0"/>
          </a:p>
        </p:txBody>
      </p:sp>
      <p:sp>
        <p:nvSpPr>
          <p:cNvPr id="9" name="Rectángulo 8"/>
          <p:cNvSpPr/>
          <p:nvPr/>
        </p:nvSpPr>
        <p:spPr>
          <a:xfrm>
            <a:off x="7162800" y="4705350"/>
            <a:ext cx="1828800" cy="438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60547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HTML DOM:</a:t>
            </a:r>
            <a:r>
              <a:rPr sz="3000" spc="-55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document.getElementById()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76422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Narrow"/>
                <a:cs typeface="Arial Narrow"/>
              </a:rPr>
              <a:t>Luego, </a:t>
            </a:r>
            <a:r>
              <a:rPr sz="1600" dirty="0">
                <a:latin typeface="Arial Narrow"/>
                <a:cs typeface="Arial Narrow"/>
              </a:rPr>
              <a:t>para poder </a:t>
            </a:r>
            <a:r>
              <a:rPr sz="1600" spc="-5" dirty="0">
                <a:latin typeface="Arial Narrow"/>
                <a:cs typeface="Arial Narrow"/>
              </a:rPr>
              <a:t>mostrarlo este </a:t>
            </a:r>
            <a:r>
              <a:rPr sz="1600" b="1" dirty="0">
                <a:latin typeface="Arial Narrow"/>
                <a:cs typeface="Arial Narrow"/>
              </a:rPr>
              <a:t>texto en una alerta, </a:t>
            </a:r>
            <a:r>
              <a:rPr sz="1600" spc="-5" dirty="0">
                <a:latin typeface="Arial Narrow"/>
                <a:cs typeface="Arial Narrow"/>
              </a:rPr>
              <a:t>debemos hacer en nuestro </a:t>
            </a:r>
            <a:r>
              <a:rPr sz="1600" b="1" spc="15" dirty="0">
                <a:latin typeface="Arial Narrow"/>
                <a:cs typeface="Arial Narrow"/>
              </a:rPr>
              <a:t>código </a:t>
            </a:r>
            <a:r>
              <a:rPr sz="1600" spc="-5" dirty="0">
                <a:latin typeface="Arial Narrow"/>
                <a:cs typeface="Arial Narrow"/>
              </a:rPr>
              <a:t>lo</a:t>
            </a:r>
            <a:r>
              <a:rPr sz="1600" spc="170" dirty="0">
                <a:latin typeface="Arial Narrow"/>
                <a:cs typeface="Arial Narrow"/>
              </a:rPr>
              <a:t> </a:t>
            </a:r>
            <a:r>
              <a:rPr sz="1600" spc="10" dirty="0">
                <a:latin typeface="Arial Narrow"/>
                <a:cs typeface="Arial Narrow"/>
              </a:rPr>
              <a:t>siguiente,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75" y="2578147"/>
            <a:ext cx="3798570" cy="17551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7145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que esto </a:t>
            </a:r>
            <a:r>
              <a:rPr sz="1600" spc="5" dirty="0">
                <a:latin typeface="Arial Narrow"/>
                <a:cs typeface="Arial Narrow"/>
              </a:rPr>
              <a:t>funcione </a:t>
            </a:r>
            <a:r>
              <a:rPr sz="1600" spc="-5" dirty="0">
                <a:latin typeface="Arial Narrow"/>
                <a:cs typeface="Arial Narrow"/>
              </a:rPr>
              <a:t>correctamente, el </a:t>
            </a:r>
            <a:r>
              <a:rPr sz="1600" spc="15" dirty="0">
                <a:latin typeface="Arial Narrow"/>
                <a:cs typeface="Arial Narrow"/>
              </a:rPr>
              <a:t>código  </a:t>
            </a:r>
            <a:r>
              <a:rPr sz="1600" spc="-5" dirty="0">
                <a:latin typeface="Arial Narrow"/>
                <a:cs typeface="Arial Narrow"/>
              </a:rPr>
              <a:t>debe estar </a:t>
            </a:r>
            <a:r>
              <a:rPr sz="1600" b="1" dirty="0">
                <a:latin typeface="Arial Narrow"/>
                <a:cs typeface="Arial Narrow"/>
              </a:rPr>
              <a:t>vinculado debajo del enunciado,  </a:t>
            </a:r>
            <a:r>
              <a:rPr sz="1600" spc="-5" dirty="0">
                <a:latin typeface="Arial Narrow"/>
                <a:cs typeface="Arial Narrow"/>
              </a:rPr>
              <a:t>ya que </a:t>
            </a:r>
            <a:r>
              <a:rPr sz="1600" spc="5" dirty="0">
                <a:latin typeface="Arial Narrow"/>
                <a:cs typeface="Arial Narrow"/>
              </a:rPr>
              <a:t>necesito </a:t>
            </a:r>
            <a:r>
              <a:rPr sz="1600" spc="-5" dirty="0">
                <a:latin typeface="Arial Narrow"/>
                <a:cs typeface="Arial Narrow"/>
              </a:rPr>
              <a:t>que este se </a:t>
            </a:r>
            <a:r>
              <a:rPr sz="1600" b="1" dirty="0">
                <a:latin typeface="Arial Narrow"/>
                <a:cs typeface="Arial Narrow"/>
              </a:rPr>
              <a:t>cargue para</a:t>
            </a:r>
            <a:r>
              <a:rPr sz="1600" b="1" spc="1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luego</a:t>
            </a:r>
            <a:endParaRPr sz="1600">
              <a:latin typeface="Arial Narrow"/>
              <a:cs typeface="Arial Narrow"/>
            </a:endParaRPr>
          </a:p>
          <a:p>
            <a:pPr marL="12700" marR="5080">
              <a:lnSpc>
                <a:spcPct val="101600"/>
              </a:lnSpc>
            </a:pPr>
            <a:r>
              <a:rPr sz="1600" b="1" dirty="0">
                <a:latin typeface="Arial Narrow"/>
                <a:cs typeface="Arial Narrow"/>
              </a:rPr>
              <a:t>acceder a él, </a:t>
            </a:r>
            <a:r>
              <a:rPr sz="1600" dirty="0">
                <a:latin typeface="Arial Narrow"/>
                <a:cs typeface="Arial Narrow"/>
              </a:rPr>
              <a:t>de otra forma </a:t>
            </a:r>
            <a:r>
              <a:rPr sz="1600" spc="-5" dirty="0">
                <a:latin typeface="Arial Narrow"/>
                <a:cs typeface="Arial Narrow"/>
              </a:rPr>
              <a:t>estaremos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accediendo  </a:t>
            </a:r>
            <a:r>
              <a:rPr sz="1600" spc="-5" dirty="0">
                <a:latin typeface="Arial Narrow"/>
                <a:cs typeface="Arial Narrow"/>
              </a:rPr>
              <a:t>a un elemento que no está en nuestro</a:t>
            </a:r>
            <a:r>
              <a:rPr sz="1600" spc="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HTML,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latin typeface="Arial Narrow"/>
                <a:cs typeface="Arial Narrow"/>
              </a:rPr>
              <a:t>de esta </a:t>
            </a:r>
            <a:r>
              <a:rPr sz="1600" dirty="0">
                <a:latin typeface="Arial Narrow"/>
                <a:cs typeface="Arial Narrow"/>
              </a:rPr>
              <a:t>manera </a:t>
            </a:r>
            <a:r>
              <a:rPr sz="1600" spc="-5" dirty="0">
                <a:latin typeface="Arial Narrow"/>
                <a:cs typeface="Arial Narrow"/>
              </a:rPr>
              <a:t>en </a:t>
            </a:r>
            <a:r>
              <a:rPr sz="1600" b="1" spc="-5" dirty="0">
                <a:latin typeface="Arial Narrow"/>
                <a:cs typeface="Arial Narrow"/>
              </a:rPr>
              <a:t>la </a:t>
            </a:r>
            <a:r>
              <a:rPr sz="1600" b="1" dirty="0">
                <a:latin typeface="Arial Narrow"/>
                <a:cs typeface="Arial Narrow"/>
              </a:rPr>
              <a:t>imagen de </a:t>
            </a:r>
            <a:r>
              <a:rPr sz="1600" b="1" spc="-5" dirty="0">
                <a:latin typeface="Arial Narrow"/>
                <a:cs typeface="Arial Narrow"/>
              </a:rPr>
              <a:t>la </a:t>
            </a:r>
            <a:r>
              <a:rPr sz="1600" b="1" dirty="0">
                <a:latin typeface="Arial Narrow"/>
                <a:cs typeface="Arial Narrow"/>
              </a:rPr>
              <a:t>derecha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Arial Narrow"/>
                <a:cs typeface="Arial Narrow"/>
              </a:rPr>
              <a:t>podemos verlo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correctamente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1662" y="1493975"/>
            <a:ext cx="5400674" cy="7143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6150" y="2328024"/>
            <a:ext cx="3690899" cy="22650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3100705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20" dirty="0"/>
              <a:t>Codo a Codo</a:t>
            </a:r>
            <a:endParaRPr lang="es-AR" spc="-20" dirty="0"/>
          </a:p>
        </p:txBody>
      </p:sp>
      <p:sp>
        <p:nvSpPr>
          <p:cNvPr id="8" name="Rectángulo 7"/>
          <p:cNvSpPr/>
          <p:nvPr/>
        </p:nvSpPr>
        <p:spPr>
          <a:xfrm>
            <a:off x="7162800" y="4705350"/>
            <a:ext cx="1828800" cy="438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527</Words>
  <Application>Microsoft Office PowerPoint</Application>
  <PresentationFormat>Presentación en pantalla (16:9)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Calibri</vt:lpstr>
      <vt:lpstr>Arial Narrow</vt:lpstr>
      <vt:lpstr>Office Theme</vt:lpstr>
      <vt:lpstr>Presentación de PowerPoint</vt:lpstr>
      <vt:lpstr>Objeto Fecha</vt:lpstr>
      <vt:lpstr>Objeto Fecha</vt:lpstr>
      <vt:lpstr>Objeto Fecha Para trabajar con lo visto anteriormente en Switch el proceso será el siguiente,</vt:lpstr>
      <vt:lpstr>Objeto Fecha Claro que quizás estamos trabajando demasiadas alternativas, por lo tanto, podríamos resumirlas de la  siguiente forma,</vt:lpstr>
      <vt:lpstr>HTML DOM</vt:lpstr>
      <vt:lpstr>HTML DOM: document.getElementById()</vt:lpstr>
      <vt:lpstr>Presentación de PowerPoint</vt:lpstr>
      <vt:lpstr>HTML DOM: document.getElementById()</vt:lpstr>
      <vt:lpstr>HTML DOM: innerHTML()</vt:lpstr>
      <vt:lpstr>HTML DOM: innerHTML()</vt:lpstr>
      <vt:lpstr>HTML DOM: innerHTML()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Erica</cp:lastModifiedBy>
  <cp:revision>1</cp:revision>
  <dcterms:created xsi:type="dcterms:W3CDTF">2020-05-22T21:46:39Z</dcterms:created>
  <dcterms:modified xsi:type="dcterms:W3CDTF">2020-09-17T07:30:20Z</dcterms:modified>
</cp:coreProperties>
</file>