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Arial Narrow" panose="020B0606020202030204" pitchFamily="34" charset="0"/>
      <p:regular r:id="rId34"/>
      <p:bold r:id="rId35"/>
      <p:italic r:id="rId36"/>
      <p:boldItalic r:id="rId37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69" y="306163"/>
            <a:ext cx="8117260" cy="147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45637F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279" y="1092246"/>
            <a:ext cx="802144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5492" y="1250149"/>
            <a:ext cx="3338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Arial Narrow"/>
                <a:cs typeface="Arial Narrow"/>
              </a:rPr>
              <a:t>Modelo</a:t>
            </a:r>
            <a:r>
              <a:rPr sz="5400" b="1" spc="-5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Arial Narrow"/>
                <a:cs typeface="Arial Narrow"/>
              </a:rPr>
              <a:t>Caja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 smtClean="0"/>
              <a:t>Codo a Codo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171665" y="3442501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 Narrow"/>
                <a:cs typeface="Arial Narrow"/>
              </a:rPr>
              <a:t>Módulo</a:t>
            </a:r>
            <a:r>
              <a:rPr sz="1800" b="1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 Narrow"/>
                <a:cs typeface="Arial Narrow"/>
              </a:rPr>
              <a:t>02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162800" y="470535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114800" y="3409950"/>
            <a:ext cx="106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362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Overﬂow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484124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 Narrow"/>
                <a:cs typeface="Arial Narrow"/>
              </a:rPr>
              <a:t>#Auto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valor auto, sólo muestra las </a:t>
            </a:r>
            <a:r>
              <a:rPr sz="1600" dirty="0">
                <a:latin typeface="Arial Narrow"/>
                <a:cs typeface="Arial Narrow"/>
              </a:rPr>
              <a:t>barras </a:t>
            </a:r>
            <a:r>
              <a:rPr sz="1600" spc="-5" dirty="0">
                <a:latin typeface="Arial Narrow"/>
                <a:cs typeface="Arial Narrow"/>
              </a:rPr>
              <a:t>de scroll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son</a:t>
            </a:r>
            <a:r>
              <a:rPr sz="1600" spc="8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necesarias,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321096"/>
            <a:ext cx="348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424" y="1989675"/>
            <a:ext cx="2425152" cy="1095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1337" y="3652625"/>
            <a:ext cx="2981324" cy="7715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049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</a:pPr>
            <a:r>
              <a:rPr dirty="0"/>
              <a:t>Esta </a:t>
            </a:r>
            <a:r>
              <a:rPr spc="5" dirty="0"/>
              <a:t>propiedad </a:t>
            </a:r>
            <a:r>
              <a:rPr b="1" dirty="0">
                <a:latin typeface="Arial Narrow"/>
                <a:cs typeface="Arial Narrow"/>
              </a:rPr>
              <a:t>ﬁja un espacio entre elementos contiguos, </a:t>
            </a:r>
            <a:r>
              <a:rPr spc="-5" dirty="0"/>
              <a:t>se puede </a:t>
            </a:r>
            <a:r>
              <a:rPr dirty="0"/>
              <a:t>trabajar </a:t>
            </a:r>
            <a:r>
              <a:rPr spc="-5" dirty="0"/>
              <a:t>con </a:t>
            </a:r>
            <a:r>
              <a:rPr spc="10" dirty="0"/>
              <a:t>medidas </a:t>
            </a:r>
            <a:r>
              <a:rPr spc="-5" dirty="0"/>
              <a:t>de</a:t>
            </a:r>
            <a:r>
              <a:rPr spc="25" dirty="0"/>
              <a:t> </a:t>
            </a:r>
            <a:r>
              <a:rPr spc="5" dirty="0"/>
              <a:t>longitud</a:t>
            </a:r>
          </a:p>
          <a:p>
            <a:pPr marL="244475">
              <a:lnSpc>
                <a:spcPct val="100000"/>
              </a:lnSpc>
              <a:spcBef>
                <a:spcPts val="30"/>
              </a:spcBef>
            </a:pPr>
            <a:r>
              <a:rPr dirty="0"/>
              <a:t>,</a:t>
            </a:r>
          </a:p>
          <a:p>
            <a:pPr marL="244475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absolutas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cm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mm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pt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pc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35" dirty="0"/>
              <a:t>in</a:t>
            </a:r>
          </a:p>
          <a:p>
            <a:pPr marL="231775"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/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También </a:t>
            </a:r>
            <a:r>
              <a:rPr spc="-5" dirty="0"/>
              <a:t>se puede </a:t>
            </a:r>
            <a:r>
              <a:rPr dirty="0"/>
              <a:t>trabajar </a:t>
            </a:r>
            <a:r>
              <a:rPr spc="-5" dirty="0"/>
              <a:t>con </a:t>
            </a:r>
            <a:r>
              <a:rPr spc="10" dirty="0"/>
              <a:t>medidas</a:t>
            </a:r>
            <a:r>
              <a:rPr spc="25" dirty="0"/>
              <a:t> </a:t>
            </a:r>
            <a:r>
              <a:rPr spc="5" dirty="0"/>
              <a:t>relativas,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px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dirty="0"/>
              <a:t>%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em</a:t>
            </a:r>
          </a:p>
          <a:p>
            <a:pPr marL="70167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701040" algn="l"/>
                <a:tab pos="701675" algn="l"/>
              </a:tabLst>
            </a:pPr>
            <a:r>
              <a:rPr spc="-5" dirty="0"/>
              <a:t>ex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2357120" cy="196977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/>
              <a:t>Margin</a:t>
            </a:r>
          </a:p>
          <a:p>
            <a:pPr marL="19050" marR="5080" algn="just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Un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ejemplo en nuestro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código, 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lado derecho con los cuatro  lados, del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otro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lado la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imágen  </a:t>
            </a:r>
            <a:r>
              <a:rPr sz="1600" dirty="0">
                <a:solidFill>
                  <a:srgbClr val="000000"/>
                </a:solidFill>
              </a:rPr>
              <a:t>qué </a:t>
            </a:r>
            <a:r>
              <a:rPr sz="1600" spc="-5" dirty="0">
                <a:solidFill>
                  <a:srgbClr val="000000"/>
                </a:solidFill>
              </a:rPr>
              <a:t>se </a:t>
            </a:r>
            <a:r>
              <a:rPr sz="1600" dirty="0">
                <a:solidFill>
                  <a:srgbClr val="000000"/>
                </a:solidFill>
              </a:rPr>
              <a:t>muestra </a:t>
            </a:r>
            <a:r>
              <a:rPr sz="1600" spc="-5" dirty="0">
                <a:solidFill>
                  <a:srgbClr val="000000"/>
                </a:solidFill>
              </a:rPr>
              <a:t>es </a:t>
            </a:r>
            <a:r>
              <a:rPr sz="1600" dirty="0">
                <a:solidFill>
                  <a:srgbClr val="000000"/>
                </a:solidFill>
              </a:rPr>
              <a:t>del uso</a:t>
            </a:r>
            <a:r>
              <a:rPr sz="1600" spc="-7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de  margin cómo</a:t>
            </a:r>
            <a:r>
              <a:rPr sz="1600" spc="-2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shorthand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501947"/>
            <a:ext cx="45954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tenemos el </a:t>
            </a:r>
            <a:r>
              <a:rPr sz="1600" spc="5" dirty="0">
                <a:latin typeface="Arial Narrow"/>
                <a:cs typeface="Arial Narrow"/>
              </a:rPr>
              <a:t>inspector </a:t>
            </a:r>
            <a:r>
              <a:rPr sz="1600" spc="-5" dirty="0">
                <a:latin typeface="Arial Narrow"/>
                <a:cs typeface="Arial Narrow"/>
              </a:rPr>
              <a:t>de elementos que nos muestra  elementos con </a:t>
            </a:r>
            <a:r>
              <a:rPr sz="1600" b="1" dirty="0">
                <a:latin typeface="Arial Narrow"/>
                <a:cs typeface="Arial Narrow"/>
              </a:rPr>
              <a:t>margin predeterminado </a:t>
            </a:r>
            <a:r>
              <a:rPr sz="1600" dirty="0">
                <a:latin typeface="Arial Narrow"/>
                <a:cs typeface="Arial Narrow"/>
              </a:rPr>
              <a:t>por</a:t>
            </a:r>
            <a:r>
              <a:rPr sz="1600" spc="-5" dirty="0">
                <a:latin typeface="Arial Narrow"/>
                <a:cs typeface="Arial Narrow"/>
              </a:rPr>
              <a:t> ejemplo,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252" y="732300"/>
            <a:ext cx="2540100" cy="358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1775" y="732300"/>
            <a:ext cx="2971799" cy="1447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8725" y="3143574"/>
            <a:ext cx="2971799" cy="14921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6960234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/>
              <a:t>Margin</a:t>
            </a:r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muchos casos queremos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quitar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margin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 elementos 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forma predeterminada, por</a:t>
            </a:r>
            <a:r>
              <a:rPr sz="1600" b="0" spc="19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caso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254297"/>
            <a:ext cx="1813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Narrow"/>
                <a:cs typeface="Arial Narrow"/>
              </a:rPr>
              <a:t>Otro ejemplo </a:t>
            </a:r>
            <a:r>
              <a:rPr sz="1600" dirty="0">
                <a:latin typeface="Arial Narrow"/>
                <a:cs typeface="Arial Narrow"/>
              </a:rPr>
              <a:t>podría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ser,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492547"/>
            <a:ext cx="335978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hay otros ejemplos de shorthand,  en este caso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primer valor </a:t>
            </a:r>
            <a:r>
              <a:rPr sz="1600" b="1" spc="-5" dirty="0">
                <a:latin typeface="Arial Narrow"/>
                <a:cs typeface="Arial Narrow"/>
              </a:rPr>
              <a:t>es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margin-top, 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segundo margin left </a:t>
            </a:r>
            <a:r>
              <a:rPr sz="1600" b="1" spc="-5" dirty="0">
                <a:latin typeface="Arial Narrow"/>
                <a:cs typeface="Arial Narrow"/>
              </a:rPr>
              <a:t>y </a:t>
            </a:r>
            <a:r>
              <a:rPr sz="1600" b="1" dirty="0">
                <a:latin typeface="Arial Narrow"/>
                <a:cs typeface="Arial Narrow"/>
              </a:rPr>
              <a:t>right, </a:t>
            </a:r>
            <a:r>
              <a:rPr sz="1600" b="1" spc="-5" dirty="0">
                <a:latin typeface="Arial Narrow"/>
                <a:cs typeface="Arial Narrow"/>
              </a:rPr>
              <a:t>y el </a:t>
            </a:r>
            <a:r>
              <a:rPr sz="1600" b="1" dirty="0">
                <a:latin typeface="Arial Narrow"/>
                <a:cs typeface="Arial Narrow"/>
              </a:rPr>
              <a:t>tercero  margin-bottom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337" y="1660275"/>
            <a:ext cx="5267324" cy="352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337" y="2712075"/>
            <a:ext cx="3743324" cy="438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3950" y="3460825"/>
            <a:ext cx="3152774" cy="10763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06163"/>
            <a:ext cx="7217409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/>
              <a:t>Margin</a:t>
            </a:r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trabajamos con dos valores el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primero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 </a:t>
            </a:r>
            <a:r>
              <a:rPr sz="1600" dirty="0">
                <a:solidFill>
                  <a:srgbClr val="000000"/>
                </a:solidFill>
              </a:rPr>
              <a:t>margin-top </a:t>
            </a:r>
            <a:r>
              <a:rPr sz="1600" spc="-5" dirty="0">
                <a:solidFill>
                  <a:srgbClr val="000000"/>
                </a:solidFill>
              </a:rPr>
              <a:t>y </a:t>
            </a:r>
            <a:r>
              <a:rPr sz="1600" dirty="0">
                <a:solidFill>
                  <a:srgbClr val="000000"/>
                </a:solidFill>
              </a:rPr>
              <a:t>margin-bottom, </a:t>
            </a:r>
            <a:r>
              <a:rPr sz="1600" spc="-5" dirty="0">
                <a:solidFill>
                  <a:srgbClr val="000000"/>
                </a:solidFill>
              </a:rPr>
              <a:t>el </a:t>
            </a:r>
            <a:r>
              <a:rPr sz="1600" dirty="0">
                <a:solidFill>
                  <a:srgbClr val="000000"/>
                </a:solidFill>
              </a:rPr>
              <a:t>segundo valor </a:t>
            </a:r>
            <a:r>
              <a:rPr sz="1600" spc="-5" dirty="0">
                <a:solidFill>
                  <a:srgbClr val="000000"/>
                </a:solidFill>
              </a:rPr>
              <a:t>es  </a:t>
            </a:r>
            <a:r>
              <a:rPr sz="1600" dirty="0">
                <a:solidFill>
                  <a:srgbClr val="000000"/>
                </a:solidFill>
              </a:rPr>
              <a:t>margin-left </a:t>
            </a:r>
            <a:r>
              <a:rPr sz="1600" spc="-5" dirty="0">
                <a:solidFill>
                  <a:srgbClr val="000000"/>
                </a:solidFill>
              </a:rPr>
              <a:t>y </a:t>
            </a:r>
            <a:r>
              <a:rPr sz="1600" dirty="0">
                <a:solidFill>
                  <a:srgbClr val="000000"/>
                </a:solidFill>
              </a:rPr>
              <a:t>margin-right,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3492547"/>
            <a:ext cx="4562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colocamos cuatro valores será </a:t>
            </a:r>
            <a:r>
              <a:rPr sz="1600" b="1" dirty="0">
                <a:latin typeface="Arial Narrow"/>
                <a:cs typeface="Arial Narrow"/>
              </a:rPr>
              <a:t>como </a:t>
            </a:r>
            <a:r>
              <a:rPr sz="1600" b="1" spc="-5" dirty="0">
                <a:latin typeface="Arial Narrow"/>
                <a:cs typeface="Arial Narrow"/>
              </a:rPr>
              <a:t>las </a:t>
            </a:r>
            <a:r>
              <a:rPr sz="1600" b="1" dirty="0">
                <a:latin typeface="Arial Narrow"/>
                <a:cs typeface="Arial Narrow"/>
              </a:rPr>
              <a:t>agujas del</a:t>
            </a:r>
            <a:r>
              <a:rPr sz="1600" b="1" spc="5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reloj</a:t>
            </a:r>
            <a:r>
              <a:rPr sz="1600" spc="-5" dirty="0">
                <a:latin typeface="Arial Narrow"/>
                <a:cs typeface="Arial Narrow"/>
              </a:rPr>
              <a:t>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725" y="1824250"/>
            <a:ext cx="4114549" cy="1354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9725" y="3560000"/>
            <a:ext cx="3205599" cy="9830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395"/>
              </a:spcBef>
            </a:pPr>
            <a:r>
              <a:rPr spc="30" dirty="0"/>
              <a:t>Padding</a:t>
            </a:r>
          </a:p>
          <a:p>
            <a:pPr marL="292100" marR="5080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Esta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 </a:t>
            </a:r>
            <a:r>
              <a:rPr sz="1600" b="0" spc="25" dirty="0">
                <a:solidFill>
                  <a:srgbClr val="000000"/>
                </a:solidFill>
                <a:latin typeface="Arial Narrow"/>
                <a:cs typeface="Arial Narrow"/>
              </a:rPr>
              <a:t>indica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espacio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entre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los bordes de un elemento y su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contenido.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A </a:t>
            </a:r>
            <a:r>
              <a:rPr sz="1600" spc="10" dirty="0">
                <a:solidFill>
                  <a:srgbClr val="000000"/>
                </a:solidFill>
              </a:rPr>
              <a:t>diferencia </a:t>
            </a:r>
            <a:r>
              <a:rPr sz="1600" dirty="0">
                <a:solidFill>
                  <a:srgbClr val="000000"/>
                </a:solidFill>
              </a:rPr>
              <a:t>del  margin , pocos elementos tienen </a:t>
            </a:r>
            <a:r>
              <a:rPr sz="1600" spc="10" dirty="0">
                <a:solidFill>
                  <a:srgbClr val="000000"/>
                </a:solidFill>
              </a:rPr>
              <a:t>padding,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ejemplo las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listas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tanto ordenadas como desordenadas 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tienen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, 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queremos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quitarles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este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espacio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no tendremos más</a:t>
            </a:r>
            <a:r>
              <a:rPr sz="1600" b="0" spc="-3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que,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737" y="1997050"/>
            <a:ext cx="2610524" cy="2431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84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Pad</a:t>
            </a:r>
            <a:r>
              <a:rPr spc="210" dirty="0"/>
              <a:t>d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958896"/>
            <a:ext cx="759587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 Narrow"/>
                <a:cs typeface="Arial Narrow"/>
              </a:rPr>
              <a:t>Tiene </a:t>
            </a:r>
            <a:r>
              <a:rPr sz="1600" spc="-5" dirty="0">
                <a:latin typeface="Arial Narrow"/>
                <a:cs typeface="Arial Narrow"/>
              </a:rPr>
              <a:t>en cuanto a su </a:t>
            </a:r>
            <a:r>
              <a:rPr sz="1600" spc="15" dirty="0">
                <a:latin typeface="Arial Narrow"/>
                <a:cs typeface="Arial Narrow"/>
              </a:rPr>
              <a:t>sintaxis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0" dirty="0">
                <a:latin typeface="Arial Narrow"/>
                <a:cs typeface="Arial Narrow"/>
              </a:rPr>
              <a:t>misma </a:t>
            </a:r>
            <a:r>
              <a:rPr sz="1600" spc="5" dirty="0">
                <a:latin typeface="Arial Narrow"/>
                <a:cs typeface="Arial Narrow"/>
              </a:rPr>
              <a:t>construcción </a:t>
            </a:r>
            <a:r>
              <a:rPr sz="1600" spc="-5" dirty="0">
                <a:latin typeface="Arial Narrow"/>
                <a:cs typeface="Arial Narrow"/>
              </a:rPr>
              <a:t>qué </a:t>
            </a:r>
            <a:r>
              <a:rPr sz="1600" spc="10" dirty="0">
                <a:latin typeface="Arial Narrow"/>
                <a:cs typeface="Arial Narrow"/>
              </a:rPr>
              <a:t>margin.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este caso, los cuatro lados son </a:t>
            </a:r>
            <a:r>
              <a:rPr sz="1600" spc="5" dirty="0">
                <a:latin typeface="Arial Narrow"/>
                <a:cs typeface="Arial Narrow"/>
              </a:rPr>
              <a:t>iguales.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trabajamos con 4 valores </a:t>
            </a:r>
            <a:r>
              <a:rPr sz="1600" spc="15" dirty="0">
                <a:latin typeface="Arial Narrow"/>
                <a:cs typeface="Arial Narrow"/>
              </a:rPr>
              <a:t>distintos, </a:t>
            </a:r>
            <a:r>
              <a:rPr sz="1600" spc="-5" dirty="0">
                <a:latin typeface="Arial Narrow"/>
                <a:cs typeface="Arial Narrow"/>
              </a:rPr>
              <a:t>debemos </a:t>
            </a:r>
            <a:r>
              <a:rPr sz="1600" spc="10" dirty="0">
                <a:latin typeface="Arial Narrow"/>
                <a:cs typeface="Arial Narrow"/>
              </a:rPr>
              <a:t>seguir </a:t>
            </a:r>
            <a:r>
              <a:rPr sz="1600" spc="-5" dirty="0">
                <a:latin typeface="Arial Narrow"/>
                <a:cs typeface="Arial Narrow"/>
              </a:rPr>
              <a:t>el  </a:t>
            </a:r>
            <a:r>
              <a:rPr sz="1600" spc="10" dirty="0">
                <a:latin typeface="Arial Narrow"/>
                <a:cs typeface="Arial Narrow"/>
              </a:rPr>
              <a:t>sentido </a:t>
            </a:r>
            <a:r>
              <a:rPr sz="1600" spc="-5" dirty="0">
                <a:latin typeface="Arial Narrow"/>
                <a:cs typeface="Arial Narrow"/>
              </a:rPr>
              <a:t>de las agujas del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reloj,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683047"/>
            <a:ext cx="783780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Por otro </a:t>
            </a:r>
            <a:r>
              <a:rPr sz="1600" spc="-5" dirty="0">
                <a:latin typeface="Arial Narrow"/>
                <a:cs typeface="Arial Narrow"/>
              </a:rPr>
              <a:t>lado, es </a:t>
            </a:r>
            <a:r>
              <a:rPr sz="1600" spc="5" dirty="0">
                <a:latin typeface="Arial Narrow"/>
                <a:cs typeface="Arial Narrow"/>
              </a:rPr>
              <a:t>importante </a:t>
            </a:r>
            <a:r>
              <a:rPr sz="1600" spc="-15" dirty="0">
                <a:latin typeface="Arial Narrow"/>
                <a:cs typeface="Arial Narrow"/>
              </a:rPr>
              <a:t>saber, </a:t>
            </a:r>
            <a:r>
              <a:rPr sz="1600" spc="-5" dirty="0">
                <a:latin typeface="Arial Narrow"/>
                <a:cs typeface="Arial Narrow"/>
              </a:rPr>
              <a:t>que el </a:t>
            </a:r>
            <a:r>
              <a:rPr sz="1600" spc="10" dirty="0">
                <a:latin typeface="Arial Narrow"/>
                <a:cs typeface="Arial Narrow"/>
              </a:rPr>
              <a:t>padding </a:t>
            </a:r>
            <a:r>
              <a:rPr sz="1600" spc="-5" dirty="0">
                <a:latin typeface="Arial Narrow"/>
                <a:cs typeface="Arial Narrow"/>
              </a:rPr>
              <a:t>suma al total del ancho de un elemento,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ejemplo </a:t>
            </a:r>
            <a:r>
              <a:rPr sz="1600" spc="35" dirty="0">
                <a:latin typeface="Arial Narrow"/>
                <a:cs typeface="Arial Narrow"/>
              </a:rPr>
              <a:t>si  </a:t>
            </a:r>
            <a:r>
              <a:rPr sz="1600" spc="-5" dirty="0">
                <a:latin typeface="Arial Narrow"/>
                <a:cs typeface="Arial Narrow"/>
              </a:rPr>
              <a:t>en nuestra estructura ponemos </a:t>
            </a:r>
            <a:r>
              <a:rPr sz="1600" b="1" dirty="0">
                <a:latin typeface="Arial Narrow"/>
                <a:cs typeface="Arial Narrow"/>
              </a:rPr>
              <a:t>1% de </a:t>
            </a:r>
            <a:r>
              <a:rPr sz="1600" b="1" spc="15" dirty="0">
                <a:latin typeface="Arial Narrow"/>
                <a:cs typeface="Arial Narrow"/>
              </a:rPr>
              <a:t>padding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encabezado pero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main no, por más qué ambos  de </a:t>
            </a:r>
            <a:r>
              <a:rPr sz="1600" b="1" spc="15" dirty="0">
                <a:latin typeface="Arial Narrow"/>
                <a:cs typeface="Arial Narrow"/>
              </a:rPr>
              <a:t>width </a:t>
            </a:r>
            <a:r>
              <a:rPr sz="1600" b="1" dirty="0">
                <a:latin typeface="Arial Narrow"/>
                <a:cs typeface="Arial Narrow"/>
              </a:rPr>
              <a:t>tengan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100%.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1287" y="1889875"/>
            <a:ext cx="3781424" cy="1552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84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Pad</a:t>
            </a:r>
            <a:r>
              <a:rPr spc="210" dirty="0"/>
              <a:t>d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111296"/>
            <a:ext cx="2331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ejemplo </a:t>
            </a:r>
            <a:r>
              <a:rPr sz="1600" spc="5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se verá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así,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092497"/>
            <a:ext cx="773557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683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uno queda más </a:t>
            </a:r>
            <a:r>
              <a:rPr sz="1600" dirty="0">
                <a:latin typeface="Arial Narrow"/>
                <a:cs typeface="Arial Narrow"/>
              </a:rPr>
              <a:t>grande </a:t>
            </a:r>
            <a:r>
              <a:rPr sz="1600" spc="-5" dirty="0">
                <a:latin typeface="Arial Narrow"/>
                <a:cs typeface="Arial Narrow"/>
              </a:rPr>
              <a:t>que el </a:t>
            </a:r>
            <a:r>
              <a:rPr sz="1600" dirty="0">
                <a:latin typeface="Arial Narrow"/>
                <a:cs typeface="Arial Narrow"/>
              </a:rPr>
              <a:t>otro, </a:t>
            </a:r>
            <a:r>
              <a:rPr sz="1600" spc="-5" dirty="0">
                <a:latin typeface="Arial Narrow"/>
                <a:cs typeface="Arial Narrow"/>
              </a:rPr>
              <a:t>pues </a:t>
            </a:r>
            <a:r>
              <a:rPr sz="1600" b="1" dirty="0">
                <a:latin typeface="Arial Narrow"/>
                <a:cs typeface="Arial Narrow"/>
              </a:rPr>
              <a:t>ahora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#encabezado, no </a:t>
            </a:r>
            <a:r>
              <a:rPr sz="1600" b="1" spc="-5" dirty="0">
                <a:latin typeface="Arial Narrow"/>
                <a:cs typeface="Arial Narrow"/>
              </a:rPr>
              <a:t>es </a:t>
            </a:r>
            <a:r>
              <a:rPr sz="1600" b="1" dirty="0">
                <a:latin typeface="Arial Narrow"/>
                <a:cs typeface="Arial Narrow"/>
              </a:rPr>
              <a:t>más 100% sino 100%  más 1% de </a:t>
            </a:r>
            <a:r>
              <a:rPr sz="1600" b="1" spc="15" dirty="0">
                <a:latin typeface="Arial Narrow"/>
                <a:cs typeface="Arial Narrow"/>
              </a:rPr>
              <a:t>padding </a:t>
            </a:r>
            <a:r>
              <a:rPr sz="1600" b="1" dirty="0">
                <a:latin typeface="Arial Narrow"/>
                <a:cs typeface="Arial Narrow"/>
              </a:rPr>
              <a:t>de ambos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lados.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De </a:t>
            </a:r>
            <a:r>
              <a:rPr sz="1600" spc="-5" dirty="0">
                <a:latin typeface="Arial Narrow"/>
                <a:cs typeface="Arial Narrow"/>
              </a:rPr>
              <a:t>esta </a:t>
            </a:r>
            <a:r>
              <a:rPr sz="1600" dirty="0">
                <a:latin typeface="Arial Narrow"/>
                <a:cs typeface="Arial Narrow"/>
              </a:rPr>
              <a:t>forma, </a:t>
            </a:r>
            <a:r>
              <a:rPr sz="1600" spc="-5" dirty="0">
                <a:latin typeface="Arial Narrow"/>
                <a:cs typeface="Arial Narrow"/>
              </a:rPr>
              <a:t>entonces, debemos </a:t>
            </a:r>
            <a:r>
              <a:rPr sz="1600" spc="5" dirty="0">
                <a:latin typeface="Arial Narrow"/>
                <a:cs typeface="Arial Narrow"/>
              </a:rPr>
              <a:t>implementar </a:t>
            </a:r>
            <a:r>
              <a:rPr sz="1600" spc="-5" dirty="0">
                <a:latin typeface="Arial Narrow"/>
                <a:cs typeface="Arial Narrow"/>
              </a:rPr>
              <a:t>una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-5" dirty="0">
                <a:latin typeface="Arial Narrow"/>
                <a:cs typeface="Arial Narrow"/>
              </a:rPr>
              <a:t>hacer qué el </a:t>
            </a:r>
            <a:r>
              <a:rPr sz="1600" spc="10" dirty="0">
                <a:latin typeface="Arial Narrow"/>
                <a:cs typeface="Arial Narrow"/>
              </a:rPr>
              <a:t>padding </a:t>
            </a:r>
            <a:r>
              <a:rPr sz="1600" dirty="0">
                <a:latin typeface="Arial Narrow"/>
                <a:cs typeface="Arial Narrow"/>
              </a:rPr>
              <a:t>forme  parte </a:t>
            </a:r>
            <a:r>
              <a:rPr sz="1600" spc="-5" dirty="0">
                <a:latin typeface="Arial Narrow"/>
                <a:cs typeface="Arial Narrow"/>
              </a:rPr>
              <a:t>del </a:t>
            </a:r>
            <a:r>
              <a:rPr sz="1600" spc="20" dirty="0">
                <a:latin typeface="Arial Narrow"/>
                <a:cs typeface="Arial Narrow"/>
              </a:rPr>
              <a:t>width </a:t>
            </a:r>
            <a:r>
              <a:rPr sz="1600" spc="-5" dirty="0">
                <a:latin typeface="Arial Narrow"/>
                <a:cs typeface="Arial Narrow"/>
              </a:rPr>
              <a:t>y no que se sume, esta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-5" dirty="0">
                <a:latin typeface="Arial Narrow"/>
                <a:cs typeface="Arial Narrow"/>
              </a:rPr>
              <a:t>es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box-sizing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2400" y="1427000"/>
            <a:ext cx="781049" cy="13525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570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box-sizing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111296"/>
            <a:ext cx="486092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Está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10" dirty="0">
                <a:latin typeface="Arial Narrow"/>
                <a:cs typeface="Arial Narrow"/>
              </a:rPr>
              <a:t>tiene </a:t>
            </a:r>
            <a:r>
              <a:rPr sz="1600" spc="-5" dirty="0">
                <a:latin typeface="Arial Narrow"/>
                <a:cs typeface="Arial Narrow"/>
              </a:rPr>
              <a:t>dos valores </a:t>
            </a:r>
            <a:r>
              <a:rPr sz="1600" spc="5" dirty="0">
                <a:latin typeface="Arial Narrow"/>
                <a:cs typeface="Arial Narrow"/>
              </a:rPr>
              <a:t>posibles </a:t>
            </a:r>
            <a:r>
              <a:rPr sz="1600" spc="-5" dirty="0">
                <a:latin typeface="Arial Narrow"/>
                <a:cs typeface="Arial Narrow"/>
              </a:rPr>
              <a:t>qué </a:t>
            </a:r>
            <a:r>
              <a:rPr sz="1600" spc="5" dirty="0">
                <a:latin typeface="Arial Narrow"/>
                <a:cs typeface="Arial Narrow"/>
              </a:rPr>
              <a:t>explicarán </a:t>
            </a:r>
            <a:r>
              <a:rPr sz="1600" spc="-5" dirty="0">
                <a:latin typeface="Arial Narrow"/>
                <a:cs typeface="Arial Narrow"/>
              </a:rPr>
              <a:t>su</a:t>
            </a:r>
            <a:r>
              <a:rPr sz="1600" spc="8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uso,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content-box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20" dirty="0">
                <a:latin typeface="Arial Narrow"/>
                <a:cs typeface="Arial Narrow"/>
              </a:rPr>
              <a:t>width </a:t>
            </a:r>
            <a:r>
              <a:rPr sz="1600" spc="-5" dirty="0">
                <a:latin typeface="Arial Narrow"/>
                <a:cs typeface="Arial Narrow"/>
              </a:rPr>
              <a:t>total </a:t>
            </a:r>
            <a:r>
              <a:rPr sz="1600" dirty="0">
                <a:latin typeface="Arial Narrow"/>
                <a:cs typeface="Arial Narrow"/>
              </a:rPr>
              <a:t>== </a:t>
            </a:r>
            <a:r>
              <a:rPr sz="1600" spc="20" dirty="0">
                <a:latin typeface="Arial Narrow"/>
                <a:cs typeface="Arial Narrow"/>
              </a:rPr>
              <a:t>width </a:t>
            </a:r>
            <a:r>
              <a:rPr sz="1600" dirty="0">
                <a:latin typeface="Arial Narrow"/>
                <a:cs typeface="Arial Narrow"/>
              </a:rPr>
              <a:t>+ </a:t>
            </a:r>
            <a:r>
              <a:rPr sz="1600" spc="10" dirty="0">
                <a:latin typeface="Arial Narrow"/>
                <a:cs typeface="Arial Narrow"/>
              </a:rPr>
              <a:t>padding </a:t>
            </a:r>
            <a:r>
              <a:rPr sz="1600" dirty="0">
                <a:latin typeface="Arial Narrow"/>
                <a:cs typeface="Arial Narrow"/>
              </a:rPr>
              <a:t>+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border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1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15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border-box</a:t>
            </a:r>
            <a:endParaRPr sz="160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20" dirty="0">
                <a:latin typeface="Arial Narrow"/>
                <a:cs typeface="Arial Narrow"/>
              </a:rPr>
              <a:t>width </a:t>
            </a:r>
            <a:r>
              <a:rPr sz="1600" spc="-5" dirty="0">
                <a:latin typeface="Arial Narrow"/>
                <a:cs typeface="Arial Narrow"/>
              </a:rPr>
              <a:t>total </a:t>
            </a:r>
            <a:r>
              <a:rPr sz="1600" dirty="0">
                <a:latin typeface="Arial Narrow"/>
                <a:cs typeface="Arial Narrow"/>
              </a:rPr>
              <a:t>= </a:t>
            </a:r>
            <a:r>
              <a:rPr sz="1600" spc="15" dirty="0">
                <a:latin typeface="Arial Narrow"/>
                <a:cs typeface="Arial Narrow"/>
              </a:rPr>
              <a:t>width(padding </a:t>
            </a:r>
            <a:r>
              <a:rPr sz="1600" dirty="0">
                <a:latin typeface="Arial Narrow"/>
                <a:cs typeface="Arial Narrow"/>
              </a:rPr>
              <a:t>+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border)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437" y="3759200"/>
            <a:ext cx="3667124" cy="428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8313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border-style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111296"/>
            <a:ext cx="377952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-5" dirty="0">
                <a:latin typeface="Arial Narrow"/>
                <a:cs typeface="Arial Narrow"/>
              </a:rPr>
              <a:t>el </a:t>
            </a:r>
            <a:r>
              <a:rPr sz="1600" spc="10" dirty="0">
                <a:latin typeface="Arial Narrow"/>
                <a:cs typeface="Arial Narrow"/>
              </a:rPr>
              <a:t>estilo </a:t>
            </a:r>
            <a:r>
              <a:rPr sz="1600" spc="-5" dirty="0">
                <a:latin typeface="Arial Narrow"/>
                <a:cs typeface="Arial Narrow"/>
              </a:rPr>
              <a:t>del </a:t>
            </a:r>
            <a:r>
              <a:rPr sz="1600" dirty="0">
                <a:latin typeface="Arial Narrow"/>
                <a:cs typeface="Arial Narrow"/>
              </a:rPr>
              <a:t>borde </a:t>
            </a:r>
            <a:r>
              <a:rPr sz="1600" spc="10" dirty="0">
                <a:latin typeface="Arial Narrow"/>
                <a:cs typeface="Arial Narrow"/>
              </a:rPr>
              <a:t>tiene </a:t>
            </a:r>
            <a:r>
              <a:rPr sz="1600" spc="-5" dirty="0">
                <a:latin typeface="Arial Narrow"/>
                <a:cs typeface="Arial Narrow"/>
              </a:rPr>
              <a:t>los </a:t>
            </a:r>
            <a:r>
              <a:rPr sz="1600" spc="10" dirty="0">
                <a:latin typeface="Arial Narrow"/>
                <a:cs typeface="Arial Narrow"/>
              </a:rPr>
              <a:t>siguientes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valores,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dotted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 un punto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lado del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otro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dashed -Borde una línea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lado de </a:t>
            </a:r>
            <a:r>
              <a:rPr sz="1600" b="1" spc="-5" dirty="0">
                <a:latin typeface="Arial Narrow"/>
                <a:cs typeface="Arial Narrow"/>
              </a:rPr>
              <a:t>la</a:t>
            </a:r>
            <a:r>
              <a:rPr sz="1600" b="1" spc="-7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otra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solid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Sólido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double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Doble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groove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3d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ridge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3d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inset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 hacia</a:t>
            </a:r>
            <a:r>
              <a:rPr sz="1600" b="1" spc="-9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adentro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outset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Borde hacia</a:t>
            </a:r>
            <a:r>
              <a:rPr sz="1600" b="1" spc="-9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afuera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none </a:t>
            </a:r>
            <a:r>
              <a:rPr sz="1600" b="1" spc="-5" dirty="0">
                <a:latin typeface="Arial Narrow"/>
                <a:cs typeface="Arial Narrow"/>
              </a:rPr>
              <a:t>– </a:t>
            </a:r>
            <a:r>
              <a:rPr sz="1600" b="1" dirty="0">
                <a:latin typeface="Arial Narrow"/>
                <a:cs typeface="Arial Narrow"/>
              </a:rPr>
              <a:t>No hay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borde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00" y="633412"/>
            <a:ext cx="3181349" cy="3876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90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</a:t>
            </a:r>
            <a:r>
              <a:rPr dirty="0"/>
              <a:t>i</a:t>
            </a:r>
            <a:r>
              <a:rPr spc="150" dirty="0"/>
              <a:t>d</a:t>
            </a:r>
            <a:r>
              <a:rPr dirty="0"/>
              <a:t>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861300" cy="3241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Hace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al ancho de un elemento, es </a:t>
            </a:r>
            <a:r>
              <a:rPr sz="1600" spc="15" dirty="0">
                <a:latin typeface="Arial Narrow"/>
                <a:cs typeface="Arial Narrow"/>
              </a:rPr>
              <a:t>privativa </a:t>
            </a:r>
            <a:r>
              <a:rPr sz="1600" spc="-5" dirty="0">
                <a:latin typeface="Arial Narrow"/>
                <a:cs typeface="Arial Narrow"/>
              </a:rPr>
              <a:t>de los elementos de bloque o de los elementos de  línea bloque, es decir, puedo </a:t>
            </a:r>
            <a:r>
              <a:rPr sz="1600" spc="10" dirty="0">
                <a:latin typeface="Arial Narrow"/>
                <a:cs typeface="Arial Narrow"/>
              </a:rPr>
              <a:t>aplicar </a:t>
            </a:r>
            <a:r>
              <a:rPr sz="1600" spc="-5" dirty="0">
                <a:latin typeface="Arial Narrow"/>
                <a:cs typeface="Arial Narrow"/>
              </a:rPr>
              <a:t>esta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-5" dirty="0">
                <a:latin typeface="Arial Narrow"/>
                <a:cs typeface="Arial Narrow"/>
              </a:rPr>
              <a:t>a un div, un </a:t>
            </a:r>
            <a:r>
              <a:rPr sz="1600" spc="-15" dirty="0">
                <a:latin typeface="Arial Narrow"/>
                <a:cs typeface="Arial Narrow"/>
              </a:rPr>
              <a:t>header, </a:t>
            </a:r>
            <a:r>
              <a:rPr sz="1600" spc="-5" dirty="0">
                <a:latin typeface="Arial Narrow"/>
                <a:cs typeface="Arial Narrow"/>
              </a:rPr>
              <a:t>como así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a una </a:t>
            </a:r>
            <a:r>
              <a:rPr sz="1600" spc="10" dirty="0">
                <a:latin typeface="Arial Narrow"/>
                <a:cs typeface="Arial Narrow"/>
              </a:rPr>
              <a:t>imagen,  </a:t>
            </a:r>
            <a:r>
              <a:rPr sz="1600" spc="-5" dirty="0">
                <a:latin typeface="Arial Narrow"/>
                <a:cs typeface="Arial Narrow"/>
              </a:rPr>
              <a:t>un elemento de </a:t>
            </a:r>
            <a:r>
              <a:rPr sz="1600" spc="5" dirty="0">
                <a:latin typeface="Arial Narrow"/>
                <a:cs typeface="Arial Narrow"/>
              </a:rPr>
              <a:t>formulario, </a:t>
            </a:r>
            <a:r>
              <a:rPr sz="1600" b="1" dirty="0">
                <a:latin typeface="Arial Narrow"/>
                <a:cs typeface="Arial Narrow"/>
              </a:rPr>
              <a:t>pero no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un vínculo, o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un strong o em porque estos son elementos de  línea.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48831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Se </a:t>
            </a:r>
            <a:r>
              <a:rPr sz="1600" spc="-5" dirty="0">
                <a:latin typeface="Arial Narrow"/>
                <a:cs typeface="Arial Narrow"/>
              </a:rPr>
              <a:t>puede </a:t>
            </a:r>
            <a:r>
              <a:rPr sz="1600" dirty="0">
                <a:latin typeface="Arial Narrow"/>
                <a:cs typeface="Arial Narrow"/>
              </a:rPr>
              <a:t>trabajar </a:t>
            </a:r>
            <a:r>
              <a:rPr sz="1600" spc="-5" dirty="0">
                <a:latin typeface="Arial Narrow"/>
                <a:cs typeface="Arial Narrow"/>
              </a:rPr>
              <a:t>con </a:t>
            </a:r>
            <a:r>
              <a:rPr sz="1600" spc="10" dirty="0">
                <a:latin typeface="Arial Narrow"/>
                <a:cs typeface="Arial Narrow"/>
              </a:rPr>
              <a:t>medidas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5" dirty="0">
                <a:latin typeface="Arial Narrow"/>
                <a:cs typeface="Arial Narrow"/>
              </a:rPr>
              <a:t>longitud </a:t>
            </a:r>
            <a:r>
              <a:rPr sz="1600" spc="-5" dirty="0">
                <a:latin typeface="Arial Narrow"/>
                <a:cs typeface="Arial Narrow"/>
              </a:rPr>
              <a:t>absolutas, recuerden que son aquellas </a:t>
            </a:r>
            <a:r>
              <a:rPr sz="1600" spc="10" dirty="0">
                <a:latin typeface="Arial Narrow"/>
                <a:cs typeface="Arial Narrow"/>
              </a:rPr>
              <a:t>medidas </a:t>
            </a:r>
            <a:r>
              <a:rPr sz="1600" spc="-5" dirty="0">
                <a:latin typeface="Arial Narrow"/>
                <a:cs typeface="Arial Narrow"/>
              </a:rPr>
              <a:t>qué no  dependen del </a:t>
            </a:r>
            <a:r>
              <a:rPr sz="1600" spc="20" dirty="0">
                <a:latin typeface="Arial Narrow"/>
                <a:cs typeface="Arial Narrow"/>
              </a:rPr>
              <a:t>dispositivo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dirty="0">
                <a:latin typeface="Arial Narrow"/>
                <a:cs typeface="Arial Narrow"/>
              </a:rPr>
              <a:t>entorno </a:t>
            </a:r>
            <a:r>
              <a:rPr sz="1600" spc="15" dirty="0">
                <a:latin typeface="Arial Narrow"/>
                <a:cs typeface="Arial Narrow"/>
              </a:rPr>
              <a:t>sino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spc="10" dirty="0">
                <a:latin typeface="Arial Narrow"/>
                <a:cs typeface="Arial Narrow"/>
              </a:rPr>
              <a:t>siempre </a:t>
            </a:r>
            <a:r>
              <a:rPr sz="1600" spc="-5" dirty="0">
                <a:latin typeface="Arial Narrow"/>
                <a:cs typeface="Arial Narrow"/>
              </a:rPr>
              <a:t>es lo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mismo,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cm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mm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pt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pc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latin typeface="Arial Narrow"/>
                <a:cs typeface="Arial Narrow"/>
              </a:rPr>
              <a:t>in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508240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pc="10" dirty="0"/>
              <a:t>border-width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Me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permite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establecer el </a:t>
            </a:r>
            <a:r>
              <a:rPr sz="1600" dirty="0">
                <a:solidFill>
                  <a:srgbClr val="000000"/>
                </a:solidFill>
              </a:rPr>
              <a:t>grosor o ancho del borde,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acá podemos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trabajar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con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cualquier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medida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longitud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las ya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vistas </a:t>
            </a:r>
            <a:r>
              <a:rPr sz="1600" dirty="0">
                <a:solidFill>
                  <a:srgbClr val="000000"/>
                </a:solidFill>
              </a:rPr>
              <a:t>en otras propiedades como </a:t>
            </a:r>
            <a:r>
              <a:rPr sz="1600" spc="10" dirty="0">
                <a:solidFill>
                  <a:srgbClr val="000000"/>
                </a:solidFill>
              </a:rPr>
              <a:t>width, </a:t>
            </a:r>
            <a:r>
              <a:rPr sz="1600" dirty="0">
                <a:solidFill>
                  <a:srgbClr val="000000"/>
                </a:solidFill>
              </a:rPr>
              <a:t>height o</a:t>
            </a:r>
            <a:r>
              <a:rPr sz="1600" spc="-10" dirty="0">
                <a:solidFill>
                  <a:srgbClr val="000000"/>
                </a:solidFill>
              </a:rPr>
              <a:t> </a:t>
            </a:r>
            <a:r>
              <a:rPr sz="1600" spc="10" dirty="0">
                <a:solidFill>
                  <a:srgbClr val="000000"/>
                </a:solidFill>
              </a:rPr>
              <a:t>padding.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237" y="1590375"/>
            <a:ext cx="3135224" cy="3014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533640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border-color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color del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borde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 puede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aplicar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con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cualquier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valor de los ya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conocidos, </a:t>
            </a:r>
            <a:r>
              <a:rPr sz="1600" dirty="0">
                <a:solidFill>
                  <a:srgbClr val="000000"/>
                </a:solidFill>
              </a:rPr>
              <a:t>valores hexadecimales,  palabras o también cantidad de rgb() o</a:t>
            </a:r>
            <a:r>
              <a:rPr sz="1600" spc="-1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rgba()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012" y="1567100"/>
            <a:ext cx="4787975" cy="303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4097654" cy="15582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outline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outline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 un </a:t>
            </a:r>
            <a:r>
              <a:rPr sz="1600" dirty="0">
                <a:solidFill>
                  <a:srgbClr val="000000"/>
                </a:solidFill>
              </a:rPr>
              <a:t>borde luego del </a:t>
            </a:r>
            <a:r>
              <a:rPr sz="1600" spc="-15" dirty="0">
                <a:solidFill>
                  <a:srgbClr val="000000"/>
                </a:solidFill>
              </a:rPr>
              <a:t>border,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eso toma  el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nombre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outline,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y está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fuera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del elemento, 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bien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al </a:t>
            </a:r>
            <a:r>
              <a:rPr sz="1600" b="0" spc="20" dirty="0">
                <a:solidFill>
                  <a:srgbClr val="000000"/>
                </a:solidFill>
                <a:latin typeface="Arial Narrow"/>
                <a:cs typeface="Arial Narrow"/>
              </a:rPr>
              <a:t>principio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puede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parecer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una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un  tanto extraña.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197147"/>
            <a:ext cx="404495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Cobra </a:t>
            </a:r>
            <a:r>
              <a:rPr sz="1600" spc="10" dirty="0">
                <a:latin typeface="Arial Narrow"/>
                <a:cs typeface="Arial Narrow"/>
              </a:rPr>
              <a:t>sentido </a:t>
            </a:r>
            <a:r>
              <a:rPr sz="1600" dirty="0">
                <a:latin typeface="Arial Narrow"/>
                <a:cs typeface="Arial Narrow"/>
              </a:rPr>
              <a:t>porque </a:t>
            </a:r>
            <a:r>
              <a:rPr sz="1600" spc="-5" dirty="0">
                <a:latin typeface="Arial Narrow"/>
                <a:cs typeface="Arial Narrow"/>
              </a:rPr>
              <a:t>está </a:t>
            </a:r>
            <a:r>
              <a:rPr sz="1600" b="1" dirty="0">
                <a:latin typeface="Arial Narrow"/>
                <a:cs typeface="Arial Narrow"/>
              </a:rPr>
              <a:t>de forma</a:t>
            </a:r>
            <a:r>
              <a:rPr sz="1600" b="1" spc="-9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predeterminada  en elementos de formularios tales como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campo  de texto que un poco más arriba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elaboramos.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174" y="581597"/>
            <a:ext cx="3181349" cy="387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8499" y="3454400"/>
            <a:ext cx="1838324" cy="4667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3274060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outline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outline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cómo el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border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posee las</a:t>
            </a:r>
            <a:r>
              <a:rPr sz="1600" b="0" spc="-1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mismas 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propiedades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</a:t>
            </a:r>
            <a:r>
              <a:rPr sz="1600" b="0" spc="-1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decir: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701847"/>
            <a:ext cx="362902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Arial Narrow"/>
                <a:cs typeface="Arial Narrow"/>
              </a:rPr>
              <a:t>#1 </a:t>
            </a:r>
            <a:r>
              <a:rPr sz="1600" b="1" i="1" dirty="0">
                <a:latin typeface="Arial Narrow"/>
                <a:cs typeface="Arial Narrow"/>
              </a:rPr>
              <a:t>outline-width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i="1" spc="-5" dirty="0">
                <a:latin typeface="Arial Narrow"/>
                <a:cs typeface="Arial Narrow"/>
              </a:rPr>
              <a:t>#2 </a:t>
            </a:r>
            <a:r>
              <a:rPr sz="1600" b="1" i="1" dirty="0">
                <a:latin typeface="Arial Narrow"/>
                <a:cs typeface="Arial Narrow"/>
              </a:rPr>
              <a:t>outline-style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i="1" spc="-5" dirty="0">
                <a:latin typeface="Arial Narrow"/>
                <a:cs typeface="Arial Narrow"/>
              </a:rPr>
              <a:t>#3 </a:t>
            </a:r>
            <a:r>
              <a:rPr sz="1600" b="1" i="1" dirty="0">
                <a:latin typeface="Arial Narrow"/>
                <a:cs typeface="Arial Narrow"/>
              </a:rPr>
              <a:t>outline-color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manera,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125" y="1642199"/>
            <a:ext cx="5734049" cy="723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9450" y="3479675"/>
            <a:ext cx="2539902" cy="6696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099300" cy="13106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outline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Luego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también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ambas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propiedades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tienen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shorthands, que 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bien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son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fáciles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aprender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al  poseer tantas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propiedades </a:t>
            </a:r>
            <a:r>
              <a:rPr sz="1600" dirty="0">
                <a:solidFill>
                  <a:srgbClr val="000000"/>
                </a:solidFill>
              </a:rPr>
              <a:t>relacionadas </a:t>
            </a:r>
            <a:r>
              <a:rPr sz="1600" spc="10" dirty="0">
                <a:solidFill>
                  <a:srgbClr val="000000"/>
                </a:solidFill>
              </a:rPr>
              <a:t>(width, </a:t>
            </a:r>
            <a:r>
              <a:rPr sz="1600" dirty="0">
                <a:solidFill>
                  <a:srgbClr val="000000"/>
                </a:solidFill>
              </a:rPr>
              <a:t>style, color) </a:t>
            </a:r>
            <a:r>
              <a:rPr sz="1600" spc="-5" dirty="0">
                <a:solidFill>
                  <a:srgbClr val="000000"/>
                </a:solidFill>
              </a:rPr>
              <a:t>las </a:t>
            </a:r>
            <a:r>
              <a:rPr sz="1600" dirty="0">
                <a:solidFill>
                  <a:srgbClr val="000000"/>
                </a:solidFill>
              </a:rPr>
              <a:t>posibilidades son</a:t>
            </a:r>
            <a:r>
              <a:rPr sz="1600" spc="-1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amplias,  veamos algunos</a:t>
            </a:r>
            <a:r>
              <a:rPr sz="1600" spc="-5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ejemplos,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692447"/>
            <a:ext cx="3629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manera,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150" y="1907725"/>
            <a:ext cx="5143499" cy="428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7619" y="3109825"/>
            <a:ext cx="3221697" cy="14425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208520" cy="13106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outline </a:t>
            </a:r>
            <a:r>
              <a:rPr spc="-5" dirty="0"/>
              <a:t>y</a:t>
            </a:r>
            <a:r>
              <a:rPr spc="-15" dirty="0"/>
              <a:t> </a:t>
            </a:r>
            <a:r>
              <a:rPr dirty="0"/>
              <a:t>border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A tener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cuidados,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porque </a:t>
            </a:r>
            <a:r>
              <a:rPr sz="1600" b="0" spc="35" dirty="0">
                <a:solidFill>
                  <a:srgbClr val="000000"/>
                </a:solidFill>
                <a:latin typeface="Arial Narrow"/>
                <a:cs typeface="Arial Narrow"/>
              </a:rPr>
              <a:t>si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olvidamos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poner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style en el shorthand, el resultado será qué el  borde desaparecerá, ya que el </a:t>
            </a:r>
            <a:r>
              <a:rPr sz="1600" b="0" spc="20" dirty="0">
                <a:solidFill>
                  <a:srgbClr val="000000"/>
                </a:solidFill>
                <a:latin typeface="Arial Narrow"/>
                <a:cs typeface="Arial Narrow"/>
              </a:rPr>
              <a:t>width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indicarlo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o el color no es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obligatorio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pero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sí el style,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eso  la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siguiente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regla está</a:t>
            </a:r>
            <a:r>
              <a:rPr sz="1600" b="0" spc="-1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mal,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3187747"/>
            <a:ext cx="6596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puedo </a:t>
            </a:r>
            <a:r>
              <a:rPr sz="1600" dirty="0">
                <a:latin typeface="Arial Narrow"/>
                <a:cs typeface="Arial Narrow"/>
              </a:rPr>
              <a:t>encarar </a:t>
            </a:r>
            <a:r>
              <a:rPr sz="1600" spc="-5" dirty="0">
                <a:latin typeface="Arial Narrow"/>
                <a:cs typeface="Arial Narrow"/>
              </a:rPr>
              <a:t>solo un lado,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ejemplo,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10" dirty="0">
                <a:latin typeface="Arial Narrow"/>
                <a:cs typeface="Arial Narrow"/>
              </a:rPr>
              <a:t>quiero </a:t>
            </a:r>
            <a:r>
              <a:rPr sz="1600" dirty="0">
                <a:latin typeface="Arial Narrow"/>
                <a:cs typeface="Arial Narrow"/>
              </a:rPr>
              <a:t>lograr </a:t>
            </a:r>
            <a:r>
              <a:rPr sz="1600" spc="-5" dirty="0">
                <a:latin typeface="Arial Narrow"/>
                <a:cs typeface="Arial Narrow"/>
              </a:rPr>
              <a:t>el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114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resultado: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862" y="1861500"/>
            <a:ext cx="4486274" cy="1028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3575" y="3617424"/>
            <a:ext cx="3139957" cy="895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5064760" cy="8153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outline </a:t>
            </a:r>
            <a:r>
              <a:rPr spc="-5" dirty="0"/>
              <a:t>y</a:t>
            </a:r>
            <a:r>
              <a:rPr spc="-20" dirty="0"/>
              <a:t> </a:t>
            </a:r>
            <a:r>
              <a:rPr dirty="0"/>
              <a:t>border</a:t>
            </a:r>
          </a:p>
          <a:p>
            <a:pPr marL="19050">
              <a:lnSpc>
                <a:spcPct val="100000"/>
              </a:lnSpc>
              <a:spcBef>
                <a:spcPts val="24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ejemplo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anterior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desde el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editor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 verá de la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siguiente</a:t>
            </a:r>
            <a:r>
              <a:rPr sz="1600" b="0" spc="9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444797"/>
            <a:ext cx="2826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dirty="0">
                <a:latin typeface="Arial Narrow"/>
                <a:cs typeface="Arial Narrow"/>
              </a:rPr>
              <a:t>lograr </a:t>
            </a:r>
            <a:r>
              <a:rPr sz="1600" spc="-5" dirty="0">
                <a:latin typeface="Arial Narrow"/>
                <a:cs typeface="Arial Narrow"/>
              </a:rPr>
              <a:t>lo</a:t>
            </a:r>
            <a:r>
              <a:rPr sz="1600" spc="25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200" y="1423825"/>
            <a:ext cx="4105274" cy="809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672" y="2890200"/>
            <a:ext cx="3668655" cy="1476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2386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outline </a:t>
            </a:r>
            <a:r>
              <a:rPr sz="3000" b="1" spc="-5" dirty="0">
                <a:solidFill>
                  <a:srgbClr val="45637F"/>
                </a:solidFill>
                <a:latin typeface="Arial Narrow"/>
                <a:cs typeface="Arial Narrow"/>
              </a:rPr>
              <a:t>y</a:t>
            </a:r>
            <a:r>
              <a:rPr sz="3000" b="1" spc="-100" dirty="0">
                <a:solidFill>
                  <a:srgbClr val="45637F"/>
                </a:solidFill>
                <a:latin typeface="Arial Narrow"/>
                <a:cs typeface="Arial Narrow"/>
              </a:rPr>
              <a:t> </a:t>
            </a: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border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206546"/>
            <a:ext cx="3804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lograremos el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8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resultado,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00" y="1583525"/>
            <a:ext cx="5494798" cy="21820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70956"/>
            <a:ext cx="2386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outline </a:t>
            </a:r>
            <a:r>
              <a:rPr sz="3000" b="1" spc="-5" dirty="0">
                <a:solidFill>
                  <a:srgbClr val="45637F"/>
                </a:solidFill>
                <a:latin typeface="Arial Narrow"/>
                <a:cs typeface="Arial Narrow"/>
              </a:rPr>
              <a:t>y</a:t>
            </a:r>
            <a:r>
              <a:rPr sz="3000" b="1" spc="-100" dirty="0">
                <a:solidFill>
                  <a:srgbClr val="45637F"/>
                </a:solidFill>
                <a:latin typeface="Arial Narrow"/>
                <a:cs typeface="Arial Narrow"/>
              </a:rPr>
              <a:t> </a:t>
            </a: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border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206546"/>
            <a:ext cx="269240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5" dirty="0">
                <a:latin typeface="Arial Narrow"/>
                <a:cs typeface="Arial Narrow"/>
              </a:rPr>
              <a:t>combinamos </a:t>
            </a:r>
            <a:r>
              <a:rPr sz="1600" b="1" dirty="0">
                <a:latin typeface="Arial Narrow"/>
                <a:cs typeface="Arial Narrow"/>
              </a:rPr>
              <a:t>outline </a:t>
            </a:r>
            <a:r>
              <a:rPr sz="1600" b="1" spc="-5" dirty="0">
                <a:latin typeface="Arial Narrow"/>
                <a:cs typeface="Arial Narrow"/>
              </a:rPr>
              <a:t>y </a:t>
            </a:r>
            <a:r>
              <a:rPr sz="1600" b="1" spc="-15" dirty="0">
                <a:latin typeface="Arial Narrow"/>
                <a:cs typeface="Arial Narrow"/>
              </a:rPr>
              <a:t>border,  </a:t>
            </a:r>
            <a:r>
              <a:rPr sz="1600" b="1" dirty="0">
                <a:latin typeface="Arial Narrow"/>
                <a:cs typeface="Arial Narrow"/>
              </a:rPr>
              <a:t>lograremos </a:t>
            </a:r>
            <a:r>
              <a:rPr sz="1600" b="1" spc="-5" dirty="0">
                <a:latin typeface="Arial Narrow"/>
                <a:cs typeface="Arial Narrow"/>
              </a:rPr>
              <a:t>el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siguiente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resultado  en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spc="-10" dirty="0">
                <a:latin typeface="Arial Narrow"/>
                <a:cs typeface="Arial Narrow"/>
              </a:rPr>
              <a:t>navegador,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075" y="901949"/>
            <a:ext cx="3529974" cy="1617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650" y="2715800"/>
            <a:ext cx="4027941" cy="16462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634605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pc="25" dirty="0"/>
              <a:t>Width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spc="-10" dirty="0">
                <a:solidFill>
                  <a:srgbClr val="000000"/>
                </a:solidFill>
                <a:latin typeface="Arial Narrow"/>
                <a:cs typeface="Arial Narrow"/>
              </a:rPr>
              <a:t>También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se puede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trabajar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con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medidas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relativas,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medidas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que sí varían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dependiendo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</a:t>
            </a:r>
            <a:r>
              <a:rPr sz="1600" b="0" spc="20" dirty="0">
                <a:solidFill>
                  <a:srgbClr val="000000"/>
                </a:solidFill>
                <a:latin typeface="Arial Narrow"/>
                <a:cs typeface="Arial Narrow"/>
              </a:rPr>
              <a:t>dispositivo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o  entorno,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701847"/>
            <a:ext cx="7832725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px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Arial Narrow"/>
                <a:cs typeface="Arial Narrow"/>
              </a:rPr>
              <a:t>%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em</a:t>
            </a:r>
            <a:endParaRPr sz="16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Narrow"/>
                <a:cs typeface="Arial Narrow"/>
              </a:rPr>
              <a:t>ex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caso de la </a:t>
            </a:r>
            <a:r>
              <a:rPr sz="1600" spc="5" dirty="0">
                <a:latin typeface="Arial Narrow"/>
                <a:cs typeface="Arial Narrow"/>
              </a:rPr>
              <a:t>propiedad font-size, </a:t>
            </a:r>
            <a:r>
              <a:rPr sz="1600" spc="-5" dirty="0">
                <a:latin typeface="Arial Narrow"/>
                <a:cs typeface="Arial Narrow"/>
              </a:rPr>
              <a:t>él </a:t>
            </a:r>
            <a:r>
              <a:rPr sz="1600" dirty="0">
                <a:latin typeface="Arial Narrow"/>
                <a:cs typeface="Arial Narrow"/>
              </a:rPr>
              <a:t>% </a:t>
            </a:r>
            <a:r>
              <a:rPr sz="1600" spc="-5" dirty="0">
                <a:latin typeface="Arial Narrow"/>
                <a:cs typeface="Arial Narrow"/>
              </a:rPr>
              <a:t>se maneja con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la </a:t>
            </a:r>
            <a:r>
              <a:rPr sz="1600" spc="5" dirty="0">
                <a:latin typeface="Arial Narrow"/>
                <a:cs typeface="Arial Narrow"/>
              </a:rPr>
              <a:t>tipografía </a:t>
            </a:r>
            <a:r>
              <a:rPr sz="1600" spc="-5" dirty="0">
                <a:latin typeface="Arial Narrow"/>
                <a:cs typeface="Arial Narrow"/>
              </a:rPr>
              <a:t>base, </a:t>
            </a:r>
            <a:r>
              <a:rPr sz="1600" b="1" dirty="0">
                <a:latin typeface="Arial Narrow"/>
                <a:cs typeface="Arial Narrow"/>
              </a:rPr>
              <a:t>sin embargo en  este caso, </a:t>
            </a:r>
            <a:r>
              <a:rPr sz="1600" b="1" spc="-5" dirty="0">
                <a:latin typeface="Arial Narrow"/>
                <a:cs typeface="Arial Narrow"/>
              </a:rPr>
              <a:t>es el </a:t>
            </a:r>
            <a:r>
              <a:rPr sz="1600" b="1" dirty="0">
                <a:latin typeface="Arial Narrow"/>
                <a:cs typeface="Arial Narrow"/>
              </a:rPr>
              <a:t>%(porcentaje) en referencia </a:t>
            </a:r>
            <a:r>
              <a:rPr sz="1600" b="1" spc="-5" dirty="0">
                <a:latin typeface="Arial Narrow"/>
                <a:cs typeface="Arial Narrow"/>
              </a:rPr>
              <a:t>al </a:t>
            </a:r>
            <a:r>
              <a:rPr sz="1600" b="1" dirty="0">
                <a:latin typeface="Arial Narrow"/>
                <a:cs typeface="Arial Narrow"/>
              </a:rPr>
              <a:t>ancho del contenedor padre, por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ejemplo,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262" y="3629500"/>
            <a:ext cx="1895474" cy="981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413319"/>
            <a:ext cx="7815580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Height</a:t>
            </a:r>
            <a:endParaRPr sz="3000">
              <a:latin typeface="Arial Narrow"/>
              <a:cs typeface="Arial Narrow"/>
            </a:endParaRP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1" dirty="0">
                <a:latin typeface="Arial Narrow"/>
                <a:cs typeface="Arial Narrow"/>
              </a:rPr>
              <a:t>El alto de un elemento ,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ﬁjado </a:t>
            </a:r>
            <a:r>
              <a:rPr sz="1600" spc="-5" dirty="0">
                <a:latin typeface="Arial Narrow"/>
                <a:cs typeface="Arial Narrow"/>
              </a:rPr>
              <a:t>a través de esta </a:t>
            </a:r>
            <a:r>
              <a:rPr sz="1600" spc="5" dirty="0">
                <a:latin typeface="Arial Narrow"/>
                <a:cs typeface="Arial Narrow"/>
              </a:rPr>
              <a:t>propiedad, </a:t>
            </a:r>
            <a:r>
              <a:rPr sz="1600" spc="-5" dirty="0">
                <a:latin typeface="Arial Narrow"/>
                <a:cs typeface="Arial Narrow"/>
              </a:rPr>
              <a:t>donde se puede </a:t>
            </a:r>
            <a:r>
              <a:rPr sz="1600" dirty="0">
                <a:latin typeface="Arial Narrow"/>
                <a:cs typeface="Arial Narrow"/>
              </a:rPr>
              <a:t>tener </a:t>
            </a:r>
            <a:r>
              <a:rPr sz="1600" spc="-5" dirty="0">
                <a:latin typeface="Arial Narrow"/>
                <a:cs typeface="Arial Narrow"/>
              </a:rPr>
              <a:t>valores de </a:t>
            </a:r>
            <a:r>
              <a:rPr sz="1600" spc="10" dirty="0">
                <a:latin typeface="Arial Narrow"/>
                <a:cs typeface="Arial Narrow"/>
              </a:rPr>
              <a:t>medidas 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5" dirty="0">
                <a:latin typeface="Arial Narrow"/>
                <a:cs typeface="Arial Narrow"/>
              </a:rPr>
              <a:t>longitud </a:t>
            </a:r>
            <a:r>
              <a:rPr sz="1600" spc="-5" dirty="0">
                <a:latin typeface="Arial Narrow"/>
                <a:cs typeface="Arial Narrow"/>
              </a:rPr>
              <a:t>tanto absolutos como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relativos.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1701847"/>
            <a:ext cx="75749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latin typeface="Arial Narrow"/>
                <a:cs typeface="Arial Narrow"/>
              </a:rPr>
              <a:t>El height , </a:t>
            </a:r>
            <a:r>
              <a:rPr sz="1600" spc="-5" dirty="0">
                <a:latin typeface="Arial Narrow"/>
                <a:cs typeface="Arial Narrow"/>
              </a:rPr>
              <a:t>no es </a:t>
            </a:r>
            <a:r>
              <a:rPr sz="1600" spc="10" dirty="0">
                <a:latin typeface="Arial Narrow"/>
                <a:cs typeface="Arial Narrow"/>
              </a:rPr>
              <a:t>obligatorio </a:t>
            </a:r>
            <a:r>
              <a:rPr sz="1600" spc="-5" dirty="0">
                <a:latin typeface="Arial Narrow"/>
                <a:cs typeface="Arial Narrow"/>
              </a:rPr>
              <a:t>y podemos </a:t>
            </a:r>
            <a:r>
              <a:rPr sz="1600" spc="10" dirty="0">
                <a:latin typeface="Arial Narrow"/>
                <a:cs typeface="Arial Narrow"/>
              </a:rPr>
              <a:t>omitir, siendo </a:t>
            </a:r>
            <a:r>
              <a:rPr sz="1600" spc="-5" dirty="0">
                <a:latin typeface="Arial Narrow"/>
                <a:cs typeface="Arial Narrow"/>
              </a:rPr>
              <a:t>que los elementos </a:t>
            </a:r>
            <a:r>
              <a:rPr sz="1600" spc="20" dirty="0">
                <a:latin typeface="Arial Narrow"/>
                <a:cs typeface="Arial Narrow"/>
              </a:rPr>
              <a:t>sin </a:t>
            </a:r>
            <a:r>
              <a:rPr sz="1600" spc="10" dirty="0">
                <a:latin typeface="Arial Narrow"/>
                <a:cs typeface="Arial Narrow"/>
              </a:rPr>
              <a:t>height tienen </a:t>
            </a:r>
            <a:r>
              <a:rPr sz="1600" spc="-5" dirty="0">
                <a:latin typeface="Arial Narrow"/>
                <a:cs typeface="Arial Narrow"/>
              </a:rPr>
              <a:t>como valor 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dirty="0">
                <a:latin typeface="Arial Narrow"/>
                <a:cs typeface="Arial Narrow"/>
              </a:rPr>
              <a:t>: </a:t>
            </a:r>
            <a:r>
              <a:rPr sz="1600" spc="-5" dirty="0">
                <a:latin typeface="Arial Narrow"/>
                <a:cs typeface="Arial Narrow"/>
              </a:rPr>
              <a:t>auto,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tanto eso </a:t>
            </a:r>
            <a:r>
              <a:rPr sz="1600" spc="25" dirty="0">
                <a:latin typeface="Arial Narrow"/>
                <a:cs typeface="Arial Narrow"/>
              </a:rPr>
              <a:t>signiﬁca </a:t>
            </a:r>
            <a:r>
              <a:rPr sz="1600" spc="-5" dirty="0">
                <a:latin typeface="Arial Narrow"/>
                <a:cs typeface="Arial Narrow"/>
              </a:rPr>
              <a:t>que se </a:t>
            </a:r>
            <a:r>
              <a:rPr sz="1600" dirty="0">
                <a:latin typeface="Arial Narrow"/>
                <a:cs typeface="Arial Narrow"/>
              </a:rPr>
              <a:t>adaptarán </a:t>
            </a:r>
            <a:r>
              <a:rPr sz="1600" spc="-5" dirty="0">
                <a:latin typeface="Arial Narrow"/>
                <a:cs typeface="Arial Narrow"/>
              </a:rPr>
              <a:t>a su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contenido.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75" y="2543450"/>
            <a:ext cx="3295649" cy="1142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13319"/>
            <a:ext cx="7153909" cy="10629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/>
              <a:t>Height</a:t>
            </a:r>
          </a:p>
          <a:p>
            <a:pPr marL="19050" marR="5080">
              <a:lnSpc>
                <a:spcPct val="101600"/>
              </a:lnSpc>
              <a:spcBef>
                <a:spcPts val="21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De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esta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forma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anterior, establecemos que el </a:t>
            </a:r>
            <a:r>
              <a:rPr sz="1600" dirty="0">
                <a:solidFill>
                  <a:srgbClr val="000000"/>
                </a:solidFill>
              </a:rPr>
              <a:t>#encabezado, </a:t>
            </a:r>
            <a:r>
              <a:rPr sz="1600" spc="-5" dirty="0">
                <a:solidFill>
                  <a:srgbClr val="000000"/>
                </a:solidFill>
              </a:rPr>
              <a:t>y el </a:t>
            </a:r>
            <a:r>
              <a:rPr sz="1600" dirty="0">
                <a:solidFill>
                  <a:srgbClr val="000000"/>
                </a:solidFill>
              </a:rPr>
              <a:t>#pie,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van a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tener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estas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mismas 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características.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940097"/>
            <a:ext cx="7026909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Otro detalle no </a:t>
            </a:r>
            <a:r>
              <a:rPr sz="1600" spc="-15" dirty="0">
                <a:latin typeface="Arial Narrow"/>
                <a:cs typeface="Arial Narrow"/>
              </a:rPr>
              <a:t>menor, </a:t>
            </a:r>
            <a:r>
              <a:rPr sz="1600" spc="-5" dirty="0">
                <a:latin typeface="Arial Narrow"/>
                <a:cs typeface="Arial Narrow"/>
              </a:rPr>
              <a:t>es que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caso, colocamos un </a:t>
            </a:r>
            <a:r>
              <a:rPr sz="1600" spc="10" dirty="0">
                <a:latin typeface="Arial Narrow"/>
                <a:cs typeface="Arial Narrow"/>
              </a:rPr>
              <a:t>height </a:t>
            </a:r>
            <a:r>
              <a:rPr sz="1600" dirty="0">
                <a:latin typeface="Arial Narrow"/>
                <a:cs typeface="Arial Narrow"/>
              </a:rPr>
              <a:t>pero </a:t>
            </a:r>
            <a:r>
              <a:rPr sz="1600" spc="-5" dirty="0">
                <a:latin typeface="Arial Narrow"/>
                <a:cs typeface="Arial Narrow"/>
              </a:rPr>
              <a:t>el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b="1" dirty="0">
                <a:latin typeface="Arial Narrow"/>
                <a:cs typeface="Arial Narrow"/>
              </a:rPr>
              <a:t>desborda </a:t>
            </a:r>
            <a:r>
              <a:rPr sz="1600" b="1" spc="-5" dirty="0">
                <a:latin typeface="Arial Narrow"/>
                <a:cs typeface="Arial Narrow"/>
              </a:rPr>
              <a:t>al  </a:t>
            </a:r>
            <a:r>
              <a:rPr sz="1600" b="1" spc="-10" dirty="0">
                <a:latin typeface="Arial Narrow"/>
                <a:cs typeface="Arial Narrow"/>
              </a:rPr>
              <a:t>contenedor, </a:t>
            </a:r>
            <a:r>
              <a:rPr sz="1600" spc="-5" dirty="0">
                <a:latin typeface="Arial Narrow"/>
                <a:cs typeface="Arial Narrow"/>
              </a:rPr>
              <a:t>se verá en el navegador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manera: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3807863"/>
            <a:ext cx="5734049" cy="613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9925" y="1523725"/>
            <a:ext cx="3295649" cy="1142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362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Overﬂow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83399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Está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-5" dirty="0">
                <a:latin typeface="Arial Narrow"/>
                <a:cs typeface="Arial Narrow"/>
              </a:rPr>
              <a:t>establecer con el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spc="-5" dirty="0">
                <a:latin typeface="Arial Narrow"/>
                <a:cs typeface="Arial Narrow"/>
              </a:rPr>
              <a:t>cuando desborda a su </a:t>
            </a:r>
            <a:r>
              <a:rPr sz="1600" spc="-10" dirty="0">
                <a:latin typeface="Arial Narrow"/>
                <a:cs typeface="Arial Narrow"/>
              </a:rPr>
              <a:t>contenedor, </a:t>
            </a:r>
            <a:r>
              <a:rPr sz="1600" spc="-5" dirty="0">
                <a:latin typeface="Arial Narrow"/>
                <a:cs typeface="Arial Narrow"/>
              </a:rPr>
              <a:t>valores</a:t>
            </a:r>
            <a:r>
              <a:rPr sz="1600" spc="204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posibles,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 Narrow"/>
                <a:cs typeface="Arial Narrow"/>
              </a:rPr>
              <a:t>#1</a:t>
            </a:r>
            <a:r>
              <a:rPr sz="1600" b="1" spc="-85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Visible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spc="-5" dirty="0">
                <a:latin typeface="Arial Narrow"/>
                <a:cs typeface="Arial Narrow"/>
              </a:rPr>
              <a:t>se </a:t>
            </a:r>
            <a:r>
              <a:rPr sz="1600" spc="15" dirty="0">
                <a:latin typeface="Arial Narrow"/>
                <a:cs typeface="Arial Narrow"/>
              </a:rPr>
              <a:t>visualiza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más que el contenedor sea más corto o el </a:t>
            </a:r>
            <a:r>
              <a:rPr sz="1600" spc="10" dirty="0">
                <a:latin typeface="Arial Narrow"/>
                <a:cs typeface="Arial Narrow"/>
              </a:rPr>
              <a:t>height </a:t>
            </a:r>
            <a:r>
              <a:rPr sz="1600" spc="-5" dirty="0">
                <a:latin typeface="Arial Narrow"/>
                <a:cs typeface="Arial Narrow"/>
              </a:rPr>
              <a:t>no alcance a </a:t>
            </a:r>
            <a:r>
              <a:rPr sz="1600" spc="10" dirty="0">
                <a:latin typeface="Arial Narrow"/>
                <a:cs typeface="Arial Narrow"/>
              </a:rPr>
              <a:t>cubrir</a:t>
            </a:r>
            <a:r>
              <a:rPr sz="1600" spc="229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todo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el  </a:t>
            </a:r>
            <a:r>
              <a:rPr sz="1600" spc="5" dirty="0">
                <a:latin typeface="Arial Narrow"/>
                <a:cs typeface="Arial Narrow"/>
              </a:rPr>
              <a:t>contenido.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150" y="2613900"/>
            <a:ext cx="5419724" cy="1656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362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Overﬂow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31520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latin typeface="Arial Narrow"/>
                <a:cs typeface="Arial Narrow"/>
              </a:rPr>
              <a:t>Si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height , </a:t>
            </a:r>
            <a:r>
              <a:rPr sz="1600" spc="-5" dirty="0">
                <a:latin typeface="Arial Narrow"/>
                <a:cs typeface="Arial Narrow"/>
              </a:rPr>
              <a:t>fuese o </a:t>
            </a:r>
            <a:r>
              <a:rPr sz="1600" spc="10" dirty="0">
                <a:latin typeface="Arial Narrow"/>
                <a:cs typeface="Arial Narrow"/>
              </a:rPr>
              <a:t>tuviese </a:t>
            </a:r>
            <a:r>
              <a:rPr sz="1600" spc="-5" dirty="0">
                <a:latin typeface="Arial Narrow"/>
                <a:cs typeface="Arial Narrow"/>
              </a:rPr>
              <a:t>su valor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spc="-5" dirty="0">
                <a:latin typeface="Arial Narrow"/>
                <a:cs typeface="Arial Narrow"/>
              </a:rPr>
              <a:t>qué es auto, entonces este problema y está  </a:t>
            </a:r>
            <a:r>
              <a:rPr sz="1600" spc="5" dirty="0">
                <a:latin typeface="Arial Narrow"/>
                <a:cs typeface="Arial Narrow"/>
              </a:rPr>
              <a:t>propiedad </a:t>
            </a:r>
            <a:r>
              <a:rPr sz="1600" spc="-5" dirty="0">
                <a:latin typeface="Arial Narrow"/>
                <a:cs typeface="Arial Narrow"/>
              </a:rPr>
              <a:t>no se </a:t>
            </a:r>
            <a:r>
              <a:rPr sz="1600" spc="5" dirty="0">
                <a:latin typeface="Arial Narrow"/>
                <a:cs typeface="Arial Narrow"/>
              </a:rPr>
              <a:t>aplicarían </a:t>
            </a:r>
            <a:r>
              <a:rPr sz="1600" dirty="0">
                <a:latin typeface="Arial Narrow"/>
                <a:cs typeface="Arial Narrow"/>
              </a:rPr>
              <a:t>porque </a:t>
            </a:r>
            <a:r>
              <a:rPr sz="1600" spc="-5" dirty="0">
                <a:latin typeface="Arial Narrow"/>
                <a:cs typeface="Arial Narrow"/>
              </a:rPr>
              <a:t>el valor auto de </a:t>
            </a:r>
            <a:r>
              <a:rPr sz="1600" spc="10" dirty="0">
                <a:latin typeface="Arial Narrow"/>
                <a:cs typeface="Arial Narrow"/>
              </a:rPr>
              <a:t>hight </a:t>
            </a:r>
            <a:r>
              <a:rPr sz="1600" b="1" dirty="0">
                <a:latin typeface="Arial Narrow"/>
                <a:cs typeface="Arial Narrow"/>
              </a:rPr>
              <a:t>permite que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contenedor ﬂuya </a:t>
            </a:r>
            <a:r>
              <a:rPr sz="1600" spc="-5" dirty="0">
                <a:latin typeface="Arial Narrow"/>
                <a:cs typeface="Arial Narrow"/>
              </a:rPr>
              <a:t>con su 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dirty="0">
                <a:latin typeface="Arial Narrow"/>
                <a:cs typeface="Arial Narrow"/>
              </a:rPr>
              <a:t>por</a:t>
            </a:r>
            <a:r>
              <a:rPr sz="1600" spc="-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ejemplo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073447"/>
            <a:ext cx="3499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Se </a:t>
            </a:r>
            <a:r>
              <a:rPr sz="1600" spc="-5" dirty="0">
                <a:latin typeface="Arial Narrow"/>
                <a:cs typeface="Arial Narrow"/>
              </a:rPr>
              <a:t>verá en el navegador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412" y="2138475"/>
            <a:ext cx="4067174" cy="742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4575" y="3612700"/>
            <a:ext cx="4514849" cy="7810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362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Overﬂow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80097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 Narrow"/>
                <a:cs typeface="Arial Narrow"/>
              </a:rPr>
              <a:t>#Hidden,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Este </a:t>
            </a:r>
            <a:r>
              <a:rPr sz="1600" spc="-15" dirty="0">
                <a:latin typeface="Arial Narrow"/>
                <a:cs typeface="Arial Narrow"/>
              </a:rPr>
              <a:t>valor, </a:t>
            </a:r>
            <a:r>
              <a:rPr sz="1600" spc="-5" dirty="0">
                <a:latin typeface="Arial Narrow"/>
                <a:cs typeface="Arial Narrow"/>
              </a:rPr>
              <a:t>hace que el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spc="-5" dirty="0">
                <a:latin typeface="Arial Narrow"/>
                <a:cs typeface="Arial Narrow"/>
              </a:rPr>
              <a:t>que se desborda se enconda.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ejemplo en nuestro </a:t>
            </a:r>
            <a:r>
              <a:rPr sz="1600" spc="15" dirty="0">
                <a:latin typeface="Arial Narrow"/>
                <a:cs typeface="Arial Narrow"/>
              </a:rPr>
              <a:t>editor </a:t>
            </a:r>
            <a:r>
              <a:rPr sz="1600" spc="-5" dirty="0">
                <a:latin typeface="Arial Narrow"/>
                <a:cs typeface="Arial Narrow"/>
              </a:rPr>
              <a:t>se verá de 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dirty="0">
                <a:latin typeface="Arial Narrow"/>
                <a:cs typeface="Arial Narrow"/>
              </a:rPr>
              <a:t> manera,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321096"/>
            <a:ext cx="348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244" y="1953524"/>
            <a:ext cx="2545510" cy="1095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3687300"/>
            <a:ext cx="3143249" cy="7715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362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Overﬂow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722234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 Narrow"/>
                <a:cs typeface="Arial Narrow"/>
              </a:rPr>
              <a:t>#Overﬂow,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valor scroll muestra ambas </a:t>
            </a:r>
            <a:r>
              <a:rPr sz="1600" dirty="0">
                <a:latin typeface="Arial Narrow"/>
                <a:cs typeface="Arial Narrow"/>
              </a:rPr>
              <a:t>barras </a:t>
            </a:r>
            <a:r>
              <a:rPr sz="1600" spc="-5" dirty="0">
                <a:latin typeface="Arial Narrow"/>
                <a:cs typeface="Arial Narrow"/>
              </a:rPr>
              <a:t>de scroll </a:t>
            </a:r>
            <a:r>
              <a:rPr sz="1600" dirty="0">
                <a:latin typeface="Arial Narrow"/>
                <a:cs typeface="Arial Narrow"/>
              </a:rPr>
              <a:t>para poder </a:t>
            </a:r>
            <a:r>
              <a:rPr sz="1600" spc="-5" dirty="0">
                <a:latin typeface="Arial Narrow"/>
                <a:cs typeface="Arial Narrow"/>
              </a:rPr>
              <a:t>ver el resto del </a:t>
            </a:r>
            <a:r>
              <a:rPr sz="1600" spc="5" dirty="0">
                <a:latin typeface="Arial Narrow"/>
                <a:cs typeface="Arial Narrow"/>
              </a:rPr>
              <a:t>contenido, </a:t>
            </a:r>
            <a:r>
              <a:rPr sz="1600" spc="-5" dirty="0">
                <a:latin typeface="Arial Narrow"/>
                <a:cs typeface="Arial Narrow"/>
              </a:rPr>
              <a:t>sea </a:t>
            </a:r>
            <a:r>
              <a:rPr sz="1600" spc="5" dirty="0">
                <a:latin typeface="Arial Narrow"/>
                <a:cs typeface="Arial Narrow"/>
              </a:rPr>
              <a:t>necesario </a:t>
            </a:r>
            <a:r>
              <a:rPr sz="1600" spc="-5" dirty="0">
                <a:latin typeface="Arial Narrow"/>
                <a:cs typeface="Arial Narrow"/>
              </a:rPr>
              <a:t>o no,  por ejemplo,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321096"/>
            <a:ext cx="3489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navegador se verá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3266" y="1776224"/>
            <a:ext cx="2397467" cy="1095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000" y="3953775"/>
            <a:ext cx="3893057" cy="2953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8155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1346</Words>
  <Application>Microsoft Office PowerPoint</Application>
  <PresentationFormat>Presentación en pantalla (16:9)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Calibri</vt:lpstr>
      <vt:lpstr>Arial Narrow</vt:lpstr>
      <vt:lpstr>Arial</vt:lpstr>
      <vt:lpstr>Office Theme</vt:lpstr>
      <vt:lpstr>Presentación de PowerPoint</vt:lpstr>
      <vt:lpstr>Width</vt:lpstr>
      <vt:lpstr>Width También se puede trabajar con medidas relativas, medidas que sí varían dependiendo el dispositivo o  entorno,</vt:lpstr>
      <vt:lpstr>Presentación de PowerPoint</vt:lpstr>
      <vt:lpstr>Height De esta forma anterior, establecemos que el #encabezado, y el #pie, van a tener estas mismas  características.</vt:lpstr>
      <vt:lpstr>Overﬂow</vt:lpstr>
      <vt:lpstr>Overﬂow</vt:lpstr>
      <vt:lpstr>Overﬂow</vt:lpstr>
      <vt:lpstr>Overﬂow</vt:lpstr>
      <vt:lpstr>Overﬂow</vt:lpstr>
      <vt:lpstr>Margin</vt:lpstr>
      <vt:lpstr>Margin Un ejemplo en nuestro código,  de lado derecho con los cuatro  lados, del otro lado la imágen  qué se muestra es del uso de  margin cómo shorthand</vt:lpstr>
      <vt:lpstr>Margin En muchos casos queremos quitar el margin a elementos de forma predeterminada, por caso</vt:lpstr>
      <vt:lpstr>Margin Si trabajamos con dos valores el primero es margin-top y margin-bottom, el segundo valor es  margin-left y margin-right,</vt:lpstr>
      <vt:lpstr>Padding Esta propiedad indica el espacio entre los bordes de un elemento y su contenido. A diferencia del  margin , pocos elementos tienen padding, por ejemplo las listas tanto ordenadas como desordenadas  tienen , si queremos quitarles este espacio no tendremos más que,</vt:lpstr>
      <vt:lpstr>Padding</vt:lpstr>
      <vt:lpstr>Padding</vt:lpstr>
      <vt:lpstr>box-sizing</vt:lpstr>
      <vt:lpstr>border-style</vt:lpstr>
      <vt:lpstr>border-width Me permite establecer el grosor o ancho del borde, acá podemos trabajar con cualquier medida de  longitud de las ya vistas en otras propiedades como width, height o padding.</vt:lpstr>
      <vt:lpstr>border-color El color del borde se puede aplicar con cualquier valor de los ya conocidos, valores hexadecimales,  palabras o también cantidad de rgb() o rgba()</vt:lpstr>
      <vt:lpstr>outline El outline es un borde luego del border, por eso toma  el nombre de outline, y está por fuera del elemento, si  bien al principio puede parecer una propiedad un  tanto extraña.</vt:lpstr>
      <vt:lpstr>outline El outline cómo el border posee las mismas  propiedades es decir:</vt:lpstr>
      <vt:lpstr>outline Luego también ambas propiedades tienen shorthands, que si bien son fáciles de aprender al  poseer tantas propiedades relacionadas (width, style, color) las posibilidades son amplias,  veamos algunos ejemplos,</vt:lpstr>
      <vt:lpstr>outline y border A tener cuidados, porque si olvidamos poner el style en el shorthand, el resultado será qué el  borde desaparecerá, ya que el width indicarlo o el color no es obligatorio pero sí el style, por eso  la siguiente regla está mal,</vt:lpstr>
      <vt:lpstr>outline y border En el ejemplo anterior desde el editor se verá de la siguiente forma,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Erica</cp:lastModifiedBy>
  <cp:revision>1</cp:revision>
  <dcterms:created xsi:type="dcterms:W3CDTF">2020-06-05T19:43:16Z</dcterms:created>
  <dcterms:modified xsi:type="dcterms:W3CDTF">2020-08-29T09:56:13Z</dcterms:modified>
</cp:coreProperties>
</file>