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Arial Narrow" panose="020B0606020202030204" pitchFamily="34" charset="0"/>
      <p:regular r:id="rId16"/>
      <p:bold r:id="rId17"/>
      <p:italic r:id="rId18"/>
      <p:boldItalic r:id="rId19"/>
    </p:embeddedFont>
  </p:embeddedFontLst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14" y="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18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3442" y="4744575"/>
            <a:ext cx="1751967" cy="369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62162" y="1864496"/>
            <a:ext cx="4619674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15" dirty="0"/>
              <a:t>Maquetación </a:t>
            </a:r>
            <a:r>
              <a:rPr spc="-20" dirty="0"/>
              <a:t>Web: </a:t>
            </a:r>
            <a:r>
              <a:rPr spc="-10" dirty="0"/>
              <a:t>HTML </a:t>
            </a:r>
            <a:r>
              <a:rPr spc="-5" dirty="0"/>
              <a:t>5 </a:t>
            </a:r>
            <a:r>
              <a:rPr spc="-25" dirty="0"/>
              <a:t>y</a:t>
            </a:r>
            <a:r>
              <a:rPr dirty="0"/>
              <a:t> CSS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66666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15" dirty="0"/>
              <a:t>Maquetación </a:t>
            </a:r>
            <a:r>
              <a:rPr spc="-20" dirty="0"/>
              <a:t>Web: </a:t>
            </a:r>
            <a:r>
              <a:rPr spc="-10" dirty="0"/>
              <a:t>HTML </a:t>
            </a:r>
            <a:r>
              <a:rPr spc="-5" dirty="0"/>
              <a:t>5 </a:t>
            </a:r>
            <a:r>
              <a:rPr spc="-25" dirty="0"/>
              <a:t>y</a:t>
            </a:r>
            <a:r>
              <a:rPr dirty="0"/>
              <a:t> CSS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66666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15" dirty="0"/>
              <a:t>Maquetación </a:t>
            </a:r>
            <a:r>
              <a:rPr spc="-20" dirty="0"/>
              <a:t>Web: </a:t>
            </a:r>
            <a:r>
              <a:rPr spc="-10" dirty="0"/>
              <a:t>HTML </a:t>
            </a:r>
            <a:r>
              <a:rPr spc="-5" dirty="0"/>
              <a:t>5 </a:t>
            </a:r>
            <a:r>
              <a:rPr spc="-25" dirty="0"/>
              <a:t>y</a:t>
            </a:r>
            <a:r>
              <a:rPr dirty="0"/>
              <a:t> CSS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66666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15" dirty="0"/>
              <a:t>Maquetación </a:t>
            </a:r>
            <a:r>
              <a:rPr spc="-20" dirty="0"/>
              <a:t>Web: </a:t>
            </a:r>
            <a:r>
              <a:rPr spc="-10" dirty="0"/>
              <a:t>HTML </a:t>
            </a:r>
            <a:r>
              <a:rPr spc="-5" dirty="0"/>
              <a:t>5 </a:t>
            </a:r>
            <a:r>
              <a:rPr spc="-25" dirty="0"/>
              <a:t>y</a:t>
            </a:r>
            <a:r>
              <a:rPr dirty="0"/>
              <a:t> CSS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15" dirty="0"/>
              <a:t>Maquetación </a:t>
            </a:r>
            <a:r>
              <a:rPr spc="-20" dirty="0"/>
              <a:t>Web: </a:t>
            </a:r>
            <a:r>
              <a:rPr spc="-10" dirty="0"/>
              <a:t>HTML </a:t>
            </a:r>
            <a:r>
              <a:rPr spc="-5" dirty="0"/>
              <a:t>5 </a:t>
            </a:r>
            <a:r>
              <a:rPr spc="-25" dirty="0"/>
              <a:t>y</a:t>
            </a:r>
            <a:r>
              <a:rPr dirty="0"/>
              <a:t> CSS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714849"/>
            <a:ext cx="9144000" cy="429259"/>
          </a:xfrm>
          <a:custGeom>
            <a:avLst/>
            <a:gdLst/>
            <a:ahLst/>
            <a:cxnLst/>
            <a:rect l="l" t="t" r="r" b="b"/>
            <a:pathLst>
              <a:path w="9144000" h="429260">
                <a:moveTo>
                  <a:pt x="9143999" y="428699"/>
                </a:moveTo>
                <a:lnTo>
                  <a:pt x="0" y="4286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28699"/>
                </a:lnTo>
                <a:close/>
              </a:path>
            </a:pathLst>
          </a:custGeom>
          <a:solidFill>
            <a:srgbClr val="518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63442" y="4744574"/>
            <a:ext cx="1751967" cy="369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5351" y="588908"/>
            <a:ext cx="755329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666666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8846" y="1293887"/>
            <a:ext cx="7646307" cy="2197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65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15" dirty="0"/>
              <a:t>Maquetación </a:t>
            </a:r>
            <a:r>
              <a:rPr spc="-20" dirty="0"/>
              <a:t>Web: </a:t>
            </a:r>
            <a:r>
              <a:rPr spc="-10" dirty="0"/>
              <a:t>HTML </a:t>
            </a:r>
            <a:r>
              <a:rPr spc="-5" dirty="0"/>
              <a:t>5 </a:t>
            </a:r>
            <a:r>
              <a:rPr spc="-25" dirty="0"/>
              <a:t>y</a:t>
            </a:r>
            <a:r>
              <a:rPr dirty="0"/>
              <a:t> CSS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2418" y="1250149"/>
            <a:ext cx="22440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FFFFFF"/>
                </a:solidFill>
                <a:latin typeface="Arial Narrow"/>
                <a:cs typeface="Arial Narrow"/>
              </a:rPr>
              <a:t>Position</a:t>
            </a:r>
            <a:endParaRPr sz="54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 smtClean="0"/>
              <a:t>Codo a Codo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71665" y="3442501"/>
            <a:ext cx="952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 Narrow"/>
                <a:cs typeface="Arial Narrow"/>
              </a:rPr>
              <a:t>Módulo</a:t>
            </a:r>
            <a:r>
              <a:rPr sz="1800" b="1" spc="-7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 Narrow"/>
                <a:cs typeface="Arial Narrow"/>
              </a:rPr>
              <a:t>05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114800" y="3409950"/>
            <a:ext cx="1143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/>
          <p:cNvSpPr/>
          <p:nvPr/>
        </p:nvSpPr>
        <p:spPr>
          <a:xfrm>
            <a:off x="7086600" y="4781550"/>
            <a:ext cx="18288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56"/>
            <a:ext cx="2768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45637F"/>
                </a:solidFill>
              </a:rPr>
              <a:t>Position &amp;</a:t>
            </a:r>
            <a:r>
              <a:rPr sz="3000" spc="-105" dirty="0">
                <a:solidFill>
                  <a:srgbClr val="45637F"/>
                </a:solidFill>
              </a:rPr>
              <a:t> </a:t>
            </a:r>
            <a:r>
              <a:rPr sz="3000" dirty="0">
                <a:solidFill>
                  <a:srgbClr val="45637F"/>
                </a:solidFill>
              </a:rPr>
              <a:t>Z-index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93175" y="1092246"/>
            <a:ext cx="7194550" cy="101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Narrow"/>
                <a:cs typeface="Arial Narrow"/>
              </a:rPr>
              <a:t>Se </a:t>
            </a:r>
            <a:r>
              <a:rPr sz="1600" spc="-5" dirty="0">
                <a:latin typeface="Arial Narrow"/>
                <a:cs typeface="Arial Narrow"/>
              </a:rPr>
              <a:t>trabaja con </a:t>
            </a:r>
            <a:r>
              <a:rPr sz="1600" b="1" dirty="0">
                <a:latin typeface="Arial Narrow"/>
                <a:cs typeface="Arial Narrow"/>
              </a:rPr>
              <a:t>números </a:t>
            </a:r>
            <a:r>
              <a:rPr sz="1600" spc="-5" dirty="0">
                <a:latin typeface="Arial Narrow"/>
                <a:cs typeface="Arial Narrow"/>
              </a:rPr>
              <a:t>enteros que representa el </a:t>
            </a:r>
            <a:r>
              <a:rPr sz="1600" spc="10" dirty="0">
                <a:latin typeface="Arial Narrow"/>
                <a:cs typeface="Arial Narrow"/>
              </a:rPr>
              <a:t>nivel </a:t>
            </a:r>
            <a:r>
              <a:rPr sz="1600" spc="-5" dirty="0">
                <a:latin typeface="Arial Narrow"/>
                <a:cs typeface="Arial Narrow"/>
              </a:rPr>
              <a:t>de jerarquía </a:t>
            </a:r>
            <a:r>
              <a:rPr sz="1600" dirty="0">
                <a:latin typeface="Arial Narrow"/>
                <a:cs typeface="Arial Narrow"/>
              </a:rPr>
              <a:t>dentro </a:t>
            </a:r>
            <a:r>
              <a:rPr sz="1600" spc="-5" dirty="0">
                <a:latin typeface="Arial Narrow"/>
                <a:cs typeface="Arial Narrow"/>
              </a:rPr>
              <a:t>de la</a:t>
            </a:r>
            <a:r>
              <a:rPr sz="1600" spc="180" dirty="0">
                <a:latin typeface="Arial Narrow"/>
                <a:cs typeface="Arial Narrow"/>
              </a:rPr>
              <a:t> </a:t>
            </a:r>
            <a:r>
              <a:rPr sz="1600" spc="10" dirty="0">
                <a:latin typeface="Arial Narrow"/>
                <a:cs typeface="Arial Narrow"/>
              </a:rPr>
              <a:t>superposición.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Narrow"/>
              <a:cs typeface="Arial Narrow"/>
            </a:endParaRPr>
          </a:p>
          <a:p>
            <a:pPr marL="12700" marR="300990">
              <a:lnSpc>
                <a:spcPct val="101600"/>
              </a:lnSpc>
            </a:pPr>
            <a:r>
              <a:rPr sz="1600" spc="35" dirty="0">
                <a:latin typeface="Arial Narrow"/>
                <a:cs typeface="Arial Narrow"/>
              </a:rPr>
              <a:t>Si </a:t>
            </a:r>
            <a:r>
              <a:rPr sz="1600" dirty="0">
                <a:latin typeface="Arial Narrow"/>
                <a:cs typeface="Arial Narrow"/>
              </a:rPr>
              <a:t>por </a:t>
            </a:r>
            <a:r>
              <a:rPr sz="1600" spc="-5" dirty="0">
                <a:latin typeface="Arial Narrow"/>
                <a:cs typeface="Arial Narrow"/>
              </a:rPr>
              <a:t>caso </a:t>
            </a:r>
            <a:r>
              <a:rPr sz="1600" spc="10" dirty="0">
                <a:latin typeface="Arial Narrow"/>
                <a:cs typeface="Arial Narrow"/>
              </a:rPr>
              <a:t>quiero </a:t>
            </a:r>
            <a:r>
              <a:rPr sz="1600" spc="-5" dirty="0">
                <a:latin typeface="Arial Narrow"/>
                <a:cs typeface="Arial Narrow"/>
              </a:rPr>
              <a:t>ponerle a </a:t>
            </a:r>
            <a:r>
              <a:rPr sz="1600" spc="10" dirty="0">
                <a:latin typeface="Arial Narrow"/>
                <a:cs typeface="Arial Narrow"/>
              </a:rPr>
              <a:t>varios </a:t>
            </a:r>
            <a:r>
              <a:rPr sz="1600" spc="-5" dirty="0">
                <a:latin typeface="Arial Narrow"/>
                <a:cs typeface="Arial Narrow"/>
              </a:rPr>
              <a:t>elementos </a:t>
            </a:r>
            <a:r>
              <a:rPr sz="1600" spc="15" dirty="0">
                <a:latin typeface="Arial Narrow"/>
                <a:cs typeface="Arial Narrow"/>
              </a:rPr>
              <a:t>position: </a:t>
            </a:r>
            <a:r>
              <a:rPr sz="1600" spc="-5" dirty="0">
                <a:latin typeface="Arial Narrow"/>
                <a:cs typeface="Arial Narrow"/>
              </a:rPr>
              <a:t>absolute y los </a:t>
            </a:r>
            <a:r>
              <a:rPr sz="1600" spc="10" dirty="0">
                <a:latin typeface="Arial Narrow"/>
                <a:cs typeface="Arial Narrow"/>
              </a:rPr>
              <a:t>mismos </a:t>
            </a:r>
            <a:r>
              <a:rPr sz="1600" spc="-5" dirty="0">
                <a:latin typeface="Arial Narrow"/>
                <a:cs typeface="Arial Narrow"/>
              </a:rPr>
              <a:t>valores en las  coordenadas top y left, estos se verán superpuestos es </a:t>
            </a:r>
            <a:r>
              <a:rPr sz="1600" spc="10" dirty="0">
                <a:latin typeface="Arial Narrow"/>
                <a:cs typeface="Arial Narrow"/>
              </a:rPr>
              <a:t>decir </a:t>
            </a:r>
            <a:r>
              <a:rPr sz="1600" b="1" dirty="0">
                <a:latin typeface="Arial Narrow"/>
                <a:cs typeface="Arial Narrow"/>
              </a:rPr>
              <a:t>uno sobre </a:t>
            </a:r>
            <a:r>
              <a:rPr sz="1600" b="1" spc="-5" dirty="0">
                <a:latin typeface="Arial Narrow"/>
                <a:cs typeface="Arial Narrow"/>
              </a:rPr>
              <a:t>el</a:t>
            </a:r>
            <a:r>
              <a:rPr sz="1600" b="1" spc="8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otro.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4975" y="2404225"/>
            <a:ext cx="5734049" cy="18573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7086600" y="4781550"/>
            <a:ext cx="18288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56"/>
            <a:ext cx="1257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45637F"/>
                </a:solidFill>
              </a:rPr>
              <a:t>Position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93175" y="1092246"/>
            <a:ext cx="6796405" cy="1507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939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latin typeface="Arial Narrow"/>
                <a:cs typeface="Arial Narrow"/>
              </a:rPr>
              <a:t>Podemos </a:t>
            </a:r>
            <a:r>
              <a:rPr sz="1600" spc="10" dirty="0">
                <a:latin typeface="Arial Narrow"/>
                <a:cs typeface="Arial Narrow"/>
              </a:rPr>
              <a:t>ubicar </a:t>
            </a:r>
            <a:r>
              <a:rPr sz="1600" spc="-5" dirty="0">
                <a:latin typeface="Arial Narrow"/>
                <a:cs typeface="Arial Narrow"/>
              </a:rPr>
              <a:t>nuestros elementos en </a:t>
            </a:r>
            <a:r>
              <a:rPr sz="1600" spc="5" dirty="0">
                <a:latin typeface="Arial Narrow"/>
                <a:cs typeface="Arial Narrow"/>
              </a:rPr>
              <a:t>diferentes </a:t>
            </a:r>
            <a:r>
              <a:rPr sz="1600" spc="-5" dirty="0">
                <a:latin typeface="Arial Narrow"/>
                <a:cs typeface="Arial Narrow"/>
              </a:rPr>
              <a:t>partes de nuestro documento </a:t>
            </a:r>
            <a:r>
              <a:rPr sz="1600" spc="10" dirty="0">
                <a:latin typeface="Arial Narrow"/>
                <a:cs typeface="Arial Narrow"/>
              </a:rPr>
              <a:t>gracias </a:t>
            </a:r>
            <a:r>
              <a:rPr sz="1600" spc="-5" dirty="0">
                <a:latin typeface="Arial Narrow"/>
                <a:cs typeface="Arial Narrow"/>
              </a:rPr>
              <a:t>a  márgenes, ﬂotados, ﬂexbox y otras</a:t>
            </a:r>
            <a:r>
              <a:rPr sz="1600" spc="20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propiedades.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Narrow"/>
              <a:cs typeface="Arial Narrow"/>
            </a:endParaRPr>
          </a:p>
          <a:p>
            <a:pPr marL="12700" marR="5080">
              <a:lnSpc>
                <a:spcPct val="101600"/>
              </a:lnSpc>
            </a:pPr>
            <a:r>
              <a:rPr sz="1600" dirty="0">
                <a:latin typeface="Arial Narrow"/>
                <a:cs typeface="Arial Narrow"/>
              </a:rPr>
              <a:t>Pero </a:t>
            </a:r>
            <a:r>
              <a:rPr sz="1600" spc="-5" dirty="0">
                <a:latin typeface="Arial Narrow"/>
                <a:cs typeface="Arial Narrow"/>
              </a:rPr>
              <a:t>la </a:t>
            </a:r>
            <a:r>
              <a:rPr sz="1600" spc="5" dirty="0">
                <a:latin typeface="Arial Narrow"/>
                <a:cs typeface="Arial Narrow"/>
              </a:rPr>
              <a:t>realidad </a:t>
            </a:r>
            <a:r>
              <a:rPr sz="1600" spc="-5" dirty="0">
                <a:latin typeface="Arial Narrow"/>
                <a:cs typeface="Arial Narrow"/>
              </a:rPr>
              <a:t>es que </a:t>
            </a:r>
            <a:r>
              <a:rPr sz="1600" spc="35" dirty="0">
                <a:latin typeface="Arial Narrow"/>
                <a:cs typeface="Arial Narrow"/>
              </a:rPr>
              <a:t>si </a:t>
            </a:r>
            <a:r>
              <a:rPr sz="1600" spc="-5" dirty="0">
                <a:latin typeface="Arial Narrow"/>
                <a:cs typeface="Arial Narrow"/>
              </a:rPr>
              <a:t>queremos </a:t>
            </a:r>
            <a:r>
              <a:rPr sz="1600" dirty="0">
                <a:latin typeface="Arial Narrow"/>
                <a:cs typeface="Arial Narrow"/>
              </a:rPr>
              <a:t>trabajar </a:t>
            </a:r>
            <a:r>
              <a:rPr sz="1600" spc="-5" dirty="0">
                <a:latin typeface="Arial Narrow"/>
                <a:cs typeface="Arial Narrow"/>
              </a:rPr>
              <a:t>de una </a:t>
            </a:r>
            <a:r>
              <a:rPr sz="1600" dirty="0">
                <a:latin typeface="Arial Narrow"/>
                <a:cs typeface="Arial Narrow"/>
              </a:rPr>
              <a:t>manera </a:t>
            </a:r>
            <a:r>
              <a:rPr sz="1600" spc="-5" dirty="0">
                <a:latin typeface="Arial Narrow"/>
                <a:cs typeface="Arial Narrow"/>
              </a:rPr>
              <a:t>un poco más avanzada vamos  a </a:t>
            </a:r>
            <a:r>
              <a:rPr sz="1600" spc="5" dirty="0">
                <a:latin typeface="Arial Narrow"/>
                <a:cs typeface="Arial Narrow"/>
              </a:rPr>
              <a:t>recurrir </a:t>
            </a:r>
            <a:r>
              <a:rPr sz="1600" spc="-5" dirty="0">
                <a:latin typeface="Arial Narrow"/>
                <a:cs typeface="Arial Narrow"/>
              </a:rPr>
              <a:t>a esta </a:t>
            </a:r>
            <a:r>
              <a:rPr sz="1600" b="1" dirty="0">
                <a:latin typeface="Arial Narrow"/>
                <a:cs typeface="Arial Narrow"/>
              </a:rPr>
              <a:t>propiedad </a:t>
            </a:r>
            <a:r>
              <a:rPr sz="1600" spc="-5" dirty="0">
                <a:latin typeface="Arial Narrow"/>
                <a:cs typeface="Arial Narrow"/>
              </a:rPr>
              <a:t>que nos </a:t>
            </a:r>
            <a:r>
              <a:rPr sz="1600" spc="10" dirty="0">
                <a:latin typeface="Arial Narrow"/>
                <a:cs typeface="Arial Narrow"/>
              </a:rPr>
              <a:t>permite ubicar </a:t>
            </a:r>
            <a:r>
              <a:rPr sz="1600" spc="-5" dirty="0">
                <a:latin typeface="Arial Narrow"/>
                <a:cs typeface="Arial Narrow"/>
              </a:rPr>
              <a:t>elementos a través de </a:t>
            </a:r>
            <a:r>
              <a:rPr sz="1600" spc="10" dirty="0">
                <a:latin typeface="Arial Narrow"/>
                <a:cs typeface="Arial Narrow"/>
              </a:rPr>
              <a:t>posicionar </a:t>
            </a:r>
            <a:r>
              <a:rPr sz="1600" spc="-5" dirty="0">
                <a:latin typeface="Arial Narrow"/>
                <a:cs typeface="Arial Narrow"/>
              </a:rPr>
              <a:t>su  </a:t>
            </a:r>
            <a:r>
              <a:rPr sz="1600" spc="15" dirty="0">
                <a:latin typeface="Arial Narrow"/>
                <a:cs typeface="Arial Narrow"/>
              </a:rPr>
              <a:t>ubicación </a:t>
            </a:r>
            <a:r>
              <a:rPr sz="1600" spc="-5" dirty="0">
                <a:latin typeface="Arial Narrow"/>
                <a:cs typeface="Arial Narrow"/>
              </a:rPr>
              <a:t>según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coordenadas.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6875" y="2825697"/>
            <a:ext cx="3138824" cy="16500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</a:t>
            </a:r>
            <a:r>
              <a:rPr lang="es-AR" spc="-15" dirty="0" smtClean="0"/>
              <a:t>Codo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7086600" y="4781550"/>
            <a:ext cx="18288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56"/>
            <a:ext cx="22650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45637F"/>
                </a:solidFill>
              </a:rPr>
              <a:t>Position:</a:t>
            </a:r>
            <a:r>
              <a:rPr sz="3000" spc="-95" dirty="0">
                <a:solidFill>
                  <a:srgbClr val="45637F"/>
                </a:solidFill>
              </a:rPr>
              <a:t> </a:t>
            </a:r>
            <a:r>
              <a:rPr sz="3000" dirty="0">
                <a:solidFill>
                  <a:srgbClr val="45637F"/>
                </a:solidFill>
              </a:rPr>
              <a:t>static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93175" y="1092246"/>
            <a:ext cx="6759575" cy="1507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106680" algn="just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latin typeface="Arial Narrow"/>
                <a:cs typeface="Arial Narrow"/>
              </a:rPr>
              <a:t>Este </a:t>
            </a:r>
            <a:r>
              <a:rPr sz="1600" spc="-5" dirty="0">
                <a:latin typeface="Arial Narrow"/>
                <a:cs typeface="Arial Narrow"/>
              </a:rPr>
              <a:t>es el valor </a:t>
            </a:r>
            <a:r>
              <a:rPr sz="1600" dirty="0">
                <a:latin typeface="Arial Narrow"/>
                <a:cs typeface="Arial Narrow"/>
              </a:rPr>
              <a:t>predeterminado. </a:t>
            </a:r>
            <a:r>
              <a:rPr sz="1600" spc="-5" dirty="0">
                <a:latin typeface="Arial Narrow"/>
                <a:cs typeface="Arial Narrow"/>
              </a:rPr>
              <a:t>Me </a:t>
            </a:r>
            <a:r>
              <a:rPr sz="1600" spc="10" dirty="0">
                <a:latin typeface="Arial Narrow"/>
                <a:cs typeface="Arial Narrow"/>
              </a:rPr>
              <a:t>permite situar </a:t>
            </a:r>
            <a:r>
              <a:rPr sz="1600" spc="-5" dirty="0">
                <a:latin typeface="Arial Narrow"/>
                <a:cs typeface="Arial Narrow"/>
              </a:rPr>
              <a:t>un elemento </a:t>
            </a:r>
            <a:r>
              <a:rPr sz="1600" dirty="0">
                <a:latin typeface="Arial Narrow"/>
                <a:cs typeface="Arial Narrow"/>
              </a:rPr>
              <a:t>dentro </a:t>
            </a:r>
            <a:r>
              <a:rPr sz="1600" spc="-5" dirty="0">
                <a:latin typeface="Arial Narrow"/>
                <a:cs typeface="Arial Narrow"/>
              </a:rPr>
              <a:t>de </a:t>
            </a:r>
            <a:r>
              <a:rPr sz="1600" spc="35" dirty="0">
                <a:latin typeface="Arial Narrow"/>
                <a:cs typeface="Arial Narrow"/>
              </a:rPr>
              <a:t>mi </a:t>
            </a:r>
            <a:r>
              <a:rPr sz="1600" spc="-5" dirty="0">
                <a:latin typeface="Arial Narrow"/>
                <a:cs typeface="Arial Narrow"/>
              </a:rPr>
              <a:t>documento  </a:t>
            </a:r>
            <a:r>
              <a:rPr sz="1600" spc="20" dirty="0">
                <a:latin typeface="Arial Narrow"/>
                <a:cs typeface="Arial Narrow"/>
              </a:rPr>
              <a:t>sin </a:t>
            </a:r>
            <a:r>
              <a:rPr sz="1600" spc="-5" dirty="0">
                <a:latin typeface="Arial Narrow"/>
                <a:cs typeface="Arial Narrow"/>
              </a:rPr>
              <a:t>coordenadas- </a:t>
            </a:r>
            <a:r>
              <a:rPr sz="1600" dirty="0">
                <a:latin typeface="Arial Narrow"/>
                <a:cs typeface="Arial Narrow"/>
              </a:rPr>
              <a:t>Acá </a:t>
            </a:r>
            <a:r>
              <a:rPr sz="1600" spc="-5" dirty="0">
                <a:latin typeface="Arial Narrow"/>
                <a:cs typeface="Arial Narrow"/>
              </a:rPr>
              <a:t>las coordenadas que luego sí veremos en las otras </a:t>
            </a:r>
            <a:r>
              <a:rPr sz="1600" spc="5" dirty="0">
                <a:latin typeface="Arial Narrow"/>
                <a:cs typeface="Arial Narrow"/>
              </a:rPr>
              <a:t>propiedades </a:t>
            </a:r>
            <a:r>
              <a:rPr sz="1600" spc="-5" dirty="0">
                <a:latin typeface="Arial Narrow"/>
                <a:cs typeface="Arial Narrow"/>
              </a:rPr>
              <a:t>no  </a:t>
            </a:r>
            <a:r>
              <a:rPr sz="1600" spc="5" dirty="0">
                <a:latin typeface="Arial Narrow"/>
                <a:cs typeface="Arial Narrow"/>
              </a:rPr>
              <a:t>funcionan.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Narrow"/>
              <a:cs typeface="Arial Narrow"/>
            </a:endParaRPr>
          </a:p>
          <a:p>
            <a:pPr marL="12700" marR="5080" algn="just">
              <a:lnSpc>
                <a:spcPct val="101600"/>
              </a:lnSpc>
            </a:pPr>
            <a:r>
              <a:rPr sz="1600" dirty="0">
                <a:latin typeface="Arial Narrow"/>
                <a:cs typeface="Arial Narrow"/>
              </a:rPr>
              <a:t>Es </a:t>
            </a:r>
            <a:r>
              <a:rPr sz="1600" spc="-5" dirty="0">
                <a:latin typeface="Arial Narrow"/>
                <a:cs typeface="Arial Narrow"/>
              </a:rPr>
              <a:t>como hemos </a:t>
            </a:r>
            <a:r>
              <a:rPr sz="1600" spc="10" dirty="0">
                <a:latin typeface="Arial Narrow"/>
                <a:cs typeface="Arial Narrow"/>
              </a:rPr>
              <a:t>venido </a:t>
            </a:r>
            <a:r>
              <a:rPr sz="1600" spc="-5" dirty="0">
                <a:latin typeface="Arial Narrow"/>
                <a:cs typeface="Arial Narrow"/>
              </a:rPr>
              <a:t>trabajando hasta </a:t>
            </a:r>
            <a:r>
              <a:rPr sz="1600" dirty="0">
                <a:latin typeface="Arial Narrow"/>
                <a:cs typeface="Arial Narrow"/>
              </a:rPr>
              <a:t>ahora. Esta </a:t>
            </a:r>
            <a:r>
              <a:rPr sz="1600" spc="-5" dirty="0">
                <a:latin typeface="Arial Narrow"/>
                <a:cs typeface="Arial Narrow"/>
              </a:rPr>
              <a:t>es la </a:t>
            </a:r>
            <a:r>
              <a:rPr sz="1600" spc="15" dirty="0">
                <a:latin typeface="Arial Narrow"/>
                <a:cs typeface="Arial Narrow"/>
              </a:rPr>
              <a:t>posición </a:t>
            </a:r>
            <a:r>
              <a:rPr sz="1600" spc="-5" dirty="0">
                <a:latin typeface="Arial Narrow"/>
                <a:cs typeface="Arial Narrow"/>
              </a:rPr>
              <a:t>de nuestros elementos  </a:t>
            </a:r>
            <a:r>
              <a:rPr sz="1600" dirty="0">
                <a:latin typeface="Arial Narrow"/>
                <a:cs typeface="Arial Narrow"/>
              </a:rPr>
              <a:t>por</a:t>
            </a:r>
            <a:r>
              <a:rPr sz="1600" spc="-5" dirty="0">
                <a:latin typeface="Arial Narrow"/>
                <a:cs typeface="Arial Narrow"/>
              </a:rPr>
              <a:t> defecto.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2995" y="2984470"/>
            <a:ext cx="3228775" cy="12660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7086600" y="4781550"/>
            <a:ext cx="18288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14849"/>
            <a:ext cx="9144000" cy="429259"/>
            <a:chOff x="0" y="4714849"/>
            <a:chExt cx="9144000" cy="429259"/>
          </a:xfrm>
        </p:grpSpPr>
        <p:sp>
          <p:nvSpPr>
            <p:cNvPr id="3" name="object 3"/>
            <p:cNvSpPr/>
            <p:nvPr/>
          </p:nvSpPr>
          <p:spPr>
            <a:xfrm>
              <a:off x="0" y="4714849"/>
              <a:ext cx="9144000" cy="429259"/>
            </a:xfrm>
            <a:custGeom>
              <a:avLst/>
              <a:gdLst/>
              <a:ahLst/>
              <a:cxnLst/>
              <a:rect l="l" t="t" r="r" b="b"/>
              <a:pathLst>
                <a:path w="9144000" h="429260">
                  <a:moveTo>
                    <a:pt x="9143999" y="428699"/>
                  </a:moveTo>
                  <a:lnTo>
                    <a:pt x="0" y="42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28699"/>
                  </a:lnTo>
                  <a:close/>
                </a:path>
              </a:pathLst>
            </a:custGeom>
            <a:solidFill>
              <a:srgbClr val="5184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3442" y="4744574"/>
              <a:ext cx="1751967" cy="3692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6475" y="470956"/>
            <a:ext cx="2733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5637F"/>
                </a:solidFill>
                <a:latin typeface="Arial Narrow"/>
                <a:cs typeface="Arial Narrow"/>
              </a:rPr>
              <a:t>Position:</a:t>
            </a:r>
            <a:r>
              <a:rPr sz="3000" b="1" spc="-95" dirty="0">
                <a:solidFill>
                  <a:srgbClr val="45637F"/>
                </a:solidFill>
                <a:latin typeface="Arial Narrow"/>
                <a:cs typeface="Arial Narrow"/>
              </a:rPr>
              <a:t> </a:t>
            </a:r>
            <a:r>
              <a:rPr sz="3000" b="1" dirty="0">
                <a:solidFill>
                  <a:srgbClr val="45637F"/>
                </a:solidFill>
                <a:latin typeface="Arial Narrow"/>
                <a:cs typeface="Arial Narrow"/>
              </a:rPr>
              <a:t>absolute</a:t>
            </a:r>
            <a:endParaRPr sz="30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3175" y="1092246"/>
            <a:ext cx="675957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latin typeface="Arial Narrow"/>
                <a:cs typeface="Arial Narrow"/>
              </a:rPr>
              <a:t>Esta </a:t>
            </a:r>
            <a:r>
              <a:rPr sz="1600" spc="15" dirty="0">
                <a:latin typeface="Arial Narrow"/>
                <a:cs typeface="Arial Narrow"/>
              </a:rPr>
              <a:t>posición </a:t>
            </a:r>
            <a:r>
              <a:rPr sz="1600" spc="10" dirty="0">
                <a:latin typeface="Arial Narrow"/>
                <a:cs typeface="Arial Narrow"/>
              </a:rPr>
              <a:t>permite </a:t>
            </a:r>
            <a:r>
              <a:rPr sz="1600" spc="-5" dirty="0">
                <a:latin typeface="Arial Narrow"/>
                <a:cs typeface="Arial Narrow"/>
              </a:rPr>
              <a:t>en </a:t>
            </a:r>
            <a:r>
              <a:rPr sz="1600" spc="10" dirty="0">
                <a:latin typeface="Arial Narrow"/>
                <a:cs typeface="Arial Narrow"/>
              </a:rPr>
              <a:t>primera </a:t>
            </a:r>
            <a:r>
              <a:rPr sz="1600" spc="15" dirty="0">
                <a:latin typeface="Arial Narrow"/>
                <a:cs typeface="Arial Narrow"/>
              </a:rPr>
              <a:t>instancia </a:t>
            </a:r>
            <a:r>
              <a:rPr sz="1600" spc="10" dirty="0">
                <a:latin typeface="Arial Narrow"/>
                <a:cs typeface="Arial Narrow"/>
              </a:rPr>
              <a:t>situar </a:t>
            </a:r>
            <a:r>
              <a:rPr sz="1600" spc="-5" dirty="0">
                <a:latin typeface="Arial Narrow"/>
                <a:cs typeface="Arial Narrow"/>
              </a:rPr>
              <a:t>un elemento que puede ocupar el </a:t>
            </a:r>
            <a:r>
              <a:rPr sz="1600" spc="10" dirty="0">
                <a:latin typeface="Arial Narrow"/>
                <a:cs typeface="Arial Narrow"/>
              </a:rPr>
              <a:t>mismo  espacio </a:t>
            </a:r>
            <a:r>
              <a:rPr sz="1600" spc="-5" dirty="0">
                <a:latin typeface="Arial Narrow"/>
                <a:cs typeface="Arial Narrow"/>
              </a:rPr>
              <a:t>que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otro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8673" y="1530975"/>
            <a:ext cx="4179550" cy="30756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7086600" y="4781550"/>
            <a:ext cx="18288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56"/>
            <a:ext cx="36537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45637F"/>
                </a:solidFill>
              </a:rPr>
              <a:t>Position &amp;</a:t>
            </a:r>
            <a:r>
              <a:rPr sz="3000" spc="-105" dirty="0">
                <a:solidFill>
                  <a:srgbClr val="45637F"/>
                </a:solidFill>
              </a:rPr>
              <a:t> </a:t>
            </a:r>
            <a:r>
              <a:rPr sz="3000" dirty="0">
                <a:solidFill>
                  <a:srgbClr val="45637F"/>
                </a:solidFill>
              </a:rPr>
              <a:t>Coordenadas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93175" y="1092246"/>
            <a:ext cx="6758305" cy="150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Narrow"/>
                <a:cs typeface="Arial Narrow"/>
              </a:rPr>
              <a:t>A </a:t>
            </a:r>
            <a:r>
              <a:rPr sz="1600" spc="10" dirty="0">
                <a:latin typeface="Arial Narrow"/>
                <a:cs typeface="Arial Narrow"/>
              </a:rPr>
              <a:t>partir </a:t>
            </a:r>
            <a:r>
              <a:rPr sz="1600" spc="-5" dirty="0">
                <a:latin typeface="Arial Narrow"/>
                <a:cs typeface="Arial Narrow"/>
              </a:rPr>
              <a:t>de </a:t>
            </a:r>
            <a:r>
              <a:rPr sz="1600" dirty="0">
                <a:latin typeface="Arial Narrow"/>
                <a:cs typeface="Arial Narrow"/>
              </a:rPr>
              <a:t>ahora, </a:t>
            </a:r>
            <a:r>
              <a:rPr sz="1600" spc="15" dirty="0">
                <a:latin typeface="Arial Narrow"/>
                <a:cs typeface="Arial Narrow"/>
              </a:rPr>
              <a:t>ﬁjar </a:t>
            </a:r>
            <a:r>
              <a:rPr sz="1600" spc="10" dirty="0">
                <a:latin typeface="Arial Narrow"/>
                <a:cs typeface="Arial Narrow"/>
              </a:rPr>
              <a:t>posiciones </a:t>
            </a:r>
            <a:r>
              <a:rPr sz="1600" spc="-5" dirty="0">
                <a:latin typeface="Arial Narrow"/>
                <a:cs typeface="Arial Narrow"/>
              </a:rPr>
              <a:t>con los valores que no sean </a:t>
            </a:r>
            <a:r>
              <a:rPr sz="1600" spc="10" dirty="0">
                <a:latin typeface="Arial Narrow"/>
                <a:cs typeface="Arial Narrow"/>
              </a:rPr>
              <a:t>static, </a:t>
            </a:r>
            <a:r>
              <a:rPr sz="1600" spc="-5" dirty="0">
                <a:latin typeface="Arial Narrow"/>
                <a:cs typeface="Arial Narrow"/>
              </a:rPr>
              <a:t>será a través</a:t>
            </a:r>
            <a:r>
              <a:rPr sz="1600" spc="2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de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dirty="0">
                <a:latin typeface="Arial Narrow"/>
                <a:cs typeface="Arial Narrow"/>
              </a:rPr>
              <a:t>coordenadas.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Narrow"/>
              <a:cs typeface="Arial Narrow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latin typeface="Arial Narrow"/>
                <a:cs typeface="Arial Narrow"/>
              </a:rPr>
              <a:t>Estas </a:t>
            </a:r>
            <a:r>
              <a:rPr sz="1600" spc="5" dirty="0">
                <a:latin typeface="Arial Narrow"/>
                <a:cs typeface="Arial Narrow"/>
              </a:rPr>
              <a:t>propiedades permiten </a:t>
            </a:r>
            <a:r>
              <a:rPr sz="1600" spc="-5" dirty="0">
                <a:latin typeface="Arial Narrow"/>
                <a:cs typeface="Arial Narrow"/>
              </a:rPr>
              <a:t>completar los </a:t>
            </a:r>
            <a:r>
              <a:rPr sz="1600" b="1" dirty="0">
                <a:latin typeface="Arial Narrow"/>
                <a:cs typeface="Arial Narrow"/>
              </a:rPr>
              <a:t>valores de position </a:t>
            </a:r>
            <a:r>
              <a:rPr sz="1600" dirty="0">
                <a:latin typeface="Arial Narrow"/>
                <a:cs typeface="Arial Narrow"/>
              </a:rPr>
              <a:t>para </a:t>
            </a:r>
            <a:r>
              <a:rPr sz="1600" spc="-5" dirty="0">
                <a:latin typeface="Arial Narrow"/>
                <a:cs typeface="Arial Narrow"/>
              </a:rPr>
              <a:t>saber donde </a:t>
            </a:r>
            <a:r>
              <a:rPr sz="1600" spc="10" dirty="0">
                <a:latin typeface="Arial Narrow"/>
                <a:cs typeface="Arial Narrow"/>
              </a:rPr>
              <a:t>ubicar </a:t>
            </a:r>
            <a:r>
              <a:rPr sz="1600" spc="-5" dirty="0">
                <a:latin typeface="Arial Narrow"/>
                <a:cs typeface="Arial Narrow"/>
              </a:rPr>
              <a:t>el  elemento. Las </a:t>
            </a:r>
            <a:r>
              <a:rPr sz="1600" spc="5" dirty="0">
                <a:latin typeface="Arial Narrow"/>
                <a:cs typeface="Arial Narrow"/>
              </a:rPr>
              <a:t>propiedades </a:t>
            </a:r>
            <a:r>
              <a:rPr sz="1600" spc="-5" dirty="0">
                <a:latin typeface="Arial Narrow"/>
                <a:cs typeface="Arial Narrow"/>
              </a:rPr>
              <a:t>de </a:t>
            </a:r>
            <a:r>
              <a:rPr sz="1600" b="1" dirty="0">
                <a:latin typeface="Arial Narrow"/>
                <a:cs typeface="Arial Narrow"/>
              </a:rPr>
              <a:t>coordenadas son top, left, right </a:t>
            </a:r>
            <a:r>
              <a:rPr sz="1600" b="1" spc="-5" dirty="0">
                <a:latin typeface="Arial Narrow"/>
                <a:cs typeface="Arial Narrow"/>
              </a:rPr>
              <a:t>y bottom</a:t>
            </a:r>
            <a:r>
              <a:rPr sz="1600" spc="-5" dirty="0">
                <a:latin typeface="Arial Narrow"/>
                <a:cs typeface="Arial Narrow"/>
              </a:rPr>
              <a:t>. </a:t>
            </a:r>
            <a:r>
              <a:rPr sz="1600" spc="-15" dirty="0">
                <a:latin typeface="Arial Narrow"/>
                <a:cs typeface="Arial Narrow"/>
              </a:rPr>
              <a:t>Veamos </a:t>
            </a:r>
            <a:r>
              <a:rPr sz="1600" spc="-5" dirty="0">
                <a:latin typeface="Arial Narrow"/>
                <a:cs typeface="Arial Narrow"/>
              </a:rPr>
              <a:t>un  ejemplo,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750" y="2634049"/>
            <a:ext cx="3012225" cy="18767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7086600" y="4781550"/>
            <a:ext cx="18288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56"/>
            <a:ext cx="25431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45637F"/>
                </a:solidFill>
              </a:rPr>
              <a:t>Position:</a:t>
            </a:r>
            <a:r>
              <a:rPr sz="3000" spc="-95" dirty="0">
                <a:solidFill>
                  <a:srgbClr val="45637F"/>
                </a:solidFill>
              </a:rPr>
              <a:t> </a:t>
            </a:r>
            <a:r>
              <a:rPr sz="3000" dirty="0">
                <a:solidFill>
                  <a:srgbClr val="45637F"/>
                </a:solidFill>
              </a:rPr>
              <a:t>relative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3" name="object 3"/>
          <p:cNvSpPr txBox="1"/>
          <p:nvPr/>
        </p:nvSpPr>
        <p:spPr>
          <a:xfrm>
            <a:off x="793175" y="1092246"/>
            <a:ext cx="7676515" cy="29933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13462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latin typeface="Arial Narrow"/>
                <a:cs typeface="Arial Narrow"/>
              </a:rPr>
              <a:t>Este </a:t>
            </a:r>
            <a:r>
              <a:rPr sz="1600" spc="-5" dirty="0">
                <a:latin typeface="Arial Narrow"/>
                <a:cs typeface="Arial Narrow"/>
              </a:rPr>
              <a:t>valor representa muchas veces una </a:t>
            </a:r>
            <a:r>
              <a:rPr sz="1600" spc="5" dirty="0">
                <a:latin typeface="Arial Narrow"/>
                <a:cs typeface="Arial Narrow"/>
              </a:rPr>
              <a:t>referencia </a:t>
            </a:r>
            <a:r>
              <a:rPr sz="1600" spc="-5" dirty="0">
                <a:latin typeface="Arial Narrow"/>
                <a:cs typeface="Arial Narrow"/>
              </a:rPr>
              <a:t>o contenedor </a:t>
            </a:r>
            <a:r>
              <a:rPr sz="1600" dirty="0">
                <a:latin typeface="Arial Narrow"/>
                <a:cs typeface="Arial Narrow"/>
              </a:rPr>
              <a:t>para </a:t>
            </a:r>
            <a:r>
              <a:rPr sz="1600" spc="-5" dirty="0">
                <a:latin typeface="Arial Narrow"/>
                <a:cs typeface="Arial Narrow"/>
              </a:rPr>
              <a:t>elementos absolutos. Más que  nada su </a:t>
            </a:r>
            <a:r>
              <a:rPr sz="1600" spc="5" dirty="0">
                <a:latin typeface="Arial Narrow"/>
                <a:cs typeface="Arial Narrow"/>
              </a:rPr>
              <a:t>característica </a:t>
            </a:r>
            <a:r>
              <a:rPr sz="1600" spc="-5" dirty="0">
                <a:latin typeface="Arial Narrow"/>
                <a:cs typeface="Arial Narrow"/>
              </a:rPr>
              <a:t>está dada </a:t>
            </a:r>
            <a:r>
              <a:rPr sz="1600" dirty="0">
                <a:latin typeface="Arial Narrow"/>
                <a:cs typeface="Arial Narrow"/>
              </a:rPr>
              <a:t>por </a:t>
            </a:r>
            <a:r>
              <a:rPr sz="1600" spc="-5" dirty="0">
                <a:latin typeface="Arial Narrow"/>
                <a:cs typeface="Arial Narrow"/>
              </a:rPr>
              <a:t>el hecho de que se mueve en </a:t>
            </a:r>
            <a:r>
              <a:rPr sz="1600" spc="5" dirty="0">
                <a:latin typeface="Arial Narrow"/>
                <a:cs typeface="Arial Narrow"/>
              </a:rPr>
              <a:t>referencia </a:t>
            </a:r>
            <a:r>
              <a:rPr sz="1600" spc="-5" dirty="0">
                <a:latin typeface="Arial Narrow"/>
                <a:cs typeface="Arial Narrow"/>
              </a:rPr>
              <a:t>a sí </a:t>
            </a:r>
            <a:r>
              <a:rPr sz="1600" spc="10" dirty="0">
                <a:latin typeface="Arial Narrow"/>
                <a:cs typeface="Arial Narrow"/>
              </a:rPr>
              <a:t>mismo </a:t>
            </a:r>
            <a:r>
              <a:rPr sz="1600" dirty="0">
                <a:latin typeface="Arial Narrow"/>
                <a:cs typeface="Arial Narrow"/>
              </a:rPr>
              <a:t>por </a:t>
            </a:r>
            <a:r>
              <a:rPr sz="1600" spc="-5" dirty="0">
                <a:latin typeface="Arial Narrow"/>
                <a:cs typeface="Arial Narrow"/>
              </a:rPr>
              <a:t>lo cual,  donde lo </a:t>
            </a:r>
            <a:r>
              <a:rPr sz="1600" spc="10" dirty="0">
                <a:latin typeface="Arial Narrow"/>
                <a:cs typeface="Arial Narrow"/>
              </a:rPr>
              <a:t>ubique </a:t>
            </a:r>
            <a:r>
              <a:rPr sz="1600" spc="-5" dirty="0">
                <a:latin typeface="Arial Narrow"/>
                <a:cs typeface="Arial Narrow"/>
              </a:rPr>
              <a:t>va a </a:t>
            </a:r>
            <a:r>
              <a:rPr sz="1600" dirty="0">
                <a:latin typeface="Arial Narrow"/>
                <a:cs typeface="Arial Narrow"/>
              </a:rPr>
              <a:t>quedar </a:t>
            </a:r>
            <a:r>
              <a:rPr sz="1600" spc="-5" dirty="0">
                <a:latin typeface="Arial Narrow"/>
                <a:cs typeface="Arial Narrow"/>
              </a:rPr>
              <a:t>(</a:t>
            </a:r>
            <a:r>
              <a:rPr sz="1600" b="1" spc="-5" dirty="0">
                <a:latin typeface="Arial Narrow"/>
                <a:cs typeface="Arial Narrow"/>
              </a:rPr>
              <a:t>no </a:t>
            </a:r>
            <a:r>
              <a:rPr sz="1600" b="1" dirty="0">
                <a:latin typeface="Arial Narrow"/>
                <a:cs typeface="Arial Narrow"/>
              </a:rPr>
              <a:t>como los absolutos que dependen de un</a:t>
            </a:r>
            <a:r>
              <a:rPr sz="1600" b="1" spc="10" dirty="0">
                <a:latin typeface="Arial Narrow"/>
                <a:cs typeface="Arial Narrow"/>
              </a:rPr>
              <a:t> </a:t>
            </a:r>
            <a:r>
              <a:rPr sz="1600" b="1" spc="-5" dirty="0">
                <a:latin typeface="Arial Narrow"/>
                <a:cs typeface="Arial Narrow"/>
              </a:rPr>
              <a:t>padre</a:t>
            </a:r>
            <a:r>
              <a:rPr sz="1600" spc="-5" dirty="0">
                <a:latin typeface="Arial Narrow"/>
                <a:cs typeface="Arial Narrow"/>
              </a:rPr>
              <a:t>).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Narrow"/>
              <a:cs typeface="Arial Narrow"/>
            </a:endParaRPr>
          </a:p>
          <a:p>
            <a:pPr marL="12700" marR="495934" algn="just">
              <a:lnSpc>
                <a:spcPct val="101600"/>
              </a:lnSpc>
            </a:pPr>
            <a:r>
              <a:rPr sz="1600" dirty="0">
                <a:latin typeface="Arial Narrow"/>
                <a:cs typeface="Arial Narrow"/>
              </a:rPr>
              <a:t>Por </a:t>
            </a:r>
            <a:r>
              <a:rPr sz="1600" spc="-5" dirty="0">
                <a:latin typeface="Arial Narrow"/>
                <a:cs typeface="Arial Narrow"/>
              </a:rPr>
              <a:t>esa razón y </a:t>
            </a:r>
            <a:r>
              <a:rPr sz="1600" spc="10" dirty="0">
                <a:latin typeface="Arial Narrow"/>
                <a:cs typeface="Arial Narrow"/>
              </a:rPr>
              <a:t>también </a:t>
            </a:r>
            <a:r>
              <a:rPr sz="1600" spc="-5" dirty="0">
                <a:latin typeface="Arial Narrow"/>
                <a:cs typeface="Arial Narrow"/>
              </a:rPr>
              <a:t>sumado al hecho de que trabaja con coordenadas nos </a:t>
            </a:r>
            <a:r>
              <a:rPr sz="1600" spc="10" dirty="0">
                <a:latin typeface="Arial Narrow"/>
                <a:cs typeface="Arial Narrow"/>
              </a:rPr>
              <a:t>permite </a:t>
            </a:r>
            <a:r>
              <a:rPr sz="1600" spc="15" dirty="0">
                <a:latin typeface="Arial Narrow"/>
                <a:cs typeface="Arial Narrow"/>
              </a:rPr>
              <a:t>ﬁjar </a:t>
            </a:r>
            <a:r>
              <a:rPr sz="1600" spc="-5" dirty="0">
                <a:latin typeface="Arial Narrow"/>
                <a:cs typeface="Arial Narrow"/>
              </a:rPr>
              <a:t>una  </a:t>
            </a:r>
            <a:r>
              <a:rPr sz="1600" spc="5" dirty="0">
                <a:latin typeface="Arial Narrow"/>
                <a:cs typeface="Arial Narrow"/>
              </a:rPr>
              <a:t>referencia </a:t>
            </a:r>
            <a:r>
              <a:rPr sz="1600" dirty="0">
                <a:latin typeface="Arial Narrow"/>
                <a:cs typeface="Arial Narrow"/>
              </a:rPr>
              <a:t>para </a:t>
            </a:r>
            <a:r>
              <a:rPr sz="1600" spc="-5" dirty="0">
                <a:latin typeface="Arial Narrow"/>
                <a:cs typeface="Arial Narrow"/>
              </a:rPr>
              <a:t>elementos absolutos y </a:t>
            </a:r>
            <a:r>
              <a:rPr sz="1600" dirty="0">
                <a:latin typeface="Arial Narrow"/>
                <a:cs typeface="Arial Narrow"/>
              </a:rPr>
              <a:t>generar </a:t>
            </a:r>
            <a:r>
              <a:rPr sz="1600" spc="-5" dirty="0">
                <a:latin typeface="Arial Narrow"/>
                <a:cs typeface="Arial Narrow"/>
              </a:rPr>
              <a:t>estructuras </a:t>
            </a:r>
            <a:r>
              <a:rPr sz="1600" spc="5" dirty="0">
                <a:latin typeface="Arial Narrow"/>
                <a:cs typeface="Arial Narrow"/>
              </a:rPr>
              <a:t>interesantes </a:t>
            </a:r>
            <a:r>
              <a:rPr sz="1600" spc="10" dirty="0">
                <a:latin typeface="Arial Narrow"/>
                <a:cs typeface="Arial Narrow"/>
              </a:rPr>
              <a:t>también </a:t>
            </a:r>
            <a:r>
              <a:rPr sz="1600" spc="-5" dirty="0">
                <a:latin typeface="Arial Narrow"/>
                <a:cs typeface="Arial Narrow"/>
              </a:rPr>
              <a:t>desde </a:t>
            </a:r>
            <a:r>
              <a:rPr sz="1600" spc="10" dirty="0">
                <a:latin typeface="Arial Narrow"/>
                <a:cs typeface="Arial Narrow"/>
              </a:rPr>
              <a:t>plugins </a:t>
            </a:r>
            <a:r>
              <a:rPr sz="1600" spc="-5" dirty="0">
                <a:latin typeface="Arial Narrow"/>
                <a:cs typeface="Arial Narrow"/>
              </a:rPr>
              <a:t>o  maquetados avanzados de</a:t>
            </a:r>
            <a:r>
              <a:rPr sz="1600" spc="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CSS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Narrow"/>
              <a:cs typeface="Arial Narrow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latin typeface="Arial Narrow"/>
                <a:cs typeface="Arial Narrow"/>
              </a:rPr>
              <a:t>La </a:t>
            </a:r>
            <a:r>
              <a:rPr sz="1600" spc="15" dirty="0">
                <a:latin typeface="Arial Narrow"/>
                <a:cs typeface="Arial Narrow"/>
              </a:rPr>
              <a:t>diferencia </a:t>
            </a:r>
            <a:r>
              <a:rPr sz="1600" spc="-5" dirty="0">
                <a:latin typeface="Arial Narrow"/>
                <a:cs typeface="Arial Narrow"/>
              </a:rPr>
              <a:t>más </a:t>
            </a:r>
            <a:r>
              <a:rPr sz="1600" spc="5" dirty="0">
                <a:latin typeface="Arial Narrow"/>
                <a:cs typeface="Arial Narrow"/>
              </a:rPr>
              <a:t>importante </a:t>
            </a:r>
            <a:r>
              <a:rPr sz="1600" spc="-5" dirty="0">
                <a:latin typeface="Arial Narrow"/>
                <a:cs typeface="Arial Narrow"/>
              </a:rPr>
              <a:t>con </a:t>
            </a:r>
            <a:r>
              <a:rPr sz="1600" spc="5" dirty="0">
                <a:latin typeface="Arial Narrow"/>
                <a:cs typeface="Arial Narrow"/>
              </a:rPr>
              <a:t>referencia </a:t>
            </a:r>
            <a:r>
              <a:rPr sz="1600" spc="-5" dirty="0">
                <a:latin typeface="Arial Narrow"/>
                <a:cs typeface="Arial Narrow"/>
              </a:rPr>
              <a:t>a los elementos absolutos </a:t>
            </a:r>
            <a:r>
              <a:rPr sz="1600" dirty="0">
                <a:latin typeface="Arial Narrow"/>
                <a:cs typeface="Arial Narrow"/>
              </a:rPr>
              <a:t>aparte </a:t>
            </a:r>
            <a:r>
              <a:rPr sz="1600" spc="-5" dirty="0">
                <a:latin typeface="Arial Narrow"/>
                <a:cs typeface="Arial Narrow"/>
              </a:rPr>
              <a:t>de que las coordenadas  las </a:t>
            </a:r>
            <a:r>
              <a:rPr sz="1600" spc="15" dirty="0">
                <a:latin typeface="Arial Narrow"/>
                <a:cs typeface="Arial Narrow"/>
              </a:rPr>
              <a:t>ﬁjan </a:t>
            </a:r>
            <a:r>
              <a:rPr sz="1600" spc="-5" dirty="0">
                <a:latin typeface="Arial Narrow"/>
                <a:cs typeface="Arial Narrow"/>
              </a:rPr>
              <a:t>en </a:t>
            </a:r>
            <a:r>
              <a:rPr sz="1600" spc="5" dirty="0">
                <a:latin typeface="Arial Narrow"/>
                <a:cs typeface="Arial Narrow"/>
              </a:rPr>
              <a:t>referencia </a:t>
            </a:r>
            <a:r>
              <a:rPr sz="1600" spc="-5" dirty="0">
                <a:latin typeface="Arial Narrow"/>
                <a:cs typeface="Arial Narrow"/>
              </a:rPr>
              <a:t>a sí </a:t>
            </a:r>
            <a:r>
              <a:rPr sz="1600" spc="10" dirty="0">
                <a:latin typeface="Arial Narrow"/>
                <a:cs typeface="Arial Narrow"/>
              </a:rPr>
              <a:t>mismos </a:t>
            </a:r>
            <a:r>
              <a:rPr sz="1600" spc="-5" dirty="0">
                <a:latin typeface="Arial Narrow"/>
                <a:cs typeface="Arial Narrow"/>
              </a:rPr>
              <a:t>y no al </a:t>
            </a:r>
            <a:r>
              <a:rPr sz="1600" dirty="0">
                <a:latin typeface="Arial Narrow"/>
                <a:cs typeface="Arial Narrow"/>
              </a:rPr>
              <a:t>padre </a:t>
            </a:r>
            <a:r>
              <a:rPr sz="1600" spc="-5" dirty="0">
                <a:latin typeface="Arial Narrow"/>
                <a:cs typeface="Arial Narrow"/>
              </a:rPr>
              <a:t>es el hecho de que </a:t>
            </a:r>
            <a:r>
              <a:rPr sz="1600" spc="35" dirty="0">
                <a:latin typeface="Arial Narrow"/>
                <a:cs typeface="Arial Narrow"/>
              </a:rPr>
              <a:t>si </a:t>
            </a:r>
            <a:r>
              <a:rPr sz="1600" spc="-5" dirty="0">
                <a:latin typeface="Arial Narrow"/>
                <a:cs typeface="Arial Narrow"/>
              </a:rPr>
              <a:t>yo </a:t>
            </a:r>
            <a:r>
              <a:rPr sz="1600" spc="10" dirty="0">
                <a:latin typeface="Arial Narrow"/>
                <a:cs typeface="Arial Narrow"/>
              </a:rPr>
              <a:t>ubico </a:t>
            </a:r>
            <a:r>
              <a:rPr sz="1600" spc="-5" dirty="0">
                <a:latin typeface="Arial Narrow"/>
                <a:cs typeface="Arial Narrow"/>
              </a:rPr>
              <a:t>un elemento</a:t>
            </a:r>
            <a:r>
              <a:rPr sz="1600" spc="190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relativo</a:t>
            </a:r>
            <a:r>
              <a:rPr sz="1600" spc="1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en </a:t>
            </a:r>
            <a:r>
              <a:rPr sz="160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la </a:t>
            </a:r>
            <a:r>
              <a:rPr sz="1600" spc="10" dirty="0">
                <a:latin typeface="Arial Narrow"/>
                <a:cs typeface="Arial Narrow"/>
              </a:rPr>
              <a:t>misma </a:t>
            </a:r>
            <a:r>
              <a:rPr sz="1600" spc="15" dirty="0">
                <a:latin typeface="Arial Narrow"/>
                <a:cs typeface="Arial Narrow"/>
              </a:rPr>
              <a:t>posición </a:t>
            </a:r>
            <a:r>
              <a:rPr sz="1600" spc="-5" dirty="0">
                <a:latin typeface="Arial Narrow"/>
                <a:cs typeface="Arial Narrow"/>
              </a:rPr>
              <a:t>que </a:t>
            </a:r>
            <a:r>
              <a:rPr sz="1600" dirty="0">
                <a:latin typeface="Arial Narrow"/>
                <a:cs typeface="Arial Narrow"/>
              </a:rPr>
              <a:t>otro </a:t>
            </a:r>
            <a:r>
              <a:rPr sz="1600" spc="-5" dirty="0">
                <a:latin typeface="Arial Narrow"/>
                <a:cs typeface="Arial Narrow"/>
              </a:rPr>
              <a:t>elemento ocupará el lugar más cercano al deseado </a:t>
            </a:r>
            <a:r>
              <a:rPr sz="1600" dirty="0">
                <a:latin typeface="Arial Narrow"/>
                <a:cs typeface="Arial Narrow"/>
              </a:rPr>
              <a:t>pero </a:t>
            </a:r>
            <a:r>
              <a:rPr sz="1600" spc="-5" dirty="0">
                <a:latin typeface="Arial Narrow"/>
                <a:cs typeface="Arial Narrow"/>
              </a:rPr>
              <a:t>no se va a  </a:t>
            </a:r>
            <a:r>
              <a:rPr sz="1600" spc="-10" dirty="0">
                <a:latin typeface="Arial Narrow"/>
                <a:cs typeface="Arial Narrow"/>
              </a:rPr>
              <a:t>superponer, </a:t>
            </a:r>
            <a:r>
              <a:rPr sz="1600" dirty="0">
                <a:latin typeface="Arial Narrow"/>
                <a:cs typeface="Arial Narrow"/>
              </a:rPr>
              <a:t>porque </a:t>
            </a:r>
            <a:r>
              <a:rPr sz="1600" spc="-5" dirty="0">
                <a:latin typeface="Arial Narrow"/>
                <a:cs typeface="Arial Narrow"/>
              </a:rPr>
              <a:t>a </a:t>
            </a:r>
            <a:r>
              <a:rPr sz="1600" spc="15" dirty="0">
                <a:latin typeface="Arial Narrow"/>
                <a:cs typeface="Arial Narrow"/>
              </a:rPr>
              <a:t>diferencia </a:t>
            </a:r>
            <a:r>
              <a:rPr sz="1600" spc="-5" dirty="0">
                <a:latin typeface="Arial Narrow"/>
                <a:cs typeface="Arial Narrow"/>
              </a:rPr>
              <a:t>de los </a:t>
            </a:r>
            <a:r>
              <a:rPr sz="1600" b="1" dirty="0">
                <a:latin typeface="Arial Narrow"/>
                <a:cs typeface="Arial Narrow"/>
              </a:rPr>
              <a:t>absolutos </a:t>
            </a:r>
            <a:r>
              <a:rPr sz="1600" dirty="0">
                <a:latin typeface="Arial Narrow"/>
                <a:cs typeface="Arial Narrow"/>
              </a:rPr>
              <a:t>, </a:t>
            </a:r>
            <a:r>
              <a:rPr sz="1600" spc="-5" dirty="0">
                <a:latin typeface="Arial Narrow"/>
                <a:cs typeface="Arial Narrow"/>
              </a:rPr>
              <a:t>estos sí ocupan </a:t>
            </a:r>
            <a:r>
              <a:rPr sz="1600" dirty="0">
                <a:latin typeface="Arial Narrow"/>
                <a:cs typeface="Arial Narrow"/>
              </a:rPr>
              <a:t>parte </a:t>
            </a:r>
            <a:r>
              <a:rPr sz="1600" spc="-5" dirty="0">
                <a:latin typeface="Arial Narrow"/>
                <a:cs typeface="Arial Narrow"/>
              </a:rPr>
              <a:t>en el </a:t>
            </a:r>
            <a:r>
              <a:rPr sz="1600" b="1" dirty="0">
                <a:latin typeface="Arial Narrow"/>
                <a:cs typeface="Arial Narrow"/>
              </a:rPr>
              <a:t>ﬂow del</a:t>
            </a:r>
            <a:r>
              <a:rPr sz="1600" b="1" spc="6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documento.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086600" y="4781550"/>
            <a:ext cx="18288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56"/>
            <a:ext cx="25431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45637F"/>
                </a:solidFill>
              </a:rPr>
              <a:t>Position:</a:t>
            </a:r>
            <a:r>
              <a:rPr sz="3000" spc="-95" dirty="0">
                <a:solidFill>
                  <a:srgbClr val="45637F"/>
                </a:solidFill>
              </a:rPr>
              <a:t> </a:t>
            </a:r>
            <a:r>
              <a:rPr sz="3000" dirty="0">
                <a:solidFill>
                  <a:srgbClr val="45637F"/>
                </a:solidFill>
              </a:rPr>
              <a:t>relative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93175" y="1092246"/>
            <a:ext cx="7545070" cy="1012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20" dirty="0">
                <a:latin typeface="Arial Narrow"/>
                <a:cs typeface="Arial Narrow"/>
              </a:rPr>
              <a:t>Vemos </a:t>
            </a:r>
            <a:r>
              <a:rPr sz="1600" spc="-5" dirty="0">
                <a:latin typeface="Arial Narrow"/>
                <a:cs typeface="Arial Narrow"/>
              </a:rPr>
              <a:t>como en el ejemplo, el absoluto </a:t>
            </a:r>
            <a:r>
              <a:rPr sz="1600" spc="20" dirty="0">
                <a:latin typeface="Arial Narrow"/>
                <a:cs typeface="Arial Narrow"/>
              </a:rPr>
              <a:t>ﬁja </a:t>
            </a:r>
            <a:r>
              <a:rPr sz="1600" spc="-5" dirty="0">
                <a:latin typeface="Arial Narrow"/>
                <a:cs typeface="Arial Narrow"/>
              </a:rPr>
              <a:t>su coordenada no ya con </a:t>
            </a:r>
            <a:r>
              <a:rPr sz="1600" spc="5" dirty="0">
                <a:latin typeface="Arial Narrow"/>
                <a:cs typeface="Arial Narrow"/>
              </a:rPr>
              <a:t>referencia </a:t>
            </a:r>
            <a:r>
              <a:rPr sz="1600" spc="-5" dirty="0">
                <a:latin typeface="Arial Narrow"/>
                <a:cs typeface="Arial Narrow"/>
              </a:rPr>
              <a:t>al body como en los  </a:t>
            </a:r>
            <a:r>
              <a:rPr sz="1600" spc="5" dirty="0">
                <a:latin typeface="Arial Narrow"/>
                <a:cs typeface="Arial Narrow"/>
              </a:rPr>
              <a:t>primeros </a:t>
            </a:r>
            <a:r>
              <a:rPr sz="1600" spc="-5" dirty="0">
                <a:latin typeface="Arial Narrow"/>
                <a:cs typeface="Arial Narrow"/>
              </a:rPr>
              <a:t>ejemplos mostrados </a:t>
            </a:r>
            <a:r>
              <a:rPr sz="1600" spc="15" dirty="0">
                <a:latin typeface="Arial Narrow"/>
                <a:cs typeface="Arial Narrow"/>
              </a:rPr>
              <a:t>sino </a:t>
            </a:r>
            <a:r>
              <a:rPr sz="1600" dirty="0">
                <a:latin typeface="Arial Narrow"/>
                <a:cs typeface="Arial Narrow"/>
              </a:rPr>
              <a:t>ahora </a:t>
            </a:r>
            <a:r>
              <a:rPr sz="1600" spc="-5" dirty="0">
                <a:latin typeface="Arial Narrow"/>
                <a:cs typeface="Arial Narrow"/>
              </a:rPr>
              <a:t>en </a:t>
            </a:r>
            <a:r>
              <a:rPr sz="1600" spc="5" dirty="0">
                <a:latin typeface="Arial Narrow"/>
                <a:cs typeface="Arial Narrow"/>
              </a:rPr>
              <a:t>referencia </a:t>
            </a:r>
            <a:r>
              <a:rPr sz="1600" spc="-5" dirty="0">
                <a:latin typeface="Arial Narrow"/>
                <a:cs typeface="Arial Narrow"/>
              </a:rPr>
              <a:t>a su nuevo </a:t>
            </a:r>
            <a:r>
              <a:rPr sz="1600" dirty="0">
                <a:latin typeface="Arial Narrow"/>
                <a:cs typeface="Arial Narrow"/>
              </a:rPr>
              <a:t>padre, </a:t>
            </a:r>
            <a:r>
              <a:rPr sz="1600" spc="-5" dirty="0">
                <a:latin typeface="Arial Narrow"/>
                <a:cs typeface="Arial Narrow"/>
              </a:rPr>
              <a:t>que es </a:t>
            </a:r>
            <a:r>
              <a:rPr sz="1600" b="1" spc="-5" dirty="0">
                <a:latin typeface="Arial Narrow"/>
                <a:cs typeface="Arial Narrow"/>
              </a:rPr>
              <a:t>relativo</a:t>
            </a:r>
            <a:r>
              <a:rPr sz="1600" spc="-5" dirty="0">
                <a:latin typeface="Arial Narrow"/>
                <a:cs typeface="Arial Narrow"/>
              </a:rPr>
              <a:t>, y este a su  vez </a:t>
            </a:r>
            <a:r>
              <a:rPr sz="1600" spc="20" dirty="0">
                <a:latin typeface="Arial Narrow"/>
                <a:cs typeface="Arial Narrow"/>
              </a:rPr>
              <a:t>ﬁja </a:t>
            </a:r>
            <a:r>
              <a:rPr sz="1600" spc="-5" dirty="0">
                <a:latin typeface="Arial Narrow"/>
                <a:cs typeface="Arial Narrow"/>
              </a:rPr>
              <a:t>sus coordenadas en </a:t>
            </a:r>
            <a:r>
              <a:rPr sz="1600" spc="5" dirty="0">
                <a:latin typeface="Arial Narrow"/>
                <a:cs typeface="Arial Narrow"/>
              </a:rPr>
              <a:t>referencia </a:t>
            </a:r>
            <a:r>
              <a:rPr sz="1600" spc="-5" dirty="0">
                <a:latin typeface="Arial Narrow"/>
                <a:cs typeface="Arial Narrow"/>
              </a:rPr>
              <a:t>a sí </a:t>
            </a:r>
            <a:r>
              <a:rPr sz="1600" spc="10" dirty="0">
                <a:latin typeface="Arial Narrow"/>
                <a:cs typeface="Arial Narrow"/>
              </a:rPr>
              <a:t>mismo </a:t>
            </a:r>
            <a:r>
              <a:rPr sz="1600" spc="-5" dirty="0">
                <a:latin typeface="Arial Narrow"/>
                <a:cs typeface="Arial Narrow"/>
              </a:rPr>
              <a:t>es </a:t>
            </a:r>
            <a:r>
              <a:rPr sz="1600" spc="10" dirty="0">
                <a:latin typeface="Arial Narrow"/>
                <a:cs typeface="Arial Narrow"/>
              </a:rPr>
              <a:t>decir </a:t>
            </a:r>
            <a:r>
              <a:rPr sz="1600" spc="-5" dirty="0">
                <a:latin typeface="Arial Narrow"/>
                <a:cs typeface="Arial Narrow"/>
              </a:rPr>
              <a:t>en </a:t>
            </a:r>
            <a:r>
              <a:rPr sz="1600" spc="5" dirty="0">
                <a:latin typeface="Arial Narrow"/>
                <a:cs typeface="Arial Narrow"/>
              </a:rPr>
              <a:t>referencia </a:t>
            </a:r>
            <a:r>
              <a:rPr sz="1600" spc="-5" dirty="0">
                <a:latin typeface="Arial Narrow"/>
                <a:cs typeface="Arial Narrow"/>
              </a:rPr>
              <a:t>a la </a:t>
            </a:r>
            <a:r>
              <a:rPr sz="1600" spc="15" dirty="0">
                <a:latin typeface="Arial Narrow"/>
                <a:cs typeface="Arial Narrow"/>
              </a:rPr>
              <a:t>posición original </a:t>
            </a:r>
            <a:r>
              <a:rPr sz="1600" spc="-5" dirty="0">
                <a:latin typeface="Arial Narrow"/>
                <a:cs typeface="Arial Narrow"/>
              </a:rPr>
              <a:t>que  </a:t>
            </a:r>
            <a:r>
              <a:rPr sz="1600" spc="10" dirty="0">
                <a:latin typeface="Arial Narrow"/>
                <a:cs typeface="Arial Narrow"/>
              </a:rPr>
              <a:t>hubiera tenido </a:t>
            </a:r>
            <a:r>
              <a:rPr sz="1600" spc="35" dirty="0">
                <a:latin typeface="Arial Narrow"/>
                <a:cs typeface="Arial Narrow"/>
              </a:rPr>
              <a:t>si </a:t>
            </a:r>
            <a:r>
              <a:rPr sz="1600" spc="-5" dirty="0">
                <a:latin typeface="Arial Narrow"/>
                <a:cs typeface="Arial Narrow"/>
              </a:rPr>
              <a:t>no le </a:t>
            </a:r>
            <a:r>
              <a:rPr sz="1600" spc="10" dirty="0">
                <a:latin typeface="Arial Narrow"/>
                <a:cs typeface="Arial Narrow"/>
              </a:rPr>
              <a:t>hubiese </a:t>
            </a:r>
            <a:r>
              <a:rPr sz="1600" b="1" dirty="0">
                <a:latin typeface="Arial Narrow"/>
                <a:cs typeface="Arial Narrow"/>
              </a:rPr>
              <a:t>ﬁjado</a:t>
            </a:r>
            <a:r>
              <a:rPr sz="1600" b="1" spc="-6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coordenadas.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1175" y="2203549"/>
            <a:ext cx="5734049" cy="23907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7086600" y="4781550"/>
            <a:ext cx="18288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175" y="470956"/>
            <a:ext cx="2178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45637F"/>
                </a:solidFill>
              </a:rPr>
              <a:t>Position:</a:t>
            </a:r>
            <a:r>
              <a:rPr sz="3000" spc="-95" dirty="0">
                <a:solidFill>
                  <a:srgbClr val="45637F"/>
                </a:solidFill>
              </a:rPr>
              <a:t> </a:t>
            </a:r>
            <a:r>
              <a:rPr sz="3000" dirty="0">
                <a:solidFill>
                  <a:srgbClr val="45637F"/>
                </a:solidFill>
              </a:rPr>
              <a:t>ﬁxed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93175" y="1092246"/>
            <a:ext cx="5472430" cy="34886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297815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latin typeface="Arial Narrow"/>
                <a:cs typeface="Arial Narrow"/>
              </a:rPr>
              <a:t>Los elementos </a:t>
            </a:r>
            <a:r>
              <a:rPr sz="1600" spc="10" dirty="0">
                <a:latin typeface="Arial Narrow"/>
                <a:cs typeface="Arial Narrow"/>
              </a:rPr>
              <a:t>ﬁjos, </a:t>
            </a:r>
            <a:r>
              <a:rPr sz="1600" spc="-5" dirty="0">
                <a:latin typeface="Arial Narrow"/>
                <a:cs typeface="Arial Narrow"/>
              </a:rPr>
              <a:t>son </a:t>
            </a:r>
            <a:r>
              <a:rPr sz="1600" spc="10" dirty="0">
                <a:latin typeface="Arial Narrow"/>
                <a:cs typeface="Arial Narrow"/>
              </a:rPr>
              <a:t>fáciles </a:t>
            </a:r>
            <a:r>
              <a:rPr sz="1600" spc="-5" dirty="0">
                <a:latin typeface="Arial Narrow"/>
                <a:cs typeface="Arial Narrow"/>
              </a:rPr>
              <a:t>de </a:t>
            </a:r>
            <a:r>
              <a:rPr sz="1600" spc="-10" dirty="0">
                <a:latin typeface="Arial Narrow"/>
                <a:cs typeface="Arial Narrow"/>
              </a:rPr>
              <a:t>entender, </a:t>
            </a:r>
            <a:r>
              <a:rPr sz="1600" spc="35" dirty="0">
                <a:latin typeface="Arial Narrow"/>
                <a:cs typeface="Arial Narrow"/>
              </a:rPr>
              <a:t>si </a:t>
            </a:r>
            <a:r>
              <a:rPr sz="1600" spc="-5" dirty="0">
                <a:latin typeface="Arial Narrow"/>
                <a:cs typeface="Arial Narrow"/>
              </a:rPr>
              <a:t>se </a:t>
            </a:r>
            <a:r>
              <a:rPr sz="1600" spc="10" dirty="0">
                <a:latin typeface="Arial Narrow"/>
                <a:cs typeface="Arial Narrow"/>
              </a:rPr>
              <a:t>entendió </a:t>
            </a:r>
            <a:r>
              <a:rPr sz="1600" spc="-5" dirty="0">
                <a:latin typeface="Arial Narrow"/>
                <a:cs typeface="Arial Narrow"/>
              </a:rPr>
              <a:t>en </a:t>
            </a:r>
            <a:r>
              <a:rPr sz="1600" spc="10" dirty="0">
                <a:latin typeface="Arial Narrow"/>
                <a:cs typeface="Arial Narrow"/>
              </a:rPr>
              <a:t>primer  </a:t>
            </a:r>
            <a:r>
              <a:rPr sz="1600" spc="-5" dirty="0">
                <a:latin typeface="Arial Narrow"/>
                <a:cs typeface="Arial Narrow"/>
              </a:rPr>
              <a:t>lugar que </a:t>
            </a:r>
            <a:r>
              <a:rPr sz="1600" dirty="0">
                <a:latin typeface="Arial Narrow"/>
                <a:cs typeface="Arial Narrow"/>
              </a:rPr>
              <a:t>era </a:t>
            </a:r>
            <a:r>
              <a:rPr sz="1600" spc="-5" dirty="0">
                <a:latin typeface="Arial Narrow"/>
                <a:cs typeface="Arial Narrow"/>
              </a:rPr>
              <a:t>un elemento absoluto. </a:t>
            </a:r>
            <a:r>
              <a:rPr sz="1600" dirty="0">
                <a:latin typeface="Arial Narrow"/>
                <a:cs typeface="Arial Narrow"/>
              </a:rPr>
              <a:t>Y </a:t>
            </a:r>
            <a:r>
              <a:rPr sz="1600" spc="-5" dirty="0">
                <a:latin typeface="Arial Narrow"/>
                <a:cs typeface="Arial Narrow"/>
              </a:rPr>
              <a:t>esto </a:t>
            </a:r>
            <a:r>
              <a:rPr sz="1600" dirty="0">
                <a:latin typeface="Arial Narrow"/>
                <a:cs typeface="Arial Narrow"/>
              </a:rPr>
              <a:t>por </a:t>
            </a:r>
            <a:r>
              <a:rPr sz="1600" spc="-5" dirty="0">
                <a:latin typeface="Arial Narrow"/>
                <a:cs typeface="Arial Narrow"/>
              </a:rPr>
              <a:t>qué</a:t>
            </a:r>
            <a:r>
              <a:rPr sz="1600" spc="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es?.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Narrow"/>
              <a:cs typeface="Arial Narrow"/>
            </a:endParaRPr>
          </a:p>
          <a:p>
            <a:pPr marL="12700" marR="5080">
              <a:lnSpc>
                <a:spcPct val="101600"/>
              </a:lnSpc>
            </a:pPr>
            <a:r>
              <a:rPr sz="1600" spc="5" dirty="0">
                <a:latin typeface="Arial Narrow"/>
                <a:cs typeface="Arial Narrow"/>
              </a:rPr>
              <a:t>Básicamente </a:t>
            </a:r>
            <a:r>
              <a:rPr sz="1600" dirty="0">
                <a:latin typeface="Arial Narrow"/>
                <a:cs typeface="Arial Narrow"/>
              </a:rPr>
              <a:t>porque </a:t>
            </a:r>
            <a:r>
              <a:rPr sz="1600" spc="-5" dirty="0">
                <a:latin typeface="Arial Narrow"/>
                <a:cs typeface="Arial Narrow"/>
              </a:rPr>
              <a:t>un elemento </a:t>
            </a:r>
            <a:r>
              <a:rPr sz="1600" spc="20" dirty="0">
                <a:latin typeface="Arial Narrow"/>
                <a:cs typeface="Arial Narrow"/>
              </a:rPr>
              <a:t>ﬁjo </a:t>
            </a:r>
            <a:r>
              <a:rPr sz="1600" spc="-5" dirty="0">
                <a:latin typeface="Arial Narrow"/>
                <a:cs typeface="Arial Narrow"/>
              </a:rPr>
              <a:t>es </a:t>
            </a:r>
            <a:r>
              <a:rPr sz="1600" spc="10" dirty="0">
                <a:latin typeface="Arial Narrow"/>
                <a:cs typeface="Arial Narrow"/>
              </a:rPr>
              <a:t>igual </a:t>
            </a:r>
            <a:r>
              <a:rPr sz="1600" spc="-5" dirty="0">
                <a:latin typeface="Arial Narrow"/>
                <a:cs typeface="Arial Narrow"/>
              </a:rPr>
              <a:t>a un elemento absoluto, es  </a:t>
            </a:r>
            <a:r>
              <a:rPr sz="1600" spc="10" dirty="0">
                <a:latin typeface="Arial Narrow"/>
                <a:cs typeface="Arial Narrow"/>
              </a:rPr>
              <a:t>decir </a:t>
            </a:r>
            <a:r>
              <a:rPr sz="1600" spc="-5" dirty="0">
                <a:latin typeface="Arial Narrow"/>
                <a:cs typeface="Arial Narrow"/>
              </a:rPr>
              <a:t>no ocupa </a:t>
            </a:r>
            <a:r>
              <a:rPr sz="1600" dirty="0">
                <a:latin typeface="Arial Narrow"/>
                <a:cs typeface="Arial Narrow"/>
              </a:rPr>
              <a:t>parte </a:t>
            </a:r>
            <a:r>
              <a:rPr sz="1600" spc="-5" dirty="0">
                <a:latin typeface="Arial Narrow"/>
                <a:cs typeface="Arial Narrow"/>
              </a:rPr>
              <a:t>en el </a:t>
            </a:r>
            <a:r>
              <a:rPr sz="1600" dirty="0">
                <a:latin typeface="Arial Narrow"/>
                <a:cs typeface="Arial Narrow"/>
              </a:rPr>
              <a:t>ﬂow </a:t>
            </a:r>
            <a:r>
              <a:rPr sz="1600" spc="-5" dirty="0">
                <a:latin typeface="Arial Narrow"/>
                <a:cs typeface="Arial Narrow"/>
              </a:rPr>
              <a:t>del documento </a:t>
            </a:r>
            <a:r>
              <a:rPr sz="1600" b="1" dirty="0">
                <a:latin typeface="Arial Narrow"/>
                <a:cs typeface="Arial Narrow"/>
              </a:rPr>
              <a:t>( </a:t>
            </a:r>
            <a:r>
              <a:rPr sz="1600" b="1" spc="-5" dirty="0">
                <a:latin typeface="Arial Narrow"/>
                <a:cs typeface="Arial Narrow"/>
              </a:rPr>
              <a:t>si le </a:t>
            </a:r>
            <a:r>
              <a:rPr sz="1600" b="1" dirty="0">
                <a:latin typeface="Arial Narrow"/>
                <a:cs typeface="Arial Narrow"/>
              </a:rPr>
              <a:t>doy </a:t>
            </a:r>
            <a:r>
              <a:rPr sz="1600" b="1" spc="-5" dirty="0">
                <a:latin typeface="Arial Narrow"/>
                <a:cs typeface="Arial Narrow"/>
              </a:rPr>
              <a:t>las </a:t>
            </a:r>
            <a:r>
              <a:rPr sz="1600" b="1" dirty="0">
                <a:latin typeface="Arial Narrow"/>
                <a:cs typeface="Arial Narrow"/>
              </a:rPr>
              <a:t>mismas  coordenadas que otro elemento </a:t>
            </a:r>
            <a:r>
              <a:rPr sz="1600" b="1" spc="-5" dirty="0">
                <a:latin typeface="Arial Narrow"/>
                <a:cs typeface="Arial Narrow"/>
              </a:rPr>
              <a:t>se </a:t>
            </a:r>
            <a:r>
              <a:rPr sz="1600" b="1" dirty="0">
                <a:latin typeface="Arial Narrow"/>
                <a:cs typeface="Arial Narrow"/>
              </a:rPr>
              <a:t>ubicará ahí sin problemas, lo  cual seguramente generará una superposición), </a:t>
            </a:r>
            <a:r>
              <a:rPr sz="1600" spc="-5" dirty="0">
                <a:latin typeface="Arial Narrow"/>
                <a:cs typeface="Arial Narrow"/>
              </a:rPr>
              <a:t>trabaja con  coordenadas </a:t>
            </a:r>
            <a:r>
              <a:rPr sz="1600" dirty="0">
                <a:latin typeface="Arial Narrow"/>
                <a:cs typeface="Arial Narrow"/>
              </a:rPr>
              <a:t>, pero </a:t>
            </a:r>
            <a:r>
              <a:rPr sz="1600" spc="-5" dirty="0">
                <a:latin typeface="Arial Narrow"/>
                <a:cs typeface="Arial Narrow"/>
              </a:rPr>
              <a:t>la </a:t>
            </a:r>
            <a:r>
              <a:rPr sz="1600" spc="10" dirty="0">
                <a:latin typeface="Arial Narrow"/>
                <a:cs typeface="Arial Narrow"/>
              </a:rPr>
              <a:t>vital </a:t>
            </a:r>
            <a:r>
              <a:rPr sz="1600" spc="15" dirty="0">
                <a:latin typeface="Arial Narrow"/>
                <a:cs typeface="Arial Narrow"/>
              </a:rPr>
              <a:t>diferencia </a:t>
            </a:r>
            <a:r>
              <a:rPr sz="1600" spc="-5" dirty="0">
                <a:latin typeface="Arial Narrow"/>
                <a:cs typeface="Arial Narrow"/>
              </a:rPr>
              <a:t>es que </a:t>
            </a:r>
            <a:r>
              <a:rPr sz="1600" spc="20" dirty="0">
                <a:latin typeface="Arial Narrow"/>
                <a:cs typeface="Arial Narrow"/>
              </a:rPr>
              <a:t>ﬁja </a:t>
            </a:r>
            <a:r>
              <a:rPr sz="1600" spc="-5" dirty="0">
                <a:latin typeface="Arial Narrow"/>
                <a:cs typeface="Arial Narrow"/>
              </a:rPr>
              <a:t>coordenadas en  </a:t>
            </a:r>
            <a:r>
              <a:rPr sz="1600" spc="5" dirty="0">
                <a:latin typeface="Arial Narrow"/>
                <a:cs typeface="Arial Narrow"/>
              </a:rPr>
              <a:t>referencia </a:t>
            </a:r>
            <a:r>
              <a:rPr sz="1600" spc="-5" dirty="0">
                <a:latin typeface="Arial Narrow"/>
                <a:cs typeface="Arial Narrow"/>
              </a:rPr>
              <a:t>al </a:t>
            </a:r>
            <a:r>
              <a:rPr sz="1600" spc="-10" dirty="0">
                <a:latin typeface="Arial Narrow"/>
                <a:cs typeface="Arial Narrow"/>
              </a:rPr>
              <a:t>navegador, </a:t>
            </a:r>
            <a:r>
              <a:rPr sz="1600" dirty="0">
                <a:latin typeface="Arial Narrow"/>
                <a:cs typeface="Arial Narrow"/>
              </a:rPr>
              <a:t>por </a:t>
            </a:r>
            <a:r>
              <a:rPr sz="1600" spc="-5" dirty="0">
                <a:latin typeface="Arial Narrow"/>
                <a:cs typeface="Arial Narrow"/>
              </a:rPr>
              <a:t>eso permanece </a:t>
            </a:r>
            <a:r>
              <a:rPr sz="1600" spc="20" dirty="0">
                <a:latin typeface="Arial Narrow"/>
                <a:cs typeface="Arial Narrow"/>
              </a:rPr>
              <a:t>ﬁjo </a:t>
            </a:r>
            <a:r>
              <a:rPr sz="1600" spc="-5" dirty="0">
                <a:latin typeface="Arial Narrow"/>
                <a:cs typeface="Arial Narrow"/>
              </a:rPr>
              <a:t>cuando </a:t>
            </a:r>
            <a:r>
              <a:rPr sz="1600" spc="5" dirty="0">
                <a:latin typeface="Arial Narrow"/>
                <a:cs typeface="Arial Narrow"/>
              </a:rPr>
              <a:t>activamos </a:t>
            </a:r>
            <a:r>
              <a:rPr sz="1600" spc="-5" dirty="0">
                <a:latin typeface="Arial Narrow"/>
                <a:cs typeface="Arial Narrow"/>
              </a:rPr>
              <a:t>la  </a:t>
            </a:r>
            <a:r>
              <a:rPr sz="1600" dirty="0">
                <a:latin typeface="Arial Narrow"/>
                <a:cs typeface="Arial Narrow"/>
              </a:rPr>
              <a:t>barra de</a:t>
            </a:r>
            <a:r>
              <a:rPr sz="1600" spc="-5" dirty="0">
                <a:latin typeface="Arial Narrow"/>
                <a:cs typeface="Arial Narrow"/>
              </a:rPr>
              <a:t> scroll.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Narrow"/>
              <a:cs typeface="Arial Narrow"/>
            </a:endParaRPr>
          </a:p>
          <a:p>
            <a:pPr marL="12700" marR="71755">
              <a:lnSpc>
                <a:spcPct val="101600"/>
              </a:lnSpc>
            </a:pPr>
            <a:r>
              <a:rPr sz="1600" dirty="0">
                <a:latin typeface="Arial Narrow"/>
                <a:cs typeface="Arial Narrow"/>
              </a:rPr>
              <a:t>El </a:t>
            </a:r>
            <a:r>
              <a:rPr sz="1600" spc="-5" dirty="0">
                <a:latin typeface="Arial Narrow"/>
                <a:cs typeface="Arial Narrow"/>
              </a:rPr>
              <a:t>elemento </a:t>
            </a:r>
            <a:r>
              <a:rPr sz="1600" b="1" dirty="0">
                <a:latin typeface="Arial Narrow"/>
                <a:cs typeface="Arial Narrow"/>
              </a:rPr>
              <a:t>''nos persigue''. </a:t>
            </a:r>
            <a:r>
              <a:rPr sz="1600" dirty="0">
                <a:latin typeface="Arial Narrow"/>
                <a:cs typeface="Arial Narrow"/>
              </a:rPr>
              <a:t>Esto </a:t>
            </a:r>
            <a:r>
              <a:rPr sz="1600" spc="-5" dirty="0">
                <a:latin typeface="Arial Narrow"/>
                <a:cs typeface="Arial Narrow"/>
              </a:rPr>
              <a:t>es </a:t>
            </a:r>
            <a:r>
              <a:rPr sz="1600" spc="10" dirty="0">
                <a:latin typeface="Arial Narrow"/>
                <a:cs typeface="Arial Narrow"/>
              </a:rPr>
              <a:t>típico </a:t>
            </a:r>
            <a:r>
              <a:rPr sz="1600" spc="-5" dirty="0">
                <a:latin typeface="Arial Narrow"/>
                <a:cs typeface="Arial Narrow"/>
              </a:rPr>
              <a:t>de </a:t>
            </a:r>
            <a:r>
              <a:rPr sz="1600" b="1" dirty="0">
                <a:latin typeface="Arial Narrow"/>
                <a:cs typeface="Arial Narrow"/>
              </a:rPr>
              <a:t>publicidades </a:t>
            </a:r>
            <a:r>
              <a:rPr sz="1600" b="1" spc="-5" dirty="0">
                <a:latin typeface="Arial Narrow"/>
                <a:cs typeface="Arial Narrow"/>
              </a:rPr>
              <a:t>y  anuncios </a:t>
            </a:r>
            <a:r>
              <a:rPr sz="1600" b="1" dirty="0">
                <a:latin typeface="Arial Narrow"/>
                <a:cs typeface="Arial Narrow"/>
              </a:rPr>
              <a:t>o animaciones </a:t>
            </a:r>
            <a:r>
              <a:rPr sz="1600" spc="-5" dirty="0">
                <a:latin typeface="Arial Narrow"/>
                <a:cs typeface="Arial Narrow"/>
              </a:rPr>
              <a:t>que a menos que las cerremos con </a:t>
            </a:r>
            <a:r>
              <a:rPr sz="1600" b="1" dirty="0">
                <a:latin typeface="Arial Narrow"/>
                <a:cs typeface="Arial Narrow"/>
              </a:rPr>
              <a:t>JS </a:t>
            </a:r>
            <a:r>
              <a:rPr sz="1600" spc="10" dirty="0">
                <a:latin typeface="Arial Narrow"/>
                <a:cs typeface="Arial Narrow"/>
              </a:rPr>
              <a:t>siguen  </a:t>
            </a:r>
            <a:r>
              <a:rPr sz="1600" spc="-5" dirty="0">
                <a:latin typeface="Arial Narrow"/>
                <a:cs typeface="Arial Narrow"/>
              </a:rPr>
              <a:t>ahí </a:t>
            </a:r>
            <a:r>
              <a:rPr sz="1600" spc="15" dirty="0">
                <a:latin typeface="Arial Narrow"/>
                <a:cs typeface="Arial Narrow"/>
              </a:rPr>
              <a:t>ﬁjas </a:t>
            </a:r>
            <a:r>
              <a:rPr sz="1600" spc="-5" dirty="0">
                <a:latin typeface="Arial Narrow"/>
                <a:cs typeface="Arial Narrow"/>
              </a:rPr>
              <a:t>en nuestra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Web.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4925" y="1821948"/>
            <a:ext cx="2402724" cy="14002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7086600" y="4781550"/>
            <a:ext cx="18288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56"/>
            <a:ext cx="2178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45637F"/>
                </a:solidFill>
              </a:rPr>
              <a:t>Position:</a:t>
            </a:r>
            <a:r>
              <a:rPr sz="3000" spc="-95" dirty="0">
                <a:solidFill>
                  <a:srgbClr val="45637F"/>
                </a:solidFill>
              </a:rPr>
              <a:t> </a:t>
            </a:r>
            <a:r>
              <a:rPr sz="3000" dirty="0">
                <a:solidFill>
                  <a:srgbClr val="45637F"/>
                </a:solidFill>
              </a:rPr>
              <a:t>ﬁxed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93175" y="1092246"/>
            <a:ext cx="7510145" cy="1012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latin typeface="Arial Narrow"/>
                <a:cs typeface="Arial Narrow"/>
              </a:rPr>
              <a:t>Muchas veces este recurso </a:t>
            </a:r>
            <a:r>
              <a:rPr sz="1600" spc="10" dirty="0">
                <a:latin typeface="Arial Narrow"/>
                <a:cs typeface="Arial Narrow"/>
              </a:rPr>
              <a:t>también </a:t>
            </a:r>
            <a:r>
              <a:rPr sz="1600" spc="-5" dirty="0">
                <a:latin typeface="Arial Narrow"/>
                <a:cs typeface="Arial Narrow"/>
              </a:rPr>
              <a:t>suele </a:t>
            </a:r>
            <a:r>
              <a:rPr sz="1600" spc="15" dirty="0">
                <a:latin typeface="Arial Narrow"/>
                <a:cs typeface="Arial Narrow"/>
              </a:rPr>
              <a:t>utilizar </a:t>
            </a:r>
            <a:r>
              <a:rPr sz="1600" spc="-5" dirty="0">
                <a:latin typeface="Arial Narrow"/>
                <a:cs typeface="Arial Narrow"/>
              </a:rPr>
              <a:t>en pestañas de ayuda o de chat </a:t>
            </a:r>
            <a:r>
              <a:rPr sz="1600" dirty="0">
                <a:latin typeface="Arial Narrow"/>
                <a:cs typeface="Arial Narrow"/>
              </a:rPr>
              <a:t>, </a:t>
            </a:r>
            <a:r>
              <a:rPr sz="1600" spc="-5" dirty="0">
                <a:latin typeface="Arial Narrow"/>
                <a:cs typeface="Arial Narrow"/>
              </a:rPr>
              <a:t>hasta a veces en  barras de </a:t>
            </a:r>
            <a:r>
              <a:rPr sz="1600" spc="5" dirty="0">
                <a:latin typeface="Arial Narrow"/>
                <a:cs typeface="Arial Narrow"/>
              </a:rPr>
              <a:t>navegación </a:t>
            </a:r>
            <a:r>
              <a:rPr sz="1600" spc="15" dirty="0">
                <a:latin typeface="Arial Narrow"/>
                <a:cs typeface="Arial Narrow"/>
              </a:rPr>
              <a:t>ﬁjas </a:t>
            </a:r>
            <a:r>
              <a:rPr sz="1600" dirty="0">
                <a:latin typeface="Arial Narrow"/>
                <a:cs typeface="Arial Narrow"/>
              </a:rPr>
              <a:t>para </a:t>
            </a:r>
            <a:r>
              <a:rPr sz="1600" spc="-5" dirty="0">
                <a:latin typeface="Arial Narrow"/>
                <a:cs typeface="Arial Narrow"/>
              </a:rPr>
              <a:t>que el </a:t>
            </a:r>
            <a:r>
              <a:rPr sz="1600" spc="10" dirty="0">
                <a:latin typeface="Arial Narrow"/>
                <a:cs typeface="Arial Narrow"/>
              </a:rPr>
              <a:t>usuario </a:t>
            </a:r>
            <a:r>
              <a:rPr sz="1600" spc="-5" dirty="0">
                <a:latin typeface="Arial Narrow"/>
                <a:cs typeface="Arial Narrow"/>
              </a:rPr>
              <a:t>tenga acceso a ellas</a:t>
            </a:r>
            <a:r>
              <a:rPr sz="1600" spc="30" dirty="0">
                <a:latin typeface="Arial Narrow"/>
                <a:cs typeface="Arial Narrow"/>
              </a:rPr>
              <a:t> </a:t>
            </a:r>
            <a:r>
              <a:rPr sz="1600" spc="5" dirty="0">
                <a:latin typeface="Arial Narrow"/>
                <a:cs typeface="Arial Narrow"/>
              </a:rPr>
              <a:t>siempre.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Narrow"/>
                <a:cs typeface="Arial Narrow"/>
              </a:rPr>
              <a:t>Para </a:t>
            </a:r>
            <a:r>
              <a:rPr sz="1600" spc="-5" dirty="0">
                <a:latin typeface="Arial Narrow"/>
                <a:cs typeface="Arial Narrow"/>
              </a:rPr>
              <a:t>poder </a:t>
            </a:r>
            <a:r>
              <a:rPr sz="1600" dirty="0">
                <a:latin typeface="Arial Narrow"/>
                <a:cs typeface="Arial Narrow"/>
              </a:rPr>
              <a:t>entenderlo </a:t>
            </a:r>
            <a:r>
              <a:rPr sz="1600" spc="-5" dirty="0">
                <a:latin typeface="Arial Narrow"/>
                <a:cs typeface="Arial Narrow"/>
              </a:rPr>
              <a:t>mejor veamos un ejemplo </a:t>
            </a:r>
            <a:r>
              <a:rPr sz="1600" spc="10" dirty="0">
                <a:latin typeface="Arial Narrow"/>
                <a:cs typeface="Arial Narrow"/>
              </a:rPr>
              <a:t>típico </a:t>
            </a:r>
            <a:r>
              <a:rPr sz="1600" spc="-5" dirty="0">
                <a:latin typeface="Arial Narrow"/>
                <a:cs typeface="Arial Narrow"/>
              </a:rPr>
              <a:t>de un elemento </a:t>
            </a:r>
            <a:r>
              <a:rPr sz="1600" spc="20" dirty="0">
                <a:latin typeface="Arial Narrow"/>
                <a:cs typeface="Arial Narrow"/>
              </a:rPr>
              <a:t>ﬁjo </a:t>
            </a:r>
            <a:r>
              <a:rPr sz="1600" spc="-5" dirty="0">
                <a:latin typeface="Arial Narrow"/>
                <a:cs typeface="Arial Narrow"/>
              </a:rPr>
              <a:t>en nuestra</a:t>
            </a:r>
            <a:r>
              <a:rPr sz="1600" spc="125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pantalla.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0012" y="2354350"/>
            <a:ext cx="3711575" cy="22257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31013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7086600" y="4781550"/>
            <a:ext cx="18288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689</Words>
  <Application>Microsoft Office PowerPoint</Application>
  <PresentationFormat>Presentación en pantalla (16:9)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Calibri</vt:lpstr>
      <vt:lpstr>Arial Narrow</vt:lpstr>
      <vt:lpstr>Office Theme</vt:lpstr>
      <vt:lpstr>Presentación de PowerPoint</vt:lpstr>
      <vt:lpstr>Position</vt:lpstr>
      <vt:lpstr>Position: static</vt:lpstr>
      <vt:lpstr>Presentación de PowerPoint</vt:lpstr>
      <vt:lpstr>Position &amp; Coordenadas</vt:lpstr>
      <vt:lpstr>Position: relative</vt:lpstr>
      <vt:lpstr>Position: relative</vt:lpstr>
      <vt:lpstr>Position: ﬁxed</vt:lpstr>
      <vt:lpstr>Position: ﬁxed</vt:lpstr>
      <vt:lpstr>Position &amp; Z-index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Erica</cp:lastModifiedBy>
  <cp:revision>1</cp:revision>
  <dcterms:created xsi:type="dcterms:W3CDTF">2020-08-26T19:55:17Z</dcterms:created>
  <dcterms:modified xsi:type="dcterms:W3CDTF">2020-08-31T08:25:42Z</dcterms:modified>
</cp:coreProperties>
</file>