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9144000" cy="5143500" type="screen16x9"/>
  <p:notesSz cx="9144000" cy="5143500"/>
  <p:embeddedFontLst>
    <p:embeddedFont>
      <p:font typeface="Calibri" panose="020F0502020204030204" pitchFamily="34" charset="0"/>
      <p:regular r:id="rId16"/>
      <p:bold r:id="rId17"/>
      <p:italic r:id="rId18"/>
      <p:boldItalic r:id="rId19"/>
    </p:embeddedFont>
    <p:embeddedFont>
      <p:font typeface="Arial Narrow" panose="020B0606020202030204" pitchFamily="34" charset="0"/>
      <p:regular r:id="rId20"/>
      <p:bold r:id="rId21"/>
      <p:italic r:id="rId22"/>
      <p:boldItalic r:id="rId23"/>
    </p:embeddedFont>
  </p:embeddedFontLst>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5" d="100"/>
          <a:sy n="115" d="100"/>
        </p:scale>
        <p:origin x="684" y="10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5184B9"/>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7163442" y="4744575"/>
            <a:ext cx="1751967" cy="369249"/>
          </a:xfrm>
          <a:prstGeom prst="rect">
            <a:avLst/>
          </a:prstGeom>
        </p:spPr>
      </p:pic>
      <p:sp>
        <p:nvSpPr>
          <p:cNvPr id="2" name="Holder 2"/>
          <p:cNvSpPr>
            <a:spLocks noGrp="1"/>
          </p:cNvSpPr>
          <p:nvPr>
            <p:ph type="ctrTitle"/>
          </p:nvPr>
        </p:nvSpPr>
        <p:spPr>
          <a:xfrm>
            <a:off x="2262162" y="1864496"/>
            <a:ext cx="4619674" cy="848360"/>
          </a:xfrm>
          <a:prstGeom prst="rect">
            <a:avLst/>
          </a:prstGeom>
        </p:spPr>
        <p:txBody>
          <a:bodyPr wrap="square" lIns="0" tIns="0" rIns="0" bIns="0">
            <a:spAutoFit/>
          </a:bodyPr>
          <a:lstStyle>
            <a:lvl1pPr>
              <a:defRPr sz="5400" b="1" i="0">
                <a:solidFill>
                  <a:schemeClr val="bg1"/>
                </a:solidFill>
                <a:latin typeface="Arial Narrow"/>
                <a:cs typeface="Arial Narrow"/>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400" b="1" i="0">
                <a:solidFill>
                  <a:schemeClr val="bg1"/>
                </a:solidFill>
                <a:latin typeface="Arial Narrow"/>
                <a:cs typeface="Arial Narrow"/>
              </a:defRPr>
            </a:lvl1pPr>
          </a:lstStyle>
          <a:p>
            <a:pPr marL="12700">
              <a:lnSpc>
                <a:spcPct val="100000"/>
              </a:lnSpc>
              <a:spcBef>
                <a:spcPts val="145"/>
              </a:spcBef>
            </a:pPr>
            <a:r>
              <a:rPr spc="-15" dirty="0"/>
              <a:t>Maquetado </a:t>
            </a:r>
            <a:r>
              <a:rPr spc="-20" dirty="0"/>
              <a:t>Avanzado: </a:t>
            </a:r>
            <a:r>
              <a:rPr spc="-5" dirty="0"/>
              <a:t>HTML5 </a:t>
            </a:r>
            <a:r>
              <a:rPr spc="-25" dirty="0"/>
              <a:t>y</a:t>
            </a:r>
            <a:r>
              <a:rPr spc="-55" dirty="0"/>
              <a:t> </a:t>
            </a:r>
            <a:r>
              <a:rPr dirty="0"/>
              <a:t>CSS3</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rgbClr val="45637F"/>
                </a:solidFill>
                <a:latin typeface="Arial Narrow"/>
                <a:cs typeface="Arial Narrow"/>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400" b="1" i="0">
                <a:solidFill>
                  <a:schemeClr val="bg1"/>
                </a:solidFill>
                <a:latin typeface="Arial Narrow"/>
                <a:cs typeface="Arial Narrow"/>
              </a:defRPr>
            </a:lvl1pPr>
          </a:lstStyle>
          <a:p>
            <a:pPr marL="12700">
              <a:lnSpc>
                <a:spcPct val="100000"/>
              </a:lnSpc>
              <a:spcBef>
                <a:spcPts val="145"/>
              </a:spcBef>
            </a:pPr>
            <a:r>
              <a:rPr spc="-15" dirty="0"/>
              <a:t>Maquetado </a:t>
            </a:r>
            <a:r>
              <a:rPr spc="-20" dirty="0"/>
              <a:t>Avanzado: </a:t>
            </a:r>
            <a:r>
              <a:rPr spc="-5" dirty="0"/>
              <a:t>HTML5 </a:t>
            </a:r>
            <a:r>
              <a:rPr spc="-25" dirty="0"/>
              <a:t>y</a:t>
            </a:r>
            <a:r>
              <a:rPr spc="-55" dirty="0"/>
              <a:t> </a:t>
            </a:r>
            <a:r>
              <a:rPr dirty="0"/>
              <a:t>CSS3</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rgbClr val="45637F"/>
                </a:solidFill>
                <a:latin typeface="Arial Narrow"/>
                <a:cs typeface="Arial Narrow"/>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400" b="1" i="0">
                <a:solidFill>
                  <a:schemeClr val="bg1"/>
                </a:solidFill>
                <a:latin typeface="Arial Narrow"/>
                <a:cs typeface="Arial Narrow"/>
              </a:defRPr>
            </a:lvl1pPr>
          </a:lstStyle>
          <a:p>
            <a:pPr marL="12700">
              <a:lnSpc>
                <a:spcPct val="100000"/>
              </a:lnSpc>
              <a:spcBef>
                <a:spcPts val="145"/>
              </a:spcBef>
            </a:pPr>
            <a:r>
              <a:rPr spc="-15" dirty="0"/>
              <a:t>Maquetado </a:t>
            </a:r>
            <a:r>
              <a:rPr spc="-20" dirty="0"/>
              <a:t>Avanzado: </a:t>
            </a:r>
            <a:r>
              <a:rPr spc="-5" dirty="0"/>
              <a:t>HTML5 </a:t>
            </a:r>
            <a:r>
              <a:rPr spc="-25" dirty="0"/>
              <a:t>y</a:t>
            </a:r>
            <a:r>
              <a:rPr spc="-55" dirty="0"/>
              <a:t> </a:t>
            </a:r>
            <a:r>
              <a:rPr dirty="0"/>
              <a:t>CSS3</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rgbClr val="45637F"/>
                </a:solidFill>
                <a:latin typeface="Arial Narrow"/>
                <a:cs typeface="Arial Narrow"/>
              </a:defRPr>
            </a:lvl1pPr>
          </a:lstStyle>
          <a:p>
            <a:endParaRPr/>
          </a:p>
        </p:txBody>
      </p:sp>
      <p:sp>
        <p:nvSpPr>
          <p:cNvPr id="3" name="Holder 3"/>
          <p:cNvSpPr>
            <a:spLocks noGrp="1"/>
          </p:cNvSpPr>
          <p:nvPr>
            <p:ph type="ftr" sz="quarter" idx="5"/>
          </p:nvPr>
        </p:nvSpPr>
        <p:spPr/>
        <p:txBody>
          <a:bodyPr lIns="0" tIns="0" rIns="0" bIns="0"/>
          <a:lstStyle>
            <a:lvl1pPr>
              <a:defRPr sz="1400" b="1" i="0">
                <a:solidFill>
                  <a:schemeClr val="bg1"/>
                </a:solidFill>
                <a:latin typeface="Arial Narrow"/>
                <a:cs typeface="Arial Narrow"/>
              </a:defRPr>
            </a:lvl1pPr>
          </a:lstStyle>
          <a:p>
            <a:pPr marL="12700">
              <a:lnSpc>
                <a:spcPct val="100000"/>
              </a:lnSpc>
              <a:spcBef>
                <a:spcPts val="145"/>
              </a:spcBef>
            </a:pPr>
            <a:r>
              <a:rPr spc="-15" dirty="0"/>
              <a:t>Maquetado </a:t>
            </a:r>
            <a:r>
              <a:rPr spc="-20" dirty="0"/>
              <a:t>Avanzado: </a:t>
            </a:r>
            <a:r>
              <a:rPr spc="-5" dirty="0"/>
              <a:t>HTML5 </a:t>
            </a:r>
            <a:r>
              <a:rPr spc="-25" dirty="0"/>
              <a:t>y</a:t>
            </a:r>
            <a:r>
              <a:rPr spc="-55" dirty="0"/>
              <a:t> </a:t>
            </a:r>
            <a:r>
              <a:rPr dirty="0"/>
              <a:t>CSS3</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400" b="1" i="0">
                <a:solidFill>
                  <a:schemeClr val="bg1"/>
                </a:solidFill>
                <a:latin typeface="Arial Narrow"/>
                <a:cs typeface="Arial Narrow"/>
              </a:defRPr>
            </a:lvl1pPr>
          </a:lstStyle>
          <a:p>
            <a:pPr marL="12700">
              <a:lnSpc>
                <a:spcPct val="100000"/>
              </a:lnSpc>
              <a:spcBef>
                <a:spcPts val="145"/>
              </a:spcBef>
            </a:pPr>
            <a:r>
              <a:rPr spc="-15" dirty="0"/>
              <a:t>Maquetado </a:t>
            </a:r>
            <a:r>
              <a:rPr spc="-20" dirty="0"/>
              <a:t>Avanzado: </a:t>
            </a:r>
            <a:r>
              <a:rPr spc="-5" dirty="0"/>
              <a:t>HTML5 </a:t>
            </a:r>
            <a:r>
              <a:rPr spc="-25" dirty="0"/>
              <a:t>y</a:t>
            </a:r>
            <a:r>
              <a:rPr spc="-55" dirty="0"/>
              <a:t> </a:t>
            </a:r>
            <a:r>
              <a:rPr dirty="0"/>
              <a:t>CSS3</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4714849"/>
            <a:ext cx="9144000" cy="429259"/>
          </a:xfrm>
          <a:custGeom>
            <a:avLst/>
            <a:gdLst/>
            <a:ahLst/>
            <a:cxnLst/>
            <a:rect l="l" t="t" r="r" b="b"/>
            <a:pathLst>
              <a:path w="9144000" h="429260">
                <a:moveTo>
                  <a:pt x="9143999" y="428699"/>
                </a:moveTo>
                <a:lnTo>
                  <a:pt x="0" y="428699"/>
                </a:lnTo>
                <a:lnTo>
                  <a:pt x="0" y="0"/>
                </a:lnTo>
                <a:lnTo>
                  <a:pt x="9143999" y="0"/>
                </a:lnTo>
                <a:lnTo>
                  <a:pt x="9143999" y="428699"/>
                </a:lnTo>
                <a:close/>
              </a:path>
            </a:pathLst>
          </a:custGeom>
          <a:solidFill>
            <a:srgbClr val="5184B9"/>
          </a:solidFill>
        </p:spPr>
        <p:txBody>
          <a:bodyPr wrap="square" lIns="0" tIns="0" rIns="0" bIns="0" rtlCol="0"/>
          <a:lstStyle/>
          <a:p>
            <a:endParaRPr/>
          </a:p>
        </p:txBody>
      </p:sp>
      <p:pic>
        <p:nvPicPr>
          <p:cNvPr id="17" name="bg object 17"/>
          <p:cNvPicPr/>
          <p:nvPr/>
        </p:nvPicPr>
        <p:blipFill>
          <a:blip r:embed="rId7" cstate="print"/>
          <a:stretch>
            <a:fillRect/>
          </a:stretch>
        </p:blipFill>
        <p:spPr>
          <a:xfrm>
            <a:off x="7163442" y="4744574"/>
            <a:ext cx="1751967" cy="369249"/>
          </a:xfrm>
          <a:prstGeom prst="rect">
            <a:avLst/>
          </a:prstGeom>
        </p:spPr>
      </p:pic>
      <p:sp>
        <p:nvSpPr>
          <p:cNvPr id="2" name="Holder 2"/>
          <p:cNvSpPr>
            <a:spLocks noGrp="1"/>
          </p:cNvSpPr>
          <p:nvPr>
            <p:ph type="title"/>
          </p:nvPr>
        </p:nvSpPr>
        <p:spPr>
          <a:xfrm>
            <a:off x="722919" y="229963"/>
            <a:ext cx="7698160" cy="979169"/>
          </a:xfrm>
          <a:prstGeom prst="rect">
            <a:avLst/>
          </a:prstGeom>
        </p:spPr>
        <p:txBody>
          <a:bodyPr wrap="square" lIns="0" tIns="0" rIns="0" bIns="0">
            <a:spAutoFit/>
          </a:bodyPr>
          <a:lstStyle>
            <a:lvl1pPr>
              <a:defRPr sz="3000" b="1" i="0">
                <a:solidFill>
                  <a:srgbClr val="45637F"/>
                </a:solidFill>
                <a:latin typeface="Arial Narrow"/>
                <a:cs typeface="Arial Narrow"/>
              </a:defRPr>
            </a:lvl1pPr>
          </a:lstStyle>
          <a:p>
            <a:endParaRPr/>
          </a:p>
        </p:txBody>
      </p:sp>
      <p:sp>
        <p:nvSpPr>
          <p:cNvPr id="3" name="Holder 3"/>
          <p:cNvSpPr>
            <a:spLocks noGrp="1"/>
          </p:cNvSpPr>
          <p:nvPr>
            <p:ph type="body" idx="1"/>
          </p:nvPr>
        </p:nvSpPr>
        <p:spPr>
          <a:xfrm>
            <a:off x="748846" y="1065287"/>
            <a:ext cx="7646307" cy="21971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94550" y="4815240"/>
            <a:ext cx="2597150" cy="265429"/>
          </a:xfrm>
          <a:prstGeom prst="rect">
            <a:avLst/>
          </a:prstGeom>
        </p:spPr>
        <p:txBody>
          <a:bodyPr wrap="square" lIns="0" tIns="0" rIns="0" bIns="0">
            <a:spAutoFit/>
          </a:bodyPr>
          <a:lstStyle>
            <a:lvl1pPr>
              <a:defRPr sz="1400" b="1" i="0">
                <a:solidFill>
                  <a:schemeClr val="bg1"/>
                </a:solidFill>
                <a:latin typeface="Arial Narrow"/>
                <a:cs typeface="Arial Narrow"/>
              </a:defRPr>
            </a:lvl1pPr>
          </a:lstStyle>
          <a:p>
            <a:pPr marL="12700">
              <a:lnSpc>
                <a:spcPct val="100000"/>
              </a:lnSpc>
              <a:spcBef>
                <a:spcPts val="145"/>
              </a:spcBef>
            </a:pPr>
            <a:r>
              <a:rPr spc="-15" dirty="0"/>
              <a:t>Maquetado </a:t>
            </a:r>
            <a:r>
              <a:rPr spc="-20" dirty="0"/>
              <a:t>Avanzado: </a:t>
            </a:r>
            <a:r>
              <a:rPr spc="-5" dirty="0"/>
              <a:t>HTML5 </a:t>
            </a:r>
            <a:r>
              <a:rPr spc="-25" dirty="0"/>
              <a:t>y</a:t>
            </a:r>
            <a:r>
              <a:rPr spc="-55" dirty="0"/>
              <a:t> </a:t>
            </a:r>
            <a:r>
              <a:rPr dirty="0"/>
              <a:t>CSS3</a:t>
            </a: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9/6/2020</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6475" y="229963"/>
            <a:ext cx="7791450" cy="1474470"/>
          </a:xfrm>
          <a:prstGeom prst="rect">
            <a:avLst/>
          </a:prstGeom>
        </p:spPr>
        <p:txBody>
          <a:bodyPr vert="horz" wrap="square" lIns="0" tIns="177165" rIns="0" bIns="0" rtlCol="0">
            <a:spAutoFit/>
          </a:bodyPr>
          <a:lstStyle/>
          <a:p>
            <a:pPr marL="12700">
              <a:lnSpc>
                <a:spcPct val="100000"/>
              </a:lnSpc>
              <a:spcBef>
                <a:spcPts val="1395"/>
              </a:spcBef>
            </a:pPr>
            <a:r>
              <a:rPr spc="-10" dirty="0"/>
              <a:t>Transformaciones</a:t>
            </a:r>
          </a:p>
          <a:p>
            <a:pPr marL="19050" marR="5080">
              <a:lnSpc>
                <a:spcPct val="101600"/>
              </a:lnSpc>
              <a:spcBef>
                <a:spcPts val="660"/>
              </a:spcBef>
            </a:pPr>
            <a:r>
              <a:rPr sz="1600" b="0" spc="-5" dirty="0">
                <a:solidFill>
                  <a:srgbClr val="000000"/>
                </a:solidFill>
                <a:latin typeface="Arial Narrow"/>
                <a:cs typeface="Arial Narrow"/>
              </a:rPr>
              <a:t>Las </a:t>
            </a:r>
            <a:r>
              <a:rPr sz="1600" b="0" dirty="0">
                <a:solidFill>
                  <a:srgbClr val="000000"/>
                </a:solidFill>
                <a:latin typeface="Arial Narrow"/>
                <a:cs typeface="Arial Narrow"/>
              </a:rPr>
              <a:t>transformaciones, </a:t>
            </a:r>
            <a:r>
              <a:rPr sz="1600" b="0" spc="-5" dirty="0">
                <a:solidFill>
                  <a:srgbClr val="000000"/>
                </a:solidFill>
                <a:latin typeface="Arial Narrow"/>
                <a:cs typeface="Arial Narrow"/>
              </a:rPr>
              <a:t>me </a:t>
            </a:r>
            <a:r>
              <a:rPr sz="1600" b="0" spc="10" dirty="0">
                <a:solidFill>
                  <a:srgbClr val="000000"/>
                </a:solidFill>
                <a:latin typeface="Arial Narrow"/>
                <a:cs typeface="Arial Narrow"/>
              </a:rPr>
              <a:t>permite </a:t>
            </a:r>
            <a:r>
              <a:rPr sz="1600" b="0" spc="-15" dirty="0">
                <a:solidFill>
                  <a:srgbClr val="000000"/>
                </a:solidFill>
                <a:latin typeface="Arial Narrow"/>
                <a:cs typeface="Arial Narrow"/>
              </a:rPr>
              <a:t>rotar, </a:t>
            </a:r>
            <a:r>
              <a:rPr sz="1600" b="0" spc="-5" dirty="0">
                <a:solidFill>
                  <a:srgbClr val="000000"/>
                </a:solidFill>
                <a:latin typeface="Arial Narrow"/>
                <a:cs typeface="Arial Narrow"/>
              </a:rPr>
              <a:t>escalar y trasladar los elementos de </a:t>
            </a:r>
            <a:r>
              <a:rPr sz="1600" b="0" spc="35" dirty="0">
                <a:solidFill>
                  <a:srgbClr val="000000"/>
                </a:solidFill>
                <a:latin typeface="Arial Narrow"/>
                <a:cs typeface="Arial Narrow"/>
              </a:rPr>
              <a:t>mi </a:t>
            </a:r>
            <a:r>
              <a:rPr sz="1600" spc="-5" dirty="0">
                <a:solidFill>
                  <a:srgbClr val="000000"/>
                </a:solidFill>
              </a:rPr>
              <a:t>HTML</a:t>
            </a:r>
            <a:r>
              <a:rPr sz="1600" b="0" spc="-5" dirty="0">
                <a:solidFill>
                  <a:srgbClr val="000000"/>
                </a:solidFill>
                <a:latin typeface="Arial Narrow"/>
                <a:cs typeface="Arial Narrow"/>
              </a:rPr>
              <a:t>, </a:t>
            </a:r>
            <a:r>
              <a:rPr sz="1600" b="0" dirty="0">
                <a:solidFill>
                  <a:srgbClr val="000000"/>
                </a:solidFill>
                <a:latin typeface="Arial Narrow"/>
                <a:cs typeface="Arial Narrow"/>
              </a:rPr>
              <a:t>para </a:t>
            </a:r>
            <a:r>
              <a:rPr sz="1600" b="0" spc="-5" dirty="0">
                <a:solidFill>
                  <a:srgbClr val="000000"/>
                </a:solidFill>
                <a:latin typeface="Arial Narrow"/>
                <a:cs typeface="Arial Narrow"/>
              </a:rPr>
              <a:t>luego hacer  un buen complemento con </a:t>
            </a:r>
            <a:r>
              <a:rPr sz="1600" b="0" spc="10" dirty="0">
                <a:solidFill>
                  <a:srgbClr val="000000"/>
                </a:solidFill>
                <a:latin typeface="Arial Narrow"/>
                <a:cs typeface="Arial Narrow"/>
              </a:rPr>
              <a:t>animaciones </a:t>
            </a:r>
            <a:r>
              <a:rPr sz="1600" b="0" spc="-5" dirty="0">
                <a:solidFill>
                  <a:srgbClr val="000000"/>
                </a:solidFill>
                <a:latin typeface="Arial Narrow"/>
                <a:cs typeface="Arial Narrow"/>
              </a:rPr>
              <a:t>y </a:t>
            </a:r>
            <a:r>
              <a:rPr sz="1600" b="0" spc="10" dirty="0">
                <a:solidFill>
                  <a:srgbClr val="000000"/>
                </a:solidFill>
                <a:latin typeface="Arial Narrow"/>
                <a:cs typeface="Arial Narrow"/>
              </a:rPr>
              <a:t>transiciones </a:t>
            </a:r>
            <a:r>
              <a:rPr sz="1600" b="0" spc="-5" dirty="0">
                <a:solidFill>
                  <a:srgbClr val="000000"/>
                </a:solidFill>
                <a:latin typeface="Arial Narrow"/>
                <a:cs typeface="Arial Narrow"/>
              </a:rPr>
              <a:t>de </a:t>
            </a:r>
            <a:r>
              <a:rPr sz="1600" spc="-5" dirty="0">
                <a:solidFill>
                  <a:srgbClr val="000000"/>
                </a:solidFill>
              </a:rPr>
              <a:t>CSS3</a:t>
            </a:r>
            <a:r>
              <a:rPr sz="1600" b="0" spc="-5" dirty="0">
                <a:solidFill>
                  <a:srgbClr val="000000"/>
                </a:solidFill>
                <a:latin typeface="Arial Narrow"/>
                <a:cs typeface="Arial Narrow"/>
              </a:rPr>
              <a:t>. </a:t>
            </a:r>
            <a:r>
              <a:rPr sz="1600" b="0" spc="-15" dirty="0">
                <a:solidFill>
                  <a:srgbClr val="000000"/>
                </a:solidFill>
                <a:latin typeface="Arial Narrow"/>
                <a:cs typeface="Arial Narrow"/>
              </a:rPr>
              <a:t>Veamos </a:t>
            </a:r>
            <a:r>
              <a:rPr sz="1600" b="0" spc="-5" dirty="0">
                <a:solidFill>
                  <a:srgbClr val="000000"/>
                </a:solidFill>
                <a:latin typeface="Arial Narrow"/>
                <a:cs typeface="Arial Narrow"/>
              </a:rPr>
              <a:t>un ejemplo de </a:t>
            </a:r>
            <a:r>
              <a:rPr sz="1600" b="0" spc="15" dirty="0">
                <a:solidFill>
                  <a:srgbClr val="000000"/>
                </a:solidFill>
                <a:latin typeface="Arial Narrow"/>
                <a:cs typeface="Arial Narrow"/>
              </a:rPr>
              <a:t>sintaxis </a:t>
            </a:r>
            <a:r>
              <a:rPr sz="1600" b="0" dirty="0">
                <a:solidFill>
                  <a:srgbClr val="000000"/>
                </a:solidFill>
                <a:latin typeface="Arial Narrow"/>
                <a:cs typeface="Arial Narrow"/>
              </a:rPr>
              <a:t>para  </a:t>
            </a:r>
            <a:r>
              <a:rPr sz="1600" b="0" spc="-5" dirty="0">
                <a:solidFill>
                  <a:srgbClr val="000000"/>
                </a:solidFill>
                <a:latin typeface="Arial Narrow"/>
                <a:cs typeface="Arial Narrow"/>
              </a:rPr>
              <a:t>comprender mejor las</a:t>
            </a:r>
            <a:r>
              <a:rPr sz="1600" b="0" spc="5" dirty="0">
                <a:solidFill>
                  <a:srgbClr val="000000"/>
                </a:solidFill>
                <a:latin typeface="Arial Narrow"/>
                <a:cs typeface="Arial Narrow"/>
              </a:rPr>
              <a:t> </a:t>
            </a:r>
            <a:r>
              <a:rPr sz="1600" spc="-5" dirty="0">
                <a:solidFill>
                  <a:srgbClr val="000000"/>
                </a:solidFill>
              </a:rPr>
              <a:t>transformaciones</a:t>
            </a:r>
            <a:r>
              <a:rPr sz="1600" b="0" spc="-5" dirty="0">
                <a:solidFill>
                  <a:srgbClr val="000000"/>
                </a:solidFill>
                <a:latin typeface="Arial Narrow"/>
                <a:cs typeface="Arial Narrow"/>
              </a:rPr>
              <a:t>,</a:t>
            </a:r>
            <a:endParaRPr sz="1600">
              <a:latin typeface="Arial Narrow"/>
              <a:cs typeface="Arial Narrow"/>
            </a:endParaRPr>
          </a:p>
        </p:txBody>
      </p:sp>
      <p:pic>
        <p:nvPicPr>
          <p:cNvPr id="3" name="object 3"/>
          <p:cNvPicPr/>
          <p:nvPr/>
        </p:nvPicPr>
        <p:blipFill>
          <a:blip r:embed="rId2" cstate="print"/>
          <a:stretch>
            <a:fillRect/>
          </a:stretch>
        </p:blipFill>
        <p:spPr>
          <a:xfrm>
            <a:off x="1854962" y="2041262"/>
            <a:ext cx="5572124" cy="1647824"/>
          </a:xfrm>
          <a:prstGeom prst="rect">
            <a:avLst/>
          </a:prstGeom>
        </p:spPr>
      </p:pic>
      <p:sp>
        <p:nvSpPr>
          <p:cNvPr id="4" name="object 4"/>
          <p:cNvSpPr txBox="1">
            <a:spLocks noGrp="1"/>
          </p:cNvSpPr>
          <p:nvPr>
            <p:ph type="ftr" sz="quarter" idx="5"/>
          </p:nvPr>
        </p:nvSpPr>
        <p:spPr>
          <a:xfrm>
            <a:off x="94550" y="4815240"/>
            <a:ext cx="2597150" cy="234038"/>
          </a:xfrm>
          <a:prstGeom prst="rect">
            <a:avLst/>
          </a:prstGeom>
        </p:spPr>
        <p:txBody>
          <a:bodyPr vert="horz" wrap="square" lIns="0" tIns="18415" rIns="0" bIns="0" rtlCol="0">
            <a:spAutoFit/>
          </a:bodyPr>
          <a:lstStyle/>
          <a:p>
            <a:pPr marL="12700">
              <a:lnSpc>
                <a:spcPct val="100000"/>
              </a:lnSpc>
              <a:spcBef>
                <a:spcPts val="145"/>
              </a:spcBef>
            </a:pPr>
            <a:r>
              <a:rPr lang="es-AR" spc="-15" dirty="0" smtClean="0"/>
              <a:t>Codo a Codo</a:t>
            </a:r>
            <a:endParaRPr dirty="0"/>
          </a:p>
        </p:txBody>
      </p:sp>
      <p:sp>
        <p:nvSpPr>
          <p:cNvPr id="5" name="Rectángulo 4"/>
          <p:cNvSpPr/>
          <p:nvPr/>
        </p:nvSpPr>
        <p:spPr>
          <a:xfrm>
            <a:off x="7162800" y="4781550"/>
            <a:ext cx="18288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6475" y="229963"/>
            <a:ext cx="4857750" cy="979169"/>
          </a:xfrm>
          <a:prstGeom prst="rect">
            <a:avLst/>
          </a:prstGeom>
        </p:spPr>
        <p:txBody>
          <a:bodyPr vert="horz" wrap="square" lIns="0" tIns="177165" rIns="0" bIns="0" rtlCol="0">
            <a:spAutoFit/>
          </a:bodyPr>
          <a:lstStyle/>
          <a:p>
            <a:pPr marL="12700">
              <a:lnSpc>
                <a:spcPct val="100000"/>
              </a:lnSpc>
              <a:spcBef>
                <a:spcPts val="1395"/>
              </a:spcBef>
            </a:pPr>
            <a:r>
              <a:rPr dirty="0"/>
              <a:t>Scale</a:t>
            </a:r>
          </a:p>
          <a:p>
            <a:pPr marL="19050">
              <a:lnSpc>
                <a:spcPct val="100000"/>
              </a:lnSpc>
              <a:spcBef>
                <a:spcPts val="695"/>
              </a:spcBef>
            </a:pPr>
            <a:r>
              <a:rPr sz="1600" b="0" spc="-5" dirty="0">
                <a:solidFill>
                  <a:srgbClr val="000000"/>
                </a:solidFill>
                <a:latin typeface="Arial Narrow"/>
                <a:cs typeface="Arial Narrow"/>
              </a:rPr>
              <a:t>La </a:t>
            </a:r>
            <a:r>
              <a:rPr sz="1600" dirty="0">
                <a:solidFill>
                  <a:srgbClr val="000000"/>
                </a:solidFill>
              </a:rPr>
              <a:t>alternativas para trabajar </a:t>
            </a:r>
            <a:r>
              <a:rPr sz="1600" b="0" spc="-5" dirty="0">
                <a:solidFill>
                  <a:srgbClr val="000000"/>
                </a:solidFill>
                <a:latin typeface="Arial Narrow"/>
                <a:cs typeface="Arial Narrow"/>
              </a:rPr>
              <a:t>varían, veamos todas las</a:t>
            </a:r>
            <a:r>
              <a:rPr sz="1600" b="0" spc="45" dirty="0">
                <a:solidFill>
                  <a:srgbClr val="000000"/>
                </a:solidFill>
                <a:latin typeface="Arial Narrow"/>
                <a:cs typeface="Arial Narrow"/>
              </a:rPr>
              <a:t> </a:t>
            </a:r>
            <a:r>
              <a:rPr sz="1600" b="0" spc="5" dirty="0">
                <a:solidFill>
                  <a:srgbClr val="000000"/>
                </a:solidFill>
                <a:latin typeface="Arial Narrow"/>
                <a:cs typeface="Arial Narrow"/>
              </a:rPr>
              <a:t>posibles,</a:t>
            </a:r>
            <a:endParaRPr sz="1600">
              <a:latin typeface="Arial Narrow"/>
              <a:cs typeface="Arial Narrow"/>
            </a:endParaRPr>
          </a:p>
        </p:txBody>
      </p:sp>
      <p:pic>
        <p:nvPicPr>
          <p:cNvPr id="3" name="object 3"/>
          <p:cNvPicPr/>
          <p:nvPr/>
        </p:nvPicPr>
        <p:blipFill>
          <a:blip r:embed="rId2" cstate="print"/>
          <a:stretch>
            <a:fillRect/>
          </a:stretch>
        </p:blipFill>
        <p:spPr>
          <a:xfrm>
            <a:off x="1804987" y="1671637"/>
            <a:ext cx="5486399" cy="1828799"/>
          </a:xfrm>
          <a:prstGeom prst="rect">
            <a:avLst/>
          </a:prstGeom>
        </p:spPr>
      </p:pic>
      <p:sp>
        <p:nvSpPr>
          <p:cNvPr id="4" name="object 4"/>
          <p:cNvSpPr txBox="1">
            <a:spLocks noGrp="1"/>
          </p:cNvSpPr>
          <p:nvPr>
            <p:ph type="ftr" sz="quarter" idx="5"/>
          </p:nvPr>
        </p:nvSpPr>
        <p:spPr>
          <a:xfrm>
            <a:off x="94550" y="4815240"/>
            <a:ext cx="2597150" cy="234038"/>
          </a:xfrm>
          <a:prstGeom prst="rect">
            <a:avLst/>
          </a:prstGeom>
        </p:spPr>
        <p:txBody>
          <a:bodyPr vert="horz" wrap="square" lIns="0" tIns="18415" rIns="0" bIns="0" rtlCol="0">
            <a:spAutoFit/>
          </a:bodyPr>
          <a:lstStyle/>
          <a:p>
            <a:pPr marL="12700">
              <a:lnSpc>
                <a:spcPct val="100000"/>
              </a:lnSpc>
              <a:spcBef>
                <a:spcPts val="145"/>
              </a:spcBef>
            </a:pPr>
            <a:r>
              <a:rPr lang="es-AR" spc="-15" dirty="0"/>
              <a:t>Codo a Codo</a:t>
            </a:r>
            <a:endParaRPr lang="es-AR" dirty="0"/>
          </a:p>
        </p:txBody>
      </p:sp>
      <p:sp>
        <p:nvSpPr>
          <p:cNvPr id="5" name="Rectángulo 4"/>
          <p:cNvSpPr/>
          <p:nvPr/>
        </p:nvSpPr>
        <p:spPr>
          <a:xfrm>
            <a:off x="7162800" y="4781550"/>
            <a:ext cx="18288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6475" y="229963"/>
            <a:ext cx="3310890" cy="979169"/>
          </a:xfrm>
          <a:prstGeom prst="rect">
            <a:avLst/>
          </a:prstGeom>
        </p:spPr>
        <p:txBody>
          <a:bodyPr vert="horz" wrap="square" lIns="0" tIns="177165" rIns="0" bIns="0" rtlCol="0">
            <a:spAutoFit/>
          </a:bodyPr>
          <a:lstStyle/>
          <a:p>
            <a:pPr marL="12700">
              <a:lnSpc>
                <a:spcPct val="100000"/>
              </a:lnSpc>
              <a:spcBef>
                <a:spcPts val="1395"/>
              </a:spcBef>
            </a:pPr>
            <a:r>
              <a:rPr dirty="0"/>
              <a:t>Scale</a:t>
            </a:r>
          </a:p>
          <a:p>
            <a:pPr marL="19050">
              <a:lnSpc>
                <a:spcPct val="100000"/>
              </a:lnSpc>
              <a:spcBef>
                <a:spcPts val="695"/>
              </a:spcBef>
            </a:pPr>
            <a:r>
              <a:rPr sz="1600" b="0" spc="-15" dirty="0">
                <a:solidFill>
                  <a:srgbClr val="000000"/>
                </a:solidFill>
                <a:latin typeface="Arial Narrow"/>
                <a:cs typeface="Arial Narrow"/>
              </a:rPr>
              <a:t>Veamos </a:t>
            </a:r>
            <a:r>
              <a:rPr sz="1600" b="0" spc="-5" dirty="0">
                <a:solidFill>
                  <a:srgbClr val="000000"/>
                </a:solidFill>
                <a:latin typeface="Arial Narrow"/>
                <a:cs typeface="Arial Narrow"/>
              </a:rPr>
              <a:t>un ejemplo </a:t>
            </a:r>
            <a:r>
              <a:rPr sz="1600" b="0" dirty="0">
                <a:solidFill>
                  <a:srgbClr val="000000"/>
                </a:solidFill>
                <a:latin typeface="Arial Narrow"/>
                <a:cs typeface="Arial Narrow"/>
              </a:rPr>
              <a:t>para trabajar </a:t>
            </a:r>
            <a:r>
              <a:rPr sz="1600" b="0" spc="-5" dirty="0">
                <a:solidFill>
                  <a:srgbClr val="000000"/>
                </a:solidFill>
                <a:latin typeface="Arial Narrow"/>
                <a:cs typeface="Arial Narrow"/>
              </a:rPr>
              <a:t>con</a:t>
            </a:r>
            <a:r>
              <a:rPr sz="1600" b="0" spc="15" dirty="0">
                <a:solidFill>
                  <a:srgbClr val="000000"/>
                </a:solidFill>
                <a:latin typeface="Arial Narrow"/>
                <a:cs typeface="Arial Narrow"/>
              </a:rPr>
              <a:t> </a:t>
            </a:r>
            <a:r>
              <a:rPr sz="1600" spc="-5" dirty="0">
                <a:solidFill>
                  <a:srgbClr val="000000"/>
                </a:solidFill>
              </a:rPr>
              <a:t>scale,</a:t>
            </a:r>
            <a:endParaRPr sz="1600">
              <a:latin typeface="Arial Narrow"/>
              <a:cs typeface="Arial Narrow"/>
            </a:endParaRPr>
          </a:p>
        </p:txBody>
      </p:sp>
      <p:pic>
        <p:nvPicPr>
          <p:cNvPr id="3" name="object 3"/>
          <p:cNvPicPr/>
          <p:nvPr/>
        </p:nvPicPr>
        <p:blipFill>
          <a:blip r:embed="rId2" cstate="print"/>
          <a:stretch>
            <a:fillRect/>
          </a:stretch>
        </p:blipFill>
        <p:spPr>
          <a:xfrm>
            <a:off x="2650050" y="1321512"/>
            <a:ext cx="3905249" cy="3190874"/>
          </a:xfrm>
          <a:prstGeom prst="rect">
            <a:avLst/>
          </a:prstGeom>
        </p:spPr>
      </p:pic>
      <p:sp>
        <p:nvSpPr>
          <p:cNvPr id="4" name="object 4"/>
          <p:cNvSpPr txBox="1">
            <a:spLocks noGrp="1"/>
          </p:cNvSpPr>
          <p:nvPr>
            <p:ph type="ftr" sz="quarter" idx="5"/>
          </p:nvPr>
        </p:nvSpPr>
        <p:spPr>
          <a:xfrm>
            <a:off x="94550" y="4815240"/>
            <a:ext cx="2597150" cy="234038"/>
          </a:xfrm>
          <a:prstGeom prst="rect">
            <a:avLst/>
          </a:prstGeom>
        </p:spPr>
        <p:txBody>
          <a:bodyPr vert="horz" wrap="square" lIns="0" tIns="18415" rIns="0" bIns="0" rtlCol="0">
            <a:spAutoFit/>
          </a:bodyPr>
          <a:lstStyle/>
          <a:p>
            <a:pPr marL="12700">
              <a:lnSpc>
                <a:spcPct val="100000"/>
              </a:lnSpc>
              <a:spcBef>
                <a:spcPts val="145"/>
              </a:spcBef>
            </a:pPr>
            <a:r>
              <a:rPr lang="es-AR" spc="-15" dirty="0"/>
              <a:t>Codo a Codo</a:t>
            </a:r>
            <a:endParaRPr lang="es-AR" dirty="0"/>
          </a:p>
        </p:txBody>
      </p:sp>
      <p:sp>
        <p:nvSpPr>
          <p:cNvPr id="5" name="Rectángulo 4"/>
          <p:cNvSpPr/>
          <p:nvPr/>
        </p:nvSpPr>
        <p:spPr>
          <a:xfrm>
            <a:off x="7162800" y="4781550"/>
            <a:ext cx="18288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6475" y="229963"/>
            <a:ext cx="7685405" cy="1474470"/>
          </a:xfrm>
          <a:prstGeom prst="rect">
            <a:avLst/>
          </a:prstGeom>
        </p:spPr>
        <p:txBody>
          <a:bodyPr vert="horz" wrap="square" lIns="0" tIns="177165" rIns="0" bIns="0" rtlCol="0">
            <a:spAutoFit/>
          </a:bodyPr>
          <a:lstStyle/>
          <a:p>
            <a:pPr marL="12700">
              <a:lnSpc>
                <a:spcPct val="100000"/>
              </a:lnSpc>
              <a:spcBef>
                <a:spcPts val="1395"/>
              </a:spcBef>
            </a:pPr>
            <a:r>
              <a:rPr spc="-15" dirty="0"/>
              <a:t>Translate</a:t>
            </a:r>
          </a:p>
          <a:p>
            <a:pPr marL="19050" marR="5080" algn="just">
              <a:lnSpc>
                <a:spcPct val="101600"/>
              </a:lnSpc>
              <a:spcBef>
                <a:spcPts val="660"/>
              </a:spcBef>
            </a:pPr>
            <a:r>
              <a:rPr sz="1600" b="0" spc="-5" dirty="0">
                <a:solidFill>
                  <a:srgbClr val="000000"/>
                </a:solidFill>
                <a:latin typeface="Arial Narrow"/>
                <a:cs typeface="Arial Narrow"/>
              </a:rPr>
              <a:t>La </a:t>
            </a:r>
            <a:r>
              <a:rPr sz="1600" b="0" spc="15" dirty="0">
                <a:solidFill>
                  <a:srgbClr val="000000"/>
                </a:solidFill>
                <a:latin typeface="Arial Narrow"/>
                <a:cs typeface="Arial Narrow"/>
              </a:rPr>
              <a:t>diferencia </a:t>
            </a:r>
            <a:r>
              <a:rPr sz="1600" dirty="0">
                <a:solidFill>
                  <a:srgbClr val="000000"/>
                </a:solidFill>
              </a:rPr>
              <a:t>entre trasladar </a:t>
            </a:r>
            <a:r>
              <a:rPr sz="1600" b="0" spc="-5" dirty="0">
                <a:solidFill>
                  <a:srgbClr val="000000"/>
                </a:solidFill>
                <a:latin typeface="Arial Narrow"/>
                <a:cs typeface="Arial Narrow"/>
              </a:rPr>
              <a:t>un elemento en una </a:t>
            </a:r>
            <a:r>
              <a:rPr sz="1600" b="0" spc="15" dirty="0">
                <a:solidFill>
                  <a:srgbClr val="000000"/>
                </a:solidFill>
                <a:latin typeface="Arial Narrow"/>
                <a:cs typeface="Arial Narrow"/>
              </a:rPr>
              <a:t>animación </a:t>
            </a:r>
            <a:r>
              <a:rPr sz="1600" b="0" spc="-5" dirty="0">
                <a:solidFill>
                  <a:srgbClr val="000000"/>
                </a:solidFill>
                <a:latin typeface="Arial Narrow"/>
                <a:cs typeface="Arial Narrow"/>
              </a:rPr>
              <a:t>en una </a:t>
            </a:r>
            <a:r>
              <a:rPr sz="1600" dirty="0">
                <a:solidFill>
                  <a:srgbClr val="000000"/>
                </a:solidFill>
              </a:rPr>
              <a:t>transición </a:t>
            </a:r>
            <a:r>
              <a:rPr sz="1600" b="0" spc="-5" dirty="0">
                <a:solidFill>
                  <a:srgbClr val="000000"/>
                </a:solidFill>
                <a:latin typeface="Arial Narrow"/>
                <a:cs typeface="Arial Narrow"/>
              </a:rPr>
              <a:t>con translate a hacerlo  con </a:t>
            </a:r>
            <a:r>
              <a:rPr sz="1600" dirty="0">
                <a:solidFill>
                  <a:srgbClr val="000000"/>
                </a:solidFill>
              </a:rPr>
              <a:t>position </a:t>
            </a:r>
            <a:r>
              <a:rPr sz="1600" b="0" dirty="0">
                <a:solidFill>
                  <a:srgbClr val="000000"/>
                </a:solidFill>
                <a:latin typeface="Arial Narrow"/>
                <a:cs typeface="Arial Narrow"/>
              </a:rPr>
              <a:t>, </a:t>
            </a:r>
            <a:r>
              <a:rPr sz="1600" b="0" spc="-5" dirty="0">
                <a:solidFill>
                  <a:srgbClr val="000000"/>
                </a:solidFill>
                <a:latin typeface="Arial Narrow"/>
                <a:cs typeface="Arial Narrow"/>
              </a:rPr>
              <a:t>es que es mucho </a:t>
            </a:r>
            <a:r>
              <a:rPr sz="1600" dirty="0">
                <a:solidFill>
                  <a:srgbClr val="000000"/>
                </a:solidFill>
              </a:rPr>
              <a:t>más ﬂuido </a:t>
            </a:r>
            <a:r>
              <a:rPr sz="1600" b="0" spc="-5" dirty="0">
                <a:solidFill>
                  <a:srgbClr val="000000"/>
                </a:solidFill>
                <a:latin typeface="Arial Narrow"/>
                <a:cs typeface="Arial Narrow"/>
              </a:rPr>
              <a:t>el </a:t>
            </a:r>
            <a:r>
              <a:rPr sz="1600" b="0" spc="10" dirty="0">
                <a:solidFill>
                  <a:srgbClr val="000000"/>
                </a:solidFill>
                <a:latin typeface="Arial Narrow"/>
                <a:cs typeface="Arial Narrow"/>
              </a:rPr>
              <a:t>movimiento. </a:t>
            </a:r>
            <a:r>
              <a:rPr sz="1600" b="0" spc="-75" dirty="0">
                <a:solidFill>
                  <a:srgbClr val="000000"/>
                </a:solidFill>
                <a:latin typeface="Arial Narrow"/>
                <a:cs typeface="Arial Narrow"/>
              </a:rPr>
              <a:t>Te </a:t>
            </a:r>
            <a:r>
              <a:rPr sz="1600" b="0" spc="10" dirty="0">
                <a:solidFill>
                  <a:srgbClr val="000000"/>
                </a:solidFill>
                <a:latin typeface="Arial Narrow"/>
                <a:cs typeface="Arial Narrow"/>
              </a:rPr>
              <a:t>permite </a:t>
            </a:r>
            <a:r>
              <a:rPr sz="1600" dirty="0">
                <a:solidFill>
                  <a:srgbClr val="000000"/>
                </a:solidFill>
              </a:rPr>
              <a:t>trasladar un elemento </a:t>
            </a:r>
            <a:r>
              <a:rPr sz="1600" b="0" spc="-5" dirty="0">
                <a:solidFill>
                  <a:srgbClr val="000000"/>
                </a:solidFill>
                <a:latin typeface="Arial Narrow"/>
                <a:cs typeface="Arial Narrow"/>
              </a:rPr>
              <a:t>a través  de las </a:t>
            </a:r>
            <a:r>
              <a:rPr sz="1600" spc="-5" dirty="0">
                <a:solidFill>
                  <a:srgbClr val="000000"/>
                </a:solidFill>
              </a:rPr>
              <a:t>transformaciones</a:t>
            </a:r>
            <a:r>
              <a:rPr sz="1600" b="0" spc="-5" dirty="0">
                <a:solidFill>
                  <a:srgbClr val="000000"/>
                </a:solidFill>
                <a:latin typeface="Arial Narrow"/>
                <a:cs typeface="Arial Narrow"/>
              </a:rPr>
              <a:t>, las </a:t>
            </a:r>
            <a:r>
              <a:rPr sz="1600" b="0" spc="5" dirty="0">
                <a:solidFill>
                  <a:srgbClr val="000000"/>
                </a:solidFill>
                <a:latin typeface="Arial Narrow"/>
                <a:cs typeface="Arial Narrow"/>
              </a:rPr>
              <a:t>posibles variantes</a:t>
            </a:r>
            <a:r>
              <a:rPr sz="1600" b="0" spc="15" dirty="0">
                <a:solidFill>
                  <a:srgbClr val="000000"/>
                </a:solidFill>
                <a:latin typeface="Arial Narrow"/>
                <a:cs typeface="Arial Narrow"/>
              </a:rPr>
              <a:t> </a:t>
            </a:r>
            <a:r>
              <a:rPr sz="1600" b="0" spc="-5" dirty="0">
                <a:solidFill>
                  <a:srgbClr val="000000"/>
                </a:solidFill>
                <a:latin typeface="Arial Narrow"/>
                <a:cs typeface="Arial Narrow"/>
              </a:rPr>
              <a:t>son,</a:t>
            </a:r>
            <a:endParaRPr sz="1600">
              <a:latin typeface="Arial Narrow"/>
              <a:cs typeface="Arial Narrow"/>
            </a:endParaRPr>
          </a:p>
        </p:txBody>
      </p:sp>
      <p:pic>
        <p:nvPicPr>
          <p:cNvPr id="3" name="object 3"/>
          <p:cNvPicPr/>
          <p:nvPr/>
        </p:nvPicPr>
        <p:blipFill>
          <a:blip r:embed="rId2" cstate="print"/>
          <a:stretch>
            <a:fillRect/>
          </a:stretch>
        </p:blipFill>
        <p:spPr>
          <a:xfrm>
            <a:off x="986410" y="2215100"/>
            <a:ext cx="2427628" cy="930450"/>
          </a:xfrm>
          <a:prstGeom prst="rect">
            <a:avLst/>
          </a:prstGeom>
        </p:spPr>
      </p:pic>
      <p:pic>
        <p:nvPicPr>
          <p:cNvPr id="4" name="object 4"/>
          <p:cNvPicPr/>
          <p:nvPr/>
        </p:nvPicPr>
        <p:blipFill>
          <a:blip r:embed="rId3" cstate="print"/>
          <a:stretch>
            <a:fillRect/>
          </a:stretch>
        </p:blipFill>
        <p:spPr>
          <a:xfrm>
            <a:off x="4823425" y="1865475"/>
            <a:ext cx="3473150" cy="2652724"/>
          </a:xfrm>
          <a:prstGeom prst="rect">
            <a:avLst/>
          </a:prstGeom>
        </p:spPr>
      </p:pic>
      <p:sp>
        <p:nvSpPr>
          <p:cNvPr id="5" name="object 5"/>
          <p:cNvSpPr txBox="1">
            <a:spLocks noGrp="1"/>
          </p:cNvSpPr>
          <p:nvPr>
            <p:ph type="ftr" sz="quarter" idx="5"/>
          </p:nvPr>
        </p:nvSpPr>
        <p:spPr>
          <a:xfrm>
            <a:off x="94550" y="4815240"/>
            <a:ext cx="2597150" cy="234038"/>
          </a:xfrm>
          <a:prstGeom prst="rect">
            <a:avLst/>
          </a:prstGeom>
        </p:spPr>
        <p:txBody>
          <a:bodyPr vert="horz" wrap="square" lIns="0" tIns="18415" rIns="0" bIns="0" rtlCol="0">
            <a:spAutoFit/>
          </a:bodyPr>
          <a:lstStyle/>
          <a:p>
            <a:pPr marL="12700">
              <a:lnSpc>
                <a:spcPct val="100000"/>
              </a:lnSpc>
              <a:spcBef>
                <a:spcPts val="145"/>
              </a:spcBef>
            </a:pPr>
            <a:r>
              <a:rPr lang="es-AR" spc="-15" dirty="0"/>
              <a:t>Codo a Codo</a:t>
            </a:r>
            <a:endParaRPr lang="es-AR" dirty="0"/>
          </a:p>
        </p:txBody>
      </p:sp>
      <p:sp>
        <p:nvSpPr>
          <p:cNvPr id="6" name="Rectángulo 5"/>
          <p:cNvSpPr/>
          <p:nvPr/>
        </p:nvSpPr>
        <p:spPr>
          <a:xfrm>
            <a:off x="7162800" y="4781550"/>
            <a:ext cx="18288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6475" y="229963"/>
            <a:ext cx="6900545" cy="979169"/>
          </a:xfrm>
          <a:prstGeom prst="rect">
            <a:avLst/>
          </a:prstGeom>
        </p:spPr>
        <p:txBody>
          <a:bodyPr vert="horz" wrap="square" lIns="0" tIns="177165" rIns="0" bIns="0" rtlCol="0">
            <a:spAutoFit/>
          </a:bodyPr>
          <a:lstStyle/>
          <a:p>
            <a:pPr marL="12700">
              <a:lnSpc>
                <a:spcPct val="100000"/>
              </a:lnSpc>
              <a:spcBef>
                <a:spcPts val="1395"/>
              </a:spcBef>
            </a:pPr>
            <a:r>
              <a:rPr spc="-5" dirty="0"/>
              <a:t>Skew</a:t>
            </a:r>
          </a:p>
          <a:p>
            <a:pPr marL="19050">
              <a:lnSpc>
                <a:spcPct val="100000"/>
              </a:lnSpc>
              <a:spcBef>
                <a:spcPts val="695"/>
              </a:spcBef>
            </a:pPr>
            <a:r>
              <a:rPr sz="1600" b="0" dirty="0">
                <a:solidFill>
                  <a:srgbClr val="000000"/>
                </a:solidFill>
                <a:latin typeface="Arial Narrow"/>
                <a:cs typeface="Arial Narrow"/>
              </a:rPr>
              <a:t>Esto sería </a:t>
            </a:r>
            <a:r>
              <a:rPr sz="1600" b="0" spc="-5" dirty="0">
                <a:solidFill>
                  <a:srgbClr val="000000"/>
                </a:solidFill>
                <a:latin typeface="Arial Narrow"/>
                <a:cs typeface="Arial Narrow"/>
              </a:rPr>
              <a:t>lo que </a:t>
            </a:r>
            <a:r>
              <a:rPr sz="1600" b="0" dirty="0">
                <a:solidFill>
                  <a:srgbClr val="000000"/>
                </a:solidFill>
                <a:latin typeface="Arial Narrow"/>
                <a:cs typeface="Arial Narrow"/>
              </a:rPr>
              <a:t>por </a:t>
            </a:r>
            <a:r>
              <a:rPr sz="1600" b="0" spc="-5" dirty="0">
                <a:solidFill>
                  <a:srgbClr val="000000"/>
                </a:solidFill>
                <a:latin typeface="Arial Narrow"/>
                <a:cs typeface="Arial Narrow"/>
              </a:rPr>
              <a:t>ejemplo en </a:t>
            </a:r>
            <a:r>
              <a:rPr sz="1600" spc="-5" dirty="0">
                <a:solidFill>
                  <a:srgbClr val="000000"/>
                </a:solidFill>
              </a:rPr>
              <a:t>PHOTOSHOP </a:t>
            </a:r>
            <a:r>
              <a:rPr sz="1600" b="0" spc="-5" dirty="0">
                <a:solidFill>
                  <a:srgbClr val="000000"/>
                </a:solidFill>
                <a:latin typeface="Arial Narrow"/>
                <a:cs typeface="Arial Narrow"/>
              </a:rPr>
              <a:t>llamamos </a:t>
            </a:r>
            <a:r>
              <a:rPr sz="1600" b="0" spc="-15" dirty="0">
                <a:solidFill>
                  <a:srgbClr val="000000"/>
                </a:solidFill>
                <a:latin typeface="Arial Narrow"/>
                <a:cs typeface="Arial Narrow"/>
              </a:rPr>
              <a:t>sesgar, </a:t>
            </a:r>
            <a:r>
              <a:rPr sz="1600" b="0" spc="-5" dirty="0">
                <a:solidFill>
                  <a:srgbClr val="000000"/>
                </a:solidFill>
                <a:latin typeface="Arial Narrow"/>
                <a:cs typeface="Arial Narrow"/>
              </a:rPr>
              <a:t>las </a:t>
            </a:r>
            <a:r>
              <a:rPr sz="1600" b="0" spc="5" dirty="0">
                <a:solidFill>
                  <a:srgbClr val="000000"/>
                </a:solidFill>
                <a:latin typeface="Arial Narrow"/>
                <a:cs typeface="Arial Narrow"/>
              </a:rPr>
              <a:t>posibles variantes</a:t>
            </a:r>
            <a:r>
              <a:rPr sz="1600" b="0" spc="180" dirty="0">
                <a:solidFill>
                  <a:srgbClr val="000000"/>
                </a:solidFill>
                <a:latin typeface="Arial Narrow"/>
                <a:cs typeface="Arial Narrow"/>
              </a:rPr>
              <a:t> </a:t>
            </a:r>
            <a:r>
              <a:rPr sz="1600" b="0" spc="-5" dirty="0">
                <a:solidFill>
                  <a:srgbClr val="000000"/>
                </a:solidFill>
                <a:latin typeface="Arial Narrow"/>
                <a:cs typeface="Arial Narrow"/>
              </a:rPr>
              <a:t>son:</a:t>
            </a:r>
            <a:endParaRPr sz="1600">
              <a:latin typeface="Arial Narrow"/>
              <a:cs typeface="Arial Narrow"/>
            </a:endParaRPr>
          </a:p>
        </p:txBody>
      </p:sp>
      <p:pic>
        <p:nvPicPr>
          <p:cNvPr id="3" name="object 3"/>
          <p:cNvPicPr/>
          <p:nvPr/>
        </p:nvPicPr>
        <p:blipFill>
          <a:blip r:embed="rId2" cstate="print"/>
          <a:stretch>
            <a:fillRect/>
          </a:stretch>
        </p:blipFill>
        <p:spPr>
          <a:xfrm>
            <a:off x="4869304" y="1790924"/>
            <a:ext cx="2276440" cy="930449"/>
          </a:xfrm>
          <a:prstGeom prst="rect">
            <a:avLst/>
          </a:prstGeom>
        </p:spPr>
      </p:pic>
      <p:pic>
        <p:nvPicPr>
          <p:cNvPr id="4" name="object 4"/>
          <p:cNvPicPr/>
          <p:nvPr/>
        </p:nvPicPr>
        <p:blipFill>
          <a:blip r:embed="rId3" cstate="print"/>
          <a:stretch>
            <a:fillRect/>
          </a:stretch>
        </p:blipFill>
        <p:spPr>
          <a:xfrm>
            <a:off x="1245844" y="1463025"/>
            <a:ext cx="2716674" cy="2340999"/>
          </a:xfrm>
          <a:prstGeom prst="rect">
            <a:avLst/>
          </a:prstGeom>
        </p:spPr>
      </p:pic>
      <p:sp>
        <p:nvSpPr>
          <p:cNvPr id="5" name="object 5"/>
          <p:cNvSpPr txBox="1">
            <a:spLocks noGrp="1"/>
          </p:cNvSpPr>
          <p:nvPr>
            <p:ph type="ftr" sz="quarter" idx="5"/>
          </p:nvPr>
        </p:nvSpPr>
        <p:spPr>
          <a:xfrm>
            <a:off x="94550" y="4815240"/>
            <a:ext cx="2597150" cy="234038"/>
          </a:xfrm>
          <a:prstGeom prst="rect">
            <a:avLst/>
          </a:prstGeom>
        </p:spPr>
        <p:txBody>
          <a:bodyPr vert="horz" wrap="square" lIns="0" tIns="18415" rIns="0" bIns="0" rtlCol="0">
            <a:spAutoFit/>
          </a:bodyPr>
          <a:lstStyle/>
          <a:p>
            <a:pPr marL="12700">
              <a:lnSpc>
                <a:spcPct val="100000"/>
              </a:lnSpc>
              <a:spcBef>
                <a:spcPts val="145"/>
              </a:spcBef>
            </a:pPr>
            <a:r>
              <a:rPr lang="es-AR" spc="-15" dirty="0"/>
              <a:t>Codo a Codo</a:t>
            </a:r>
            <a:endParaRPr lang="es-AR" dirty="0"/>
          </a:p>
        </p:txBody>
      </p:sp>
      <p:sp>
        <p:nvSpPr>
          <p:cNvPr id="6" name="Rectángulo 5"/>
          <p:cNvSpPr/>
          <p:nvPr/>
        </p:nvSpPr>
        <p:spPr>
          <a:xfrm>
            <a:off x="7162800" y="4781550"/>
            <a:ext cx="18288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6475" y="229963"/>
            <a:ext cx="7350125" cy="1722120"/>
          </a:xfrm>
          <a:prstGeom prst="rect">
            <a:avLst/>
          </a:prstGeom>
        </p:spPr>
        <p:txBody>
          <a:bodyPr vert="horz" wrap="square" lIns="0" tIns="177165" rIns="0" bIns="0" rtlCol="0">
            <a:spAutoFit/>
          </a:bodyPr>
          <a:lstStyle/>
          <a:p>
            <a:pPr marL="12700">
              <a:lnSpc>
                <a:spcPct val="100000"/>
              </a:lnSpc>
              <a:spcBef>
                <a:spcPts val="1395"/>
              </a:spcBef>
            </a:pPr>
            <a:r>
              <a:rPr spc="-5" dirty="0"/>
              <a:t>Skew</a:t>
            </a:r>
          </a:p>
          <a:p>
            <a:pPr marL="19050" marR="5080">
              <a:lnSpc>
                <a:spcPct val="101600"/>
              </a:lnSpc>
              <a:spcBef>
                <a:spcPts val="660"/>
              </a:spcBef>
            </a:pPr>
            <a:r>
              <a:rPr sz="1600" dirty="0">
                <a:solidFill>
                  <a:srgbClr val="000000"/>
                </a:solidFill>
              </a:rPr>
              <a:t>No tiene sentido trabajar ni con </a:t>
            </a:r>
            <a:r>
              <a:rPr sz="1600" spc="-5" dirty="0">
                <a:solidFill>
                  <a:srgbClr val="000000"/>
                </a:solidFill>
              </a:rPr>
              <a:t>0 </a:t>
            </a:r>
            <a:r>
              <a:rPr sz="1600" dirty="0">
                <a:solidFill>
                  <a:srgbClr val="000000"/>
                </a:solidFill>
              </a:rPr>
              <a:t>ni con 180deg </a:t>
            </a:r>
            <a:r>
              <a:rPr sz="1600" b="0" dirty="0">
                <a:solidFill>
                  <a:srgbClr val="000000"/>
                </a:solidFill>
                <a:latin typeface="Arial Narrow"/>
                <a:cs typeface="Arial Narrow"/>
              </a:rPr>
              <a:t>porque </a:t>
            </a:r>
            <a:r>
              <a:rPr sz="1600" b="0" spc="-5" dirty="0">
                <a:solidFill>
                  <a:srgbClr val="000000"/>
                </a:solidFill>
                <a:latin typeface="Arial Narrow"/>
                <a:cs typeface="Arial Narrow"/>
              </a:rPr>
              <a:t>ese sería el valor </a:t>
            </a:r>
            <a:r>
              <a:rPr sz="1600" b="0" dirty="0">
                <a:solidFill>
                  <a:srgbClr val="000000"/>
                </a:solidFill>
                <a:latin typeface="Arial Narrow"/>
                <a:cs typeface="Arial Narrow"/>
              </a:rPr>
              <a:t>predeterminado, </a:t>
            </a:r>
            <a:r>
              <a:rPr sz="1600" b="0" spc="-5" dirty="0">
                <a:solidFill>
                  <a:srgbClr val="000000"/>
                </a:solidFill>
                <a:latin typeface="Arial Narrow"/>
                <a:cs typeface="Arial Narrow"/>
              </a:rPr>
              <a:t>el  elemento no </a:t>
            </a:r>
            <a:r>
              <a:rPr sz="1600" b="0" spc="10" dirty="0">
                <a:solidFill>
                  <a:srgbClr val="000000"/>
                </a:solidFill>
                <a:latin typeface="Arial Narrow"/>
                <a:cs typeface="Arial Narrow"/>
              </a:rPr>
              <a:t>tiene cambios </a:t>
            </a:r>
            <a:r>
              <a:rPr sz="1600" b="0" spc="-5" dirty="0">
                <a:solidFill>
                  <a:srgbClr val="000000"/>
                </a:solidFill>
                <a:latin typeface="Arial Narrow"/>
                <a:cs typeface="Arial Narrow"/>
              </a:rPr>
              <a:t>es </a:t>
            </a:r>
            <a:r>
              <a:rPr sz="1600" b="0" spc="10" dirty="0">
                <a:solidFill>
                  <a:srgbClr val="000000"/>
                </a:solidFill>
                <a:latin typeface="Arial Narrow"/>
                <a:cs typeface="Arial Narrow"/>
              </a:rPr>
              <a:t>decir </a:t>
            </a:r>
            <a:r>
              <a:rPr sz="1600" b="0" spc="-5" dirty="0">
                <a:solidFill>
                  <a:srgbClr val="000000"/>
                </a:solidFill>
                <a:latin typeface="Arial Narrow"/>
                <a:cs typeface="Arial Narrow"/>
              </a:rPr>
              <a:t>no está sesgado, la </a:t>
            </a:r>
            <a:r>
              <a:rPr sz="1600" b="0" spc="15" dirty="0">
                <a:solidFill>
                  <a:srgbClr val="000000"/>
                </a:solidFill>
                <a:latin typeface="Arial Narrow"/>
                <a:cs typeface="Arial Narrow"/>
              </a:rPr>
              <a:t>idea </a:t>
            </a:r>
            <a:r>
              <a:rPr sz="1600" b="0" spc="-5" dirty="0">
                <a:solidFill>
                  <a:srgbClr val="000000"/>
                </a:solidFill>
                <a:latin typeface="Arial Narrow"/>
                <a:cs typeface="Arial Narrow"/>
              </a:rPr>
              <a:t>es </a:t>
            </a:r>
            <a:r>
              <a:rPr sz="1600" b="0" spc="10" dirty="0">
                <a:solidFill>
                  <a:srgbClr val="000000"/>
                </a:solidFill>
                <a:latin typeface="Arial Narrow"/>
                <a:cs typeface="Arial Narrow"/>
              </a:rPr>
              <a:t>siempre </a:t>
            </a:r>
            <a:r>
              <a:rPr sz="1600" b="0" dirty="0">
                <a:solidFill>
                  <a:srgbClr val="000000"/>
                </a:solidFill>
                <a:latin typeface="Arial Narrow"/>
                <a:cs typeface="Arial Narrow"/>
              </a:rPr>
              <a:t>trabajar </a:t>
            </a:r>
            <a:r>
              <a:rPr sz="1600" b="0" spc="-5" dirty="0">
                <a:solidFill>
                  <a:srgbClr val="000000"/>
                </a:solidFill>
                <a:latin typeface="Arial Narrow"/>
                <a:cs typeface="Arial Narrow"/>
              </a:rPr>
              <a:t>con valores </a:t>
            </a:r>
            <a:r>
              <a:rPr sz="1600" b="0" dirty="0">
                <a:solidFill>
                  <a:srgbClr val="000000"/>
                </a:solidFill>
                <a:latin typeface="Arial Narrow"/>
                <a:cs typeface="Arial Narrow"/>
              </a:rPr>
              <a:t>entre  </a:t>
            </a:r>
            <a:r>
              <a:rPr sz="1600" b="0" spc="-5" dirty="0">
                <a:solidFill>
                  <a:srgbClr val="000000"/>
                </a:solidFill>
                <a:latin typeface="Arial Narrow"/>
                <a:cs typeface="Arial Narrow"/>
              </a:rPr>
              <a:t>estos dos. </a:t>
            </a:r>
            <a:r>
              <a:rPr sz="1600" b="0" dirty="0">
                <a:solidFill>
                  <a:srgbClr val="000000"/>
                </a:solidFill>
                <a:latin typeface="Arial Narrow"/>
                <a:cs typeface="Arial Narrow"/>
              </a:rPr>
              <a:t>En </a:t>
            </a:r>
            <a:r>
              <a:rPr sz="1600" b="0" spc="-5" dirty="0">
                <a:solidFill>
                  <a:srgbClr val="000000"/>
                </a:solidFill>
                <a:latin typeface="Arial Narrow"/>
                <a:cs typeface="Arial Narrow"/>
              </a:rPr>
              <a:t>todos los casos </a:t>
            </a:r>
            <a:r>
              <a:rPr sz="1600" b="0" spc="5" dirty="0">
                <a:solidFill>
                  <a:srgbClr val="000000"/>
                </a:solidFill>
                <a:latin typeface="Arial Narrow"/>
                <a:cs typeface="Arial Narrow"/>
              </a:rPr>
              <a:t>anteriores, </a:t>
            </a:r>
            <a:r>
              <a:rPr sz="1600" b="0" spc="-5" dirty="0">
                <a:solidFill>
                  <a:srgbClr val="000000"/>
                </a:solidFill>
                <a:latin typeface="Arial Narrow"/>
                <a:cs typeface="Arial Narrow"/>
              </a:rPr>
              <a:t>es </a:t>
            </a:r>
            <a:r>
              <a:rPr sz="1600" b="0" spc="10" dirty="0">
                <a:solidFill>
                  <a:srgbClr val="000000"/>
                </a:solidFill>
                <a:latin typeface="Arial Narrow"/>
                <a:cs typeface="Arial Narrow"/>
              </a:rPr>
              <a:t>decir </a:t>
            </a:r>
            <a:r>
              <a:rPr sz="1600" b="0" spc="-5" dirty="0">
                <a:solidFill>
                  <a:srgbClr val="000000"/>
                </a:solidFill>
                <a:latin typeface="Arial Narrow"/>
                <a:cs typeface="Arial Narrow"/>
              </a:rPr>
              <a:t>en el </a:t>
            </a:r>
            <a:r>
              <a:rPr sz="1600" spc="-5" dirty="0">
                <a:solidFill>
                  <a:srgbClr val="000000"/>
                </a:solidFill>
              </a:rPr>
              <a:t>skew </a:t>
            </a:r>
            <a:r>
              <a:rPr sz="1600" b="0" spc="-5" dirty="0">
                <a:solidFill>
                  <a:srgbClr val="000000"/>
                </a:solidFill>
                <a:latin typeface="Arial Narrow"/>
                <a:cs typeface="Arial Narrow"/>
              </a:rPr>
              <a:t>y en el translate podemos hacerlo  </a:t>
            </a:r>
            <a:r>
              <a:rPr sz="1600" b="0" spc="10" dirty="0">
                <a:solidFill>
                  <a:srgbClr val="000000"/>
                </a:solidFill>
                <a:latin typeface="Arial Narrow"/>
                <a:cs typeface="Arial Narrow"/>
              </a:rPr>
              <a:t>también </a:t>
            </a:r>
            <a:r>
              <a:rPr sz="1600" b="0" spc="-5" dirty="0">
                <a:solidFill>
                  <a:srgbClr val="000000"/>
                </a:solidFill>
                <a:latin typeface="Arial Narrow"/>
                <a:cs typeface="Arial Narrow"/>
              </a:rPr>
              <a:t>sobre el eje </a:t>
            </a:r>
            <a:r>
              <a:rPr sz="1600" b="0" dirty="0">
                <a:solidFill>
                  <a:srgbClr val="000000"/>
                </a:solidFill>
                <a:latin typeface="Arial Narrow"/>
                <a:cs typeface="Arial Narrow"/>
              </a:rPr>
              <a:t>Z, </a:t>
            </a:r>
            <a:r>
              <a:rPr sz="1600" dirty="0">
                <a:solidFill>
                  <a:srgbClr val="000000"/>
                </a:solidFill>
              </a:rPr>
              <a:t>por ejemplo skewZ() o</a:t>
            </a:r>
            <a:r>
              <a:rPr sz="1600" spc="-10" dirty="0">
                <a:solidFill>
                  <a:srgbClr val="000000"/>
                </a:solidFill>
              </a:rPr>
              <a:t> </a:t>
            </a:r>
            <a:r>
              <a:rPr sz="1600" dirty="0">
                <a:solidFill>
                  <a:srgbClr val="000000"/>
                </a:solidFill>
              </a:rPr>
              <a:t>translateZ(),</a:t>
            </a:r>
            <a:endParaRPr sz="1600">
              <a:latin typeface="Arial Narrow"/>
              <a:cs typeface="Arial Narrow"/>
            </a:endParaRPr>
          </a:p>
        </p:txBody>
      </p:sp>
      <p:pic>
        <p:nvPicPr>
          <p:cNvPr id="3" name="object 3"/>
          <p:cNvPicPr/>
          <p:nvPr/>
        </p:nvPicPr>
        <p:blipFill>
          <a:blip r:embed="rId2" cstate="print"/>
          <a:stretch>
            <a:fillRect/>
          </a:stretch>
        </p:blipFill>
        <p:spPr>
          <a:xfrm>
            <a:off x="3344565" y="2310800"/>
            <a:ext cx="2614982" cy="1962680"/>
          </a:xfrm>
          <a:prstGeom prst="rect">
            <a:avLst/>
          </a:prstGeom>
        </p:spPr>
      </p:pic>
      <p:sp>
        <p:nvSpPr>
          <p:cNvPr id="4" name="object 4"/>
          <p:cNvSpPr txBox="1">
            <a:spLocks noGrp="1"/>
          </p:cNvSpPr>
          <p:nvPr>
            <p:ph type="ftr" sz="quarter" idx="5"/>
          </p:nvPr>
        </p:nvSpPr>
        <p:spPr>
          <a:xfrm>
            <a:off x="94550" y="4815240"/>
            <a:ext cx="2597150" cy="234038"/>
          </a:xfrm>
          <a:prstGeom prst="rect">
            <a:avLst/>
          </a:prstGeom>
        </p:spPr>
        <p:txBody>
          <a:bodyPr vert="horz" wrap="square" lIns="0" tIns="18415" rIns="0" bIns="0" rtlCol="0">
            <a:spAutoFit/>
          </a:bodyPr>
          <a:lstStyle/>
          <a:p>
            <a:pPr marL="12700">
              <a:lnSpc>
                <a:spcPct val="100000"/>
              </a:lnSpc>
              <a:spcBef>
                <a:spcPts val="145"/>
              </a:spcBef>
            </a:pPr>
            <a:r>
              <a:rPr lang="es-AR" spc="-15" dirty="0"/>
              <a:t>Codo a Codo</a:t>
            </a:r>
            <a:endParaRPr lang="es-AR" dirty="0"/>
          </a:p>
        </p:txBody>
      </p:sp>
      <p:sp>
        <p:nvSpPr>
          <p:cNvPr id="5" name="Rectángulo 4"/>
          <p:cNvSpPr/>
          <p:nvPr/>
        </p:nvSpPr>
        <p:spPr>
          <a:xfrm>
            <a:off x="7162800" y="4781550"/>
            <a:ext cx="18288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714849"/>
            <a:ext cx="9144000" cy="429259"/>
            <a:chOff x="0" y="4714849"/>
            <a:chExt cx="9144000" cy="429259"/>
          </a:xfrm>
        </p:grpSpPr>
        <p:sp>
          <p:nvSpPr>
            <p:cNvPr id="3" name="object 3"/>
            <p:cNvSpPr/>
            <p:nvPr/>
          </p:nvSpPr>
          <p:spPr>
            <a:xfrm>
              <a:off x="0" y="4714849"/>
              <a:ext cx="9144000" cy="429259"/>
            </a:xfrm>
            <a:custGeom>
              <a:avLst/>
              <a:gdLst/>
              <a:ahLst/>
              <a:cxnLst/>
              <a:rect l="l" t="t" r="r" b="b"/>
              <a:pathLst>
                <a:path w="9144000" h="429260">
                  <a:moveTo>
                    <a:pt x="9143999" y="428699"/>
                  </a:moveTo>
                  <a:lnTo>
                    <a:pt x="0" y="428699"/>
                  </a:lnTo>
                  <a:lnTo>
                    <a:pt x="0" y="0"/>
                  </a:lnTo>
                  <a:lnTo>
                    <a:pt x="9143999" y="0"/>
                  </a:lnTo>
                  <a:lnTo>
                    <a:pt x="9143999" y="428699"/>
                  </a:lnTo>
                  <a:close/>
                </a:path>
              </a:pathLst>
            </a:custGeom>
            <a:solidFill>
              <a:srgbClr val="5184B9"/>
            </a:solidFill>
          </p:spPr>
          <p:txBody>
            <a:bodyPr wrap="square" lIns="0" tIns="0" rIns="0" bIns="0" rtlCol="0"/>
            <a:lstStyle/>
            <a:p>
              <a:endParaRPr/>
            </a:p>
          </p:txBody>
        </p:sp>
        <p:pic>
          <p:nvPicPr>
            <p:cNvPr id="4" name="object 4"/>
            <p:cNvPicPr/>
            <p:nvPr/>
          </p:nvPicPr>
          <p:blipFill>
            <a:blip r:embed="rId2" cstate="print"/>
            <a:stretch>
              <a:fillRect/>
            </a:stretch>
          </p:blipFill>
          <p:spPr>
            <a:xfrm>
              <a:off x="7163442" y="4744574"/>
              <a:ext cx="1751967" cy="369249"/>
            </a:xfrm>
            <a:prstGeom prst="rect">
              <a:avLst/>
            </a:prstGeom>
          </p:spPr>
        </p:pic>
      </p:grpSp>
      <p:sp>
        <p:nvSpPr>
          <p:cNvPr id="5" name="object 5"/>
          <p:cNvSpPr txBox="1"/>
          <p:nvPr/>
        </p:nvSpPr>
        <p:spPr>
          <a:xfrm>
            <a:off x="786475" y="470956"/>
            <a:ext cx="997585" cy="482600"/>
          </a:xfrm>
          <a:prstGeom prst="rect">
            <a:avLst/>
          </a:prstGeom>
        </p:spPr>
        <p:txBody>
          <a:bodyPr vert="horz" wrap="square" lIns="0" tIns="12700" rIns="0" bIns="0" rtlCol="0">
            <a:spAutoFit/>
          </a:bodyPr>
          <a:lstStyle/>
          <a:p>
            <a:pPr marL="12700">
              <a:lnSpc>
                <a:spcPct val="100000"/>
              </a:lnSpc>
              <a:spcBef>
                <a:spcPts val="100"/>
              </a:spcBef>
            </a:pPr>
            <a:r>
              <a:rPr sz="3000" b="1" dirty="0">
                <a:solidFill>
                  <a:srgbClr val="45637F"/>
                </a:solidFill>
                <a:latin typeface="Arial Narrow"/>
                <a:cs typeface="Arial Narrow"/>
              </a:rPr>
              <a:t>Rotate</a:t>
            </a:r>
            <a:endParaRPr sz="3000">
              <a:latin typeface="Arial Narrow"/>
              <a:cs typeface="Arial Narrow"/>
            </a:endParaRPr>
          </a:p>
        </p:txBody>
      </p:sp>
      <p:sp>
        <p:nvSpPr>
          <p:cNvPr id="6" name="object 6"/>
          <p:cNvSpPr txBox="1"/>
          <p:nvPr/>
        </p:nvSpPr>
        <p:spPr>
          <a:xfrm>
            <a:off x="793175" y="1092246"/>
            <a:ext cx="7795895" cy="764540"/>
          </a:xfrm>
          <a:prstGeom prst="rect">
            <a:avLst/>
          </a:prstGeom>
        </p:spPr>
        <p:txBody>
          <a:bodyPr vert="horz" wrap="square" lIns="0" tIns="8890" rIns="0" bIns="0" rtlCol="0">
            <a:spAutoFit/>
          </a:bodyPr>
          <a:lstStyle/>
          <a:p>
            <a:pPr marL="12700" marR="5080">
              <a:lnSpc>
                <a:spcPct val="101600"/>
              </a:lnSpc>
              <a:spcBef>
                <a:spcPts val="70"/>
              </a:spcBef>
            </a:pPr>
            <a:r>
              <a:rPr sz="1600" spc="-5" dirty="0">
                <a:latin typeface="Arial Narrow"/>
                <a:cs typeface="Arial Narrow"/>
              </a:rPr>
              <a:t>Rotamos el objeto que puede ser de línea o de bloque tanto a favor como en el </a:t>
            </a:r>
            <a:r>
              <a:rPr sz="1600" spc="10" dirty="0">
                <a:latin typeface="Arial Narrow"/>
                <a:cs typeface="Arial Narrow"/>
              </a:rPr>
              <a:t>sentido </a:t>
            </a:r>
            <a:r>
              <a:rPr sz="1600" spc="5" dirty="0">
                <a:latin typeface="Arial Narrow"/>
                <a:cs typeface="Arial Narrow"/>
              </a:rPr>
              <a:t>contrario </a:t>
            </a:r>
            <a:r>
              <a:rPr sz="1600" spc="-5" dirty="0">
                <a:latin typeface="Arial Narrow"/>
                <a:cs typeface="Arial Narrow"/>
              </a:rPr>
              <a:t>a las  agujas del reloj, es </a:t>
            </a:r>
            <a:r>
              <a:rPr sz="1600" spc="10" dirty="0">
                <a:latin typeface="Arial Narrow"/>
                <a:cs typeface="Arial Narrow"/>
              </a:rPr>
              <a:t>decir </a:t>
            </a:r>
            <a:r>
              <a:rPr sz="1600" spc="-5" dirty="0">
                <a:latin typeface="Arial Narrow"/>
                <a:cs typeface="Arial Narrow"/>
              </a:rPr>
              <a:t>que los valores </a:t>
            </a:r>
            <a:r>
              <a:rPr sz="1600" spc="5" dirty="0">
                <a:latin typeface="Arial Narrow"/>
                <a:cs typeface="Arial Narrow"/>
              </a:rPr>
              <a:t>posibles </a:t>
            </a:r>
            <a:r>
              <a:rPr sz="1600" spc="-5" dirty="0">
                <a:latin typeface="Arial Narrow"/>
                <a:cs typeface="Arial Narrow"/>
              </a:rPr>
              <a:t>son, </a:t>
            </a:r>
            <a:r>
              <a:rPr sz="1600" b="1" spc="-5" dirty="0">
                <a:latin typeface="Arial Narrow"/>
                <a:cs typeface="Arial Narrow"/>
              </a:rPr>
              <a:t>0 a </a:t>
            </a:r>
            <a:r>
              <a:rPr sz="1600" b="1" dirty="0">
                <a:latin typeface="Arial Narrow"/>
                <a:cs typeface="Arial Narrow"/>
              </a:rPr>
              <a:t>360deg </a:t>
            </a:r>
            <a:r>
              <a:rPr sz="1600" spc="-5" dirty="0">
                <a:latin typeface="Arial Narrow"/>
                <a:cs typeface="Arial Narrow"/>
              </a:rPr>
              <a:t>o en el </a:t>
            </a:r>
            <a:r>
              <a:rPr sz="1600" spc="10" dirty="0">
                <a:latin typeface="Arial Narrow"/>
                <a:cs typeface="Arial Narrow"/>
              </a:rPr>
              <a:t>sentido </a:t>
            </a:r>
            <a:r>
              <a:rPr sz="1600" spc="5" dirty="0">
                <a:latin typeface="Arial Narrow"/>
                <a:cs typeface="Arial Narrow"/>
              </a:rPr>
              <a:t>contrario </a:t>
            </a:r>
            <a:r>
              <a:rPr sz="1600" spc="-5" dirty="0">
                <a:latin typeface="Arial Narrow"/>
                <a:cs typeface="Arial Narrow"/>
              </a:rPr>
              <a:t>de las agujas  del reloj </a:t>
            </a:r>
            <a:r>
              <a:rPr sz="1600" b="1" spc="-5" dirty="0">
                <a:latin typeface="Arial Narrow"/>
                <a:cs typeface="Arial Narrow"/>
              </a:rPr>
              <a:t>0 a </a:t>
            </a:r>
            <a:r>
              <a:rPr sz="1600" b="1" dirty="0">
                <a:latin typeface="Arial Narrow"/>
                <a:cs typeface="Arial Narrow"/>
              </a:rPr>
              <a:t>-360deg. </a:t>
            </a:r>
            <a:r>
              <a:rPr sz="1600" b="1" spc="-20" dirty="0">
                <a:latin typeface="Arial Narrow"/>
                <a:cs typeface="Arial Narrow"/>
              </a:rPr>
              <a:t>Veamos </a:t>
            </a:r>
            <a:r>
              <a:rPr sz="1600" b="1" dirty="0">
                <a:latin typeface="Arial Narrow"/>
                <a:cs typeface="Arial Narrow"/>
              </a:rPr>
              <a:t>un</a:t>
            </a:r>
            <a:r>
              <a:rPr sz="1600" b="1" spc="30" dirty="0">
                <a:latin typeface="Arial Narrow"/>
                <a:cs typeface="Arial Narrow"/>
              </a:rPr>
              <a:t> </a:t>
            </a:r>
            <a:r>
              <a:rPr sz="1600" b="1" dirty="0">
                <a:latin typeface="Arial Narrow"/>
                <a:cs typeface="Arial Narrow"/>
              </a:rPr>
              <a:t>ejemplo,</a:t>
            </a:r>
            <a:endParaRPr sz="1600">
              <a:latin typeface="Arial Narrow"/>
              <a:cs typeface="Arial Narrow"/>
            </a:endParaRPr>
          </a:p>
        </p:txBody>
      </p:sp>
      <p:pic>
        <p:nvPicPr>
          <p:cNvPr id="7" name="object 7"/>
          <p:cNvPicPr/>
          <p:nvPr/>
        </p:nvPicPr>
        <p:blipFill>
          <a:blip r:embed="rId3" cstate="print"/>
          <a:stretch>
            <a:fillRect/>
          </a:stretch>
        </p:blipFill>
        <p:spPr>
          <a:xfrm>
            <a:off x="1457145" y="1966324"/>
            <a:ext cx="2720775" cy="2503324"/>
          </a:xfrm>
          <a:prstGeom prst="rect">
            <a:avLst/>
          </a:prstGeom>
        </p:spPr>
      </p:pic>
      <p:pic>
        <p:nvPicPr>
          <p:cNvPr id="8" name="object 8"/>
          <p:cNvPicPr/>
          <p:nvPr/>
        </p:nvPicPr>
        <p:blipFill>
          <a:blip r:embed="rId4" cstate="print"/>
          <a:stretch>
            <a:fillRect/>
          </a:stretch>
        </p:blipFill>
        <p:spPr>
          <a:xfrm>
            <a:off x="5124960" y="2212683"/>
            <a:ext cx="2177486" cy="2177494"/>
          </a:xfrm>
          <a:prstGeom prst="rect">
            <a:avLst/>
          </a:prstGeom>
        </p:spPr>
      </p:pic>
      <p:sp>
        <p:nvSpPr>
          <p:cNvPr id="9" name="object 9"/>
          <p:cNvSpPr txBox="1">
            <a:spLocks noGrp="1"/>
          </p:cNvSpPr>
          <p:nvPr>
            <p:ph type="ftr" sz="quarter" idx="5"/>
          </p:nvPr>
        </p:nvSpPr>
        <p:spPr>
          <a:xfrm>
            <a:off x="94550" y="4815240"/>
            <a:ext cx="2597150" cy="234038"/>
          </a:xfrm>
          <a:prstGeom prst="rect">
            <a:avLst/>
          </a:prstGeom>
        </p:spPr>
        <p:txBody>
          <a:bodyPr vert="horz" wrap="square" lIns="0" tIns="18415" rIns="0" bIns="0" rtlCol="0">
            <a:spAutoFit/>
          </a:bodyPr>
          <a:lstStyle/>
          <a:p>
            <a:pPr marL="12700">
              <a:lnSpc>
                <a:spcPct val="100000"/>
              </a:lnSpc>
              <a:spcBef>
                <a:spcPts val="145"/>
              </a:spcBef>
            </a:pPr>
            <a:r>
              <a:rPr lang="es-AR" spc="-15" dirty="0"/>
              <a:t>Codo a Codo</a:t>
            </a:r>
            <a:endParaRPr lang="es-AR" dirty="0"/>
          </a:p>
        </p:txBody>
      </p:sp>
      <p:sp>
        <p:nvSpPr>
          <p:cNvPr id="10" name="Rectángulo 9"/>
          <p:cNvSpPr/>
          <p:nvPr/>
        </p:nvSpPr>
        <p:spPr>
          <a:xfrm>
            <a:off x="7162800" y="4781550"/>
            <a:ext cx="18288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714849"/>
            <a:ext cx="9144000" cy="429259"/>
            <a:chOff x="0" y="4714849"/>
            <a:chExt cx="9144000" cy="429259"/>
          </a:xfrm>
        </p:grpSpPr>
        <p:sp>
          <p:nvSpPr>
            <p:cNvPr id="3" name="object 3"/>
            <p:cNvSpPr/>
            <p:nvPr/>
          </p:nvSpPr>
          <p:spPr>
            <a:xfrm>
              <a:off x="0" y="4714849"/>
              <a:ext cx="9144000" cy="429259"/>
            </a:xfrm>
            <a:custGeom>
              <a:avLst/>
              <a:gdLst/>
              <a:ahLst/>
              <a:cxnLst/>
              <a:rect l="l" t="t" r="r" b="b"/>
              <a:pathLst>
                <a:path w="9144000" h="429260">
                  <a:moveTo>
                    <a:pt x="9143999" y="428699"/>
                  </a:moveTo>
                  <a:lnTo>
                    <a:pt x="0" y="428699"/>
                  </a:lnTo>
                  <a:lnTo>
                    <a:pt x="0" y="0"/>
                  </a:lnTo>
                  <a:lnTo>
                    <a:pt x="9143999" y="0"/>
                  </a:lnTo>
                  <a:lnTo>
                    <a:pt x="9143999" y="428699"/>
                  </a:lnTo>
                  <a:close/>
                </a:path>
              </a:pathLst>
            </a:custGeom>
            <a:solidFill>
              <a:srgbClr val="5184B9"/>
            </a:solidFill>
          </p:spPr>
          <p:txBody>
            <a:bodyPr wrap="square" lIns="0" tIns="0" rIns="0" bIns="0" rtlCol="0"/>
            <a:lstStyle/>
            <a:p>
              <a:endParaRPr/>
            </a:p>
          </p:txBody>
        </p:sp>
        <p:pic>
          <p:nvPicPr>
            <p:cNvPr id="4" name="object 4"/>
            <p:cNvPicPr/>
            <p:nvPr/>
          </p:nvPicPr>
          <p:blipFill>
            <a:blip r:embed="rId2" cstate="print"/>
            <a:stretch>
              <a:fillRect/>
            </a:stretch>
          </p:blipFill>
          <p:spPr>
            <a:xfrm>
              <a:off x="7163442" y="4744574"/>
              <a:ext cx="1751967" cy="369249"/>
            </a:xfrm>
            <a:prstGeom prst="rect">
              <a:avLst/>
            </a:prstGeom>
          </p:spPr>
        </p:pic>
      </p:grpSp>
      <p:sp>
        <p:nvSpPr>
          <p:cNvPr id="5" name="object 5"/>
          <p:cNvSpPr txBox="1"/>
          <p:nvPr/>
        </p:nvSpPr>
        <p:spPr>
          <a:xfrm>
            <a:off x="786475" y="470956"/>
            <a:ext cx="2525395" cy="482600"/>
          </a:xfrm>
          <a:prstGeom prst="rect">
            <a:avLst/>
          </a:prstGeom>
        </p:spPr>
        <p:txBody>
          <a:bodyPr vert="horz" wrap="square" lIns="0" tIns="12700" rIns="0" bIns="0" rtlCol="0">
            <a:spAutoFit/>
          </a:bodyPr>
          <a:lstStyle/>
          <a:p>
            <a:pPr marL="12700">
              <a:lnSpc>
                <a:spcPct val="100000"/>
              </a:lnSpc>
              <a:spcBef>
                <a:spcPts val="100"/>
              </a:spcBef>
            </a:pPr>
            <a:r>
              <a:rPr sz="3000" b="1" spc="-135" dirty="0">
                <a:solidFill>
                  <a:srgbClr val="45637F"/>
                </a:solidFill>
                <a:latin typeface="Arial Narrow"/>
                <a:cs typeface="Arial Narrow"/>
              </a:rPr>
              <a:t>T</a:t>
            </a:r>
            <a:r>
              <a:rPr sz="3000" b="1" dirty="0">
                <a:solidFill>
                  <a:srgbClr val="45637F"/>
                </a:solidFill>
                <a:latin typeface="Arial Narrow"/>
                <a:cs typeface="Arial Narrow"/>
              </a:rPr>
              <a:t>ransform-origin</a:t>
            </a:r>
            <a:endParaRPr sz="3000">
              <a:latin typeface="Arial Narrow"/>
              <a:cs typeface="Arial Narrow"/>
            </a:endParaRPr>
          </a:p>
        </p:txBody>
      </p:sp>
      <p:sp>
        <p:nvSpPr>
          <p:cNvPr id="6" name="object 6"/>
          <p:cNvSpPr txBox="1"/>
          <p:nvPr/>
        </p:nvSpPr>
        <p:spPr>
          <a:xfrm>
            <a:off x="793175" y="1092246"/>
            <a:ext cx="7660005" cy="764540"/>
          </a:xfrm>
          <a:prstGeom prst="rect">
            <a:avLst/>
          </a:prstGeom>
        </p:spPr>
        <p:txBody>
          <a:bodyPr vert="horz" wrap="square" lIns="0" tIns="8890" rIns="0" bIns="0" rtlCol="0">
            <a:spAutoFit/>
          </a:bodyPr>
          <a:lstStyle/>
          <a:p>
            <a:pPr marL="12700" marR="5080">
              <a:lnSpc>
                <a:spcPct val="101600"/>
              </a:lnSpc>
              <a:spcBef>
                <a:spcPts val="70"/>
              </a:spcBef>
            </a:pPr>
            <a:r>
              <a:rPr sz="1600" dirty="0">
                <a:latin typeface="Arial Narrow"/>
                <a:cs typeface="Arial Narrow"/>
              </a:rPr>
              <a:t>Se </a:t>
            </a:r>
            <a:r>
              <a:rPr sz="1600" spc="-5" dirty="0">
                <a:latin typeface="Arial Narrow"/>
                <a:cs typeface="Arial Narrow"/>
              </a:rPr>
              <a:t>pueden </a:t>
            </a:r>
            <a:r>
              <a:rPr sz="1600" spc="5" dirty="0">
                <a:latin typeface="Arial Narrow"/>
                <a:cs typeface="Arial Narrow"/>
              </a:rPr>
              <a:t>utilizar, </a:t>
            </a:r>
            <a:r>
              <a:rPr sz="1600" spc="10" dirty="0">
                <a:latin typeface="Arial Narrow"/>
                <a:cs typeface="Arial Narrow"/>
              </a:rPr>
              <a:t>medidas </a:t>
            </a:r>
            <a:r>
              <a:rPr sz="1600" spc="-5" dirty="0">
                <a:latin typeface="Arial Narrow"/>
                <a:cs typeface="Arial Narrow"/>
              </a:rPr>
              <a:t>de </a:t>
            </a:r>
            <a:r>
              <a:rPr sz="1600" b="1" dirty="0">
                <a:latin typeface="Arial Narrow"/>
                <a:cs typeface="Arial Narrow"/>
              </a:rPr>
              <a:t>longitud , px, em, % </a:t>
            </a:r>
            <a:r>
              <a:rPr sz="1600" dirty="0">
                <a:latin typeface="Arial Narrow"/>
                <a:cs typeface="Arial Narrow"/>
              </a:rPr>
              <a:t>(en </a:t>
            </a:r>
            <a:r>
              <a:rPr sz="1600" spc="5" dirty="0">
                <a:latin typeface="Arial Narrow"/>
                <a:cs typeface="Arial Narrow"/>
              </a:rPr>
              <a:t>referencia </a:t>
            </a:r>
            <a:r>
              <a:rPr sz="1600" spc="-5" dirty="0">
                <a:latin typeface="Arial Narrow"/>
                <a:cs typeface="Arial Narrow"/>
              </a:rPr>
              <a:t>al alto o al ancho del elemento que  estoy </a:t>
            </a:r>
            <a:r>
              <a:rPr sz="1600" dirty="0">
                <a:latin typeface="Arial Narrow"/>
                <a:cs typeface="Arial Narrow"/>
              </a:rPr>
              <a:t>transformando), </a:t>
            </a:r>
            <a:r>
              <a:rPr sz="1600" spc="-5" dirty="0">
                <a:latin typeface="Arial Narrow"/>
                <a:cs typeface="Arial Narrow"/>
              </a:rPr>
              <a:t>así como palabras </a:t>
            </a:r>
            <a:r>
              <a:rPr sz="1600" spc="-15" dirty="0">
                <a:latin typeface="Arial Narrow"/>
                <a:cs typeface="Arial Narrow"/>
              </a:rPr>
              <a:t>(</a:t>
            </a:r>
            <a:r>
              <a:rPr sz="1600" b="1" spc="-15" dirty="0">
                <a:latin typeface="Arial Narrow"/>
                <a:cs typeface="Arial Narrow"/>
              </a:rPr>
              <a:t>center, </a:t>
            </a:r>
            <a:r>
              <a:rPr sz="1600" b="1" spc="-5" dirty="0">
                <a:latin typeface="Arial Narrow"/>
                <a:cs typeface="Arial Narrow"/>
              </a:rPr>
              <a:t>top,bottom,etc</a:t>
            </a:r>
            <a:r>
              <a:rPr sz="1600" spc="-5" dirty="0">
                <a:latin typeface="Arial Narrow"/>
                <a:cs typeface="Arial Narrow"/>
              </a:rPr>
              <a:t>), es </a:t>
            </a:r>
            <a:r>
              <a:rPr sz="1600" spc="10" dirty="0">
                <a:latin typeface="Arial Narrow"/>
                <a:cs typeface="Arial Narrow"/>
              </a:rPr>
              <a:t>decir </a:t>
            </a:r>
            <a:r>
              <a:rPr sz="1600" spc="-5" dirty="0">
                <a:latin typeface="Arial Narrow"/>
                <a:cs typeface="Arial Narrow"/>
              </a:rPr>
              <a:t>aquellos valores que </a:t>
            </a:r>
            <a:r>
              <a:rPr sz="1600" dirty="0">
                <a:latin typeface="Arial Narrow"/>
                <a:cs typeface="Arial Narrow"/>
              </a:rPr>
              <a:t>por  </a:t>
            </a:r>
            <a:r>
              <a:rPr sz="1600" spc="-5" dirty="0">
                <a:latin typeface="Arial Narrow"/>
                <a:cs typeface="Arial Narrow"/>
              </a:rPr>
              <a:t>ejemplo </a:t>
            </a:r>
            <a:r>
              <a:rPr sz="1600" spc="10" dirty="0">
                <a:latin typeface="Arial Narrow"/>
                <a:cs typeface="Arial Narrow"/>
              </a:rPr>
              <a:t>utilizamos </a:t>
            </a:r>
            <a:r>
              <a:rPr sz="1600" spc="-5" dirty="0">
                <a:latin typeface="Arial Narrow"/>
                <a:cs typeface="Arial Narrow"/>
              </a:rPr>
              <a:t>en la </a:t>
            </a:r>
            <a:r>
              <a:rPr sz="1600" spc="5" dirty="0">
                <a:latin typeface="Arial Narrow"/>
                <a:cs typeface="Arial Narrow"/>
              </a:rPr>
              <a:t>propiedad</a:t>
            </a:r>
            <a:r>
              <a:rPr sz="1600" dirty="0">
                <a:latin typeface="Arial Narrow"/>
                <a:cs typeface="Arial Narrow"/>
              </a:rPr>
              <a:t> </a:t>
            </a:r>
            <a:r>
              <a:rPr sz="1600" b="1" dirty="0">
                <a:latin typeface="Arial Narrow"/>
                <a:cs typeface="Arial Narrow"/>
              </a:rPr>
              <a:t>background-position.</a:t>
            </a:r>
            <a:endParaRPr sz="1600">
              <a:latin typeface="Arial Narrow"/>
              <a:cs typeface="Arial Narrow"/>
            </a:endParaRPr>
          </a:p>
        </p:txBody>
      </p:sp>
      <p:pic>
        <p:nvPicPr>
          <p:cNvPr id="7" name="object 7"/>
          <p:cNvPicPr/>
          <p:nvPr/>
        </p:nvPicPr>
        <p:blipFill>
          <a:blip r:embed="rId3" cstate="print"/>
          <a:stretch>
            <a:fillRect/>
          </a:stretch>
        </p:blipFill>
        <p:spPr>
          <a:xfrm>
            <a:off x="2771874" y="1974322"/>
            <a:ext cx="3682875" cy="2574974"/>
          </a:xfrm>
          <a:prstGeom prst="rect">
            <a:avLst/>
          </a:prstGeom>
        </p:spPr>
      </p:pic>
      <p:sp>
        <p:nvSpPr>
          <p:cNvPr id="8" name="object 8"/>
          <p:cNvSpPr txBox="1">
            <a:spLocks noGrp="1"/>
          </p:cNvSpPr>
          <p:nvPr>
            <p:ph type="ftr" sz="quarter" idx="5"/>
          </p:nvPr>
        </p:nvSpPr>
        <p:spPr>
          <a:xfrm>
            <a:off x="94550" y="4815240"/>
            <a:ext cx="2597150" cy="234038"/>
          </a:xfrm>
          <a:prstGeom prst="rect">
            <a:avLst/>
          </a:prstGeom>
        </p:spPr>
        <p:txBody>
          <a:bodyPr vert="horz" wrap="square" lIns="0" tIns="18415" rIns="0" bIns="0" rtlCol="0">
            <a:spAutoFit/>
          </a:bodyPr>
          <a:lstStyle/>
          <a:p>
            <a:pPr marL="12700">
              <a:lnSpc>
                <a:spcPct val="100000"/>
              </a:lnSpc>
              <a:spcBef>
                <a:spcPts val="145"/>
              </a:spcBef>
            </a:pPr>
            <a:r>
              <a:rPr lang="es-AR" spc="-15" dirty="0"/>
              <a:t>Codo a Codo</a:t>
            </a:r>
            <a:endParaRPr lang="es-AR" dirty="0"/>
          </a:p>
        </p:txBody>
      </p:sp>
      <p:sp>
        <p:nvSpPr>
          <p:cNvPr id="9" name="Rectángulo 8"/>
          <p:cNvSpPr/>
          <p:nvPr/>
        </p:nvSpPr>
        <p:spPr>
          <a:xfrm>
            <a:off x="7162800" y="4781550"/>
            <a:ext cx="18288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6475" y="229963"/>
            <a:ext cx="7663180" cy="1226820"/>
          </a:xfrm>
          <a:prstGeom prst="rect">
            <a:avLst/>
          </a:prstGeom>
        </p:spPr>
        <p:txBody>
          <a:bodyPr vert="horz" wrap="square" lIns="0" tIns="177165" rIns="0" bIns="0" rtlCol="0">
            <a:spAutoFit/>
          </a:bodyPr>
          <a:lstStyle/>
          <a:p>
            <a:pPr marL="12700">
              <a:lnSpc>
                <a:spcPct val="100000"/>
              </a:lnSpc>
              <a:spcBef>
                <a:spcPts val="1395"/>
              </a:spcBef>
            </a:pPr>
            <a:r>
              <a:rPr dirty="0"/>
              <a:t>Rotación</a:t>
            </a:r>
            <a:r>
              <a:rPr spc="-10" dirty="0"/>
              <a:t> </a:t>
            </a:r>
            <a:r>
              <a:rPr dirty="0"/>
              <a:t>3D</a:t>
            </a:r>
          </a:p>
          <a:p>
            <a:pPr marL="19050" marR="5080">
              <a:lnSpc>
                <a:spcPct val="101600"/>
              </a:lnSpc>
              <a:spcBef>
                <a:spcPts val="660"/>
              </a:spcBef>
            </a:pPr>
            <a:r>
              <a:rPr sz="1600" b="0" spc="-5" dirty="0">
                <a:solidFill>
                  <a:srgbClr val="000000"/>
                </a:solidFill>
                <a:latin typeface="Arial Narrow"/>
                <a:cs typeface="Arial Narrow"/>
              </a:rPr>
              <a:t>La </a:t>
            </a:r>
            <a:r>
              <a:rPr sz="1600" b="0" spc="5" dirty="0">
                <a:solidFill>
                  <a:srgbClr val="000000"/>
                </a:solidFill>
                <a:latin typeface="Arial Narrow"/>
                <a:cs typeface="Arial Narrow"/>
              </a:rPr>
              <a:t>rotación </a:t>
            </a:r>
            <a:r>
              <a:rPr sz="1600" dirty="0">
                <a:solidFill>
                  <a:srgbClr val="000000"/>
                </a:solidFill>
              </a:rPr>
              <a:t>3D </a:t>
            </a:r>
            <a:r>
              <a:rPr sz="1600" b="0" spc="-5" dirty="0">
                <a:solidFill>
                  <a:srgbClr val="000000"/>
                </a:solidFill>
                <a:latin typeface="Arial Narrow"/>
                <a:cs typeface="Arial Narrow"/>
              </a:rPr>
              <a:t>va desde </a:t>
            </a:r>
            <a:r>
              <a:rPr sz="1600" spc="-5" dirty="0">
                <a:solidFill>
                  <a:srgbClr val="000000"/>
                </a:solidFill>
              </a:rPr>
              <a:t>0 a </a:t>
            </a:r>
            <a:r>
              <a:rPr sz="1600" dirty="0">
                <a:solidFill>
                  <a:srgbClr val="000000"/>
                </a:solidFill>
              </a:rPr>
              <a:t>180deg </a:t>
            </a:r>
            <a:r>
              <a:rPr sz="1600" spc="-5" dirty="0">
                <a:solidFill>
                  <a:srgbClr val="000000"/>
                </a:solidFill>
              </a:rPr>
              <a:t>0 a </a:t>
            </a:r>
            <a:r>
              <a:rPr sz="1600" dirty="0">
                <a:solidFill>
                  <a:srgbClr val="000000"/>
                </a:solidFill>
              </a:rPr>
              <a:t>-180deg, </a:t>
            </a:r>
            <a:r>
              <a:rPr sz="1600" b="0" spc="-5" dirty="0">
                <a:solidFill>
                  <a:srgbClr val="000000"/>
                </a:solidFill>
                <a:latin typeface="Arial Narrow"/>
                <a:cs typeface="Arial Narrow"/>
              </a:rPr>
              <a:t>y se puede </a:t>
            </a:r>
            <a:r>
              <a:rPr sz="1600" b="0" spc="5" dirty="0">
                <a:solidFill>
                  <a:srgbClr val="000000"/>
                </a:solidFill>
                <a:latin typeface="Arial Narrow"/>
                <a:cs typeface="Arial Narrow"/>
              </a:rPr>
              <a:t>realizar </a:t>
            </a:r>
            <a:r>
              <a:rPr sz="1600" b="0" spc="-5" dirty="0">
                <a:solidFill>
                  <a:srgbClr val="000000"/>
                </a:solidFill>
                <a:latin typeface="Arial Narrow"/>
                <a:cs typeface="Arial Narrow"/>
              </a:rPr>
              <a:t>tanto con </a:t>
            </a:r>
            <a:r>
              <a:rPr sz="1600" spc="-5" dirty="0">
                <a:solidFill>
                  <a:srgbClr val="000000"/>
                </a:solidFill>
              </a:rPr>
              <a:t>x, y así </a:t>
            </a:r>
            <a:r>
              <a:rPr sz="1600" dirty="0">
                <a:solidFill>
                  <a:srgbClr val="000000"/>
                </a:solidFill>
              </a:rPr>
              <a:t>como </a:t>
            </a:r>
            <a:r>
              <a:rPr sz="1600" spc="-5" dirty="0">
                <a:solidFill>
                  <a:srgbClr val="000000"/>
                </a:solidFill>
              </a:rPr>
              <a:t>z, </a:t>
            </a:r>
            <a:r>
              <a:rPr sz="1600" b="0" spc="-5" dirty="0">
                <a:solidFill>
                  <a:srgbClr val="000000"/>
                </a:solidFill>
                <a:latin typeface="Arial Narrow"/>
                <a:cs typeface="Arial Narrow"/>
              </a:rPr>
              <a:t>como  se ve en las </a:t>
            </a:r>
            <a:r>
              <a:rPr sz="1600" b="0" spc="5" dirty="0">
                <a:solidFill>
                  <a:srgbClr val="000000"/>
                </a:solidFill>
                <a:latin typeface="Arial Narrow"/>
                <a:cs typeface="Arial Narrow"/>
              </a:rPr>
              <a:t>imágenes</a:t>
            </a:r>
            <a:r>
              <a:rPr sz="1600" b="0" spc="20" dirty="0">
                <a:solidFill>
                  <a:srgbClr val="000000"/>
                </a:solidFill>
                <a:latin typeface="Arial Narrow"/>
                <a:cs typeface="Arial Narrow"/>
              </a:rPr>
              <a:t> </a:t>
            </a:r>
            <a:r>
              <a:rPr sz="1600" b="0" spc="-5" dirty="0">
                <a:solidFill>
                  <a:srgbClr val="000000"/>
                </a:solidFill>
                <a:latin typeface="Arial Narrow"/>
                <a:cs typeface="Arial Narrow"/>
              </a:rPr>
              <a:t>debajo,</a:t>
            </a:r>
            <a:endParaRPr sz="1600">
              <a:latin typeface="Arial Narrow"/>
              <a:cs typeface="Arial Narrow"/>
            </a:endParaRPr>
          </a:p>
        </p:txBody>
      </p:sp>
      <p:pic>
        <p:nvPicPr>
          <p:cNvPr id="3" name="object 3"/>
          <p:cNvPicPr/>
          <p:nvPr/>
        </p:nvPicPr>
        <p:blipFill>
          <a:blip r:embed="rId2" cstate="print"/>
          <a:stretch>
            <a:fillRect/>
          </a:stretch>
        </p:blipFill>
        <p:spPr>
          <a:xfrm>
            <a:off x="1039800" y="1639464"/>
            <a:ext cx="3674374" cy="2444872"/>
          </a:xfrm>
          <a:prstGeom prst="rect">
            <a:avLst/>
          </a:prstGeom>
        </p:spPr>
      </p:pic>
      <p:pic>
        <p:nvPicPr>
          <p:cNvPr id="4" name="object 4"/>
          <p:cNvPicPr/>
          <p:nvPr/>
        </p:nvPicPr>
        <p:blipFill>
          <a:blip r:embed="rId3" cstate="print"/>
          <a:stretch>
            <a:fillRect/>
          </a:stretch>
        </p:blipFill>
        <p:spPr>
          <a:xfrm>
            <a:off x="4924100" y="1625807"/>
            <a:ext cx="3674374" cy="2472187"/>
          </a:xfrm>
          <a:prstGeom prst="rect">
            <a:avLst/>
          </a:prstGeom>
        </p:spPr>
      </p:pic>
      <p:sp>
        <p:nvSpPr>
          <p:cNvPr id="5" name="object 5"/>
          <p:cNvSpPr txBox="1">
            <a:spLocks noGrp="1"/>
          </p:cNvSpPr>
          <p:nvPr>
            <p:ph type="ftr" sz="quarter" idx="5"/>
          </p:nvPr>
        </p:nvSpPr>
        <p:spPr>
          <a:xfrm>
            <a:off x="94550" y="4815240"/>
            <a:ext cx="2597150" cy="234038"/>
          </a:xfrm>
          <a:prstGeom prst="rect">
            <a:avLst/>
          </a:prstGeom>
        </p:spPr>
        <p:txBody>
          <a:bodyPr vert="horz" wrap="square" lIns="0" tIns="18415" rIns="0" bIns="0" rtlCol="0">
            <a:spAutoFit/>
          </a:bodyPr>
          <a:lstStyle/>
          <a:p>
            <a:pPr marL="12700">
              <a:lnSpc>
                <a:spcPct val="100000"/>
              </a:lnSpc>
              <a:spcBef>
                <a:spcPts val="145"/>
              </a:spcBef>
            </a:pPr>
            <a:r>
              <a:rPr lang="es-AR" spc="-15" dirty="0"/>
              <a:t>Codo a Codo</a:t>
            </a:r>
            <a:endParaRPr lang="es-AR" dirty="0"/>
          </a:p>
        </p:txBody>
      </p:sp>
      <p:sp>
        <p:nvSpPr>
          <p:cNvPr id="6" name="Rectángulo 5"/>
          <p:cNvSpPr/>
          <p:nvPr/>
        </p:nvSpPr>
        <p:spPr>
          <a:xfrm>
            <a:off x="7162800" y="4781550"/>
            <a:ext cx="18288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6475" y="229963"/>
            <a:ext cx="4602480" cy="979169"/>
          </a:xfrm>
          <a:prstGeom prst="rect">
            <a:avLst/>
          </a:prstGeom>
        </p:spPr>
        <p:txBody>
          <a:bodyPr vert="horz" wrap="square" lIns="0" tIns="177165" rIns="0" bIns="0" rtlCol="0">
            <a:spAutoFit/>
          </a:bodyPr>
          <a:lstStyle/>
          <a:p>
            <a:pPr marL="12700">
              <a:lnSpc>
                <a:spcPct val="100000"/>
              </a:lnSpc>
              <a:spcBef>
                <a:spcPts val="1395"/>
              </a:spcBef>
            </a:pPr>
            <a:r>
              <a:rPr dirty="0"/>
              <a:t>Rotación</a:t>
            </a:r>
            <a:r>
              <a:rPr spc="-10" dirty="0"/>
              <a:t> </a:t>
            </a:r>
            <a:r>
              <a:rPr dirty="0"/>
              <a:t>3D</a:t>
            </a:r>
          </a:p>
          <a:p>
            <a:pPr marL="19050">
              <a:lnSpc>
                <a:spcPct val="100000"/>
              </a:lnSpc>
              <a:spcBef>
                <a:spcPts val="695"/>
              </a:spcBef>
            </a:pPr>
            <a:r>
              <a:rPr sz="1600" b="0" dirty="0">
                <a:solidFill>
                  <a:srgbClr val="000000"/>
                </a:solidFill>
                <a:latin typeface="Arial Narrow"/>
                <a:cs typeface="Arial Narrow"/>
              </a:rPr>
              <a:t>El </a:t>
            </a:r>
            <a:r>
              <a:rPr sz="1600" b="0" spc="-5" dirty="0">
                <a:solidFill>
                  <a:srgbClr val="000000"/>
                </a:solidFill>
                <a:latin typeface="Arial Narrow"/>
                <a:cs typeface="Arial Narrow"/>
              </a:rPr>
              <a:t>ejemplo del </a:t>
            </a:r>
            <a:r>
              <a:rPr sz="1600" spc="15" dirty="0">
                <a:solidFill>
                  <a:srgbClr val="000000"/>
                </a:solidFill>
              </a:rPr>
              <a:t>código </a:t>
            </a:r>
            <a:r>
              <a:rPr sz="1600" dirty="0">
                <a:solidFill>
                  <a:srgbClr val="000000"/>
                </a:solidFill>
              </a:rPr>
              <a:t>anterior </a:t>
            </a:r>
            <a:r>
              <a:rPr sz="1600" b="0" spc="-5" dirty="0">
                <a:solidFill>
                  <a:srgbClr val="000000"/>
                </a:solidFill>
                <a:latin typeface="Arial Narrow"/>
                <a:cs typeface="Arial Narrow"/>
              </a:rPr>
              <a:t>se verá de la </a:t>
            </a:r>
            <a:r>
              <a:rPr sz="1600" b="0" spc="15" dirty="0">
                <a:solidFill>
                  <a:srgbClr val="000000"/>
                </a:solidFill>
                <a:latin typeface="Arial Narrow"/>
                <a:cs typeface="Arial Narrow"/>
              </a:rPr>
              <a:t>siguiente</a:t>
            </a:r>
            <a:r>
              <a:rPr sz="1600" b="0" spc="30" dirty="0">
                <a:solidFill>
                  <a:srgbClr val="000000"/>
                </a:solidFill>
                <a:latin typeface="Arial Narrow"/>
                <a:cs typeface="Arial Narrow"/>
              </a:rPr>
              <a:t> </a:t>
            </a:r>
            <a:r>
              <a:rPr sz="1600" b="0" dirty="0">
                <a:solidFill>
                  <a:srgbClr val="000000"/>
                </a:solidFill>
                <a:latin typeface="Arial Narrow"/>
                <a:cs typeface="Arial Narrow"/>
              </a:rPr>
              <a:t>forma,</a:t>
            </a:r>
            <a:endParaRPr sz="1600">
              <a:latin typeface="Arial Narrow"/>
              <a:cs typeface="Arial Narrow"/>
            </a:endParaRPr>
          </a:p>
        </p:txBody>
      </p:sp>
      <p:sp>
        <p:nvSpPr>
          <p:cNvPr id="3" name="object 3"/>
          <p:cNvSpPr txBox="1"/>
          <p:nvPr/>
        </p:nvSpPr>
        <p:spPr>
          <a:xfrm>
            <a:off x="793175" y="2178097"/>
            <a:ext cx="5742940" cy="269240"/>
          </a:xfrm>
          <a:prstGeom prst="rect">
            <a:avLst/>
          </a:prstGeom>
        </p:spPr>
        <p:txBody>
          <a:bodyPr vert="horz" wrap="square" lIns="0" tIns="12700" rIns="0" bIns="0" rtlCol="0">
            <a:spAutoFit/>
          </a:bodyPr>
          <a:lstStyle/>
          <a:p>
            <a:pPr marL="12700">
              <a:lnSpc>
                <a:spcPct val="100000"/>
              </a:lnSpc>
              <a:spcBef>
                <a:spcPts val="100"/>
              </a:spcBef>
            </a:pPr>
            <a:r>
              <a:rPr sz="1600" spc="-10" dirty="0">
                <a:latin typeface="Arial Narrow"/>
                <a:cs typeface="Arial Narrow"/>
              </a:rPr>
              <a:t>También </a:t>
            </a:r>
            <a:r>
              <a:rPr sz="1600" spc="-5" dirty="0">
                <a:latin typeface="Arial Narrow"/>
                <a:cs typeface="Arial Narrow"/>
              </a:rPr>
              <a:t>se puede </a:t>
            </a:r>
            <a:r>
              <a:rPr sz="1600" dirty="0">
                <a:latin typeface="Arial Narrow"/>
                <a:cs typeface="Arial Narrow"/>
              </a:rPr>
              <a:t>trabajar </a:t>
            </a:r>
            <a:r>
              <a:rPr sz="1600" spc="-5" dirty="0">
                <a:latin typeface="Arial Narrow"/>
                <a:cs typeface="Arial Narrow"/>
              </a:rPr>
              <a:t>con </a:t>
            </a:r>
            <a:r>
              <a:rPr sz="1600" b="1" dirty="0">
                <a:latin typeface="Arial Narrow"/>
                <a:cs typeface="Arial Narrow"/>
              </a:rPr>
              <a:t>shorthand o declaración de una sóla</a:t>
            </a:r>
            <a:r>
              <a:rPr sz="1600" b="1" spc="-10" dirty="0">
                <a:latin typeface="Arial Narrow"/>
                <a:cs typeface="Arial Narrow"/>
              </a:rPr>
              <a:t> </a:t>
            </a:r>
            <a:r>
              <a:rPr sz="1600" b="1" dirty="0">
                <a:latin typeface="Arial Narrow"/>
                <a:cs typeface="Arial Narrow"/>
              </a:rPr>
              <a:t>línea,</a:t>
            </a:r>
            <a:endParaRPr sz="1600">
              <a:latin typeface="Arial Narrow"/>
              <a:cs typeface="Arial Narrow"/>
            </a:endParaRPr>
          </a:p>
        </p:txBody>
      </p:sp>
      <p:pic>
        <p:nvPicPr>
          <p:cNvPr id="4" name="object 4"/>
          <p:cNvPicPr/>
          <p:nvPr/>
        </p:nvPicPr>
        <p:blipFill>
          <a:blip r:embed="rId2" cstate="print"/>
          <a:stretch>
            <a:fillRect/>
          </a:stretch>
        </p:blipFill>
        <p:spPr>
          <a:xfrm>
            <a:off x="3026200" y="1217150"/>
            <a:ext cx="3911044" cy="891024"/>
          </a:xfrm>
          <a:prstGeom prst="rect">
            <a:avLst/>
          </a:prstGeom>
        </p:spPr>
      </p:pic>
      <p:pic>
        <p:nvPicPr>
          <p:cNvPr id="5" name="object 5"/>
          <p:cNvPicPr/>
          <p:nvPr/>
        </p:nvPicPr>
        <p:blipFill>
          <a:blip r:embed="rId3" cstate="print"/>
          <a:stretch>
            <a:fillRect/>
          </a:stretch>
        </p:blipFill>
        <p:spPr>
          <a:xfrm>
            <a:off x="2029700" y="2552000"/>
            <a:ext cx="5247749" cy="2025300"/>
          </a:xfrm>
          <a:prstGeom prst="rect">
            <a:avLst/>
          </a:prstGeom>
        </p:spPr>
      </p:pic>
      <p:sp>
        <p:nvSpPr>
          <p:cNvPr id="6" name="object 6"/>
          <p:cNvSpPr txBox="1">
            <a:spLocks noGrp="1"/>
          </p:cNvSpPr>
          <p:nvPr>
            <p:ph type="ftr" sz="quarter" idx="5"/>
          </p:nvPr>
        </p:nvSpPr>
        <p:spPr>
          <a:xfrm>
            <a:off x="94550" y="4815240"/>
            <a:ext cx="2597150" cy="234038"/>
          </a:xfrm>
          <a:prstGeom prst="rect">
            <a:avLst/>
          </a:prstGeom>
        </p:spPr>
        <p:txBody>
          <a:bodyPr vert="horz" wrap="square" lIns="0" tIns="18415" rIns="0" bIns="0" rtlCol="0">
            <a:spAutoFit/>
          </a:bodyPr>
          <a:lstStyle/>
          <a:p>
            <a:pPr marL="12700">
              <a:lnSpc>
                <a:spcPct val="100000"/>
              </a:lnSpc>
              <a:spcBef>
                <a:spcPts val="145"/>
              </a:spcBef>
            </a:pPr>
            <a:r>
              <a:rPr lang="es-AR" spc="-15" dirty="0"/>
              <a:t>Codo a Codo</a:t>
            </a:r>
            <a:endParaRPr lang="es-AR" dirty="0"/>
          </a:p>
        </p:txBody>
      </p:sp>
      <p:sp>
        <p:nvSpPr>
          <p:cNvPr id="7" name="Rectángulo 6"/>
          <p:cNvSpPr/>
          <p:nvPr/>
        </p:nvSpPr>
        <p:spPr>
          <a:xfrm>
            <a:off x="7162800" y="4781550"/>
            <a:ext cx="18288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6475" y="229963"/>
            <a:ext cx="7684134" cy="1226820"/>
          </a:xfrm>
          <a:prstGeom prst="rect">
            <a:avLst/>
          </a:prstGeom>
        </p:spPr>
        <p:txBody>
          <a:bodyPr vert="horz" wrap="square" lIns="0" tIns="177165" rIns="0" bIns="0" rtlCol="0">
            <a:spAutoFit/>
          </a:bodyPr>
          <a:lstStyle/>
          <a:p>
            <a:pPr marL="12700">
              <a:lnSpc>
                <a:spcPct val="100000"/>
              </a:lnSpc>
              <a:spcBef>
                <a:spcPts val="1395"/>
              </a:spcBef>
            </a:pPr>
            <a:r>
              <a:rPr dirty="0"/>
              <a:t>Rotación: valores</a:t>
            </a:r>
            <a:r>
              <a:rPr spc="-15" dirty="0"/>
              <a:t> </a:t>
            </a:r>
            <a:r>
              <a:rPr dirty="0"/>
              <a:t>negativos</a:t>
            </a:r>
          </a:p>
          <a:p>
            <a:pPr marL="19050" marR="5080">
              <a:lnSpc>
                <a:spcPct val="101600"/>
              </a:lnSpc>
              <a:spcBef>
                <a:spcPts val="660"/>
              </a:spcBef>
            </a:pPr>
            <a:r>
              <a:rPr sz="1600" b="0" spc="-10" dirty="0">
                <a:solidFill>
                  <a:srgbClr val="000000"/>
                </a:solidFill>
                <a:latin typeface="Arial Narrow"/>
                <a:cs typeface="Arial Narrow"/>
              </a:rPr>
              <a:t>También </a:t>
            </a:r>
            <a:r>
              <a:rPr sz="1600" b="0" spc="-5" dirty="0">
                <a:solidFill>
                  <a:srgbClr val="000000"/>
                </a:solidFill>
                <a:latin typeface="Arial Narrow"/>
                <a:cs typeface="Arial Narrow"/>
              </a:rPr>
              <a:t>podemos </a:t>
            </a:r>
            <a:r>
              <a:rPr sz="1600" dirty="0">
                <a:solidFill>
                  <a:srgbClr val="000000"/>
                </a:solidFill>
              </a:rPr>
              <a:t>trabajar con valores negativos </a:t>
            </a:r>
            <a:r>
              <a:rPr sz="1600" b="0" spc="-5" dirty="0">
                <a:solidFill>
                  <a:srgbClr val="000000"/>
                </a:solidFill>
                <a:latin typeface="Arial Narrow"/>
                <a:cs typeface="Arial Narrow"/>
              </a:rPr>
              <a:t>como en el ejemplo anterior. </a:t>
            </a:r>
            <a:r>
              <a:rPr sz="1600" b="0" dirty="0">
                <a:solidFill>
                  <a:srgbClr val="000000"/>
                </a:solidFill>
                <a:latin typeface="Arial Narrow"/>
                <a:cs typeface="Arial Narrow"/>
              </a:rPr>
              <a:t>Por </a:t>
            </a:r>
            <a:r>
              <a:rPr sz="1600" b="0" spc="-5" dirty="0">
                <a:solidFill>
                  <a:srgbClr val="000000"/>
                </a:solidFill>
                <a:latin typeface="Arial Narrow"/>
                <a:cs typeface="Arial Narrow"/>
              </a:rPr>
              <a:t>supuesto </a:t>
            </a:r>
            <a:r>
              <a:rPr sz="1600" b="0" spc="10" dirty="0">
                <a:solidFill>
                  <a:srgbClr val="000000"/>
                </a:solidFill>
                <a:latin typeface="Arial Narrow"/>
                <a:cs typeface="Arial Narrow"/>
              </a:rPr>
              <a:t>también  </a:t>
            </a:r>
            <a:r>
              <a:rPr sz="1600" b="0" spc="-5" dirty="0">
                <a:solidFill>
                  <a:srgbClr val="000000"/>
                </a:solidFill>
                <a:latin typeface="Arial Narrow"/>
                <a:cs typeface="Arial Narrow"/>
              </a:rPr>
              <a:t>podemos sumar una </a:t>
            </a:r>
            <a:r>
              <a:rPr sz="1600" dirty="0">
                <a:solidFill>
                  <a:srgbClr val="000000"/>
                </a:solidFill>
              </a:rPr>
              <a:t>rotación en 2D </a:t>
            </a:r>
            <a:r>
              <a:rPr sz="1600" b="0" spc="-5" dirty="0">
                <a:solidFill>
                  <a:srgbClr val="000000"/>
                </a:solidFill>
                <a:latin typeface="Arial Narrow"/>
                <a:cs typeface="Arial Narrow"/>
              </a:rPr>
              <a:t>veamos un</a:t>
            </a:r>
            <a:r>
              <a:rPr sz="1600" b="0" spc="15" dirty="0">
                <a:solidFill>
                  <a:srgbClr val="000000"/>
                </a:solidFill>
                <a:latin typeface="Arial Narrow"/>
                <a:cs typeface="Arial Narrow"/>
              </a:rPr>
              <a:t> </a:t>
            </a:r>
            <a:r>
              <a:rPr sz="1600" b="0" spc="-5" dirty="0">
                <a:solidFill>
                  <a:srgbClr val="000000"/>
                </a:solidFill>
                <a:latin typeface="Arial Narrow"/>
                <a:cs typeface="Arial Narrow"/>
              </a:rPr>
              <a:t>ejemplo,</a:t>
            </a:r>
            <a:endParaRPr sz="1600">
              <a:latin typeface="Arial Narrow"/>
              <a:cs typeface="Arial Narrow"/>
            </a:endParaRPr>
          </a:p>
        </p:txBody>
      </p:sp>
      <p:pic>
        <p:nvPicPr>
          <p:cNvPr id="3" name="object 3"/>
          <p:cNvPicPr/>
          <p:nvPr/>
        </p:nvPicPr>
        <p:blipFill>
          <a:blip r:embed="rId2" cstate="print"/>
          <a:stretch>
            <a:fillRect/>
          </a:stretch>
        </p:blipFill>
        <p:spPr>
          <a:xfrm>
            <a:off x="881787" y="1664722"/>
            <a:ext cx="3896875" cy="2498000"/>
          </a:xfrm>
          <a:prstGeom prst="rect">
            <a:avLst/>
          </a:prstGeom>
        </p:spPr>
      </p:pic>
      <p:pic>
        <p:nvPicPr>
          <p:cNvPr id="4" name="object 4"/>
          <p:cNvPicPr/>
          <p:nvPr/>
        </p:nvPicPr>
        <p:blipFill>
          <a:blip r:embed="rId3" cstate="print"/>
          <a:stretch>
            <a:fillRect/>
          </a:stretch>
        </p:blipFill>
        <p:spPr>
          <a:xfrm>
            <a:off x="5552936" y="1866000"/>
            <a:ext cx="2653661" cy="2269325"/>
          </a:xfrm>
          <a:prstGeom prst="rect">
            <a:avLst/>
          </a:prstGeom>
        </p:spPr>
      </p:pic>
      <p:sp>
        <p:nvSpPr>
          <p:cNvPr id="5" name="object 5"/>
          <p:cNvSpPr txBox="1">
            <a:spLocks noGrp="1"/>
          </p:cNvSpPr>
          <p:nvPr>
            <p:ph type="ftr" sz="quarter" idx="5"/>
          </p:nvPr>
        </p:nvSpPr>
        <p:spPr>
          <a:xfrm>
            <a:off x="94550" y="4815240"/>
            <a:ext cx="2597150" cy="234038"/>
          </a:xfrm>
          <a:prstGeom prst="rect">
            <a:avLst/>
          </a:prstGeom>
        </p:spPr>
        <p:txBody>
          <a:bodyPr vert="horz" wrap="square" lIns="0" tIns="18415" rIns="0" bIns="0" rtlCol="0">
            <a:spAutoFit/>
          </a:bodyPr>
          <a:lstStyle/>
          <a:p>
            <a:pPr marL="12700">
              <a:lnSpc>
                <a:spcPct val="100000"/>
              </a:lnSpc>
              <a:spcBef>
                <a:spcPts val="145"/>
              </a:spcBef>
            </a:pPr>
            <a:r>
              <a:rPr lang="es-AR" spc="-15" dirty="0"/>
              <a:t>Codo a Codo</a:t>
            </a:r>
            <a:endParaRPr lang="es-AR" dirty="0"/>
          </a:p>
        </p:txBody>
      </p:sp>
      <p:sp>
        <p:nvSpPr>
          <p:cNvPr id="6" name="Rectángulo 5"/>
          <p:cNvSpPr/>
          <p:nvPr/>
        </p:nvSpPr>
        <p:spPr>
          <a:xfrm>
            <a:off x="7162800" y="4781550"/>
            <a:ext cx="18288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6475" y="229963"/>
            <a:ext cx="7505065" cy="1226820"/>
          </a:xfrm>
          <a:prstGeom prst="rect">
            <a:avLst/>
          </a:prstGeom>
        </p:spPr>
        <p:txBody>
          <a:bodyPr vert="horz" wrap="square" lIns="0" tIns="177165" rIns="0" bIns="0" rtlCol="0">
            <a:spAutoFit/>
          </a:bodyPr>
          <a:lstStyle/>
          <a:p>
            <a:pPr marL="12700">
              <a:lnSpc>
                <a:spcPct val="100000"/>
              </a:lnSpc>
              <a:spcBef>
                <a:spcPts val="1395"/>
              </a:spcBef>
            </a:pPr>
            <a:r>
              <a:rPr dirty="0"/>
              <a:t>Perspective</a:t>
            </a:r>
          </a:p>
          <a:p>
            <a:pPr marL="19050" marR="5080">
              <a:lnSpc>
                <a:spcPct val="101600"/>
              </a:lnSpc>
              <a:spcBef>
                <a:spcPts val="660"/>
              </a:spcBef>
            </a:pPr>
            <a:r>
              <a:rPr sz="1600" b="0" spc="-5" dirty="0">
                <a:solidFill>
                  <a:srgbClr val="000000"/>
                </a:solidFill>
                <a:latin typeface="Arial Narrow"/>
                <a:cs typeface="Arial Narrow"/>
              </a:rPr>
              <a:t>La </a:t>
            </a:r>
            <a:r>
              <a:rPr sz="1600" b="0" spc="5" dirty="0">
                <a:solidFill>
                  <a:srgbClr val="000000"/>
                </a:solidFill>
                <a:latin typeface="Arial Narrow"/>
                <a:cs typeface="Arial Narrow"/>
              </a:rPr>
              <a:t>propiedad </a:t>
            </a:r>
            <a:r>
              <a:rPr sz="1600" dirty="0">
                <a:solidFill>
                  <a:srgbClr val="000000"/>
                </a:solidFill>
              </a:rPr>
              <a:t>perspective </a:t>
            </a:r>
            <a:r>
              <a:rPr sz="1600" b="0" spc="-5" dirty="0">
                <a:solidFill>
                  <a:srgbClr val="000000"/>
                </a:solidFill>
                <a:latin typeface="Arial Narrow"/>
                <a:cs typeface="Arial Narrow"/>
              </a:rPr>
              <a:t>se </a:t>
            </a:r>
            <a:r>
              <a:rPr sz="1600" b="0" spc="10" dirty="0">
                <a:solidFill>
                  <a:srgbClr val="000000"/>
                </a:solidFill>
                <a:latin typeface="Arial Narrow"/>
                <a:cs typeface="Arial Narrow"/>
              </a:rPr>
              <a:t>aplica </a:t>
            </a:r>
            <a:r>
              <a:rPr sz="1600" b="0" spc="-5" dirty="0">
                <a:solidFill>
                  <a:srgbClr val="000000"/>
                </a:solidFill>
                <a:latin typeface="Arial Narrow"/>
                <a:cs typeface="Arial Narrow"/>
              </a:rPr>
              <a:t>al </a:t>
            </a:r>
            <a:r>
              <a:rPr sz="1600" dirty="0">
                <a:solidFill>
                  <a:srgbClr val="000000"/>
                </a:solidFill>
              </a:rPr>
              <a:t>padre del elemento </a:t>
            </a:r>
            <a:r>
              <a:rPr sz="1600" b="0" spc="-5" dirty="0">
                <a:solidFill>
                  <a:srgbClr val="000000"/>
                </a:solidFill>
                <a:latin typeface="Arial Narrow"/>
                <a:cs typeface="Arial Narrow"/>
              </a:rPr>
              <a:t>que </a:t>
            </a:r>
            <a:r>
              <a:rPr sz="1600" b="0" spc="5" dirty="0">
                <a:solidFill>
                  <a:srgbClr val="000000"/>
                </a:solidFill>
                <a:latin typeface="Arial Narrow"/>
                <a:cs typeface="Arial Narrow"/>
              </a:rPr>
              <a:t>contiene </a:t>
            </a:r>
            <a:r>
              <a:rPr sz="1600" b="0" spc="-5" dirty="0">
                <a:solidFill>
                  <a:srgbClr val="000000"/>
                </a:solidFill>
                <a:latin typeface="Arial Narrow"/>
                <a:cs typeface="Arial Narrow"/>
              </a:rPr>
              <a:t>la </a:t>
            </a:r>
            <a:r>
              <a:rPr sz="1600" dirty="0">
                <a:solidFill>
                  <a:srgbClr val="000000"/>
                </a:solidFill>
              </a:rPr>
              <a:t>rotación en 3D, </a:t>
            </a:r>
            <a:r>
              <a:rPr sz="1600" b="0" spc="-5" dirty="0">
                <a:solidFill>
                  <a:srgbClr val="000000"/>
                </a:solidFill>
                <a:latin typeface="Arial Narrow"/>
                <a:cs typeface="Arial Narrow"/>
              </a:rPr>
              <a:t>veamos  un ejemplo,</a:t>
            </a:r>
            <a:endParaRPr sz="1600">
              <a:latin typeface="Arial Narrow"/>
              <a:cs typeface="Arial Narrow"/>
            </a:endParaRPr>
          </a:p>
        </p:txBody>
      </p:sp>
      <p:pic>
        <p:nvPicPr>
          <p:cNvPr id="3" name="object 3"/>
          <p:cNvPicPr/>
          <p:nvPr/>
        </p:nvPicPr>
        <p:blipFill>
          <a:blip r:embed="rId2" cstate="print"/>
          <a:stretch>
            <a:fillRect/>
          </a:stretch>
        </p:blipFill>
        <p:spPr>
          <a:xfrm>
            <a:off x="2078557" y="1330825"/>
            <a:ext cx="5035856" cy="922288"/>
          </a:xfrm>
          <a:prstGeom prst="rect">
            <a:avLst/>
          </a:prstGeom>
        </p:spPr>
      </p:pic>
      <p:pic>
        <p:nvPicPr>
          <p:cNvPr id="4" name="object 4"/>
          <p:cNvPicPr/>
          <p:nvPr/>
        </p:nvPicPr>
        <p:blipFill>
          <a:blip r:embed="rId3" cstate="print"/>
          <a:stretch>
            <a:fillRect/>
          </a:stretch>
        </p:blipFill>
        <p:spPr>
          <a:xfrm>
            <a:off x="2003262" y="2378174"/>
            <a:ext cx="5031295" cy="2156275"/>
          </a:xfrm>
          <a:prstGeom prst="rect">
            <a:avLst/>
          </a:prstGeom>
        </p:spPr>
      </p:pic>
      <p:sp>
        <p:nvSpPr>
          <p:cNvPr id="5" name="object 5"/>
          <p:cNvSpPr txBox="1">
            <a:spLocks noGrp="1"/>
          </p:cNvSpPr>
          <p:nvPr>
            <p:ph type="ftr" sz="quarter" idx="5"/>
          </p:nvPr>
        </p:nvSpPr>
        <p:spPr>
          <a:xfrm>
            <a:off x="94550" y="4815240"/>
            <a:ext cx="2597150" cy="234038"/>
          </a:xfrm>
          <a:prstGeom prst="rect">
            <a:avLst/>
          </a:prstGeom>
        </p:spPr>
        <p:txBody>
          <a:bodyPr vert="horz" wrap="square" lIns="0" tIns="18415" rIns="0" bIns="0" rtlCol="0">
            <a:spAutoFit/>
          </a:bodyPr>
          <a:lstStyle/>
          <a:p>
            <a:pPr marL="12700">
              <a:lnSpc>
                <a:spcPct val="100000"/>
              </a:lnSpc>
              <a:spcBef>
                <a:spcPts val="145"/>
              </a:spcBef>
            </a:pPr>
            <a:r>
              <a:rPr lang="es-AR" spc="-15" dirty="0"/>
              <a:t>Codo a Codo</a:t>
            </a:r>
            <a:endParaRPr lang="es-AR" dirty="0"/>
          </a:p>
        </p:txBody>
      </p:sp>
      <p:sp>
        <p:nvSpPr>
          <p:cNvPr id="6" name="Rectángulo 5"/>
          <p:cNvSpPr/>
          <p:nvPr/>
        </p:nvSpPr>
        <p:spPr>
          <a:xfrm>
            <a:off x="7162800" y="4781550"/>
            <a:ext cx="18288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6475" y="229963"/>
            <a:ext cx="5449570" cy="979169"/>
          </a:xfrm>
          <a:prstGeom prst="rect">
            <a:avLst/>
          </a:prstGeom>
        </p:spPr>
        <p:txBody>
          <a:bodyPr vert="horz" wrap="square" lIns="0" tIns="177165" rIns="0" bIns="0" rtlCol="0">
            <a:spAutoFit/>
          </a:bodyPr>
          <a:lstStyle/>
          <a:p>
            <a:pPr marL="12700">
              <a:lnSpc>
                <a:spcPct val="100000"/>
              </a:lnSpc>
              <a:spcBef>
                <a:spcPts val="1395"/>
              </a:spcBef>
            </a:pPr>
            <a:r>
              <a:rPr dirty="0"/>
              <a:t>Perspective</a:t>
            </a:r>
          </a:p>
          <a:p>
            <a:pPr marL="19050">
              <a:lnSpc>
                <a:spcPct val="100000"/>
              </a:lnSpc>
              <a:spcBef>
                <a:spcPts val="695"/>
              </a:spcBef>
            </a:pPr>
            <a:r>
              <a:rPr sz="1600" b="0" dirty="0">
                <a:solidFill>
                  <a:srgbClr val="000000"/>
                </a:solidFill>
                <a:latin typeface="Arial Narrow"/>
                <a:cs typeface="Arial Narrow"/>
              </a:rPr>
              <a:t>El </a:t>
            </a:r>
            <a:r>
              <a:rPr sz="1600" b="0" spc="-5" dirty="0">
                <a:solidFill>
                  <a:srgbClr val="000000"/>
                </a:solidFill>
                <a:latin typeface="Arial Narrow"/>
                <a:cs typeface="Arial Narrow"/>
              </a:rPr>
              <a:t>ejemplo </a:t>
            </a:r>
            <a:r>
              <a:rPr sz="1600" dirty="0">
                <a:solidFill>
                  <a:srgbClr val="000000"/>
                </a:solidFill>
              </a:rPr>
              <a:t>anterior </a:t>
            </a:r>
            <a:r>
              <a:rPr sz="1600" b="0" spc="-5" dirty="0">
                <a:solidFill>
                  <a:srgbClr val="000000"/>
                </a:solidFill>
                <a:latin typeface="Arial Narrow"/>
                <a:cs typeface="Arial Narrow"/>
              </a:rPr>
              <a:t>se verá en nuestro </a:t>
            </a:r>
            <a:r>
              <a:rPr sz="1600" dirty="0">
                <a:solidFill>
                  <a:srgbClr val="000000"/>
                </a:solidFill>
              </a:rPr>
              <a:t>navegador </a:t>
            </a:r>
            <a:r>
              <a:rPr sz="1600" b="0" spc="-5" dirty="0">
                <a:solidFill>
                  <a:srgbClr val="000000"/>
                </a:solidFill>
                <a:latin typeface="Arial Narrow"/>
                <a:cs typeface="Arial Narrow"/>
              </a:rPr>
              <a:t>de la </a:t>
            </a:r>
            <a:r>
              <a:rPr sz="1600" b="0" spc="15" dirty="0">
                <a:solidFill>
                  <a:srgbClr val="000000"/>
                </a:solidFill>
                <a:latin typeface="Arial Narrow"/>
                <a:cs typeface="Arial Narrow"/>
              </a:rPr>
              <a:t>siguiente</a:t>
            </a:r>
            <a:r>
              <a:rPr sz="1600" b="0" spc="50" dirty="0">
                <a:solidFill>
                  <a:srgbClr val="000000"/>
                </a:solidFill>
                <a:latin typeface="Arial Narrow"/>
                <a:cs typeface="Arial Narrow"/>
              </a:rPr>
              <a:t> </a:t>
            </a:r>
            <a:r>
              <a:rPr sz="1600" b="0" dirty="0">
                <a:solidFill>
                  <a:srgbClr val="000000"/>
                </a:solidFill>
                <a:latin typeface="Arial Narrow"/>
                <a:cs typeface="Arial Narrow"/>
              </a:rPr>
              <a:t>forma,</a:t>
            </a:r>
            <a:endParaRPr sz="1600">
              <a:latin typeface="Arial Narrow"/>
              <a:cs typeface="Arial Narrow"/>
            </a:endParaRPr>
          </a:p>
        </p:txBody>
      </p:sp>
      <p:pic>
        <p:nvPicPr>
          <p:cNvPr id="3" name="object 3"/>
          <p:cNvPicPr/>
          <p:nvPr/>
        </p:nvPicPr>
        <p:blipFill>
          <a:blip r:embed="rId2" cstate="print"/>
          <a:stretch>
            <a:fillRect/>
          </a:stretch>
        </p:blipFill>
        <p:spPr>
          <a:xfrm>
            <a:off x="3462337" y="1416800"/>
            <a:ext cx="2524124" cy="2600324"/>
          </a:xfrm>
          <a:prstGeom prst="rect">
            <a:avLst/>
          </a:prstGeom>
        </p:spPr>
      </p:pic>
      <p:sp>
        <p:nvSpPr>
          <p:cNvPr id="4" name="object 4"/>
          <p:cNvSpPr txBox="1">
            <a:spLocks noGrp="1"/>
          </p:cNvSpPr>
          <p:nvPr>
            <p:ph type="ftr" sz="quarter" idx="5"/>
          </p:nvPr>
        </p:nvSpPr>
        <p:spPr>
          <a:xfrm>
            <a:off x="94550" y="4815240"/>
            <a:ext cx="2597150" cy="234038"/>
          </a:xfrm>
          <a:prstGeom prst="rect">
            <a:avLst/>
          </a:prstGeom>
        </p:spPr>
        <p:txBody>
          <a:bodyPr vert="horz" wrap="square" lIns="0" tIns="18415" rIns="0" bIns="0" rtlCol="0">
            <a:spAutoFit/>
          </a:bodyPr>
          <a:lstStyle/>
          <a:p>
            <a:pPr marL="12700">
              <a:lnSpc>
                <a:spcPct val="100000"/>
              </a:lnSpc>
              <a:spcBef>
                <a:spcPts val="145"/>
              </a:spcBef>
            </a:pPr>
            <a:r>
              <a:rPr lang="es-AR" spc="-15" dirty="0"/>
              <a:t>Codo a Codo</a:t>
            </a:r>
            <a:endParaRPr lang="es-AR" dirty="0"/>
          </a:p>
        </p:txBody>
      </p:sp>
      <p:sp>
        <p:nvSpPr>
          <p:cNvPr id="5" name="Rectángulo 4"/>
          <p:cNvSpPr/>
          <p:nvPr/>
        </p:nvSpPr>
        <p:spPr>
          <a:xfrm>
            <a:off x="7162800" y="4781550"/>
            <a:ext cx="18288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7165" rIns="0" bIns="0" rtlCol="0">
            <a:spAutoFit/>
          </a:bodyPr>
          <a:lstStyle/>
          <a:p>
            <a:pPr marL="76200">
              <a:lnSpc>
                <a:spcPct val="100000"/>
              </a:lnSpc>
              <a:spcBef>
                <a:spcPts val="1395"/>
              </a:spcBef>
            </a:pPr>
            <a:r>
              <a:rPr dirty="0"/>
              <a:t>Scale</a:t>
            </a:r>
          </a:p>
          <a:p>
            <a:pPr marL="82550">
              <a:lnSpc>
                <a:spcPct val="100000"/>
              </a:lnSpc>
              <a:spcBef>
                <a:spcPts val="695"/>
              </a:spcBef>
            </a:pPr>
            <a:r>
              <a:rPr sz="1600" b="0" spc="-5" dirty="0">
                <a:solidFill>
                  <a:srgbClr val="000000"/>
                </a:solidFill>
                <a:latin typeface="Arial Narrow"/>
                <a:cs typeface="Arial Narrow"/>
              </a:rPr>
              <a:t>Me </a:t>
            </a:r>
            <a:r>
              <a:rPr sz="1600" b="0" spc="10" dirty="0">
                <a:solidFill>
                  <a:srgbClr val="000000"/>
                </a:solidFill>
                <a:latin typeface="Arial Narrow"/>
                <a:cs typeface="Arial Narrow"/>
              </a:rPr>
              <a:t>permite </a:t>
            </a:r>
            <a:r>
              <a:rPr sz="1600" dirty="0">
                <a:solidFill>
                  <a:srgbClr val="000000"/>
                </a:solidFill>
              </a:rPr>
              <a:t>escalar un elemento </a:t>
            </a:r>
            <a:r>
              <a:rPr sz="1600" b="0" spc="-5" dirty="0">
                <a:solidFill>
                  <a:srgbClr val="000000"/>
                </a:solidFill>
                <a:latin typeface="Arial Narrow"/>
                <a:cs typeface="Arial Narrow"/>
              </a:rPr>
              <a:t>tanto </a:t>
            </a:r>
            <a:r>
              <a:rPr sz="1600" b="0" spc="5" dirty="0">
                <a:solidFill>
                  <a:srgbClr val="000000"/>
                </a:solidFill>
                <a:latin typeface="Arial Narrow"/>
                <a:cs typeface="Arial Narrow"/>
              </a:rPr>
              <a:t>haciéndolo </a:t>
            </a:r>
            <a:r>
              <a:rPr sz="1600" b="0" spc="-5" dirty="0">
                <a:solidFill>
                  <a:srgbClr val="000000"/>
                </a:solidFill>
                <a:latin typeface="Arial Narrow"/>
                <a:cs typeface="Arial Narrow"/>
              </a:rPr>
              <a:t>más </a:t>
            </a:r>
            <a:r>
              <a:rPr sz="1600" dirty="0">
                <a:solidFill>
                  <a:srgbClr val="000000"/>
                </a:solidFill>
              </a:rPr>
              <a:t>pequeño o más </a:t>
            </a:r>
            <a:r>
              <a:rPr sz="1600" spc="-5" dirty="0">
                <a:solidFill>
                  <a:srgbClr val="000000"/>
                </a:solidFill>
              </a:rPr>
              <a:t>grande</a:t>
            </a:r>
            <a:r>
              <a:rPr sz="1600" b="0" spc="-5" dirty="0">
                <a:solidFill>
                  <a:srgbClr val="000000"/>
                </a:solidFill>
                <a:latin typeface="Arial Narrow"/>
                <a:cs typeface="Arial Narrow"/>
              </a:rPr>
              <a:t>. </a:t>
            </a:r>
            <a:r>
              <a:rPr sz="1600" b="0" spc="-15" dirty="0">
                <a:solidFill>
                  <a:srgbClr val="000000"/>
                </a:solidFill>
                <a:latin typeface="Arial Narrow"/>
                <a:cs typeface="Arial Narrow"/>
              </a:rPr>
              <a:t>Veamos </a:t>
            </a:r>
            <a:r>
              <a:rPr sz="1600" b="0" spc="-5" dirty="0">
                <a:solidFill>
                  <a:srgbClr val="000000"/>
                </a:solidFill>
                <a:latin typeface="Arial Narrow"/>
                <a:cs typeface="Arial Narrow"/>
              </a:rPr>
              <a:t>un</a:t>
            </a:r>
            <a:r>
              <a:rPr sz="1600" b="0" spc="70" dirty="0">
                <a:solidFill>
                  <a:srgbClr val="000000"/>
                </a:solidFill>
                <a:latin typeface="Arial Narrow"/>
                <a:cs typeface="Arial Narrow"/>
              </a:rPr>
              <a:t> </a:t>
            </a:r>
            <a:r>
              <a:rPr sz="1600" b="0" spc="-5" dirty="0">
                <a:solidFill>
                  <a:srgbClr val="000000"/>
                </a:solidFill>
                <a:latin typeface="Arial Narrow"/>
                <a:cs typeface="Arial Narrow"/>
              </a:rPr>
              <a:t>ejemplo,</a:t>
            </a:r>
            <a:endParaRPr sz="1600">
              <a:latin typeface="Arial Narrow"/>
              <a:cs typeface="Arial Narrow"/>
            </a:endParaRPr>
          </a:p>
        </p:txBody>
      </p:sp>
      <p:pic>
        <p:nvPicPr>
          <p:cNvPr id="3" name="object 3"/>
          <p:cNvPicPr/>
          <p:nvPr/>
        </p:nvPicPr>
        <p:blipFill>
          <a:blip r:embed="rId2" cstate="print"/>
          <a:stretch>
            <a:fillRect/>
          </a:stretch>
        </p:blipFill>
        <p:spPr>
          <a:xfrm>
            <a:off x="2578012" y="1417849"/>
            <a:ext cx="3987975" cy="3148774"/>
          </a:xfrm>
          <a:prstGeom prst="rect">
            <a:avLst/>
          </a:prstGeom>
        </p:spPr>
      </p:pic>
      <p:sp>
        <p:nvSpPr>
          <p:cNvPr id="4" name="object 4"/>
          <p:cNvSpPr txBox="1">
            <a:spLocks noGrp="1"/>
          </p:cNvSpPr>
          <p:nvPr>
            <p:ph type="ftr" sz="quarter" idx="5"/>
          </p:nvPr>
        </p:nvSpPr>
        <p:spPr>
          <a:xfrm>
            <a:off x="94550" y="4815240"/>
            <a:ext cx="2597150" cy="234038"/>
          </a:xfrm>
          <a:prstGeom prst="rect">
            <a:avLst/>
          </a:prstGeom>
        </p:spPr>
        <p:txBody>
          <a:bodyPr vert="horz" wrap="square" lIns="0" tIns="18415" rIns="0" bIns="0" rtlCol="0">
            <a:spAutoFit/>
          </a:bodyPr>
          <a:lstStyle/>
          <a:p>
            <a:pPr marL="12700">
              <a:lnSpc>
                <a:spcPct val="100000"/>
              </a:lnSpc>
              <a:spcBef>
                <a:spcPts val="145"/>
              </a:spcBef>
            </a:pPr>
            <a:r>
              <a:rPr lang="es-AR" spc="-15" dirty="0"/>
              <a:t>Codo a Codo</a:t>
            </a:r>
            <a:endParaRPr lang="es-AR" dirty="0"/>
          </a:p>
        </p:txBody>
      </p:sp>
      <p:sp>
        <p:nvSpPr>
          <p:cNvPr id="5" name="Rectángulo 4"/>
          <p:cNvSpPr/>
          <p:nvPr/>
        </p:nvSpPr>
        <p:spPr>
          <a:xfrm>
            <a:off x="7162800" y="4781550"/>
            <a:ext cx="18288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TotalTime>
  <Words>486</Words>
  <Application>Microsoft Office PowerPoint</Application>
  <PresentationFormat>Presentación en pantalla (16:9)</PresentationFormat>
  <Paragraphs>43</Paragraphs>
  <Slides>14</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14</vt:i4>
      </vt:variant>
    </vt:vector>
  </HeadingPairs>
  <TitlesOfParts>
    <vt:vector size="17" baseType="lpstr">
      <vt:lpstr>Calibri</vt:lpstr>
      <vt:lpstr>Arial Narrow</vt:lpstr>
      <vt:lpstr>Office Theme</vt:lpstr>
      <vt:lpstr>Transformaciones Las transformaciones, me permite rotar, escalar y trasladar los elementos de mi HTML, para luego hacer  un buen complemento con animaciones y transiciones de CSS3. Veamos un ejemplo de sintaxis para  comprender mejor las transformaciones,</vt:lpstr>
      <vt:lpstr>Presentación de PowerPoint</vt:lpstr>
      <vt:lpstr>Presentación de PowerPoint</vt:lpstr>
      <vt:lpstr>Rotación 3D La rotación 3D va desde 0 a 180deg 0 a -180deg, y se puede realizar tanto con x, y así como z, como  se ve en las imágenes debajo,</vt:lpstr>
      <vt:lpstr>Rotación 3D El ejemplo del código anterior se verá de la siguiente forma,</vt:lpstr>
      <vt:lpstr>Rotación: valores negativos También podemos trabajar con valores negativos como en el ejemplo anterior. Por supuesto también  podemos sumar una rotación en 2D veamos un ejemplo,</vt:lpstr>
      <vt:lpstr>Perspective La propiedad perspective se aplica al padre del elemento que contiene la rotación en 3D, veamos  un ejemplo,</vt:lpstr>
      <vt:lpstr>Perspective El ejemplo anterior se verá en nuestro navegador de la siguiente forma,</vt:lpstr>
      <vt:lpstr>Scale Me permite escalar un elemento tanto haciéndolo más pequeño o más grande. Veamos un ejemplo,</vt:lpstr>
      <vt:lpstr>Scale La alternativas para trabajar varían, veamos todas las posibles,</vt:lpstr>
      <vt:lpstr>Scale Veamos un ejemplo para trabajar con scale,</vt:lpstr>
      <vt:lpstr>Translate La diferencia entre trasladar un elemento en una animación en una transición con translate a hacerlo  con position , es que es mucho más ﬂuido el movimiento. Te permite trasladar un elemento a través  de las transformaciones, las posibles variantes son,</vt:lpstr>
      <vt:lpstr>Skew Esto sería lo que por ejemplo en PHOTOSHOP llamamos sesgar, las posibles variantes son:</vt:lpstr>
      <vt:lpstr>Skew No tiene sentido trabajar ni con 0 ni con 180deg porque ese sería el valor predeterminado, el  elemento no tiene cambios es decir no está sesgado, la idea es siempre trabajar con valores entre  estos dos. En todos los casos anteriores, es decir en el skew y en el translate podemos hacerlo  también sobre el eje Z, por ejemplo skewZ() o translateZ(),</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Transformaciones Las transformaciones, me permite rotar, escalar y trasladar los elementos de mi HTML, para luego hacer  un buen complemento con animaciones y transiciones de CSS3. Veamos un ejemplo de sintaxis para  comprender mejor las transformaciones,</dc:title>
  <cp:lastModifiedBy>Erica</cp:lastModifiedBy>
  <cp:revision>1</cp:revision>
  <dcterms:created xsi:type="dcterms:W3CDTF">2020-06-05T19:35:08Z</dcterms:created>
  <dcterms:modified xsi:type="dcterms:W3CDTF">2020-09-06T09:58:03Z</dcterms:modified>
</cp:coreProperties>
</file>