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5143500" type="screen16x9"/>
  <p:notesSz cx="9144000" cy="5143500"/>
  <p:embeddedFontLst>
    <p:embeddedFont>
      <p:font typeface="Calibri" panose="020F0502020204030204" pitchFamily="34" charset="0"/>
      <p:regular r:id="rId12"/>
      <p:bold r:id="rId13"/>
      <p:italic r:id="rId14"/>
      <p:boldItalic r:id="rId15"/>
    </p:embeddedFont>
    <p:embeddedFont>
      <p:font typeface="Arial Narrow" panose="020B0606020202030204" pitchFamily="34" charset="0"/>
      <p:regular r:id="rId16"/>
      <p:bold r:id="rId17"/>
      <p:italic r:id="rId18"/>
      <p:boldItalic r:id="rId19"/>
    </p:embeddedFont>
  </p:embeddedFont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2162" y="1864496"/>
            <a:ext cx="4619674" cy="848360"/>
          </a:xfrm>
          <a:prstGeom prst="rect">
            <a:avLst/>
          </a:prstGeom>
        </p:spPr>
        <p:txBody>
          <a:bodyPr wrap="square" lIns="0" tIns="0" rIns="0" bIns="0">
            <a:spAutoFit/>
          </a:bodyPr>
          <a:lstStyle>
            <a:lvl1pPr>
              <a:defRPr sz="5400" b="1" i="0">
                <a:solidFill>
                  <a:schemeClr val="bg1"/>
                </a:solidFill>
                <a:latin typeface="Arial Narrow"/>
                <a:cs typeface="Arial Narrow"/>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714849"/>
            <a:ext cx="9144000" cy="429259"/>
          </a:xfrm>
          <a:custGeom>
            <a:avLst/>
            <a:gdLst/>
            <a:ahLst/>
            <a:cxnLst/>
            <a:rect l="l" t="t" r="r" b="b"/>
            <a:pathLst>
              <a:path w="9144000" h="429260">
                <a:moveTo>
                  <a:pt x="9143999" y="428699"/>
                </a:moveTo>
                <a:lnTo>
                  <a:pt x="0" y="428699"/>
                </a:lnTo>
                <a:lnTo>
                  <a:pt x="0" y="0"/>
                </a:lnTo>
                <a:lnTo>
                  <a:pt x="9143999" y="0"/>
                </a:lnTo>
                <a:lnTo>
                  <a:pt x="9143999" y="428699"/>
                </a:lnTo>
                <a:close/>
              </a:path>
            </a:pathLst>
          </a:custGeom>
          <a:solidFill>
            <a:srgbClr val="5184B9"/>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163442" y="4744574"/>
            <a:ext cx="1751967" cy="369249"/>
          </a:xfrm>
          <a:prstGeom prst="rect">
            <a:avLst/>
          </a:prstGeom>
        </p:spPr>
      </p:pic>
      <p:sp>
        <p:nvSpPr>
          <p:cNvPr id="2" name="Holder 2"/>
          <p:cNvSpPr>
            <a:spLocks noGrp="1"/>
          </p:cNvSpPr>
          <p:nvPr>
            <p:ph type="title"/>
          </p:nvPr>
        </p:nvSpPr>
        <p:spPr>
          <a:xfrm>
            <a:off x="360969" y="229972"/>
            <a:ext cx="8422060" cy="1474470"/>
          </a:xfrm>
          <a:prstGeom prst="rect">
            <a:avLst/>
          </a:prstGeom>
        </p:spPr>
        <p:txBody>
          <a:bodyPr wrap="square" lIns="0" tIns="0" rIns="0" bIns="0">
            <a:spAutoFit/>
          </a:bodyPr>
          <a:lstStyle>
            <a:lvl1pPr>
              <a:defRPr sz="3000" b="1" i="0">
                <a:solidFill>
                  <a:srgbClr val="45637F"/>
                </a:solidFill>
                <a:latin typeface="Arial Narrow"/>
                <a:cs typeface="Arial Narrow"/>
              </a:defRPr>
            </a:lvl1pPr>
          </a:lstStyle>
          <a:p>
            <a:endParaRPr/>
          </a:p>
        </p:txBody>
      </p:sp>
      <p:sp>
        <p:nvSpPr>
          <p:cNvPr id="3" name="Holder 3"/>
          <p:cNvSpPr>
            <a:spLocks noGrp="1"/>
          </p:cNvSpPr>
          <p:nvPr>
            <p:ph type="body" idx="1"/>
          </p:nvPr>
        </p:nvSpPr>
        <p:spPr>
          <a:xfrm>
            <a:off x="748846" y="1065287"/>
            <a:ext cx="7646307"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4550" y="4815240"/>
            <a:ext cx="2597150" cy="265429"/>
          </a:xfrm>
          <a:prstGeom prst="rect">
            <a:avLst/>
          </a:prstGeom>
        </p:spPr>
        <p:txBody>
          <a:bodyPr wrap="square" lIns="0" tIns="0" rIns="0" bIns="0">
            <a:spAutoFit/>
          </a:bodyPr>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eveloper.mozilla.org/en-US/docs/Web/CSS/CSS_Transitions/Using_CSS_transi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cubic-bezi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6475" y="229963"/>
            <a:ext cx="7433945" cy="1226820"/>
          </a:xfrm>
          <a:prstGeom prst="rect">
            <a:avLst/>
          </a:prstGeom>
        </p:spPr>
        <p:txBody>
          <a:bodyPr vert="horz" wrap="square" lIns="0" tIns="177165" rIns="0" bIns="0" rtlCol="0">
            <a:spAutoFit/>
          </a:bodyPr>
          <a:lstStyle/>
          <a:p>
            <a:pPr marL="12700">
              <a:lnSpc>
                <a:spcPct val="100000"/>
              </a:lnSpc>
              <a:spcBef>
                <a:spcPts val="1395"/>
              </a:spcBef>
            </a:pPr>
            <a:r>
              <a:rPr sz="3000" b="1" spc="-15" dirty="0">
                <a:solidFill>
                  <a:srgbClr val="45637F"/>
                </a:solidFill>
                <a:latin typeface="Arial Narrow"/>
                <a:cs typeface="Arial Narrow"/>
              </a:rPr>
              <a:t>Transiciones</a:t>
            </a:r>
            <a:endParaRPr sz="3000">
              <a:latin typeface="Arial Narrow"/>
              <a:cs typeface="Arial Narrow"/>
            </a:endParaRPr>
          </a:p>
          <a:p>
            <a:pPr marL="19050" marR="5080">
              <a:lnSpc>
                <a:spcPct val="101600"/>
              </a:lnSpc>
              <a:spcBef>
                <a:spcPts val="660"/>
              </a:spcBef>
            </a:pPr>
            <a:r>
              <a:rPr sz="1600" dirty="0">
                <a:latin typeface="Arial Narrow"/>
                <a:cs typeface="Arial Narrow"/>
              </a:rPr>
              <a:t>Es un </a:t>
            </a:r>
            <a:r>
              <a:rPr sz="1600" spc="-5" dirty="0">
                <a:latin typeface="Arial Narrow"/>
                <a:cs typeface="Arial Narrow"/>
              </a:rPr>
              <a:t>pasaje </a:t>
            </a:r>
            <a:r>
              <a:rPr sz="1600" dirty="0">
                <a:latin typeface="Arial Narrow"/>
                <a:cs typeface="Arial Narrow"/>
              </a:rPr>
              <a:t>entre </a:t>
            </a:r>
            <a:r>
              <a:rPr sz="1600" spc="-5" dirty="0">
                <a:latin typeface="Arial Narrow"/>
                <a:cs typeface="Arial Narrow"/>
              </a:rPr>
              <a:t>una valor de una </a:t>
            </a:r>
            <a:r>
              <a:rPr sz="1600" spc="5" dirty="0">
                <a:latin typeface="Arial Narrow"/>
                <a:cs typeface="Arial Narrow"/>
              </a:rPr>
              <a:t>propiedad </a:t>
            </a:r>
            <a:r>
              <a:rPr sz="1600" spc="-5" dirty="0">
                <a:latin typeface="Arial Narrow"/>
                <a:cs typeface="Arial Narrow"/>
              </a:rPr>
              <a:t>a </a:t>
            </a:r>
            <a:r>
              <a:rPr sz="1600" dirty="0">
                <a:latin typeface="Arial Narrow"/>
                <a:cs typeface="Arial Narrow"/>
              </a:rPr>
              <a:t>otro </a:t>
            </a:r>
            <a:r>
              <a:rPr sz="1600" spc="-5" dirty="0">
                <a:latin typeface="Arial Narrow"/>
                <a:cs typeface="Arial Narrow"/>
              </a:rPr>
              <a:t>valor de </a:t>
            </a:r>
            <a:r>
              <a:rPr sz="1600" dirty="0">
                <a:latin typeface="Arial Narrow"/>
                <a:cs typeface="Arial Narrow"/>
              </a:rPr>
              <a:t>manera </a:t>
            </a:r>
            <a:r>
              <a:rPr sz="1600" spc="-5" dirty="0">
                <a:latin typeface="Arial Narrow"/>
                <a:cs typeface="Arial Narrow"/>
              </a:rPr>
              <a:t>gradual a través de una línea  de </a:t>
            </a:r>
            <a:r>
              <a:rPr sz="1600" spc="10" dirty="0">
                <a:latin typeface="Arial Narrow"/>
                <a:cs typeface="Arial Narrow"/>
              </a:rPr>
              <a:t>tiempo. </a:t>
            </a:r>
            <a:r>
              <a:rPr sz="1600" spc="-5" dirty="0">
                <a:latin typeface="Arial Narrow"/>
                <a:cs typeface="Arial Narrow"/>
              </a:rPr>
              <a:t>Las </a:t>
            </a:r>
            <a:r>
              <a:rPr sz="1600" spc="10" dirty="0">
                <a:latin typeface="Arial Narrow"/>
                <a:cs typeface="Arial Narrow"/>
              </a:rPr>
              <a:t>transiciones </a:t>
            </a:r>
            <a:r>
              <a:rPr sz="1600" spc="-5" dirty="0">
                <a:latin typeface="Arial Narrow"/>
                <a:cs typeface="Arial Narrow"/>
              </a:rPr>
              <a:t>se </a:t>
            </a:r>
            <a:r>
              <a:rPr sz="1600" spc="10" dirty="0">
                <a:latin typeface="Arial Narrow"/>
                <a:cs typeface="Arial Narrow"/>
              </a:rPr>
              <a:t>activan </a:t>
            </a:r>
            <a:r>
              <a:rPr sz="1600" spc="-5" dirty="0">
                <a:latin typeface="Arial Narrow"/>
                <a:cs typeface="Arial Narrow"/>
              </a:rPr>
              <a:t>con el </a:t>
            </a:r>
            <a:r>
              <a:rPr sz="1600" b="1" dirty="0">
                <a:latin typeface="Arial Narrow"/>
                <a:cs typeface="Arial Narrow"/>
              </a:rPr>
              <a:t>:hover </a:t>
            </a:r>
            <a:r>
              <a:rPr sz="1600" b="1" spc="-5" dirty="0">
                <a:latin typeface="Arial Narrow"/>
                <a:cs typeface="Arial Narrow"/>
              </a:rPr>
              <a:t>y el</a:t>
            </a:r>
            <a:r>
              <a:rPr sz="1600" b="1" spc="-25" dirty="0">
                <a:latin typeface="Arial Narrow"/>
                <a:cs typeface="Arial Narrow"/>
              </a:rPr>
              <a:t> </a:t>
            </a:r>
            <a:r>
              <a:rPr sz="1600" b="1" dirty="0">
                <a:latin typeface="Arial Narrow"/>
                <a:cs typeface="Arial Narrow"/>
              </a:rPr>
              <a:t>:focus.</a:t>
            </a:r>
            <a:endParaRPr sz="1600">
              <a:latin typeface="Arial Narrow"/>
              <a:cs typeface="Arial Narrow"/>
            </a:endParaRPr>
          </a:p>
        </p:txBody>
      </p:sp>
      <p:sp>
        <p:nvSpPr>
          <p:cNvPr id="3" name="object 3"/>
          <p:cNvSpPr txBox="1"/>
          <p:nvPr/>
        </p:nvSpPr>
        <p:spPr>
          <a:xfrm>
            <a:off x="793175" y="1682797"/>
            <a:ext cx="7407909" cy="516890"/>
          </a:xfrm>
          <a:prstGeom prst="rect">
            <a:avLst/>
          </a:prstGeom>
        </p:spPr>
        <p:txBody>
          <a:bodyPr vert="horz" wrap="square" lIns="0" tIns="8890" rIns="0" bIns="0" rtlCol="0">
            <a:spAutoFit/>
          </a:bodyPr>
          <a:lstStyle/>
          <a:p>
            <a:pPr marL="12700" marR="5080">
              <a:lnSpc>
                <a:spcPct val="101600"/>
              </a:lnSpc>
              <a:spcBef>
                <a:spcPts val="70"/>
              </a:spcBef>
            </a:pPr>
            <a:r>
              <a:rPr sz="1600" dirty="0">
                <a:latin typeface="Arial Narrow"/>
                <a:cs typeface="Arial Narrow"/>
              </a:rPr>
              <a:t>Es </a:t>
            </a:r>
            <a:r>
              <a:rPr sz="1600" spc="10" dirty="0">
                <a:latin typeface="Arial Narrow"/>
                <a:cs typeface="Arial Narrow"/>
              </a:rPr>
              <a:t>decir </a:t>
            </a:r>
            <a:r>
              <a:rPr sz="1600" spc="-5" dirty="0">
                <a:latin typeface="Arial Narrow"/>
                <a:cs typeface="Arial Narrow"/>
              </a:rPr>
              <a:t>que </a:t>
            </a:r>
            <a:r>
              <a:rPr sz="1600" dirty="0">
                <a:latin typeface="Arial Narrow"/>
                <a:cs typeface="Arial Narrow"/>
              </a:rPr>
              <a:t>por </a:t>
            </a:r>
            <a:r>
              <a:rPr sz="1600" spc="-5" dirty="0">
                <a:latin typeface="Arial Narrow"/>
                <a:cs typeface="Arial Narrow"/>
              </a:rPr>
              <a:t>ejemplo al pasarle el mouse sobre un elemento o hacer foco en un campo de texto  es que </a:t>
            </a:r>
            <a:r>
              <a:rPr sz="1600" spc="10" dirty="0">
                <a:latin typeface="Arial Narrow"/>
                <a:cs typeface="Arial Narrow"/>
              </a:rPr>
              <a:t>activó </a:t>
            </a:r>
            <a:r>
              <a:rPr sz="1600" b="1" spc="-5" dirty="0">
                <a:latin typeface="Arial Narrow"/>
                <a:cs typeface="Arial Narrow"/>
              </a:rPr>
              <a:t>la transición</a:t>
            </a:r>
            <a:r>
              <a:rPr sz="1600" spc="-5" dirty="0">
                <a:latin typeface="Arial Narrow"/>
                <a:cs typeface="Arial Narrow"/>
              </a:rPr>
              <a:t>, veamos una </a:t>
            </a:r>
            <a:r>
              <a:rPr sz="1600" spc="10" dirty="0">
                <a:latin typeface="Arial Narrow"/>
                <a:cs typeface="Arial Narrow"/>
              </a:rPr>
              <a:t>imagen </a:t>
            </a:r>
            <a:r>
              <a:rPr sz="1600" spc="-5" dirty="0">
                <a:latin typeface="Arial Narrow"/>
                <a:cs typeface="Arial Narrow"/>
              </a:rPr>
              <a:t>tomada de la </a:t>
            </a:r>
            <a:r>
              <a:rPr sz="1600" spc="10" dirty="0">
                <a:latin typeface="Arial Narrow"/>
                <a:cs typeface="Arial Narrow"/>
              </a:rPr>
              <a:t>página </a:t>
            </a:r>
            <a:r>
              <a:rPr sz="1600" spc="20" dirty="0">
                <a:latin typeface="Arial Narrow"/>
                <a:cs typeface="Arial Narrow"/>
              </a:rPr>
              <a:t>oﬁcial </a:t>
            </a:r>
            <a:r>
              <a:rPr sz="1600" spc="-5" dirty="0">
                <a:latin typeface="Arial Narrow"/>
                <a:cs typeface="Arial Narrow"/>
              </a:rPr>
              <a:t>de</a:t>
            </a:r>
            <a:r>
              <a:rPr sz="1600" spc="55" dirty="0">
                <a:latin typeface="Arial Narrow"/>
                <a:cs typeface="Arial Narrow"/>
              </a:rPr>
              <a:t> </a:t>
            </a:r>
            <a:r>
              <a:rPr sz="1600" b="1" u="heavy" spc="-5" dirty="0">
                <a:uFill>
                  <a:solidFill>
                    <a:srgbClr val="000000"/>
                  </a:solidFill>
                </a:uFill>
                <a:latin typeface="Arial Narrow"/>
                <a:cs typeface="Arial Narrow"/>
                <a:hlinkClick r:id="rId2"/>
              </a:rPr>
              <a:t>Mozilla</a:t>
            </a:r>
            <a:endParaRPr sz="1600">
              <a:latin typeface="Arial Narrow"/>
              <a:cs typeface="Arial Narrow"/>
            </a:endParaRPr>
          </a:p>
        </p:txBody>
      </p:sp>
      <p:pic>
        <p:nvPicPr>
          <p:cNvPr id="4" name="object 4"/>
          <p:cNvPicPr/>
          <p:nvPr/>
        </p:nvPicPr>
        <p:blipFill>
          <a:blip r:embed="rId3" cstate="print"/>
          <a:stretch>
            <a:fillRect/>
          </a:stretch>
        </p:blipFill>
        <p:spPr>
          <a:xfrm>
            <a:off x="1500400" y="2531962"/>
            <a:ext cx="6553199" cy="1847849"/>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smtClean="0"/>
              <a:t>Codo a Codo</a:t>
            </a:r>
            <a:endParaRPr dirty="0"/>
          </a:p>
        </p:txBody>
      </p:sp>
      <p:sp>
        <p:nvSpPr>
          <p:cNvPr id="6" name="Rectángulo 5"/>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394759"/>
            <a:ext cx="930275" cy="482600"/>
          </a:xfrm>
          <a:prstGeom prst="rect">
            <a:avLst/>
          </a:prstGeom>
        </p:spPr>
        <p:txBody>
          <a:bodyPr vert="horz" wrap="square" lIns="0" tIns="12700" rIns="0" bIns="0" rtlCol="0">
            <a:spAutoFit/>
          </a:bodyPr>
          <a:lstStyle/>
          <a:p>
            <a:pPr marL="12700">
              <a:lnSpc>
                <a:spcPct val="100000"/>
              </a:lnSpc>
              <a:spcBef>
                <a:spcPts val="100"/>
              </a:spcBef>
            </a:pPr>
            <a:r>
              <a:rPr spc="-120" dirty="0"/>
              <a:t>F</a:t>
            </a:r>
            <a:r>
              <a:rPr dirty="0"/>
              <a:t>ocus</a:t>
            </a:r>
          </a:p>
        </p:txBody>
      </p:sp>
      <p:sp>
        <p:nvSpPr>
          <p:cNvPr id="3" name="object 3"/>
          <p:cNvSpPr txBox="1"/>
          <p:nvPr/>
        </p:nvSpPr>
        <p:spPr>
          <a:xfrm>
            <a:off x="793175" y="939846"/>
            <a:ext cx="8131809" cy="51689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Narrow"/>
                <a:cs typeface="Arial Narrow"/>
              </a:rPr>
              <a:t>Focus </a:t>
            </a:r>
            <a:r>
              <a:rPr sz="1600" spc="-5" dirty="0">
                <a:latin typeface="Arial Narrow"/>
                <a:cs typeface="Arial Narrow"/>
              </a:rPr>
              <a:t>es </a:t>
            </a:r>
            <a:r>
              <a:rPr sz="1600" spc="5" dirty="0">
                <a:latin typeface="Arial Narrow"/>
                <a:cs typeface="Arial Narrow"/>
              </a:rPr>
              <a:t>interesante </a:t>
            </a:r>
            <a:r>
              <a:rPr sz="1600" dirty="0">
                <a:latin typeface="Arial Narrow"/>
                <a:cs typeface="Arial Narrow"/>
              </a:rPr>
              <a:t>para trabajar </a:t>
            </a:r>
            <a:r>
              <a:rPr sz="1600" spc="-5" dirty="0">
                <a:latin typeface="Arial Narrow"/>
                <a:cs typeface="Arial Narrow"/>
              </a:rPr>
              <a:t>con </a:t>
            </a:r>
            <a:r>
              <a:rPr sz="1600" spc="10" dirty="0">
                <a:latin typeface="Arial Narrow"/>
                <a:cs typeface="Arial Narrow"/>
              </a:rPr>
              <a:t>varios </a:t>
            </a:r>
            <a:r>
              <a:rPr sz="1600" spc="-5" dirty="0">
                <a:latin typeface="Arial Narrow"/>
                <a:cs typeface="Arial Narrow"/>
              </a:rPr>
              <a:t>elementos, </a:t>
            </a:r>
            <a:r>
              <a:rPr sz="1600" dirty="0">
                <a:latin typeface="Arial Narrow"/>
                <a:cs typeface="Arial Narrow"/>
              </a:rPr>
              <a:t>pero </a:t>
            </a:r>
            <a:r>
              <a:rPr sz="1600" spc="5" dirty="0">
                <a:latin typeface="Arial Narrow"/>
                <a:cs typeface="Arial Narrow"/>
              </a:rPr>
              <a:t>especialmente </a:t>
            </a:r>
            <a:r>
              <a:rPr sz="1600" spc="-5" dirty="0">
                <a:latin typeface="Arial Narrow"/>
                <a:cs typeface="Arial Narrow"/>
              </a:rPr>
              <a:t>con el </a:t>
            </a:r>
            <a:r>
              <a:rPr sz="1600" spc="10" dirty="0">
                <a:latin typeface="Arial Narrow"/>
                <a:cs typeface="Arial Narrow"/>
              </a:rPr>
              <a:t>visto </a:t>
            </a:r>
            <a:r>
              <a:rPr sz="1600" spc="5" dirty="0">
                <a:latin typeface="Arial Narrow"/>
                <a:cs typeface="Arial Narrow"/>
              </a:rPr>
              <a:t>anteriormente </a:t>
            </a:r>
            <a:r>
              <a:rPr sz="1600" spc="-5" dirty="0">
                <a:latin typeface="Arial Narrow"/>
                <a:cs typeface="Arial Narrow"/>
              </a:rPr>
              <a:t>en</a:t>
            </a:r>
            <a:r>
              <a:rPr sz="1600" spc="95" dirty="0">
                <a:latin typeface="Arial Narrow"/>
                <a:cs typeface="Arial Narrow"/>
              </a:rPr>
              <a:t> </a:t>
            </a:r>
            <a:r>
              <a:rPr sz="1600" spc="-5" dirty="0">
                <a:latin typeface="Arial Narrow"/>
                <a:cs typeface="Arial Narrow"/>
              </a:rPr>
              <a:t>el</a:t>
            </a:r>
            <a:endParaRPr sz="1600">
              <a:latin typeface="Arial Narrow"/>
              <a:cs typeface="Arial Narrow"/>
            </a:endParaRPr>
          </a:p>
          <a:p>
            <a:pPr marL="12700">
              <a:lnSpc>
                <a:spcPct val="100000"/>
              </a:lnSpc>
              <a:spcBef>
                <a:spcPts val="30"/>
              </a:spcBef>
            </a:pPr>
            <a:r>
              <a:rPr sz="1600" b="1" spc="15" dirty="0">
                <a:latin typeface="Arial Narrow"/>
                <a:cs typeface="Arial Narrow"/>
              </a:rPr>
              <a:t>código</a:t>
            </a:r>
            <a:r>
              <a:rPr sz="1600" spc="15" dirty="0">
                <a:latin typeface="Arial Narrow"/>
                <a:cs typeface="Arial Narrow"/>
              </a:rPr>
              <a:t>, </a:t>
            </a:r>
            <a:r>
              <a:rPr sz="1600" spc="-5" dirty="0">
                <a:latin typeface="Arial Narrow"/>
                <a:cs typeface="Arial Narrow"/>
              </a:rPr>
              <a:t>veamos como </a:t>
            </a:r>
            <a:r>
              <a:rPr sz="1600" dirty="0">
                <a:latin typeface="Arial Narrow"/>
                <a:cs typeface="Arial Narrow"/>
              </a:rPr>
              <a:t>quedaría </a:t>
            </a:r>
            <a:r>
              <a:rPr sz="1600" spc="-5" dirty="0">
                <a:latin typeface="Arial Narrow"/>
                <a:cs typeface="Arial Narrow"/>
              </a:rPr>
              <a:t>en el</a:t>
            </a:r>
            <a:r>
              <a:rPr sz="1600" spc="-10" dirty="0">
                <a:latin typeface="Arial Narrow"/>
                <a:cs typeface="Arial Narrow"/>
              </a:rPr>
              <a:t> </a:t>
            </a:r>
            <a:r>
              <a:rPr sz="1600" b="1" spc="-10" dirty="0">
                <a:latin typeface="Arial Narrow"/>
                <a:cs typeface="Arial Narrow"/>
              </a:rPr>
              <a:t>navegador,</a:t>
            </a:r>
            <a:endParaRPr sz="1600">
              <a:latin typeface="Arial Narrow"/>
              <a:cs typeface="Arial Narrow"/>
            </a:endParaRPr>
          </a:p>
        </p:txBody>
      </p:sp>
      <p:pic>
        <p:nvPicPr>
          <p:cNvPr id="4" name="object 4"/>
          <p:cNvPicPr/>
          <p:nvPr/>
        </p:nvPicPr>
        <p:blipFill>
          <a:blip r:embed="rId2" cstate="print"/>
          <a:stretch>
            <a:fillRect/>
          </a:stretch>
        </p:blipFill>
        <p:spPr>
          <a:xfrm>
            <a:off x="1540950" y="2017608"/>
            <a:ext cx="5888605" cy="1102199"/>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6475" y="229972"/>
            <a:ext cx="7426959" cy="1226820"/>
          </a:xfrm>
          <a:prstGeom prst="rect">
            <a:avLst/>
          </a:prstGeom>
        </p:spPr>
        <p:txBody>
          <a:bodyPr vert="horz" wrap="square" lIns="0" tIns="177165" rIns="0" bIns="0" rtlCol="0">
            <a:spAutoFit/>
          </a:bodyPr>
          <a:lstStyle/>
          <a:p>
            <a:pPr marL="12700">
              <a:lnSpc>
                <a:spcPct val="100000"/>
              </a:lnSpc>
              <a:spcBef>
                <a:spcPts val="1395"/>
              </a:spcBef>
            </a:pPr>
            <a:r>
              <a:rPr sz="3000" b="1" dirty="0">
                <a:solidFill>
                  <a:srgbClr val="45637F"/>
                </a:solidFill>
                <a:latin typeface="Arial Narrow"/>
                <a:cs typeface="Arial Narrow"/>
              </a:rPr>
              <a:t>transition-property &amp;</a:t>
            </a:r>
            <a:r>
              <a:rPr sz="3000" b="1" spc="-25" dirty="0">
                <a:solidFill>
                  <a:srgbClr val="45637F"/>
                </a:solidFill>
                <a:latin typeface="Arial Narrow"/>
                <a:cs typeface="Arial Narrow"/>
              </a:rPr>
              <a:t> </a:t>
            </a:r>
            <a:r>
              <a:rPr sz="3000" b="1" dirty="0">
                <a:solidFill>
                  <a:srgbClr val="45637F"/>
                </a:solidFill>
                <a:latin typeface="Arial Narrow"/>
                <a:cs typeface="Arial Narrow"/>
              </a:rPr>
              <a:t>transition-duration</a:t>
            </a:r>
            <a:endParaRPr sz="3000">
              <a:latin typeface="Arial Narrow"/>
              <a:cs typeface="Arial Narrow"/>
            </a:endParaRPr>
          </a:p>
          <a:p>
            <a:pPr marL="19050" marR="5080">
              <a:lnSpc>
                <a:spcPct val="101600"/>
              </a:lnSpc>
              <a:spcBef>
                <a:spcPts val="660"/>
              </a:spcBef>
            </a:pPr>
            <a:r>
              <a:rPr sz="1600" b="1" spc="-5" dirty="0">
                <a:latin typeface="Arial Narrow"/>
                <a:cs typeface="Arial Narrow"/>
              </a:rPr>
              <a:t>Transition-property </a:t>
            </a:r>
            <a:r>
              <a:rPr sz="1600" spc="-5" dirty="0">
                <a:latin typeface="Arial Narrow"/>
                <a:cs typeface="Arial Narrow"/>
              </a:rPr>
              <a:t>es una </a:t>
            </a:r>
            <a:r>
              <a:rPr sz="1600" spc="5" dirty="0">
                <a:latin typeface="Arial Narrow"/>
                <a:cs typeface="Arial Narrow"/>
              </a:rPr>
              <a:t>propiedad </a:t>
            </a:r>
            <a:r>
              <a:rPr sz="1600" spc="10" dirty="0">
                <a:latin typeface="Arial Narrow"/>
                <a:cs typeface="Arial Narrow"/>
              </a:rPr>
              <a:t>obligatoria, </a:t>
            </a:r>
            <a:r>
              <a:rPr sz="1600" dirty="0">
                <a:latin typeface="Arial Narrow"/>
                <a:cs typeface="Arial Narrow"/>
              </a:rPr>
              <a:t>porque </a:t>
            </a:r>
            <a:r>
              <a:rPr sz="1600" spc="35" dirty="0">
                <a:latin typeface="Arial Narrow"/>
                <a:cs typeface="Arial Narrow"/>
              </a:rPr>
              <a:t>si </a:t>
            </a:r>
            <a:r>
              <a:rPr sz="1600" spc="-5" dirty="0">
                <a:latin typeface="Arial Narrow"/>
                <a:cs typeface="Arial Narrow"/>
              </a:rPr>
              <a:t>no </a:t>
            </a:r>
            <a:r>
              <a:rPr sz="1600" spc="25" dirty="0">
                <a:latin typeface="Arial Narrow"/>
                <a:cs typeface="Arial Narrow"/>
              </a:rPr>
              <a:t>indico </a:t>
            </a:r>
            <a:r>
              <a:rPr sz="1600" spc="-5" dirty="0">
                <a:latin typeface="Arial Narrow"/>
                <a:cs typeface="Arial Narrow"/>
              </a:rPr>
              <a:t>la </a:t>
            </a:r>
            <a:r>
              <a:rPr sz="1600" spc="5" dirty="0">
                <a:latin typeface="Arial Narrow"/>
                <a:cs typeface="Arial Narrow"/>
              </a:rPr>
              <a:t>propiedad </a:t>
            </a:r>
            <a:r>
              <a:rPr sz="1600" spc="-5" dirty="0">
                <a:latin typeface="Arial Narrow"/>
                <a:cs typeface="Arial Narrow"/>
              </a:rPr>
              <a:t>a </a:t>
            </a:r>
            <a:r>
              <a:rPr sz="1600" spc="10" dirty="0">
                <a:latin typeface="Arial Narrow"/>
                <a:cs typeface="Arial Narrow"/>
              </a:rPr>
              <a:t>cambiar </a:t>
            </a:r>
            <a:r>
              <a:rPr sz="1600" spc="-5" dirty="0">
                <a:latin typeface="Arial Narrow"/>
                <a:cs typeface="Arial Narrow"/>
              </a:rPr>
              <a:t>en la  </a:t>
            </a:r>
            <a:r>
              <a:rPr sz="1600" spc="10" dirty="0">
                <a:latin typeface="Arial Narrow"/>
                <a:cs typeface="Arial Narrow"/>
              </a:rPr>
              <a:t>transición </a:t>
            </a:r>
            <a:r>
              <a:rPr sz="1600" spc="-5" dirty="0">
                <a:latin typeface="Arial Narrow"/>
                <a:cs typeface="Arial Narrow"/>
              </a:rPr>
              <a:t>no hay </a:t>
            </a:r>
            <a:r>
              <a:rPr sz="1600" b="1" spc="-5" dirty="0">
                <a:latin typeface="Arial Narrow"/>
                <a:cs typeface="Arial Narrow"/>
              </a:rPr>
              <a:t>transición</a:t>
            </a:r>
            <a:r>
              <a:rPr sz="1600" spc="-5" dirty="0">
                <a:latin typeface="Arial Narrow"/>
                <a:cs typeface="Arial Narrow"/>
              </a:rPr>
              <a:t>. </a:t>
            </a:r>
            <a:r>
              <a:rPr sz="1600" dirty="0">
                <a:latin typeface="Arial Narrow"/>
                <a:cs typeface="Arial Narrow"/>
              </a:rPr>
              <a:t>Hace </a:t>
            </a:r>
            <a:r>
              <a:rPr sz="1600" spc="5" dirty="0">
                <a:latin typeface="Arial Narrow"/>
                <a:cs typeface="Arial Narrow"/>
              </a:rPr>
              <a:t>referencia </a:t>
            </a:r>
            <a:r>
              <a:rPr sz="1600" spc="-5" dirty="0">
                <a:latin typeface="Arial Narrow"/>
                <a:cs typeface="Arial Narrow"/>
              </a:rPr>
              <a:t>a la </a:t>
            </a:r>
            <a:r>
              <a:rPr sz="1600" b="1" dirty="0">
                <a:latin typeface="Arial Narrow"/>
                <a:cs typeface="Arial Narrow"/>
              </a:rPr>
              <a:t>propiedad </a:t>
            </a:r>
            <a:r>
              <a:rPr sz="1600" spc="-5" dirty="0">
                <a:latin typeface="Arial Narrow"/>
                <a:cs typeface="Arial Narrow"/>
              </a:rPr>
              <a:t>que se va a</a:t>
            </a:r>
            <a:r>
              <a:rPr sz="1600" spc="40" dirty="0">
                <a:latin typeface="Arial Narrow"/>
                <a:cs typeface="Arial Narrow"/>
              </a:rPr>
              <a:t> </a:t>
            </a:r>
            <a:r>
              <a:rPr sz="1600" spc="10" dirty="0">
                <a:latin typeface="Arial Narrow"/>
                <a:cs typeface="Arial Narrow"/>
              </a:rPr>
              <a:t>modiﬁcar.</a:t>
            </a:r>
            <a:endParaRPr sz="1600">
              <a:latin typeface="Arial Narrow"/>
              <a:cs typeface="Arial Narrow"/>
            </a:endParaRPr>
          </a:p>
        </p:txBody>
      </p:sp>
      <p:sp>
        <p:nvSpPr>
          <p:cNvPr id="3" name="object 3"/>
          <p:cNvSpPr txBox="1"/>
          <p:nvPr/>
        </p:nvSpPr>
        <p:spPr>
          <a:xfrm>
            <a:off x="793175" y="1682797"/>
            <a:ext cx="7674609" cy="764540"/>
          </a:xfrm>
          <a:prstGeom prst="rect">
            <a:avLst/>
          </a:prstGeom>
        </p:spPr>
        <p:txBody>
          <a:bodyPr vert="horz" wrap="square" lIns="0" tIns="8890" rIns="0" bIns="0" rtlCol="0">
            <a:spAutoFit/>
          </a:bodyPr>
          <a:lstStyle/>
          <a:p>
            <a:pPr marL="12700" marR="5080">
              <a:lnSpc>
                <a:spcPct val="101600"/>
              </a:lnSpc>
              <a:spcBef>
                <a:spcPts val="70"/>
              </a:spcBef>
            </a:pPr>
            <a:r>
              <a:rPr sz="1600" b="1" spc="-5" dirty="0">
                <a:latin typeface="Arial Narrow"/>
                <a:cs typeface="Arial Narrow"/>
              </a:rPr>
              <a:t>Transition-duration </a:t>
            </a:r>
            <a:r>
              <a:rPr sz="1600" spc="10" dirty="0">
                <a:latin typeface="Arial Narrow"/>
                <a:cs typeface="Arial Narrow"/>
              </a:rPr>
              <a:t>también </a:t>
            </a:r>
            <a:r>
              <a:rPr sz="1600" spc="-5" dirty="0">
                <a:latin typeface="Arial Narrow"/>
                <a:cs typeface="Arial Narrow"/>
              </a:rPr>
              <a:t>es </a:t>
            </a:r>
            <a:r>
              <a:rPr sz="1600" spc="10" dirty="0">
                <a:latin typeface="Arial Narrow"/>
                <a:cs typeface="Arial Narrow"/>
              </a:rPr>
              <a:t>obligatoria </a:t>
            </a:r>
            <a:r>
              <a:rPr sz="1600" spc="-5" dirty="0">
                <a:latin typeface="Arial Narrow"/>
                <a:cs typeface="Arial Narrow"/>
              </a:rPr>
              <a:t>y su valor </a:t>
            </a:r>
            <a:r>
              <a:rPr sz="1600" spc="5" dirty="0">
                <a:latin typeface="Arial Narrow"/>
                <a:cs typeface="Arial Narrow"/>
              </a:rPr>
              <a:t>predeterminado </a:t>
            </a:r>
            <a:r>
              <a:rPr sz="1600" spc="-5" dirty="0">
                <a:latin typeface="Arial Narrow"/>
                <a:cs typeface="Arial Narrow"/>
              </a:rPr>
              <a:t>es </a:t>
            </a:r>
            <a:r>
              <a:rPr sz="1600" b="1" spc="-5" dirty="0">
                <a:latin typeface="Arial Narrow"/>
                <a:cs typeface="Arial Narrow"/>
              </a:rPr>
              <a:t>0s </a:t>
            </a:r>
            <a:r>
              <a:rPr sz="1600" b="1" dirty="0">
                <a:latin typeface="Arial Narrow"/>
                <a:cs typeface="Arial Narrow"/>
              </a:rPr>
              <a:t>, </a:t>
            </a:r>
            <a:r>
              <a:rPr sz="1600" spc="-5" dirty="0">
                <a:latin typeface="Arial Narrow"/>
                <a:cs typeface="Arial Narrow"/>
              </a:rPr>
              <a:t>es </a:t>
            </a:r>
            <a:r>
              <a:rPr sz="1600" spc="10" dirty="0">
                <a:latin typeface="Arial Narrow"/>
                <a:cs typeface="Arial Narrow"/>
              </a:rPr>
              <a:t>decir </a:t>
            </a:r>
            <a:r>
              <a:rPr sz="1600" spc="-5" dirty="0">
                <a:latin typeface="Arial Narrow"/>
                <a:cs typeface="Arial Narrow"/>
              </a:rPr>
              <a:t>que </a:t>
            </a:r>
            <a:r>
              <a:rPr sz="1600" spc="35" dirty="0">
                <a:latin typeface="Arial Narrow"/>
                <a:cs typeface="Arial Narrow"/>
              </a:rPr>
              <a:t>si </a:t>
            </a:r>
            <a:r>
              <a:rPr sz="1600" spc="-5" dirty="0">
                <a:latin typeface="Arial Narrow"/>
                <a:cs typeface="Arial Narrow"/>
              </a:rPr>
              <a:t>no coloco  </a:t>
            </a:r>
            <a:r>
              <a:rPr sz="1600" b="1" dirty="0">
                <a:latin typeface="Arial Narrow"/>
                <a:cs typeface="Arial Narrow"/>
              </a:rPr>
              <a:t>transition-duration </a:t>
            </a:r>
            <a:r>
              <a:rPr sz="1600" spc="-5" dirty="0">
                <a:latin typeface="Arial Narrow"/>
                <a:cs typeface="Arial Narrow"/>
              </a:rPr>
              <a:t>tampoco hay </a:t>
            </a:r>
            <a:r>
              <a:rPr sz="1600" spc="10" dirty="0">
                <a:latin typeface="Arial Narrow"/>
                <a:cs typeface="Arial Narrow"/>
              </a:rPr>
              <a:t>transición. </a:t>
            </a:r>
            <a:r>
              <a:rPr sz="1600" dirty="0">
                <a:latin typeface="Arial Narrow"/>
                <a:cs typeface="Arial Narrow"/>
              </a:rPr>
              <a:t>Hace </a:t>
            </a:r>
            <a:r>
              <a:rPr sz="1600" spc="5" dirty="0">
                <a:latin typeface="Arial Narrow"/>
                <a:cs typeface="Arial Narrow"/>
              </a:rPr>
              <a:t>referencia </a:t>
            </a:r>
            <a:r>
              <a:rPr sz="1600" b="1" spc="-5" dirty="0">
                <a:latin typeface="Arial Narrow"/>
                <a:cs typeface="Arial Narrow"/>
              </a:rPr>
              <a:t>al </a:t>
            </a:r>
            <a:r>
              <a:rPr sz="1600" b="1" dirty="0">
                <a:latin typeface="Arial Narrow"/>
                <a:cs typeface="Arial Narrow"/>
              </a:rPr>
              <a:t>tiempo </a:t>
            </a:r>
            <a:r>
              <a:rPr sz="1600" spc="-5" dirty="0">
                <a:latin typeface="Arial Narrow"/>
                <a:cs typeface="Arial Narrow"/>
              </a:rPr>
              <a:t>que toma la </a:t>
            </a:r>
            <a:r>
              <a:rPr sz="1600" spc="10" dirty="0">
                <a:latin typeface="Arial Narrow"/>
                <a:cs typeface="Arial Narrow"/>
              </a:rPr>
              <a:t>transición </a:t>
            </a:r>
            <a:r>
              <a:rPr sz="1600" spc="-5" dirty="0">
                <a:latin typeface="Arial Narrow"/>
                <a:cs typeface="Arial Narrow"/>
              </a:rPr>
              <a:t>en  efectuarse.</a:t>
            </a:r>
            <a:endParaRPr sz="1600">
              <a:latin typeface="Arial Narrow"/>
              <a:cs typeface="Arial Narrow"/>
            </a:endParaRPr>
          </a:p>
        </p:txBody>
      </p:sp>
      <p:pic>
        <p:nvPicPr>
          <p:cNvPr id="4" name="object 4"/>
          <p:cNvPicPr/>
          <p:nvPr/>
        </p:nvPicPr>
        <p:blipFill>
          <a:blip r:embed="rId2" cstate="print"/>
          <a:stretch>
            <a:fillRect/>
          </a:stretch>
        </p:blipFill>
        <p:spPr>
          <a:xfrm>
            <a:off x="3365837" y="2339175"/>
            <a:ext cx="2412324" cy="2261074"/>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72"/>
            <a:ext cx="4450080" cy="979169"/>
          </a:xfrm>
          <a:prstGeom prst="rect">
            <a:avLst/>
          </a:prstGeom>
        </p:spPr>
        <p:txBody>
          <a:bodyPr vert="horz" wrap="square" lIns="0" tIns="177165" rIns="0" bIns="0" rtlCol="0">
            <a:spAutoFit/>
          </a:bodyPr>
          <a:lstStyle/>
          <a:p>
            <a:pPr marL="12700">
              <a:lnSpc>
                <a:spcPct val="100000"/>
              </a:lnSpc>
              <a:spcBef>
                <a:spcPts val="1395"/>
              </a:spcBef>
            </a:pPr>
            <a:r>
              <a:rPr dirty="0"/>
              <a:t>transition-timing-function</a:t>
            </a:r>
          </a:p>
          <a:p>
            <a:pPr marL="19050">
              <a:lnSpc>
                <a:spcPct val="100000"/>
              </a:lnSpc>
              <a:spcBef>
                <a:spcPts val="695"/>
              </a:spcBef>
            </a:pPr>
            <a:r>
              <a:rPr sz="1600" dirty="0">
                <a:solidFill>
                  <a:srgbClr val="000000"/>
                </a:solidFill>
              </a:rPr>
              <a:t>Es cómo sucede la transición, los valores posibles</a:t>
            </a:r>
            <a:r>
              <a:rPr sz="1600" spc="-100" dirty="0">
                <a:solidFill>
                  <a:srgbClr val="000000"/>
                </a:solidFill>
              </a:rPr>
              <a:t> </a:t>
            </a:r>
            <a:r>
              <a:rPr sz="1600" dirty="0">
                <a:solidFill>
                  <a:srgbClr val="000000"/>
                </a:solidFill>
              </a:rPr>
              <a:t>son,</a:t>
            </a:r>
            <a:endParaRPr sz="1600"/>
          </a:p>
        </p:txBody>
      </p:sp>
      <p:sp>
        <p:nvSpPr>
          <p:cNvPr id="3" name="object 3"/>
          <p:cNvSpPr txBox="1"/>
          <p:nvPr/>
        </p:nvSpPr>
        <p:spPr>
          <a:xfrm>
            <a:off x="793175" y="1435146"/>
            <a:ext cx="7244715" cy="2498090"/>
          </a:xfrm>
          <a:prstGeom prst="rect">
            <a:avLst/>
          </a:prstGeom>
        </p:spPr>
        <p:txBody>
          <a:bodyPr vert="horz" wrap="square" lIns="0" tIns="12700" rIns="0" bIns="0" rtlCol="0">
            <a:spAutoFit/>
          </a:bodyPr>
          <a:lstStyle/>
          <a:p>
            <a:pPr marL="469900" indent="-351790">
              <a:lnSpc>
                <a:spcPct val="100000"/>
              </a:lnSpc>
              <a:spcBef>
                <a:spcPts val="100"/>
              </a:spcBef>
              <a:buFont typeface="Arial"/>
              <a:buChar char="●"/>
              <a:tabLst>
                <a:tab pos="469265" algn="l"/>
                <a:tab pos="469900" algn="l"/>
              </a:tabLst>
            </a:pPr>
            <a:r>
              <a:rPr sz="1600" b="1" spc="-5" dirty="0">
                <a:latin typeface="Arial Narrow"/>
                <a:cs typeface="Arial Narrow"/>
              </a:rPr>
              <a:t>ease </a:t>
            </a:r>
            <a:r>
              <a:rPr sz="1600" spc="-5" dirty="0">
                <a:latin typeface="Arial Narrow"/>
                <a:cs typeface="Arial Narrow"/>
              </a:rPr>
              <a:t>,valor </a:t>
            </a:r>
            <a:r>
              <a:rPr sz="1600" dirty="0">
                <a:latin typeface="Arial Narrow"/>
                <a:cs typeface="Arial Narrow"/>
              </a:rPr>
              <a:t>predeterminado, </a:t>
            </a:r>
            <a:r>
              <a:rPr sz="1600" spc="35" dirty="0">
                <a:latin typeface="Arial Narrow"/>
                <a:cs typeface="Arial Narrow"/>
              </a:rPr>
              <a:t>inicia </a:t>
            </a:r>
            <a:r>
              <a:rPr sz="1600" spc="5" dirty="0">
                <a:latin typeface="Arial Narrow"/>
                <a:cs typeface="Arial Narrow"/>
              </a:rPr>
              <a:t>despacio, </a:t>
            </a:r>
            <a:r>
              <a:rPr sz="1600" spc="-5" dirty="0">
                <a:latin typeface="Arial Narrow"/>
                <a:cs typeface="Arial Narrow"/>
              </a:rPr>
              <a:t>sucede </a:t>
            </a:r>
            <a:r>
              <a:rPr sz="1600" spc="10" dirty="0">
                <a:latin typeface="Arial Narrow"/>
                <a:cs typeface="Arial Narrow"/>
              </a:rPr>
              <a:t>rápido </a:t>
            </a:r>
            <a:r>
              <a:rPr sz="1600" spc="-5" dirty="0">
                <a:latin typeface="Arial Narrow"/>
                <a:cs typeface="Arial Narrow"/>
              </a:rPr>
              <a:t>y </a:t>
            </a:r>
            <a:r>
              <a:rPr sz="1600" spc="10" dirty="0">
                <a:latin typeface="Arial Narrow"/>
                <a:cs typeface="Arial Narrow"/>
              </a:rPr>
              <a:t>termina</a:t>
            </a:r>
            <a:r>
              <a:rPr sz="1600" spc="5" dirty="0">
                <a:latin typeface="Arial Narrow"/>
                <a:cs typeface="Arial Narrow"/>
              </a:rPr>
              <a:t> despacio</a:t>
            </a:r>
            <a:endParaRPr sz="1600">
              <a:latin typeface="Arial Narrow"/>
              <a:cs typeface="Arial Narrow"/>
            </a:endParaRPr>
          </a:p>
          <a:p>
            <a:pPr marL="469900" indent="-351790">
              <a:lnSpc>
                <a:spcPct val="100000"/>
              </a:lnSpc>
              <a:spcBef>
                <a:spcPts val="30"/>
              </a:spcBef>
              <a:buFont typeface="Arial"/>
              <a:buChar char="●"/>
              <a:tabLst>
                <a:tab pos="469265" algn="l"/>
                <a:tab pos="469900" algn="l"/>
              </a:tabLst>
            </a:pPr>
            <a:r>
              <a:rPr sz="1600" b="1" spc="-15" dirty="0">
                <a:latin typeface="Arial Narrow"/>
                <a:cs typeface="Arial Narrow"/>
              </a:rPr>
              <a:t>linear, </a:t>
            </a:r>
            <a:r>
              <a:rPr sz="1600" spc="5" dirty="0">
                <a:latin typeface="Arial Narrow"/>
                <a:cs typeface="Arial Narrow"/>
              </a:rPr>
              <a:t>mantiene </a:t>
            </a:r>
            <a:r>
              <a:rPr sz="1600" spc="-5" dirty="0">
                <a:latin typeface="Arial Narrow"/>
                <a:cs typeface="Arial Narrow"/>
              </a:rPr>
              <a:t>la </a:t>
            </a:r>
            <a:r>
              <a:rPr sz="1600" spc="10" dirty="0">
                <a:latin typeface="Arial Narrow"/>
                <a:cs typeface="Arial Narrow"/>
              </a:rPr>
              <a:t>transición </a:t>
            </a:r>
            <a:r>
              <a:rPr sz="1600" spc="-5" dirty="0">
                <a:latin typeface="Arial Narrow"/>
                <a:cs typeface="Arial Narrow"/>
              </a:rPr>
              <a:t>con </a:t>
            </a:r>
            <a:r>
              <a:rPr sz="1600" spc="10" dirty="0">
                <a:latin typeface="Arial Narrow"/>
                <a:cs typeface="Arial Narrow"/>
              </a:rPr>
              <a:t>estilo </a:t>
            </a:r>
            <a:r>
              <a:rPr sz="1600" spc="-5" dirty="0">
                <a:latin typeface="Arial Narrow"/>
                <a:cs typeface="Arial Narrow"/>
              </a:rPr>
              <a:t>de </a:t>
            </a:r>
            <a:r>
              <a:rPr sz="1600" spc="5" dirty="0">
                <a:latin typeface="Arial Narrow"/>
                <a:cs typeface="Arial Narrow"/>
              </a:rPr>
              <a:t>velocidad </a:t>
            </a:r>
            <a:r>
              <a:rPr sz="1600" spc="10" dirty="0">
                <a:latin typeface="Arial Narrow"/>
                <a:cs typeface="Arial Narrow"/>
              </a:rPr>
              <a:t>igual </a:t>
            </a:r>
            <a:r>
              <a:rPr sz="1600" spc="-5" dirty="0">
                <a:latin typeface="Arial Narrow"/>
                <a:cs typeface="Arial Narrow"/>
              </a:rPr>
              <a:t>en toda la </a:t>
            </a:r>
            <a:r>
              <a:rPr sz="1600" spc="5" dirty="0">
                <a:latin typeface="Arial Narrow"/>
                <a:cs typeface="Arial Narrow"/>
              </a:rPr>
              <a:t>duración </a:t>
            </a:r>
            <a:r>
              <a:rPr sz="1600" spc="-5" dirty="0">
                <a:latin typeface="Arial Narrow"/>
                <a:cs typeface="Arial Narrow"/>
              </a:rPr>
              <a:t>de la</a:t>
            </a:r>
            <a:r>
              <a:rPr sz="1600" spc="215" dirty="0">
                <a:latin typeface="Arial Narrow"/>
                <a:cs typeface="Arial Narrow"/>
              </a:rPr>
              <a:t> </a:t>
            </a:r>
            <a:r>
              <a:rPr sz="1600" spc="10" dirty="0">
                <a:latin typeface="Arial Narrow"/>
                <a:cs typeface="Arial Narrow"/>
              </a:rPr>
              <a:t>misma</a:t>
            </a:r>
            <a:endParaRPr sz="1600">
              <a:latin typeface="Arial Narrow"/>
              <a:cs typeface="Arial Narrow"/>
            </a:endParaRPr>
          </a:p>
          <a:p>
            <a:pPr marL="469900" indent="-351790">
              <a:lnSpc>
                <a:spcPct val="100000"/>
              </a:lnSpc>
              <a:spcBef>
                <a:spcPts val="30"/>
              </a:spcBef>
              <a:buFont typeface="Arial"/>
              <a:buChar char="●"/>
              <a:tabLst>
                <a:tab pos="469265" algn="l"/>
                <a:tab pos="469900" algn="l"/>
              </a:tabLst>
            </a:pPr>
            <a:r>
              <a:rPr sz="1600" b="1" dirty="0">
                <a:latin typeface="Arial Narrow"/>
                <a:cs typeface="Arial Narrow"/>
              </a:rPr>
              <a:t>ease-in, </a:t>
            </a:r>
            <a:r>
              <a:rPr sz="1600" spc="35" dirty="0">
                <a:latin typeface="Arial Narrow"/>
                <a:cs typeface="Arial Narrow"/>
              </a:rPr>
              <a:t>inicia </a:t>
            </a:r>
            <a:r>
              <a:rPr sz="1600" spc="5" dirty="0">
                <a:latin typeface="Arial Narrow"/>
                <a:cs typeface="Arial Narrow"/>
              </a:rPr>
              <a:t>despacio, </a:t>
            </a:r>
            <a:r>
              <a:rPr sz="1600" spc="-5" dirty="0">
                <a:latin typeface="Arial Narrow"/>
                <a:cs typeface="Arial Narrow"/>
              </a:rPr>
              <a:t>luego sucede normal y </a:t>
            </a:r>
            <a:r>
              <a:rPr sz="1600" spc="10" dirty="0">
                <a:latin typeface="Arial Narrow"/>
                <a:cs typeface="Arial Narrow"/>
              </a:rPr>
              <a:t>termina</a:t>
            </a:r>
            <a:r>
              <a:rPr sz="1600" spc="-20" dirty="0">
                <a:latin typeface="Arial Narrow"/>
                <a:cs typeface="Arial Narrow"/>
              </a:rPr>
              <a:t> </a:t>
            </a:r>
            <a:r>
              <a:rPr sz="1600" spc="-5" dirty="0">
                <a:latin typeface="Arial Narrow"/>
                <a:cs typeface="Arial Narrow"/>
              </a:rPr>
              <a:t>normal</a:t>
            </a:r>
            <a:endParaRPr sz="1600">
              <a:latin typeface="Arial Narrow"/>
              <a:cs typeface="Arial Narrow"/>
            </a:endParaRPr>
          </a:p>
          <a:p>
            <a:pPr marL="469900" indent="-351790">
              <a:lnSpc>
                <a:spcPct val="100000"/>
              </a:lnSpc>
              <a:spcBef>
                <a:spcPts val="30"/>
              </a:spcBef>
              <a:buFont typeface="Arial"/>
              <a:buChar char="●"/>
              <a:tabLst>
                <a:tab pos="469265" algn="l"/>
                <a:tab pos="469900" algn="l"/>
              </a:tabLst>
            </a:pPr>
            <a:r>
              <a:rPr sz="1600" b="1" spc="10" dirty="0">
                <a:latin typeface="Arial Narrow"/>
                <a:cs typeface="Arial Narrow"/>
              </a:rPr>
              <a:t>ease-out</a:t>
            </a:r>
            <a:r>
              <a:rPr sz="1600" spc="10" dirty="0">
                <a:latin typeface="Arial Narrow"/>
                <a:cs typeface="Arial Narrow"/>
              </a:rPr>
              <a:t>,inicia </a:t>
            </a:r>
            <a:r>
              <a:rPr sz="1600" spc="-5" dirty="0">
                <a:latin typeface="Arial Narrow"/>
                <a:cs typeface="Arial Narrow"/>
              </a:rPr>
              <a:t>normal, sucede normal y </a:t>
            </a:r>
            <a:r>
              <a:rPr sz="1600" spc="10" dirty="0">
                <a:latin typeface="Arial Narrow"/>
                <a:cs typeface="Arial Narrow"/>
              </a:rPr>
              <a:t>termina</a:t>
            </a:r>
            <a:r>
              <a:rPr sz="1600" spc="20" dirty="0">
                <a:latin typeface="Arial Narrow"/>
                <a:cs typeface="Arial Narrow"/>
              </a:rPr>
              <a:t> </a:t>
            </a:r>
            <a:r>
              <a:rPr sz="1600" spc="5" dirty="0">
                <a:latin typeface="Arial Narrow"/>
                <a:cs typeface="Arial Narrow"/>
              </a:rPr>
              <a:t>despacio</a:t>
            </a:r>
            <a:endParaRPr sz="1600">
              <a:latin typeface="Arial Narrow"/>
              <a:cs typeface="Arial Narrow"/>
            </a:endParaRPr>
          </a:p>
          <a:p>
            <a:pPr marL="469900" indent="-351790">
              <a:lnSpc>
                <a:spcPct val="100000"/>
              </a:lnSpc>
              <a:spcBef>
                <a:spcPts val="30"/>
              </a:spcBef>
              <a:buFont typeface="Arial"/>
              <a:buChar char="●"/>
              <a:tabLst>
                <a:tab pos="469265" algn="l"/>
                <a:tab pos="469900" algn="l"/>
              </a:tabLst>
            </a:pPr>
            <a:r>
              <a:rPr sz="1600" b="1" spc="10" dirty="0">
                <a:latin typeface="Arial Narrow"/>
                <a:cs typeface="Arial Narrow"/>
              </a:rPr>
              <a:t>ease-in-out,</a:t>
            </a:r>
            <a:r>
              <a:rPr sz="1600" spc="10" dirty="0">
                <a:latin typeface="Arial Narrow"/>
                <a:cs typeface="Arial Narrow"/>
              </a:rPr>
              <a:t>inicia </a:t>
            </a:r>
            <a:r>
              <a:rPr sz="1600" spc="5" dirty="0">
                <a:latin typeface="Arial Narrow"/>
                <a:cs typeface="Arial Narrow"/>
              </a:rPr>
              <a:t>despacio, </a:t>
            </a:r>
            <a:r>
              <a:rPr sz="1600" spc="-5" dirty="0">
                <a:latin typeface="Arial Narrow"/>
                <a:cs typeface="Arial Narrow"/>
              </a:rPr>
              <a:t>sucede normal y </a:t>
            </a:r>
            <a:r>
              <a:rPr sz="1600" spc="10" dirty="0">
                <a:latin typeface="Arial Narrow"/>
                <a:cs typeface="Arial Narrow"/>
              </a:rPr>
              <a:t>termina</a:t>
            </a:r>
            <a:r>
              <a:rPr sz="1600" spc="5" dirty="0">
                <a:latin typeface="Arial Narrow"/>
                <a:cs typeface="Arial Narrow"/>
              </a:rPr>
              <a:t> despacio</a:t>
            </a:r>
            <a:endParaRPr sz="1600">
              <a:latin typeface="Arial Narrow"/>
              <a:cs typeface="Arial Narrow"/>
            </a:endParaRPr>
          </a:p>
          <a:p>
            <a:pPr>
              <a:lnSpc>
                <a:spcPct val="100000"/>
              </a:lnSpc>
              <a:spcBef>
                <a:spcPts val="55"/>
              </a:spcBef>
            </a:pPr>
            <a:endParaRPr sz="1650">
              <a:latin typeface="Arial Narrow"/>
              <a:cs typeface="Arial Narrow"/>
            </a:endParaRPr>
          </a:p>
          <a:p>
            <a:pPr marL="12700" marR="1896110">
              <a:lnSpc>
                <a:spcPct val="101600"/>
              </a:lnSpc>
            </a:pPr>
            <a:r>
              <a:rPr sz="1600" dirty="0">
                <a:latin typeface="Arial Narrow"/>
                <a:cs typeface="Arial Narrow"/>
              </a:rPr>
              <a:t>Con </a:t>
            </a:r>
            <a:r>
              <a:rPr sz="1600" spc="-5" dirty="0">
                <a:latin typeface="Arial Narrow"/>
                <a:cs typeface="Arial Narrow"/>
              </a:rPr>
              <a:t>el valor </a:t>
            </a:r>
            <a:r>
              <a:rPr sz="1600" b="1" spc="-15" dirty="0">
                <a:latin typeface="Arial Narrow"/>
                <a:cs typeface="Arial Narrow"/>
              </a:rPr>
              <a:t>bezier, </a:t>
            </a:r>
            <a:r>
              <a:rPr sz="1600" spc="-5" dirty="0">
                <a:latin typeface="Arial Narrow"/>
                <a:cs typeface="Arial Narrow"/>
              </a:rPr>
              <a:t>podemos </a:t>
            </a:r>
            <a:r>
              <a:rPr sz="1600" spc="20" dirty="0">
                <a:latin typeface="Arial Narrow"/>
                <a:cs typeface="Arial Narrow"/>
              </a:rPr>
              <a:t>indicar </a:t>
            </a:r>
            <a:r>
              <a:rPr sz="1600" spc="-5" dirty="0">
                <a:latin typeface="Arial Narrow"/>
                <a:cs typeface="Arial Narrow"/>
              </a:rPr>
              <a:t>de </a:t>
            </a:r>
            <a:r>
              <a:rPr sz="1600" dirty="0">
                <a:latin typeface="Arial Narrow"/>
                <a:cs typeface="Arial Narrow"/>
              </a:rPr>
              <a:t>manera </a:t>
            </a:r>
            <a:r>
              <a:rPr sz="1600" b="1" dirty="0">
                <a:latin typeface="Arial Narrow"/>
                <a:cs typeface="Arial Narrow"/>
              </a:rPr>
              <a:t>personalizada en una  curva </a:t>
            </a:r>
            <a:r>
              <a:rPr sz="1600" spc="-5" dirty="0">
                <a:latin typeface="Arial Narrow"/>
                <a:cs typeface="Arial Narrow"/>
              </a:rPr>
              <a:t>cuál va a ser la </a:t>
            </a:r>
            <a:r>
              <a:rPr sz="1600" spc="5" dirty="0">
                <a:latin typeface="Arial Narrow"/>
                <a:cs typeface="Arial Narrow"/>
              </a:rPr>
              <a:t>velocidad, </a:t>
            </a:r>
            <a:r>
              <a:rPr sz="1600" spc="-5" dirty="0">
                <a:latin typeface="Arial Narrow"/>
                <a:cs typeface="Arial Narrow"/>
              </a:rPr>
              <a:t>como es </a:t>
            </a:r>
            <a:r>
              <a:rPr sz="1600" spc="15" dirty="0">
                <a:latin typeface="Arial Narrow"/>
                <a:cs typeface="Arial Narrow"/>
              </a:rPr>
              <a:t>medio </a:t>
            </a:r>
            <a:r>
              <a:rPr sz="1600" spc="5" dirty="0">
                <a:latin typeface="Arial Narrow"/>
                <a:cs typeface="Arial Narrow"/>
              </a:rPr>
              <a:t>complicado </a:t>
            </a:r>
            <a:r>
              <a:rPr sz="1600" spc="-5" dirty="0">
                <a:latin typeface="Arial Narrow"/>
                <a:cs typeface="Arial Narrow"/>
              </a:rPr>
              <a:t>hacerlo </a:t>
            </a:r>
            <a:r>
              <a:rPr sz="1600" dirty="0">
                <a:latin typeface="Arial Narrow"/>
                <a:cs typeface="Arial Narrow"/>
              </a:rPr>
              <a:t>,  </a:t>
            </a:r>
            <a:r>
              <a:rPr sz="1600" spc="-5" dirty="0">
                <a:latin typeface="Arial Narrow"/>
                <a:cs typeface="Arial Narrow"/>
              </a:rPr>
              <a:t>para eso tenemos </a:t>
            </a:r>
            <a:r>
              <a:rPr sz="1600" spc="10" dirty="0">
                <a:latin typeface="Arial Narrow"/>
                <a:cs typeface="Arial Narrow"/>
              </a:rPr>
              <a:t>aplicaciones </a:t>
            </a:r>
            <a:r>
              <a:rPr sz="1600" dirty="0">
                <a:latin typeface="Arial Narrow"/>
                <a:cs typeface="Arial Narrow"/>
              </a:rPr>
              <a:t>por </a:t>
            </a:r>
            <a:r>
              <a:rPr sz="1600" spc="-5" dirty="0">
                <a:latin typeface="Arial Narrow"/>
                <a:cs typeface="Arial Narrow"/>
              </a:rPr>
              <a:t>ejemplo</a:t>
            </a:r>
            <a:r>
              <a:rPr sz="1600" spc="5" dirty="0">
                <a:latin typeface="Arial Narrow"/>
                <a:cs typeface="Arial Narrow"/>
              </a:rPr>
              <a:t> </a:t>
            </a:r>
            <a:r>
              <a:rPr sz="1600" spc="-5" dirty="0">
                <a:latin typeface="Arial Narrow"/>
                <a:cs typeface="Arial Narrow"/>
              </a:rPr>
              <a:t>la</a:t>
            </a:r>
            <a:endParaRPr sz="1600">
              <a:latin typeface="Arial Narrow"/>
              <a:cs typeface="Arial Narrow"/>
            </a:endParaRPr>
          </a:p>
          <a:p>
            <a:pPr marL="12700">
              <a:lnSpc>
                <a:spcPct val="100000"/>
              </a:lnSpc>
              <a:spcBef>
                <a:spcPts val="30"/>
              </a:spcBef>
            </a:pPr>
            <a:r>
              <a:rPr sz="1600" dirty="0">
                <a:latin typeface="Arial Narrow"/>
                <a:cs typeface="Arial Narrow"/>
              </a:rPr>
              <a:t>siguiente:</a:t>
            </a:r>
            <a:r>
              <a:rPr sz="1600" b="1" u="heavy" dirty="0">
                <a:uFill>
                  <a:solidFill>
                    <a:srgbClr val="000000"/>
                  </a:solidFill>
                </a:uFill>
                <a:latin typeface="Arial Narrow"/>
                <a:cs typeface="Arial Narrow"/>
                <a:hlinkClick r:id="rId2"/>
              </a:rPr>
              <a:t>http://cubic-bezier.com/</a:t>
            </a:r>
            <a:endParaRPr sz="1600">
              <a:latin typeface="Arial Narrow"/>
              <a:cs typeface="Arial Narrow"/>
            </a:endParaRPr>
          </a:p>
        </p:txBody>
      </p:sp>
      <p:pic>
        <p:nvPicPr>
          <p:cNvPr id="4" name="object 4"/>
          <p:cNvPicPr/>
          <p:nvPr/>
        </p:nvPicPr>
        <p:blipFill>
          <a:blip r:embed="rId3" cstate="print"/>
          <a:stretch>
            <a:fillRect/>
          </a:stretch>
        </p:blipFill>
        <p:spPr>
          <a:xfrm>
            <a:off x="6534762" y="2282062"/>
            <a:ext cx="1285874" cy="1724024"/>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72"/>
            <a:ext cx="7283450" cy="1226820"/>
          </a:xfrm>
          <a:prstGeom prst="rect">
            <a:avLst/>
          </a:prstGeom>
        </p:spPr>
        <p:txBody>
          <a:bodyPr vert="horz" wrap="square" lIns="0" tIns="177165" rIns="0" bIns="0" rtlCol="0">
            <a:spAutoFit/>
          </a:bodyPr>
          <a:lstStyle/>
          <a:p>
            <a:pPr marL="12700">
              <a:lnSpc>
                <a:spcPct val="100000"/>
              </a:lnSpc>
              <a:spcBef>
                <a:spcPts val="1395"/>
              </a:spcBef>
            </a:pPr>
            <a:r>
              <a:rPr dirty="0"/>
              <a:t>transition-delay</a:t>
            </a:r>
          </a:p>
          <a:p>
            <a:pPr marL="19050" marR="5080">
              <a:lnSpc>
                <a:spcPct val="101600"/>
              </a:lnSpc>
              <a:spcBef>
                <a:spcPts val="660"/>
              </a:spcBef>
            </a:pPr>
            <a:r>
              <a:rPr sz="1600" b="0" dirty="0">
                <a:solidFill>
                  <a:srgbClr val="000000"/>
                </a:solidFill>
                <a:latin typeface="Arial Narrow"/>
                <a:cs typeface="Arial Narrow"/>
              </a:rPr>
              <a:t>Hace </a:t>
            </a:r>
            <a:r>
              <a:rPr sz="1600" b="0" spc="5" dirty="0">
                <a:solidFill>
                  <a:srgbClr val="000000"/>
                </a:solidFill>
                <a:latin typeface="Arial Narrow"/>
                <a:cs typeface="Arial Narrow"/>
              </a:rPr>
              <a:t>referencia </a:t>
            </a:r>
            <a:r>
              <a:rPr sz="1600" b="0" spc="-5" dirty="0">
                <a:solidFill>
                  <a:srgbClr val="000000"/>
                </a:solidFill>
                <a:latin typeface="Arial Narrow"/>
                <a:cs typeface="Arial Narrow"/>
              </a:rPr>
              <a:t>a cuánto </a:t>
            </a:r>
            <a:r>
              <a:rPr sz="1600" b="0" dirty="0">
                <a:solidFill>
                  <a:srgbClr val="000000"/>
                </a:solidFill>
                <a:latin typeface="Arial Narrow"/>
                <a:cs typeface="Arial Narrow"/>
              </a:rPr>
              <a:t>tarda </a:t>
            </a:r>
            <a:r>
              <a:rPr sz="1600" b="0" spc="-5" dirty="0">
                <a:solidFill>
                  <a:srgbClr val="000000"/>
                </a:solidFill>
                <a:latin typeface="Arial Narrow"/>
                <a:cs typeface="Arial Narrow"/>
              </a:rPr>
              <a:t>la </a:t>
            </a:r>
            <a:r>
              <a:rPr sz="1600" dirty="0">
                <a:solidFill>
                  <a:srgbClr val="000000"/>
                </a:solidFill>
              </a:rPr>
              <a:t>transición en </a:t>
            </a:r>
            <a:r>
              <a:rPr sz="1600" spc="-5" dirty="0">
                <a:solidFill>
                  <a:srgbClr val="000000"/>
                </a:solidFill>
              </a:rPr>
              <a:t>comenzar</a:t>
            </a:r>
            <a:r>
              <a:rPr sz="1600" b="0" spc="-5" dirty="0">
                <a:solidFill>
                  <a:srgbClr val="000000"/>
                </a:solidFill>
                <a:latin typeface="Arial Narrow"/>
                <a:cs typeface="Arial Narrow"/>
              </a:rPr>
              <a:t>, cuanto mayor sea el </a:t>
            </a:r>
            <a:r>
              <a:rPr sz="1600" b="0" spc="10" dirty="0">
                <a:solidFill>
                  <a:srgbClr val="000000"/>
                </a:solidFill>
                <a:latin typeface="Arial Narrow"/>
                <a:cs typeface="Arial Narrow"/>
              </a:rPr>
              <a:t>tiempo </a:t>
            </a:r>
            <a:r>
              <a:rPr sz="1600" b="0" spc="-5" dirty="0">
                <a:solidFill>
                  <a:srgbClr val="000000"/>
                </a:solidFill>
                <a:latin typeface="Arial Narrow"/>
                <a:cs typeface="Arial Narrow"/>
              </a:rPr>
              <a:t>más va a  demorar el efecto. </a:t>
            </a:r>
            <a:r>
              <a:rPr sz="1600" b="0" dirty="0">
                <a:solidFill>
                  <a:srgbClr val="000000"/>
                </a:solidFill>
                <a:latin typeface="Arial Narrow"/>
                <a:cs typeface="Arial Narrow"/>
              </a:rPr>
              <a:t>Se </a:t>
            </a:r>
            <a:r>
              <a:rPr sz="1600" b="0" spc="-5" dirty="0">
                <a:solidFill>
                  <a:srgbClr val="000000"/>
                </a:solidFill>
                <a:latin typeface="Arial Narrow"/>
                <a:cs typeface="Arial Narrow"/>
              </a:rPr>
              <a:t>puede </a:t>
            </a:r>
            <a:r>
              <a:rPr sz="1600" b="0" dirty="0">
                <a:solidFill>
                  <a:srgbClr val="000000"/>
                </a:solidFill>
                <a:latin typeface="Arial Narrow"/>
                <a:cs typeface="Arial Narrow"/>
              </a:rPr>
              <a:t>trabajar </a:t>
            </a:r>
            <a:r>
              <a:rPr sz="1600" b="0" spc="-5" dirty="0">
                <a:solidFill>
                  <a:srgbClr val="000000"/>
                </a:solidFill>
                <a:latin typeface="Arial Narrow"/>
                <a:cs typeface="Arial Narrow"/>
              </a:rPr>
              <a:t>con </a:t>
            </a:r>
            <a:r>
              <a:rPr sz="1600" dirty="0">
                <a:solidFill>
                  <a:srgbClr val="000000"/>
                </a:solidFill>
              </a:rPr>
              <a:t>segundos o</a:t>
            </a:r>
            <a:r>
              <a:rPr sz="1600" spc="15" dirty="0">
                <a:solidFill>
                  <a:srgbClr val="000000"/>
                </a:solidFill>
              </a:rPr>
              <a:t> </a:t>
            </a:r>
            <a:r>
              <a:rPr sz="1600" dirty="0">
                <a:solidFill>
                  <a:srgbClr val="000000"/>
                </a:solidFill>
              </a:rPr>
              <a:t>ms.</a:t>
            </a:r>
            <a:endParaRPr sz="1600">
              <a:latin typeface="Arial Narrow"/>
              <a:cs typeface="Arial Narrow"/>
            </a:endParaRPr>
          </a:p>
        </p:txBody>
      </p:sp>
      <p:pic>
        <p:nvPicPr>
          <p:cNvPr id="3" name="object 3"/>
          <p:cNvPicPr/>
          <p:nvPr/>
        </p:nvPicPr>
        <p:blipFill>
          <a:blip r:embed="rId2" cstate="print"/>
          <a:stretch>
            <a:fillRect/>
          </a:stretch>
        </p:blipFill>
        <p:spPr>
          <a:xfrm>
            <a:off x="2994675" y="1719725"/>
            <a:ext cx="3154649" cy="262667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72"/>
            <a:ext cx="5527040" cy="979169"/>
          </a:xfrm>
          <a:prstGeom prst="rect">
            <a:avLst/>
          </a:prstGeom>
        </p:spPr>
        <p:txBody>
          <a:bodyPr vert="horz" wrap="square" lIns="0" tIns="177165" rIns="0" bIns="0" rtlCol="0">
            <a:spAutoFit/>
          </a:bodyPr>
          <a:lstStyle/>
          <a:p>
            <a:pPr marL="12700">
              <a:lnSpc>
                <a:spcPct val="100000"/>
              </a:lnSpc>
              <a:spcBef>
                <a:spcPts val="1395"/>
              </a:spcBef>
            </a:pPr>
            <a:r>
              <a:rPr spc="-15" dirty="0"/>
              <a:t>Transition</a:t>
            </a:r>
            <a:r>
              <a:rPr spc="-10" dirty="0"/>
              <a:t> </a:t>
            </a:r>
            <a:r>
              <a:rPr dirty="0"/>
              <a:t>Shorthand</a:t>
            </a:r>
          </a:p>
          <a:p>
            <a:pPr marL="19050">
              <a:lnSpc>
                <a:spcPct val="100000"/>
              </a:lnSpc>
              <a:spcBef>
                <a:spcPts val="695"/>
              </a:spcBef>
            </a:pPr>
            <a:r>
              <a:rPr sz="1600" b="0" spc="35" dirty="0">
                <a:solidFill>
                  <a:srgbClr val="000000"/>
                </a:solidFill>
                <a:latin typeface="Arial Narrow"/>
                <a:cs typeface="Arial Narrow"/>
              </a:rPr>
              <a:t>Si </a:t>
            </a:r>
            <a:r>
              <a:rPr sz="1600" b="0" spc="10" dirty="0">
                <a:solidFill>
                  <a:srgbClr val="000000"/>
                </a:solidFill>
                <a:latin typeface="Arial Narrow"/>
                <a:cs typeface="Arial Narrow"/>
              </a:rPr>
              <a:t>quiero </a:t>
            </a:r>
            <a:r>
              <a:rPr sz="1600" b="0" spc="20" dirty="0">
                <a:solidFill>
                  <a:srgbClr val="000000"/>
                </a:solidFill>
                <a:latin typeface="Arial Narrow"/>
                <a:cs typeface="Arial Narrow"/>
              </a:rPr>
              <a:t>modiﬁcar </a:t>
            </a:r>
            <a:r>
              <a:rPr sz="1600" b="0" spc="-5" dirty="0">
                <a:solidFill>
                  <a:srgbClr val="000000"/>
                </a:solidFill>
                <a:latin typeface="Arial Narrow"/>
                <a:cs typeface="Arial Narrow"/>
              </a:rPr>
              <a:t>más de una </a:t>
            </a:r>
            <a:r>
              <a:rPr sz="1600" dirty="0">
                <a:solidFill>
                  <a:srgbClr val="000000"/>
                </a:solidFill>
              </a:rPr>
              <a:t>propiedad </a:t>
            </a:r>
            <a:r>
              <a:rPr sz="1600" b="0" spc="-5" dirty="0">
                <a:solidFill>
                  <a:srgbClr val="000000"/>
                </a:solidFill>
                <a:latin typeface="Arial Narrow"/>
                <a:cs typeface="Arial Narrow"/>
              </a:rPr>
              <a:t>lo </a:t>
            </a:r>
            <a:r>
              <a:rPr sz="1600" b="0" dirty="0">
                <a:solidFill>
                  <a:srgbClr val="000000"/>
                </a:solidFill>
                <a:latin typeface="Arial Narrow"/>
                <a:cs typeface="Arial Narrow"/>
              </a:rPr>
              <a:t>haré </a:t>
            </a:r>
            <a:r>
              <a:rPr sz="1600" b="0" spc="-5" dirty="0">
                <a:solidFill>
                  <a:srgbClr val="000000"/>
                </a:solidFill>
                <a:latin typeface="Arial Narrow"/>
                <a:cs typeface="Arial Narrow"/>
              </a:rPr>
              <a:t>dela </a:t>
            </a:r>
            <a:r>
              <a:rPr sz="1600" b="0" spc="15" dirty="0">
                <a:solidFill>
                  <a:srgbClr val="000000"/>
                </a:solidFill>
                <a:latin typeface="Arial Narrow"/>
                <a:cs typeface="Arial Narrow"/>
              </a:rPr>
              <a:t>siguiente</a:t>
            </a:r>
            <a:r>
              <a:rPr sz="1600" b="0" spc="-50" dirty="0">
                <a:solidFill>
                  <a:srgbClr val="000000"/>
                </a:solidFill>
                <a:latin typeface="Arial Narrow"/>
                <a:cs typeface="Arial Narrow"/>
              </a:rPr>
              <a:t> </a:t>
            </a:r>
            <a:r>
              <a:rPr sz="1600" b="0" dirty="0">
                <a:solidFill>
                  <a:srgbClr val="000000"/>
                </a:solidFill>
                <a:latin typeface="Arial Narrow"/>
                <a:cs typeface="Arial Narrow"/>
              </a:rPr>
              <a:t>manera,</a:t>
            </a:r>
            <a:endParaRPr sz="1600">
              <a:latin typeface="Arial Narrow"/>
              <a:cs typeface="Arial Narrow"/>
            </a:endParaRPr>
          </a:p>
        </p:txBody>
      </p:sp>
      <p:pic>
        <p:nvPicPr>
          <p:cNvPr id="3" name="object 3"/>
          <p:cNvPicPr/>
          <p:nvPr/>
        </p:nvPicPr>
        <p:blipFill>
          <a:blip r:embed="rId2" cstate="print"/>
          <a:stretch>
            <a:fillRect/>
          </a:stretch>
        </p:blipFill>
        <p:spPr>
          <a:xfrm>
            <a:off x="1571625" y="1495425"/>
            <a:ext cx="5791199" cy="2362199"/>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72"/>
            <a:ext cx="4884420" cy="979169"/>
          </a:xfrm>
          <a:prstGeom prst="rect">
            <a:avLst/>
          </a:prstGeom>
        </p:spPr>
        <p:txBody>
          <a:bodyPr vert="horz" wrap="square" lIns="0" tIns="177165" rIns="0" bIns="0" rtlCol="0">
            <a:spAutoFit/>
          </a:bodyPr>
          <a:lstStyle/>
          <a:p>
            <a:pPr marL="12700">
              <a:lnSpc>
                <a:spcPct val="100000"/>
              </a:lnSpc>
              <a:spcBef>
                <a:spcPts val="1395"/>
              </a:spcBef>
            </a:pPr>
            <a:r>
              <a:rPr spc="-15" dirty="0"/>
              <a:t>Transition </a:t>
            </a:r>
            <a:r>
              <a:rPr spc="-5" dirty="0"/>
              <a:t>y </a:t>
            </a:r>
            <a:r>
              <a:rPr spc="-15" dirty="0"/>
              <a:t>Transform</a:t>
            </a:r>
          </a:p>
          <a:p>
            <a:pPr marL="19050">
              <a:lnSpc>
                <a:spcPct val="100000"/>
              </a:lnSpc>
              <a:spcBef>
                <a:spcPts val="695"/>
              </a:spcBef>
            </a:pPr>
            <a:r>
              <a:rPr sz="1600" b="0" dirty="0">
                <a:solidFill>
                  <a:srgbClr val="000000"/>
                </a:solidFill>
                <a:latin typeface="Arial Narrow"/>
                <a:cs typeface="Arial Narrow"/>
              </a:rPr>
              <a:t>Ahora </a:t>
            </a:r>
            <a:r>
              <a:rPr sz="1600" b="0" spc="-5" dirty="0">
                <a:solidFill>
                  <a:srgbClr val="000000"/>
                </a:solidFill>
                <a:latin typeface="Arial Narrow"/>
                <a:cs typeface="Arial Narrow"/>
              </a:rPr>
              <a:t>veamos un ejemplo </a:t>
            </a:r>
            <a:r>
              <a:rPr sz="1600" b="0" spc="5" dirty="0">
                <a:solidFill>
                  <a:srgbClr val="000000"/>
                </a:solidFill>
                <a:latin typeface="Arial Narrow"/>
                <a:cs typeface="Arial Narrow"/>
              </a:rPr>
              <a:t>combinado </a:t>
            </a:r>
            <a:r>
              <a:rPr sz="1600" b="0" spc="-5" dirty="0">
                <a:solidFill>
                  <a:srgbClr val="000000"/>
                </a:solidFill>
                <a:latin typeface="Arial Narrow"/>
                <a:cs typeface="Arial Narrow"/>
              </a:rPr>
              <a:t>de </a:t>
            </a:r>
            <a:r>
              <a:rPr sz="1600" dirty="0">
                <a:solidFill>
                  <a:srgbClr val="000000"/>
                </a:solidFill>
              </a:rPr>
              <a:t>transition </a:t>
            </a:r>
            <a:r>
              <a:rPr sz="1600" spc="-5" dirty="0">
                <a:solidFill>
                  <a:srgbClr val="000000"/>
                </a:solidFill>
              </a:rPr>
              <a:t>y</a:t>
            </a:r>
            <a:r>
              <a:rPr sz="1600" spc="15" dirty="0">
                <a:solidFill>
                  <a:srgbClr val="000000"/>
                </a:solidFill>
              </a:rPr>
              <a:t> </a:t>
            </a:r>
            <a:r>
              <a:rPr sz="1600" dirty="0">
                <a:solidFill>
                  <a:srgbClr val="000000"/>
                </a:solidFill>
              </a:rPr>
              <a:t>transform,</a:t>
            </a:r>
            <a:endParaRPr sz="1600">
              <a:latin typeface="Arial Narrow"/>
              <a:cs typeface="Arial Narrow"/>
            </a:endParaRPr>
          </a:p>
        </p:txBody>
      </p:sp>
      <p:pic>
        <p:nvPicPr>
          <p:cNvPr id="3" name="object 3"/>
          <p:cNvPicPr/>
          <p:nvPr/>
        </p:nvPicPr>
        <p:blipFill>
          <a:blip r:embed="rId2" cstate="print"/>
          <a:stretch>
            <a:fillRect/>
          </a:stretch>
        </p:blipFill>
        <p:spPr>
          <a:xfrm>
            <a:off x="2025337" y="1196500"/>
            <a:ext cx="5093325" cy="341692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165" rIns="0" bIns="0" rtlCol="0">
            <a:spAutoFit/>
          </a:bodyPr>
          <a:lstStyle/>
          <a:p>
            <a:pPr marL="438150">
              <a:lnSpc>
                <a:spcPct val="100000"/>
              </a:lnSpc>
              <a:spcBef>
                <a:spcPts val="1395"/>
              </a:spcBef>
            </a:pPr>
            <a:r>
              <a:rPr spc="-15" dirty="0"/>
              <a:t>Transition </a:t>
            </a:r>
            <a:r>
              <a:rPr spc="-5" dirty="0"/>
              <a:t>y</a:t>
            </a:r>
            <a:r>
              <a:rPr dirty="0"/>
              <a:t> </a:t>
            </a:r>
            <a:r>
              <a:rPr spc="-15" dirty="0"/>
              <a:t>Transform</a:t>
            </a:r>
          </a:p>
          <a:p>
            <a:pPr marL="444500" marR="5080">
              <a:lnSpc>
                <a:spcPct val="101600"/>
              </a:lnSpc>
              <a:spcBef>
                <a:spcPts val="660"/>
              </a:spcBef>
            </a:pPr>
            <a:r>
              <a:rPr sz="1600" b="0" dirty="0">
                <a:solidFill>
                  <a:srgbClr val="000000"/>
                </a:solidFill>
                <a:latin typeface="Arial Narrow"/>
                <a:cs typeface="Arial Narrow"/>
              </a:rPr>
              <a:t>Cuando </a:t>
            </a:r>
            <a:r>
              <a:rPr sz="1600" b="0" spc="-5" dirty="0">
                <a:solidFill>
                  <a:srgbClr val="000000"/>
                </a:solidFill>
                <a:latin typeface="Arial Narrow"/>
                <a:cs typeface="Arial Narrow"/>
              </a:rPr>
              <a:t>rotamos </a:t>
            </a:r>
            <a:r>
              <a:rPr sz="1600" dirty="0">
                <a:solidFill>
                  <a:srgbClr val="000000"/>
                </a:solidFill>
              </a:rPr>
              <a:t>180deg tanto de </a:t>
            </a:r>
            <a:r>
              <a:rPr sz="1600" spc="-5" dirty="0">
                <a:solidFill>
                  <a:srgbClr val="000000"/>
                </a:solidFill>
              </a:rPr>
              <a:t>x </a:t>
            </a:r>
            <a:r>
              <a:rPr sz="1600" dirty="0">
                <a:solidFill>
                  <a:srgbClr val="000000"/>
                </a:solidFill>
              </a:rPr>
              <a:t>, </a:t>
            </a:r>
            <a:r>
              <a:rPr sz="1600" spc="-5" dirty="0">
                <a:solidFill>
                  <a:srgbClr val="000000"/>
                </a:solidFill>
              </a:rPr>
              <a:t>y </a:t>
            </a:r>
            <a:r>
              <a:rPr sz="1600" dirty="0">
                <a:solidFill>
                  <a:srgbClr val="000000"/>
                </a:solidFill>
              </a:rPr>
              <a:t>o </a:t>
            </a:r>
            <a:r>
              <a:rPr sz="1600" spc="-5" dirty="0">
                <a:solidFill>
                  <a:srgbClr val="000000"/>
                </a:solidFill>
              </a:rPr>
              <a:t>z </a:t>
            </a:r>
            <a:r>
              <a:rPr sz="1600" b="0" spc="-5" dirty="0">
                <a:solidFill>
                  <a:srgbClr val="000000"/>
                </a:solidFill>
                <a:latin typeface="Arial Narrow"/>
                <a:cs typeface="Arial Narrow"/>
              </a:rPr>
              <a:t>un elemento hay que </a:t>
            </a:r>
            <a:r>
              <a:rPr sz="1600" b="0" dirty="0">
                <a:solidFill>
                  <a:srgbClr val="000000"/>
                </a:solidFill>
                <a:latin typeface="Arial Narrow"/>
                <a:cs typeface="Arial Narrow"/>
              </a:rPr>
              <a:t>tener </a:t>
            </a:r>
            <a:r>
              <a:rPr sz="1600" b="0" spc="10" dirty="0">
                <a:solidFill>
                  <a:srgbClr val="000000"/>
                </a:solidFill>
                <a:latin typeface="Arial Narrow"/>
                <a:cs typeface="Arial Narrow"/>
              </a:rPr>
              <a:t>cuidado </a:t>
            </a:r>
            <a:r>
              <a:rPr sz="1600" b="0" spc="-5" dirty="0">
                <a:solidFill>
                  <a:srgbClr val="000000"/>
                </a:solidFill>
                <a:latin typeface="Arial Narrow"/>
                <a:cs typeface="Arial Narrow"/>
              </a:rPr>
              <a:t>con la </a:t>
            </a:r>
            <a:r>
              <a:rPr sz="1600" dirty="0">
                <a:solidFill>
                  <a:srgbClr val="000000"/>
                </a:solidFill>
              </a:rPr>
              <a:t>superﬁcie de apoyo  </a:t>
            </a:r>
            <a:r>
              <a:rPr sz="1600" b="0" dirty="0">
                <a:solidFill>
                  <a:srgbClr val="000000"/>
                </a:solidFill>
                <a:latin typeface="Arial Narrow"/>
                <a:cs typeface="Arial Narrow"/>
              </a:rPr>
              <a:t>porque </a:t>
            </a:r>
            <a:r>
              <a:rPr sz="1600" b="0" spc="-5" dirty="0">
                <a:solidFill>
                  <a:srgbClr val="000000"/>
                </a:solidFill>
                <a:latin typeface="Arial Narrow"/>
                <a:cs typeface="Arial Narrow"/>
              </a:rPr>
              <a:t>en cuanto el mouse deja de estar sobre el elemento este volverá </a:t>
            </a:r>
            <a:r>
              <a:rPr sz="1600" b="0" spc="10" dirty="0">
                <a:solidFill>
                  <a:srgbClr val="000000"/>
                </a:solidFill>
                <a:latin typeface="Arial Narrow"/>
                <a:cs typeface="Arial Narrow"/>
              </a:rPr>
              <a:t>hacia </a:t>
            </a:r>
            <a:r>
              <a:rPr sz="1600" b="0" spc="-5" dirty="0">
                <a:solidFill>
                  <a:srgbClr val="000000"/>
                </a:solidFill>
                <a:latin typeface="Arial Narrow"/>
                <a:cs typeface="Arial Narrow"/>
              </a:rPr>
              <a:t>atrás en </a:t>
            </a:r>
            <a:r>
              <a:rPr sz="1600" b="0" spc="10" dirty="0">
                <a:solidFill>
                  <a:srgbClr val="000000"/>
                </a:solidFill>
                <a:latin typeface="Arial Narrow"/>
                <a:cs typeface="Arial Narrow"/>
              </a:rPr>
              <a:t>transición </a:t>
            </a:r>
            <a:r>
              <a:rPr sz="1600" b="0" dirty="0">
                <a:solidFill>
                  <a:srgbClr val="000000"/>
                </a:solidFill>
                <a:latin typeface="Arial Narrow"/>
                <a:cs typeface="Arial Narrow"/>
              </a:rPr>
              <a:t>, </a:t>
            </a:r>
            <a:r>
              <a:rPr sz="1600" b="0" spc="-5" dirty="0">
                <a:solidFill>
                  <a:srgbClr val="000000"/>
                </a:solidFill>
                <a:latin typeface="Arial Narrow"/>
                <a:cs typeface="Arial Narrow"/>
              </a:rPr>
              <a:t>las  </a:t>
            </a:r>
            <a:r>
              <a:rPr sz="1600" b="0" spc="5" dirty="0">
                <a:solidFill>
                  <a:srgbClr val="000000"/>
                </a:solidFill>
                <a:latin typeface="Arial Narrow"/>
                <a:cs typeface="Arial Narrow"/>
              </a:rPr>
              <a:t>rotaciones </a:t>
            </a:r>
            <a:r>
              <a:rPr sz="1600" b="0" spc="-5" dirty="0">
                <a:solidFill>
                  <a:srgbClr val="000000"/>
                </a:solidFill>
                <a:latin typeface="Arial Narrow"/>
                <a:cs typeface="Arial Narrow"/>
              </a:rPr>
              <a:t>tan abruptas es mejor </a:t>
            </a:r>
            <a:r>
              <a:rPr sz="1600" dirty="0">
                <a:solidFill>
                  <a:srgbClr val="000000"/>
                </a:solidFill>
              </a:rPr>
              <a:t>hacerla </a:t>
            </a:r>
            <a:r>
              <a:rPr sz="1600" spc="-5" dirty="0">
                <a:solidFill>
                  <a:srgbClr val="000000"/>
                </a:solidFill>
              </a:rPr>
              <a:t>es la </a:t>
            </a:r>
            <a:r>
              <a:rPr sz="1600" dirty="0">
                <a:solidFill>
                  <a:srgbClr val="000000"/>
                </a:solidFill>
              </a:rPr>
              <a:t>animaciones donde no tenemos </a:t>
            </a:r>
            <a:r>
              <a:rPr sz="1600" spc="-5" dirty="0">
                <a:solidFill>
                  <a:srgbClr val="000000"/>
                </a:solidFill>
              </a:rPr>
              <a:t>ese</a:t>
            </a:r>
            <a:r>
              <a:rPr sz="1600" spc="40" dirty="0">
                <a:solidFill>
                  <a:srgbClr val="000000"/>
                </a:solidFill>
              </a:rPr>
              <a:t> </a:t>
            </a:r>
            <a:r>
              <a:rPr sz="1600" dirty="0">
                <a:solidFill>
                  <a:srgbClr val="000000"/>
                </a:solidFill>
              </a:rPr>
              <a:t>problema.</a:t>
            </a:r>
            <a:endParaRPr sz="1600">
              <a:latin typeface="Arial Narrow"/>
              <a:cs typeface="Arial Narrow"/>
            </a:endParaRPr>
          </a:p>
        </p:txBody>
      </p:sp>
      <p:pic>
        <p:nvPicPr>
          <p:cNvPr id="3" name="object 3"/>
          <p:cNvPicPr/>
          <p:nvPr/>
        </p:nvPicPr>
        <p:blipFill>
          <a:blip r:embed="rId2" cstate="print"/>
          <a:stretch>
            <a:fillRect/>
          </a:stretch>
        </p:blipFill>
        <p:spPr>
          <a:xfrm>
            <a:off x="2509682" y="1797178"/>
            <a:ext cx="4077687" cy="2682675"/>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6475" y="229972"/>
            <a:ext cx="6934834" cy="1474470"/>
          </a:xfrm>
          <a:prstGeom prst="rect">
            <a:avLst/>
          </a:prstGeom>
        </p:spPr>
        <p:txBody>
          <a:bodyPr vert="horz" wrap="square" lIns="0" tIns="177165" rIns="0" bIns="0" rtlCol="0">
            <a:spAutoFit/>
          </a:bodyPr>
          <a:lstStyle/>
          <a:p>
            <a:pPr marL="12700">
              <a:lnSpc>
                <a:spcPct val="100000"/>
              </a:lnSpc>
              <a:spcBef>
                <a:spcPts val="1395"/>
              </a:spcBef>
            </a:pPr>
            <a:r>
              <a:rPr sz="3000" b="1" spc="-15" dirty="0">
                <a:solidFill>
                  <a:srgbClr val="45637F"/>
                </a:solidFill>
                <a:latin typeface="Arial Narrow"/>
                <a:cs typeface="Arial Narrow"/>
              </a:rPr>
              <a:t>Transition </a:t>
            </a:r>
            <a:r>
              <a:rPr sz="3000" b="1" spc="-5" dirty="0">
                <a:solidFill>
                  <a:srgbClr val="45637F"/>
                </a:solidFill>
                <a:latin typeface="Arial Narrow"/>
                <a:cs typeface="Arial Narrow"/>
              </a:rPr>
              <a:t>y</a:t>
            </a:r>
            <a:r>
              <a:rPr sz="3000" b="1" dirty="0">
                <a:solidFill>
                  <a:srgbClr val="45637F"/>
                </a:solidFill>
                <a:latin typeface="Arial Narrow"/>
                <a:cs typeface="Arial Narrow"/>
              </a:rPr>
              <a:t> </a:t>
            </a:r>
            <a:r>
              <a:rPr sz="3000" b="1" spc="-15" dirty="0">
                <a:solidFill>
                  <a:srgbClr val="45637F"/>
                </a:solidFill>
                <a:latin typeface="Arial Narrow"/>
                <a:cs typeface="Arial Narrow"/>
              </a:rPr>
              <a:t>Transform</a:t>
            </a:r>
            <a:endParaRPr sz="3000">
              <a:latin typeface="Arial Narrow"/>
              <a:cs typeface="Arial Narrow"/>
            </a:endParaRPr>
          </a:p>
          <a:p>
            <a:pPr marL="19050" marR="5080">
              <a:lnSpc>
                <a:spcPct val="101600"/>
              </a:lnSpc>
              <a:spcBef>
                <a:spcPts val="660"/>
              </a:spcBef>
            </a:pPr>
            <a:r>
              <a:rPr sz="1600" dirty="0">
                <a:latin typeface="Arial Narrow"/>
                <a:cs typeface="Arial Narrow"/>
              </a:rPr>
              <a:t>En </a:t>
            </a:r>
            <a:r>
              <a:rPr sz="1600" spc="-5" dirty="0">
                <a:latin typeface="Arial Narrow"/>
                <a:cs typeface="Arial Narrow"/>
              </a:rPr>
              <a:t>el ejemplo anterior, vemos que se usa la </a:t>
            </a:r>
            <a:r>
              <a:rPr sz="1600" spc="5" dirty="0">
                <a:latin typeface="Arial Narrow"/>
                <a:cs typeface="Arial Narrow"/>
              </a:rPr>
              <a:t>propiedad </a:t>
            </a:r>
            <a:r>
              <a:rPr sz="1600" b="1" dirty="0">
                <a:latin typeface="Arial Narrow"/>
                <a:cs typeface="Arial Narrow"/>
              </a:rPr>
              <a:t>backface-visibility </a:t>
            </a:r>
            <a:r>
              <a:rPr sz="1600" spc="-5" dirty="0">
                <a:latin typeface="Arial Narrow"/>
                <a:cs typeface="Arial Narrow"/>
              </a:rPr>
              <a:t>esta nos </a:t>
            </a:r>
            <a:r>
              <a:rPr sz="1600" spc="10" dirty="0">
                <a:latin typeface="Arial Narrow"/>
                <a:cs typeface="Arial Narrow"/>
              </a:rPr>
              <a:t>permite  </a:t>
            </a:r>
            <a:r>
              <a:rPr sz="1600" spc="-5" dirty="0">
                <a:latin typeface="Arial Narrow"/>
                <a:cs typeface="Arial Narrow"/>
              </a:rPr>
              <a:t>trabajar </a:t>
            </a:r>
            <a:r>
              <a:rPr sz="1600" spc="5" dirty="0">
                <a:latin typeface="Arial Narrow"/>
                <a:cs typeface="Arial Narrow"/>
              </a:rPr>
              <a:t>escondiendo </a:t>
            </a:r>
            <a:r>
              <a:rPr sz="1600" spc="-5" dirty="0">
                <a:latin typeface="Arial Narrow"/>
                <a:cs typeface="Arial Narrow"/>
              </a:rPr>
              <a:t>o no la cara de atrás de un elemento cuando lo rotamos en </a:t>
            </a:r>
            <a:r>
              <a:rPr sz="1600" b="1" spc="-5" dirty="0">
                <a:latin typeface="Arial Narrow"/>
                <a:cs typeface="Arial Narrow"/>
              </a:rPr>
              <a:t>3D</a:t>
            </a:r>
            <a:r>
              <a:rPr sz="1600" spc="-5" dirty="0">
                <a:latin typeface="Arial Narrow"/>
                <a:cs typeface="Arial Narrow"/>
              </a:rPr>
              <a:t>, con sus  valores </a:t>
            </a:r>
            <a:r>
              <a:rPr sz="1600" b="1" dirty="0">
                <a:latin typeface="Arial Narrow"/>
                <a:cs typeface="Arial Narrow"/>
              </a:rPr>
              <a:t>hidden o</a:t>
            </a:r>
            <a:r>
              <a:rPr sz="1600" b="1" spc="-5" dirty="0">
                <a:latin typeface="Arial Narrow"/>
                <a:cs typeface="Arial Narrow"/>
              </a:rPr>
              <a:t> </a:t>
            </a:r>
            <a:r>
              <a:rPr sz="1600" b="1" dirty="0">
                <a:latin typeface="Arial Narrow"/>
                <a:cs typeface="Arial Narrow"/>
              </a:rPr>
              <a:t>visible.</a:t>
            </a:r>
            <a:endParaRPr sz="1600">
              <a:latin typeface="Arial Narrow"/>
              <a:cs typeface="Arial Narrow"/>
            </a:endParaRPr>
          </a:p>
        </p:txBody>
      </p:sp>
      <p:sp>
        <p:nvSpPr>
          <p:cNvPr id="3" name="object 3"/>
          <p:cNvSpPr txBox="1"/>
          <p:nvPr/>
        </p:nvSpPr>
        <p:spPr>
          <a:xfrm>
            <a:off x="793175" y="1930447"/>
            <a:ext cx="5779770" cy="516890"/>
          </a:xfrm>
          <a:prstGeom prst="rect">
            <a:avLst/>
          </a:prstGeom>
        </p:spPr>
        <p:txBody>
          <a:bodyPr vert="horz" wrap="square" lIns="0" tIns="8890" rIns="0" bIns="0" rtlCol="0">
            <a:spAutoFit/>
          </a:bodyPr>
          <a:lstStyle/>
          <a:p>
            <a:pPr marL="12700" marR="5080">
              <a:lnSpc>
                <a:spcPct val="101600"/>
              </a:lnSpc>
              <a:spcBef>
                <a:spcPts val="70"/>
              </a:spcBef>
            </a:pPr>
            <a:r>
              <a:rPr sz="1600" spc="-10" dirty="0">
                <a:latin typeface="Arial Narrow"/>
                <a:cs typeface="Arial Narrow"/>
              </a:rPr>
              <a:t>También </a:t>
            </a:r>
            <a:r>
              <a:rPr sz="1600" spc="-5" dirty="0">
                <a:latin typeface="Arial Narrow"/>
                <a:cs typeface="Arial Narrow"/>
              </a:rPr>
              <a:t>el ejemplo </a:t>
            </a:r>
            <a:r>
              <a:rPr sz="1600" spc="5" dirty="0">
                <a:latin typeface="Arial Narrow"/>
                <a:cs typeface="Arial Narrow"/>
              </a:rPr>
              <a:t>anterior </a:t>
            </a:r>
            <a:r>
              <a:rPr sz="1600" spc="-5" dirty="0">
                <a:latin typeface="Arial Narrow"/>
                <a:cs typeface="Arial Narrow"/>
              </a:rPr>
              <a:t>vemos </a:t>
            </a:r>
            <a:r>
              <a:rPr sz="1600" b="1" spc="-5" dirty="0">
                <a:latin typeface="Arial Narrow"/>
                <a:cs typeface="Arial Narrow"/>
              </a:rPr>
              <a:t>all</a:t>
            </a:r>
            <a:r>
              <a:rPr sz="1600" spc="-5" dirty="0">
                <a:latin typeface="Arial Narrow"/>
                <a:cs typeface="Arial Narrow"/>
              </a:rPr>
              <a:t>, esto nos </a:t>
            </a:r>
            <a:r>
              <a:rPr sz="1600" spc="10" dirty="0">
                <a:latin typeface="Arial Narrow"/>
                <a:cs typeface="Arial Narrow"/>
              </a:rPr>
              <a:t>permite </a:t>
            </a:r>
            <a:r>
              <a:rPr sz="1600" spc="20" dirty="0">
                <a:latin typeface="Arial Narrow"/>
                <a:cs typeface="Arial Narrow"/>
              </a:rPr>
              <a:t>sin </a:t>
            </a:r>
            <a:r>
              <a:rPr sz="1600" spc="10" dirty="0">
                <a:latin typeface="Arial Narrow"/>
                <a:cs typeface="Arial Narrow"/>
              </a:rPr>
              <a:t>especiﬁcar </a:t>
            </a:r>
            <a:r>
              <a:rPr sz="1600" spc="-5" dirty="0">
                <a:latin typeface="Arial Narrow"/>
                <a:cs typeface="Arial Narrow"/>
              </a:rPr>
              <a:t>todas  las </a:t>
            </a:r>
            <a:r>
              <a:rPr sz="1600" spc="5" dirty="0">
                <a:latin typeface="Arial Narrow"/>
                <a:cs typeface="Arial Narrow"/>
              </a:rPr>
              <a:t>propiedades </a:t>
            </a:r>
            <a:r>
              <a:rPr sz="1600" spc="-5" dirty="0">
                <a:latin typeface="Arial Narrow"/>
                <a:cs typeface="Arial Narrow"/>
              </a:rPr>
              <a:t>de las </a:t>
            </a:r>
            <a:r>
              <a:rPr sz="1600" spc="10" dirty="0">
                <a:latin typeface="Arial Narrow"/>
                <a:cs typeface="Arial Narrow"/>
              </a:rPr>
              <a:t>transición </a:t>
            </a:r>
            <a:r>
              <a:rPr sz="1600" spc="-5" dirty="0">
                <a:latin typeface="Arial Narrow"/>
                <a:cs typeface="Arial Narrow"/>
              </a:rPr>
              <a:t>una </a:t>
            </a:r>
            <a:r>
              <a:rPr sz="1600" dirty="0">
                <a:latin typeface="Arial Narrow"/>
                <a:cs typeface="Arial Narrow"/>
              </a:rPr>
              <a:t>por </a:t>
            </a:r>
            <a:r>
              <a:rPr sz="1600" spc="-5" dirty="0">
                <a:latin typeface="Arial Narrow"/>
                <a:cs typeface="Arial Narrow"/>
              </a:rPr>
              <a:t>una </a:t>
            </a:r>
            <a:r>
              <a:rPr sz="1600" dirty="0">
                <a:latin typeface="Arial Narrow"/>
                <a:cs typeface="Arial Narrow"/>
              </a:rPr>
              <a:t>, </a:t>
            </a:r>
            <a:r>
              <a:rPr sz="1600" spc="-5" dirty="0">
                <a:latin typeface="Arial Narrow"/>
                <a:cs typeface="Arial Narrow"/>
              </a:rPr>
              <a:t>afectar a</a:t>
            </a:r>
            <a:r>
              <a:rPr sz="1600" spc="45" dirty="0">
                <a:latin typeface="Arial Narrow"/>
                <a:cs typeface="Arial Narrow"/>
              </a:rPr>
              <a:t> </a:t>
            </a:r>
            <a:r>
              <a:rPr sz="1600" spc="-5" dirty="0">
                <a:latin typeface="Arial Narrow"/>
                <a:cs typeface="Arial Narrow"/>
              </a:rPr>
              <a:t>todas.</a:t>
            </a:r>
            <a:endParaRPr sz="1600">
              <a:latin typeface="Arial Narrow"/>
              <a:cs typeface="Arial Narrow"/>
            </a:endParaRPr>
          </a:p>
        </p:txBody>
      </p:sp>
      <p:pic>
        <p:nvPicPr>
          <p:cNvPr id="4" name="object 4"/>
          <p:cNvPicPr/>
          <p:nvPr/>
        </p:nvPicPr>
        <p:blipFill>
          <a:blip r:embed="rId2" cstate="print"/>
          <a:stretch>
            <a:fillRect/>
          </a:stretch>
        </p:blipFill>
        <p:spPr>
          <a:xfrm>
            <a:off x="2924175" y="2923800"/>
            <a:ext cx="3295649" cy="666749"/>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72"/>
            <a:ext cx="7099934" cy="1474470"/>
          </a:xfrm>
          <a:prstGeom prst="rect">
            <a:avLst/>
          </a:prstGeom>
        </p:spPr>
        <p:txBody>
          <a:bodyPr vert="horz" wrap="square" lIns="0" tIns="177165" rIns="0" bIns="0" rtlCol="0">
            <a:spAutoFit/>
          </a:bodyPr>
          <a:lstStyle/>
          <a:p>
            <a:pPr marL="12700">
              <a:lnSpc>
                <a:spcPct val="100000"/>
              </a:lnSpc>
              <a:spcBef>
                <a:spcPts val="1395"/>
              </a:spcBef>
            </a:pPr>
            <a:r>
              <a:rPr spc="-25" dirty="0"/>
              <a:t>Focus</a:t>
            </a:r>
          </a:p>
          <a:p>
            <a:pPr marL="19050" marR="5080" algn="just">
              <a:lnSpc>
                <a:spcPct val="101600"/>
              </a:lnSpc>
              <a:spcBef>
                <a:spcPts val="660"/>
              </a:spcBef>
            </a:pPr>
            <a:r>
              <a:rPr sz="1600" b="0" dirty="0">
                <a:solidFill>
                  <a:srgbClr val="000000"/>
                </a:solidFill>
                <a:latin typeface="Arial Narrow"/>
                <a:cs typeface="Arial Narrow"/>
              </a:rPr>
              <a:t>Se </a:t>
            </a:r>
            <a:r>
              <a:rPr sz="1600" b="0" spc="-5" dirty="0">
                <a:solidFill>
                  <a:srgbClr val="000000"/>
                </a:solidFill>
                <a:latin typeface="Arial Narrow"/>
                <a:cs typeface="Arial Narrow"/>
              </a:rPr>
              <a:t>puede </a:t>
            </a:r>
            <a:r>
              <a:rPr sz="1600" b="0" dirty="0">
                <a:solidFill>
                  <a:srgbClr val="000000"/>
                </a:solidFill>
                <a:latin typeface="Arial Narrow"/>
                <a:cs typeface="Arial Narrow"/>
              </a:rPr>
              <a:t>trabajar </a:t>
            </a:r>
            <a:r>
              <a:rPr sz="1600" b="0" spc="-5" dirty="0">
                <a:solidFill>
                  <a:srgbClr val="000000"/>
                </a:solidFill>
                <a:latin typeface="Arial Narrow"/>
                <a:cs typeface="Arial Narrow"/>
              </a:rPr>
              <a:t>con la </a:t>
            </a:r>
            <a:r>
              <a:rPr sz="1600" b="0" spc="10" dirty="0">
                <a:solidFill>
                  <a:srgbClr val="000000"/>
                </a:solidFill>
                <a:latin typeface="Arial Narrow"/>
                <a:cs typeface="Arial Narrow"/>
              </a:rPr>
              <a:t>transición </a:t>
            </a:r>
            <a:r>
              <a:rPr sz="1600" b="0" spc="-5" dirty="0">
                <a:solidFill>
                  <a:srgbClr val="000000"/>
                </a:solidFill>
                <a:latin typeface="Arial Narrow"/>
                <a:cs typeface="Arial Narrow"/>
              </a:rPr>
              <a:t>en un </a:t>
            </a:r>
            <a:r>
              <a:rPr sz="1600" spc="-5" dirty="0">
                <a:solidFill>
                  <a:srgbClr val="000000"/>
                </a:solidFill>
              </a:rPr>
              <a:t>focus</a:t>
            </a:r>
            <a:r>
              <a:rPr sz="1600" b="0" spc="-5" dirty="0">
                <a:solidFill>
                  <a:srgbClr val="000000"/>
                </a:solidFill>
                <a:latin typeface="Arial Narrow"/>
                <a:cs typeface="Arial Narrow"/>
              </a:rPr>
              <a:t>, es </a:t>
            </a:r>
            <a:r>
              <a:rPr sz="1600" b="0" spc="10" dirty="0">
                <a:solidFill>
                  <a:srgbClr val="000000"/>
                </a:solidFill>
                <a:latin typeface="Arial Narrow"/>
                <a:cs typeface="Arial Narrow"/>
              </a:rPr>
              <a:t>decir </a:t>
            </a:r>
            <a:r>
              <a:rPr sz="1600" b="0" dirty="0">
                <a:solidFill>
                  <a:srgbClr val="000000"/>
                </a:solidFill>
                <a:latin typeface="Arial Narrow"/>
                <a:cs typeface="Arial Narrow"/>
              </a:rPr>
              <a:t>por </a:t>
            </a:r>
            <a:r>
              <a:rPr sz="1600" b="0" spc="-5" dirty="0">
                <a:solidFill>
                  <a:srgbClr val="000000"/>
                </a:solidFill>
                <a:latin typeface="Arial Narrow"/>
                <a:cs typeface="Arial Narrow"/>
              </a:rPr>
              <a:t>ejemplo un campo de texto que la  hacerle foco se </a:t>
            </a:r>
            <a:r>
              <a:rPr sz="1600" b="0" dirty="0">
                <a:solidFill>
                  <a:srgbClr val="000000"/>
                </a:solidFill>
                <a:latin typeface="Arial Narrow"/>
                <a:cs typeface="Arial Narrow"/>
              </a:rPr>
              <a:t>agrande, por </a:t>
            </a:r>
            <a:r>
              <a:rPr sz="1600" b="0" spc="-5" dirty="0">
                <a:solidFill>
                  <a:srgbClr val="000000"/>
                </a:solidFill>
                <a:latin typeface="Arial Narrow"/>
                <a:cs typeface="Arial Narrow"/>
              </a:rPr>
              <a:t>ejemplo el que encontramos en dropbox o en tantas otras </a:t>
            </a:r>
            <a:r>
              <a:rPr sz="1600" b="0" spc="10" dirty="0">
                <a:solidFill>
                  <a:srgbClr val="000000"/>
                </a:solidFill>
                <a:latin typeface="Arial Narrow"/>
                <a:cs typeface="Arial Narrow"/>
              </a:rPr>
              <a:t>páginas  </a:t>
            </a:r>
            <a:r>
              <a:rPr sz="1600" b="0" spc="-5" dirty="0">
                <a:solidFill>
                  <a:srgbClr val="000000"/>
                </a:solidFill>
                <a:latin typeface="Arial Narrow"/>
                <a:cs typeface="Arial Narrow"/>
              </a:rPr>
              <a:t>donde </a:t>
            </a:r>
            <a:r>
              <a:rPr sz="1600" dirty="0">
                <a:solidFill>
                  <a:srgbClr val="000000"/>
                </a:solidFill>
              </a:rPr>
              <a:t>hay un</a:t>
            </a:r>
            <a:r>
              <a:rPr sz="1600" spc="-5" dirty="0">
                <a:solidFill>
                  <a:srgbClr val="000000"/>
                </a:solidFill>
              </a:rPr>
              <a:t> </a:t>
            </a:r>
            <a:r>
              <a:rPr sz="1600" spc="-10" dirty="0">
                <a:solidFill>
                  <a:srgbClr val="000000"/>
                </a:solidFill>
              </a:rPr>
              <a:t>buscador.</a:t>
            </a:r>
            <a:endParaRPr sz="1600">
              <a:latin typeface="Arial Narrow"/>
              <a:cs typeface="Arial Narrow"/>
            </a:endParaRPr>
          </a:p>
        </p:txBody>
      </p:sp>
      <p:pic>
        <p:nvPicPr>
          <p:cNvPr id="3" name="object 3"/>
          <p:cNvPicPr/>
          <p:nvPr/>
        </p:nvPicPr>
        <p:blipFill>
          <a:blip r:embed="rId2" cstate="print"/>
          <a:stretch>
            <a:fillRect/>
          </a:stretch>
        </p:blipFill>
        <p:spPr>
          <a:xfrm>
            <a:off x="1662100" y="2032562"/>
            <a:ext cx="5791199" cy="2228849"/>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752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532</Words>
  <Application>Microsoft Office PowerPoint</Application>
  <PresentationFormat>Presentación en pantalla (16:9)</PresentationFormat>
  <Paragraphs>42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Arial Narrow</vt:lpstr>
      <vt:lpstr>Arial</vt:lpstr>
      <vt:lpstr>Office Theme</vt:lpstr>
      <vt:lpstr>Presentación de PowerPoint</vt:lpstr>
      <vt:lpstr>Presentación de PowerPoint</vt:lpstr>
      <vt:lpstr>transition-timing-function Es cómo sucede la transición, los valores posibles son,</vt:lpstr>
      <vt:lpstr>transition-delay Hace referencia a cuánto tarda la transición en comenzar, cuanto mayor sea el tiempo más va a  demorar el efecto. Se puede trabajar con segundos o ms.</vt:lpstr>
      <vt:lpstr>Transition Shorthand Si quiero modiﬁcar más de una propiedad lo haré dela siguiente manera,</vt:lpstr>
      <vt:lpstr>Transition y Transform Ahora veamos un ejemplo combinado de transition y transform,</vt:lpstr>
      <vt:lpstr>Transition y Transform Cuando rotamos 180deg tanto de x , y o z un elemento hay que tener cuidado con la superﬁcie de apoyo  porque en cuanto el mouse deja de estar sobre el elemento este volverá hacia atrás en transición , las  rotaciones tan abruptas es mejor hacerla es la animaciones donde no tenemos ese problema.</vt:lpstr>
      <vt:lpstr>Presentación de PowerPoint</vt:lpstr>
      <vt:lpstr>Focus Se puede trabajar con la transición en un focus, es decir por ejemplo un campo de texto que la  hacerle foco se agrande, por ejemplo el que encontramos en dropbox o en tantas otras páginas  donde hay un buscador.</vt:lpstr>
      <vt:lpstr>Focus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Erica</cp:lastModifiedBy>
  <cp:revision>1</cp:revision>
  <dcterms:created xsi:type="dcterms:W3CDTF">2020-06-03T19:21:22Z</dcterms:created>
  <dcterms:modified xsi:type="dcterms:W3CDTF">2020-09-06T10:01:06Z</dcterms:modified>
</cp:coreProperties>
</file>