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1710" r:id="rId2"/>
    <p:sldId id="1672" r:id="rId3"/>
    <p:sldId id="1673" r:id="rId4"/>
    <p:sldId id="1674" r:id="rId5"/>
    <p:sldId id="1706" r:id="rId6"/>
    <p:sldId id="1707" r:id="rId7"/>
    <p:sldId id="1675" r:id="rId8"/>
    <p:sldId id="1676" r:id="rId9"/>
    <p:sldId id="1711" r:id="rId10"/>
    <p:sldId id="1677" r:id="rId11"/>
    <p:sldId id="1716" r:id="rId12"/>
    <p:sldId id="1678" r:id="rId13"/>
    <p:sldId id="1715" r:id="rId14"/>
    <p:sldId id="1679" r:id="rId15"/>
    <p:sldId id="1680" r:id="rId16"/>
    <p:sldId id="1681" r:id="rId17"/>
    <p:sldId id="1682" r:id="rId18"/>
    <p:sldId id="1683" r:id="rId19"/>
    <p:sldId id="1684" r:id="rId20"/>
    <p:sldId id="1685" r:id="rId21"/>
    <p:sldId id="1686" r:id="rId22"/>
    <p:sldId id="1687" r:id="rId23"/>
    <p:sldId id="1688" r:id="rId24"/>
    <p:sldId id="1689" r:id="rId25"/>
    <p:sldId id="1690" r:id="rId26"/>
    <p:sldId id="1691" r:id="rId27"/>
    <p:sldId id="1708" r:id="rId28"/>
    <p:sldId id="1692" r:id="rId29"/>
    <p:sldId id="1693" r:id="rId30"/>
    <p:sldId id="1694" r:id="rId31"/>
    <p:sldId id="1696" r:id="rId32"/>
    <p:sldId id="1709" r:id="rId33"/>
    <p:sldId id="1717" r:id="rId34"/>
    <p:sldId id="1718" r:id="rId3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9BF2F9"/>
    <a:srgbClr val="0CB3C0"/>
    <a:srgbClr val="00CCCC"/>
    <a:srgbClr val="CC0000"/>
    <a:srgbClr val="5F5F5F"/>
    <a:srgbClr val="86868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 varScale="1">
        <p:scale>
          <a:sx n="63" d="100"/>
          <a:sy n="63" d="100"/>
        </p:scale>
        <p:origin x="164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F35B7A-ED50-49FF-8862-56F421739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t" anchorCtr="0" compatLnSpc="1">
            <a:prstTxWarp prst="textNoShape">
              <a:avLst/>
            </a:prstTxWarp>
          </a:bodyPr>
          <a:lstStyle>
            <a:lvl1pPr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F1F7BA-7B07-4366-8BF4-A4BFF46A29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t" anchorCtr="0" compatLnSpc="1">
            <a:prstTxWarp prst="textNoShape">
              <a:avLst/>
            </a:prstTxWarp>
          </a:bodyPr>
          <a:lstStyle>
            <a:lvl1pPr algn="r"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77DD4541-6388-4CCC-A15B-C14170B8934F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B564AC3-FD90-4DF0-AF33-F842C7C433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b" anchorCtr="0" compatLnSpc="1">
            <a:prstTxWarp prst="textNoShape">
              <a:avLst/>
            </a:prstTxWarp>
          </a:bodyPr>
          <a:lstStyle>
            <a:lvl1pPr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A3B40DE-98A9-4645-BFCE-5345D7A66A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000" i="1">
                <a:latin typeface="Arial" panose="020B0604020202020204" pitchFamily="34" charset="0"/>
              </a:defRPr>
            </a:lvl1pPr>
          </a:lstStyle>
          <a:p>
            <a:fld id="{1E8800E8-7FBD-488B-B975-9CA42E5F051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6921758-0E7C-4623-80AD-F5E5D278D7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t" anchorCtr="0" compatLnSpc="1">
            <a:prstTxWarp prst="textNoShape">
              <a:avLst/>
            </a:prstTxWarp>
          </a:bodyPr>
          <a:lstStyle>
            <a:lvl1pPr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754891-B9F1-481D-9BDF-55D7BCFF52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t" anchorCtr="0" compatLnSpc="1">
            <a:prstTxWarp prst="textNoShape">
              <a:avLst/>
            </a:prstTxWarp>
          </a:bodyPr>
          <a:lstStyle>
            <a:lvl1pPr algn="r"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CBF91D10-A343-40A9-99D1-CDD7E3B1E130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0213C71A-22FA-44A9-8E25-377243C76BA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B013C64-333D-4C7F-A391-030BE5B080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690" tIns="48846" rIns="97690" bIns="488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F2514BE-E0F7-4831-850F-920C4D513D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b" anchorCtr="0" compatLnSpc="1">
            <a:prstTxWarp prst="textNoShape">
              <a:avLst/>
            </a:prstTxWarp>
          </a:bodyPr>
          <a:lstStyle>
            <a:lvl1pPr defTabSz="970895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C1D7486-FEB1-4640-B0B4-1A9BB638A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12" tIns="0" rIns="20212" bIns="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000" i="1">
                <a:latin typeface="Arial" panose="020B0604020202020204" pitchFamily="34" charset="0"/>
              </a:defRPr>
            </a:lvl1pPr>
          </a:lstStyle>
          <a:p>
            <a:fld id="{F126E0A3-C09A-4D92-BBC9-B566B8B2F71A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:a16="http://schemas.microsoft.com/office/drawing/2014/main" id="{4140EAB5-CB95-4245-A795-F226EA6868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A15647-C078-49D8-9F87-9C54E359DA61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53088DE9-1848-444F-9653-9FECDF78E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35B087-54D0-4E66-9FF4-CF363BB1542C}" type="slidenum">
              <a:rPr lang="pt-BR" altLang="en-US" sz="1000"/>
              <a:pPr>
                <a:spcBef>
                  <a:spcPct val="0"/>
                </a:spcBef>
              </a:pPr>
              <a:t>1</a:t>
            </a:fld>
            <a:endParaRPr lang="pt-BR" altLang="en-US" sz="10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692CD569-487B-4289-ACE4-B037A2A27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7875"/>
            <a:ext cx="5095875" cy="3821113"/>
          </a:xfrm>
          <a:solidFill>
            <a:srgbClr val="FFFFFF"/>
          </a:solidFill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BD8AC427-DFBB-49AF-9069-F1CA42814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63" tIns="44781" rIns="89563" bIns="4478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>
            <a:extLst>
              <a:ext uri="{FF2B5EF4-FFF2-40B4-BE49-F238E27FC236}">
                <a16:creationId xmlns:a16="http://schemas.microsoft.com/office/drawing/2014/main" id="{E5B9C9DB-18EC-4E1D-9C74-E8882D3CA9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C220F7-BFE2-4C00-BCFB-5A19A0357202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6739" name="Rectangle 7">
            <a:extLst>
              <a:ext uri="{FF2B5EF4-FFF2-40B4-BE49-F238E27FC236}">
                <a16:creationId xmlns:a16="http://schemas.microsoft.com/office/drawing/2014/main" id="{61C142D5-B071-4434-81E3-6F36439AB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88F08-353D-4FAB-9887-7D74D05D831D}" type="slidenum">
              <a:rPr lang="pt-BR" altLang="en-US" sz="1000"/>
              <a:pPr>
                <a:spcBef>
                  <a:spcPct val="0"/>
                </a:spcBef>
              </a:pPr>
              <a:t>12</a:t>
            </a:fld>
            <a:endParaRPr lang="pt-BR" altLang="en-US" sz="1000"/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022BF54E-0BDF-4609-A9CC-9A8864EBCF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FE0D2110-6432-4AD4-9966-4E8CB3DF1F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>
            <a:extLst>
              <a:ext uri="{FF2B5EF4-FFF2-40B4-BE49-F238E27FC236}">
                <a16:creationId xmlns:a16="http://schemas.microsoft.com/office/drawing/2014/main" id="{95B91EA1-96DB-4A96-A982-4C30A74FA7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65532-6EF4-49A5-A382-EEF7CBE5C3C3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7763" name="Rectangle 7">
            <a:extLst>
              <a:ext uri="{FF2B5EF4-FFF2-40B4-BE49-F238E27FC236}">
                <a16:creationId xmlns:a16="http://schemas.microsoft.com/office/drawing/2014/main" id="{F5A65FED-9AB8-42DF-8E04-DD5EB2AEC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6857D1-DC7B-4BA6-B195-19D4CFA26D0D}" type="slidenum">
              <a:rPr lang="pt-BR" altLang="en-US" sz="1000"/>
              <a:pPr>
                <a:spcBef>
                  <a:spcPct val="0"/>
                </a:spcBef>
              </a:pPr>
              <a:t>13</a:t>
            </a:fld>
            <a:endParaRPr lang="pt-BR" altLang="en-US" sz="1000"/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36844673-73B4-4AD3-9D7D-69D490E507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5826FCB7-0851-4E8F-AF92-1F6E9A759A8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84866B21-260D-4A89-8316-7CBCFBF12D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4054D4-D584-4E2A-9E96-2A5B597A1509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8787" name="Rectangle 7">
            <a:extLst>
              <a:ext uri="{FF2B5EF4-FFF2-40B4-BE49-F238E27FC236}">
                <a16:creationId xmlns:a16="http://schemas.microsoft.com/office/drawing/2014/main" id="{15965424-F8EA-4CD4-9C6C-C480DC76A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E7C32-8AB9-4D10-BEEC-D1C97D9CF466}" type="slidenum">
              <a:rPr lang="pt-BR" altLang="en-US" sz="1000"/>
              <a:pPr>
                <a:spcBef>
                  <a:spcPct val="0"/>
                </a:spcBef>
              </a:pPr>
              <a:t>14</a:t>
            </a:fld>
            <a:endParaRPr lang="pt-BR" altLang="en-US" sz="1000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EC6C4D7D-0938-4F80-A653-89E520CC13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7C862B2D-7BBE-49B8-98D0-9076397652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FC55601E-D2A0-413A-95AD-C7DE2A8DF2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7778DE-D8C2-4760-BFB1-EF0D9DD53AA6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9811" name="Rectangle 7">
            <a:extLst>
              <a:ext uri="{FF2B5EF4-FFF2-40B4-BE49-F238E27FC236}">
                <a16:creationId xmlns:a16="http://schemas.microsoft.com/office/drawing/2014/main" id="{31EAA7E9-44FD-4E32-8603-339FF3EC1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7A9881-1BAC-44EF-ADC0-1A61DD4ACF99}" type="slidenum">
              <a:rPr lang="pt-BR" altLang="en-US" sz="1000"/>
              <a:pPr>
                <a:spcBef>
                  <a:spcPct val="0"/>
                </a:spcBef>
              </a:pPr>
              <a:t>15</a:t>
            </a:fld>
            <a:endParaRPr lang="pt-BR" altLang="en-US" sz="1000"/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3AE306CD-5114-4553-AEA8-BE9B1AB98C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23E00F95-1288-4C11-B8A8-360A0BF91E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>
            <a:extLst>
              <a:ext uri="{FF2B5EF4-FFF2-40B4-BE49-F238E27FC236}">
                <a16:creationId xmlns:a16="http://schemas.microsoft.com/office/drawing/2014/main" id="{5A65F8E0-A93B-4289-A9FA-3BA98275F4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49A003-C105-4B95-B558-5E25F0D70999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0835" name="Rectangle 7">
            <a:extLst>
              <a:ext uri="{FF2B5EF4-FFF2-40B4-BE49-F238E27FC236}">
                <a16:creationId xmlns:a16="http://schemas.microsoft.com/office/drawing/2014/main" id="{C52F4D5E-9A62-4BB5-AF0E-8403FA148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23A784-B0EC-4C06-A3E1-0E05070AD1C0}" type="slidenum">
              <a:rPr lang="pt-BR" altLang="en-US" sz="1000"/>
              <a:pPr>
                <a:spcBef>
                  <a:spcPct val="0"/>
                </a:spcBef>
              </a:pPr>
              <a:t>16</a:t>
            </a:fld>
            <a:endParaRPr lang="pt-BR" altLang="en-US" sz="1000"/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C52B4955-E3B1-41C5-9F3A-D0AB1663A6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08776E36-91CC-49E1-900C-BE50EDCED0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>
            <a:extLst>
              <a:ext uri="{FF2B5EF4-FFF2-40B4-BE49-F238E27FC236}">
                <a16:creationId xmlns:a16="http://schemas.microsoft.com/office/drawing/2014/main" id="{3FCE7CA1-DC7B-4F09-8A8F-8D40105EE6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7958D-E0A8-4C34-BC7A-E34E76BBFD70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1859" name="Rectangle 7">
            <a:extLst>
              <a:ext uri="{FF2B5EF4-FFF2-40B4-BE49-F238E27FC236}">
                <a16:creationId xmlns:a16="http://schemas.microsoft.com/office/drawing/2014/main" id="{2B5E9D3D-A7D0-43AC-A661-28F0D6EA9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42A7CE-BB85-456D-99CE-71F9ECDE3610}" type="slidenum">
              <a:rPr lang="pt-BR" altLang="en-US" sz="1000"/>
              <a:pPr>
                <a:spcBef>
                  <a:spcPct val="0"/>
                </a:spcBef>
              </a:pPr>
              <a:t>17</a:t>
            </a:fld>
            <a:endParaRPr lang="pt-BR" altLang="en-US" sz="1000"/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7CF96E61-31C7-4C6D-B6F2-E8466080BD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8AE88CC6-2453-47B2-BD65-5DB3F47BC9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:a16="http://schemas.microsoft.com/office/drawing/2014/main" id="{1A28393D-3106-4275-A715-856BE09534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5DA949-ACD2-4296-9FE2-A68674186B02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id="{536DC7D1-439C-4147-9B8B-FF816B613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10C68-C2E3-4F3F-8094-8AA5733C6A9D}" type="slidenum">
              <a:rPr lang="pt-BR" altLang="en-US" sz="1000"/>
              <a:pPr>
                <a:spcBef>
                  <a:spcPct val="0"/>
                </a:spcBef>
              </a:pPr>
              <a:t>18</a:t>
            </a:fld>
            <a:endParaRPr lang="pt-BR" altLang="en-US" sz="10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47A698BC-EBAF-48ED-8630-1428133345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85452A7F-CA10-4ABB-95DC-228C6A7ECA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id="{952E981B-B97B-4591-89D2-CB1859122D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6F3D63-2562-4AA5-B941-893A4EF6F159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3907" name="Rectangle 7">
            <a:extLst>
              <a:ext uri="{FF2B5EF4-FFF2-40B4-BE49-F238E27FC236}">
                <a16:creationId xmlns:a16="http://schemas.microsoft.com/office/drawing/2014/main" id="{21626792-FF55-47A1-9D4F-CD7928CA2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4AF315-1789-4BF8-9242-F484E9474499}" type="slidenum">
              <a:rPr lang="pt-BR" altLang="en-US" sz="1000"/>
              <a:pPr>
                <a:spcBef>
                  <a:spcPct val="0"/>
                </a:spcBef>
              </a:pPr>
              <a:t>19</a:t>
            </a:fld>
            <a:endParaRPr lang="pt-BR" altLang="en-US" sz="1000"/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EBE52F57-9C70-4B0F-AA35-74A3E6AF25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3373128-9F0E-4FB4-A008-993E590E3C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>
            <a:extLst>
              <a:ext uri="{FF2B5EF4-FFF2-40B4-BE49-F238E27FC236}">
                <a16:creationId xmlns:a16="http://schemas.microsoft.com/office/drawing/2014/main" id="{99515553-2F68-472A-9BE7-9607A9A28B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F97647-2F21-49BA-A7F0-C6DA55636577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id="{FC10CAC5-3721-44E8-96D9-321DD1DEE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D42D16-5521-45E8-907E-83CF97181AF9}" type="slidenum">
              <a:rPr lang="pt-BR" altLang="en-US" sz="1000"/>
              <a:pPr>
                <a:spcBef>
                  <a:spcPct val="0"/>
                </a:spcBef>
              </a:pPr>
              <a:t>20</a:t>
            </a:fld>
            <a:endParaRPr lang="pt-BR" altLang="en-US" sz="1000"/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BF243ACE-CDFF-47FB-B081-AB68F43C4A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512203A9-8A38-4F14-8980-D04B598E5F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>
            <a:extLst>
              <a:ext uri="{FF2B5EF4-FFF2-40B4-BE49-F238E27FC236}">
                <a16:creationId xmlns:a16="http://schemas.microsoft.com/office/drawing/2014/main" id="{A3965305-D474-4BCD-A5A7-DAF9B748BD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52629C-A499-46A1-943D-740DEE6CD5E0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5955" name="Rectangle 7">
            <a:extLst>
              <a:ext uri="{FF2B5EF4-FFF2-40B4-BE49-F238E27FC236}">
                <a16:creationId xmlns:a16="http://schemas.microsoft.com/office/drawing/2014/main" id="{EA170F16-F14C-4994-8B23-2D1295536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FFDA4-5A2B-420D-AF6A-009F1877D32F}" type="slidenum">
              <a:rPr lang="pt-BR" altLang="en-US" sz="1000"/>
              <a:pPr>
                <a:spcBef>
                  <a:spcPct val="0"/>
                </a:spcBef>
              </a:pPr>
              <a:t>21</a:t>
            </a:fld>
            <a:endParaRPr lang="pt-BR" altLang="en-US" sz="1000"/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539DD36E-31D3-4706-8D33-04546F8B16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38A5FADA-8558-40A8-B178-70D020A731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>
            <a:extLst>
              <a:ext uri="{FF2B5EF4-FFF2-40B4-BE49-F238E27FC236}">
                <a16:creationId xmlns:a16="http://schemas.microsoft.com/office/drawing/2014/main" id="{2910A66F-1F03-46AC-9802-B7C8EDC985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12DF25-3636-4013-BFDE-3C4E6FBFFBE8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08547" name="Rectangle 7">
            <a:extLst>
              <a:ext uri="{FF2B5EF4-FFF2-40B4-BE49-F238E27FC236}">
                <a16:creationId xmlns:a16="http://schemas.microsoft.com/office/drawing/2014/main" id="{06078EC1-4509-4C16-8C6A-82E4FD338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D7BB3-5B06-428D-843B-DB378D2D1EC1}" type="slidenum">
              <a:rPr lang="pt-BR" altLang="en-US" sz="1000"/>
              <a:pPr>
                <a:spcBef>
                  <a:spcPct val="0"/>
                </a:spcBef>
              </a:pPr>
              <a:t>2</a:t>
            </a:fld>
            <a:endParaRPr lang="pt-BR" altLang="en-US" sz="1000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C964DBFE-C9CF-493D-98DE-3157E71A18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F50452D4-E4F6-49EC-8BEF-3C8B539D85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>
            <a:extLst>
              <a:ext uri="{FF2B5EF4-FFF2-40B4-BE49-F238E27FC236}">
                <a16:creationId xmlns:a16="http://schemas.microsoft.com/office/drawing/2014/main" id="{9B666AC2-CA2E-446A-8024-9C0E309BD7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30F6E-1E02-4194-B92E-8078A264EBD4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6979" name="Rectangle 7">
            <a:extLst>
              <a:ext uri="{FF2B5EF4-FFF2-40B4-BE49-F238E27FC236}">
                <a16:creationId xmlns:a16="http://schemas.microsoft.com/office/drawing/2014/main" id="{55713CFA-30BB-4579-A7C3-4C7A42BD3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9CE30A-1553-4050-A7B0-947D1E29DC8B}" type="slidenum">
              <a:rPr lang="pt-BR" altLang="en-US" sz="1000"/>
              <a:pPr>
                <a:spcBef>
                  <a:spcPct val="0"/>
                </a:spcBef>
              </a:pPr>
              <a:t>22</a:t>
            </a:fld>
            <a:endParaRPr lang="pt-BR" altLang="en-US" sz="1000"/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4C5723DC-EF73-494E-84E3-4C30EF8C32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DCE82A84-BC47-45BB-AC4C-DB71138275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>
            <a:extLst>
              <a:ext uri="{FF2B5EF4-FFF2-40B4-BE49-F238E27FC236}">
                <a16:creationId xmlns:a16="http://schemas.microsoft.com/office/drawing/2014/main" id="{F670639F-3988-4FEC-8C84-6E42064EE8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DD0CF2-25AA-4CE5-B278-35DF5DA8DD40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8003" name="Rectangle 7">
            <a:extLst>
              <a:ext uri="{FF2B5EF4-FFF2-40B4-BE49-F238E27FC236}">
                <a16:creationId xmlns:a16="http://schemas.microsoft.com/office/drawing/2014/main" id="{9B2E3A0E-A89C-44A8-89D8-2DDF15795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BFD325-987C-4428-9167-24CF88B38975}" type="slidenum">
              <a:rPr lang="pt-BR" altLang="en-US" sz="1000"/>
              <a:pPr>
                <a:spcBef>
                  <a:spcPct val="0"/>
                </a:spcBef>
              </a:pPr>
              <a:t>23</a:t>
            </a:fld>
            <a:endParaRPr lang="pt-BR" altLang="en-US" sz="1000"/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8551CD6C-20EC-4FB7-B5C0-B19DEE4535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F3E304C1-C48A-43D4-82CC-0078C51DCD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>
            <a:extLst>
              <a:ext uri="{FF2B5EF4-FFF2-40B4-BE49-F238E27FC236}">
                <a16:creationId xmlns:a16="http://schemas.microsoft.com/office/drawing/2014/main" id="{F998A22D-BA2F-4E33-9893-F5A94C3047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A98101-437B-4D59-A7B5-C2D2229B2E3B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29027" name="Rectangle 7">
            <a:extLst>
              <a:ext uri="{FF2B5EF4-FFF2-40B4-BE49-F238E27FC236}">
                <a16:creationId xmlns:a16="http://schemas.microsoft.com/office/drawing/2014/main" id="{95C95215-791C-4B0E-9B52-8C1D55256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8CA4E6-BE1A-41F4-B99A-231864BC7E11}" type="slidenum">
              <a:rPr lang="pt-BR" altLang="en-US" sz="1000"/>
              <a:pPr>
                <a:spcBef>
                  <a:spcPct val="0"/>
                </a:spcBef>
              </a:pPr>
              <a:t>24</a:t>
            </a:fld>
            <a:endParaRPr lang="pt-BR" altLang="en-US" sz="1000"/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08E604D0-4EB4-4295-A709-3573A88A68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A3F32D29-601A-4326-96A2-C8A8F37996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id="{1FD7B6C6-5F97-45A4-BC02-835A288A7F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CA4136-6915-4FE3-AE34-3F112C0FAC23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0051" name="Rectangle 7">
            <a:extLst>
              <a:ext uri="{FF2B5EF4-FFF2-40B4-BE49-F238E27FC236}">
                <a16:creationId xmlns:a16="http://schemas.microsoft.com/office/drawing/2014/main" id="{F485D94C-F5C2-4D1D-AF3A-7A3893253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66258-17A4-4F07-B298-91F4BFB45A23}" type="slidenum">
              <a:rPr lang="pt-BR" altLang="en-US" sz="1000"/>
              <a:pPr>
                <a:spcBef>
                  <a:spcPct val="0"/>
                </a:spcBef>
              </a:pPr>
              <a:t>25</a:t>
            </a:fld>
            <a:endParaRPr lang="pt-BR" altLang="en-US" sz="1000"/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B16CBE14-4A2E-4AC2-AF78-606416BC81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7AAFE035-2C58-4803-94B8-3391C8A4B8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>
            <a:extLst>
              <a:ext uri="{FF2B5EF4-FFF2-40B4-BE49-F238E27FC236}">
                <a16:creationId xmlns:a16="http://schemas.microsoft.com/office/drawing/2014/main" id="{9DCA89DE-DBC0-4E70-8484-04083004FF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E71279-1135-4A83-BCE7-16AAE727609D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1075" name="Rectangle 7">
            <a:extLst>
              <a:ext uri="{FF2B5EF4-FFF2-40B4-BE49-F238E27FC236}">
                <a16:creationId xmlns:a16="http://schemas.microsoft.com/office/drawing/2014/main" id="{EDCA0828-5B08-4425-B7AF-851B2C82D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EF3040-5AB6-468D-A022-30FF0172575A}" type="slidenum">
              <a:rPr lang="pt-BR" altLang="en-US" sz="1000"/>
              <a:pPr>
                <a:spcBef>
                  <a:spcPct val="0"/>
                </a:spcBef>
              </a:pPr>
              <a:t>26</a:t>
            </a:fld>
            <a:endParaRPr lang="pt-BR" altLang="en-US" sz="1000"/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18ADC1AA-7BFF-4E72-BED0-C427E1D490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1077" name="Rectangle 3">
            <a:extLst>
              <a:ext uri="{FF2B5EF4-FFF2-40B4-BE49-F238E27FC236}">
                <a16:creationId xmlns:a16="http://schemas.microsoft.com/office/drawing/2014/main" id="{7A6045BD-391C-4761-85CD-51F76E9310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75366444-06EC-4412-90D4-1EC5BBBA64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4B4CAC-CA56-400B-BE5C-F4D76AAA6D2C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2099" name="Rectangle 7">
            <a:extLst>
              <a:ext uri="{FF2B5EF4-FFF2-40B4-BE49-F238E27FC236}">
                <a16:creationId xmlns:a16="http://schemas.microsoft.com/office/drawing/2014/main" id="{0A1B0443-EF82-41E3-95E8-24139CCB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5D0835-9F81-4942-95F5-9856C58AC9FE}" type="slidenum">
              <a:rPr lang="pt-BR" altLang="en-US" sz="1000"/>
              <a:pPr>
                <a:spcBef>
                  <a:spcPct val="0"/>
                </a:spcBef>
              </a:pPr>
              <a:t>27</a:t>
            </a:fld>
            <a:endParaRPr lang="pt-BR" altLang="en-US" sz="1000"/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AEB0E3E6-EFCF-4D65-94FE-A251E50F7A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64BA2D28-7F6B-4123-B9BF-EE5AC53463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>
            <a:extLst>
              <a:ext uri="{FF2B5EF4-FFF2-40B4-BE49-F238E27FC236}">
                <a16:creationId xmlns:a16="http://schemas.microsoft.com/office/drawing/2014/main" id="{4F404DBB-344B-4DD0-B12E-13917F8442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35CDC-6916-4507-B1D9-C55652955D67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3123" name="Rectangle 7">
            <a:extLst>
              <a:ext uri="{FF2B5EF4-FFF2-40B4-BE49-F238E27FC236}">
                <a16:creationId xmlns:a16="http://schemas.microsoft.com/office/drawing/2014/main" id="{60F1400A-E77D-4B43-BD8B-149732EB1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CEDAD3-86B9-4451-AA7A-FBC7640657D8}" type="slidenum">
              <a:rPr lang="pt-BR" altLang="en-US" sz="1000"/>
              <a:pPr>
                <a:spcBef>
                  <a:spcPct val="0"/>
                </a:spcBef>
              </a:pPr>
              <a:t>28</a:t>
            </a:fld>
            <a:endParaRPr lang="pt-BR" altLang="en-US" sz="1000"/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74C8D0E5-8F9B-4887-8CA9-133978063B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3125" name="Rectangle 3">
            <a:extLst>
              <a:ext uri="{FF2B5EF4-FFF2-40B4-BE49-F238E27FC236}">
                <a16:creationId xmlns:a16="http://schemas.microsoft.com/office/drawing/2014/main" id="{1836BDD4-F76C-416A-A29D-437FCAC9A7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id="{2DA3F17F-8AB6-47F1-AC27-1873A02874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1AB253-7847-485B-A149-D37D129BF312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4147" name="Rectangle 7">
            <a:extLst>
              <a:ext uri="{FF2B5EF4-FFF2-40B4-BE49-F238E27FC236}">
                <a16:creationId xmlns:a16="http://schemas.microsoft.com/office/drawing/2014/main" id="{29F7CC4A-4A4F-4E54-BA41-940198439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88249-4DA1-4052-814A-E5AE79446804}" type="slidenum">
              <a:rPr lang="pt-BR" altLang="en-US" sz="1000"/>
              <a:pPr>
                <a:spcBef>
                  <a:spcPct val="0"/>
                </a:spcBef>
              </a:pPr>
              <a:t>29</a:t>
            </a:fld>
            <a:endParaRPr lang="pt-BR" altLang="en-US" sz="1000"/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305E1CE7-2362-4C07-A086-088A6E2412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0B17BC54-242E-477F-AB92-98FA5051BD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>
            <a:extLst>
              <a:ext uri="{FF2B5EF4-FFF2-40B4-BE49-F238E27FC236}">
                <a16:creationId xmlns:a16="http://schemas.microsoft.com/office/drawing/2014/main" id="{511A8C75-30DC-49CF-A719-439B825984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101775-A7BA-4317-96F5-1DDCCC321972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5171" name="Rectangle 7">
            <a:extLst>
              <a:ext uri="{FF2B5EF4-FFF2-40B4-BE49-F238E27FC236}">
                <a16:creationId xmlns:a16="http://schemas.microsoft.com/office/drawing/2014/main" id="{82F12888-4162-40A7-AA9F-1E0B80E29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67C92-DA70-4033-94F9-296A0CA4F00D}" type="slidenum">
              <a:rPr lang="pt-BR" altLang="en-US" sz="1000"/>
              <a:pPr>
                <a:spcBef>
                  <a:spcPct val="0"/>
                </a:spcBef>
              </a:pPr>
              <a:t>30</a:t>
            </a:fld>
            <a:endParaRPr lang="pt-BR" altLang="en-US" sz="1000"/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65E7E519-2DF3-48D2-8049-6AD27D7E83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id="{ED75BA25-7802-41D0-BF57-3DB8EAB3A8E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>
            <a:extLst>
              <a:ext uri="{FF2B5EF4-FFF2-40B4-BE49-F238E27FC236}">
                <a16:creationId xmlns:a16="http://schemas.microsoft.com/office/drawing/2014/main" id="{713BE3DF-AE1C-477D-8D60-0A94D50F7C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27279F-3BC1-41D0-9D6E-757DEE66C6F5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7219" name="Rectangle 7">
            <a:extLst>
              <a:ext uri="{FF2B5EF4-FFF2-40B4-BE49-F238E27FC236}">
                <a16:creationId xmlns:a16="http://schemas.microsoft.com/office/drawing/2014/main" id="{C206F0BC-CB32-4519-8457-CA6169657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09A1CC-B304-4F17-84A1-C75E9C19395A}" type="slidenum">
              <a:rPr lang="pt-BR" altLang="en-US" sz="1000"/>
              <a:pPr>
                <a:spcBef>
                  <a:spcPct val="0"/>
                </a:spcBef>
              </a:pPr>
              <a:t>31</a:t>
            </a:fld>
            <a:endParaRPr lang="pt-BR" altLang="en-US" sz="1000"/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59DA4F83-F20D-44A5-A4A6-EE93A8F51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id="{48679F75-50F8-4410-BDFF-65A5E14578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BAC21935-B532-4844-9006-145EB66071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E36C98-48B5-40CC-A95B-ED462BA5F799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09571" name="Rectangle 7">
            <a:extLst>
              <a:ext uri="{FF2B5EF4-FFF2-40B4-BE49-F238E27FC236}">
                <a16:creationId xmlns:a16="http://schemas.microsoft.com/office/drawing/2014/main" id="{1FF4C1B5-6744-416F-8C72-6710A81C4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BCC03A-EE7B-4C19-BBA0-B83B93AD1F9F}" type="slidenum">
              <a:rPr lang="pt-BR" altLang="en-US" sz="1000"/>
              <a:pPr>
                <a:spcBef>
                  <a:spcPct val="0"/>
                </a:spcBef>
              </a:pPr>
              <a:t>3</a:t>
            </a:fld>
            <a:endParaRPr lang="pt-BR" altLang="en-US" sz="10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B79C567E-4012-4A9C-92BF-4613A61A6E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F7303D27-F357-4315-AC68-F2B4837A75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>
            <a:extLst>
              <a:ext uri="{FF2B5EF4-FFF2-40B4-BE49-F238E27FC236}">
                <a16:creationId xmlns:a16="http://schemas.microsoft.com/office/drawing/2014/main" id="{FB3DD6FB-925A-422A-88D5-D2692CC595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90F3A0-B875-4FAE-9215-9F988F3126EB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38243" name="Rectangle 7">
            <a:extLst>
              <a:ext uri="{FF2B5EF4-FFF2-40B4-BE49-F238E27FC236}">
                <a16:creationId xmlns:a16="http://schemas.microsoft.com/office/drawing/2014/main" id="{E865DE79-AE08-4257-A6B8-521BC147C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9413FD-ACA3-4C39-AE30-AF4DE63F873B}" type="slidenum">
              <a:rPr lang="pt-BR" altLang="en-US" sz="1000"/>
              <a:pPr>
                <a:spcBef>
                  <a:spcPct val="0"/>
                </a:spcBef>
              </a:pPr>
              <a:t>32</a:t>
            </a:fld>
            <a:endParaRPr lang="pt-BR" altLang="en-US" sz="1000"/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38BC7784-6412-49F3-999F-447AF83A31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7D2B0E7A-2B71-4588-9668-47B39EB9C7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>
            <a:extLst>
              <a:ext uri="{FF2B5EF4-FFF2-40B4-BE49-F238E27FC236}">
                <a16:creationId xmlns:a16="http://schemas.microsoft.com/office/drawing/2014/main" id="{3D9A0463-905B-4FD1-9ED8-983688CDF7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B36172-639F-4D11-9263-9C7986148451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934A9062-6DEA-4BBD-8205-42023B3D9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95C6B8-674A-49A8-9890-A036E635FB65}" type="slidenum">
              <a:rPr lang="pt-BR" altLang="en-US" sz="1000"/>
              <a:pPr>
                <a:spcBef>
                  <a:spcPct val="0"/>
                </a:spcBef>
              </a:pPr>
              <a:t>4</a:t>
            </a:fld>
            <a:endParaRPr lang="pt-BR" altLang="en-US" sz="10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6C68913-4767-4934-A41B-2B394D4D1F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843278D3-A079-48C5-B552-F0E8E0D781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>
            <a:extLst>
              <a:ext uri="{FF2B5EF4-FFF2-40B4-BE49-F238E27FC236}">
                <a16:creationId xmlns:a16="http://schemas.microsoft.com/office/drawing/2014/main" id="{8D368505-47DC-4D1F-85CD-9E09E3D06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3D28D8-6AEC-4C15-A5DE-37E5D4C62193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1619" name="Rectangle 7">
            <a:extLst>
              <a:ext uri="{FF2B5EF4-FFF2-40B4-BE49-F238E27FC236}">
                <a16:creationId xmlns:a16="http://schemas.microsoft.com/office/drawing/2014/main" id="{7EAB6A1B-A2C1-42E3-8FA4-5AD7A3BB5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4C494D-B8D0-41BE-82B3-4C4919AA7EEA}" type="slidenum">
              <a:rPr lang="pt-BR" altLang="en-US" sz="1000"/>
              <a:pPr>
                <a:spcBef>
                  <a:spcPct val="0"/>
                </a:spcBef>
              </a:pPr>
              <a:t>5</a:t>
            </a:fld>
            <a:endParaRPr lang="pt-BR" altLang="en-US" sz="1000"/>
          </a:p>
        </p:txBody>
      </p:sp>
      <p:sp>
        <p:nvSpPr>
          <p:cNvPr id="111620" name="Rectangle 1026">
            <a:extLst>
              <a:ext uri="{FF2B5EF4-FFF2-40B4-BE49-F238E27FC236}">
                <a16:creationId xmlns:a16="http://schemas.microsoft.com/office/drawing/2014/main" id="{26E9705B-F180-43DD-BE6A-7DBF4E5A0A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1621" name="Rectangle 1027">
            <a:extLst>
              <a:ext uri="{FF2B5EF4-FFF2-40B4-BE49-F238E27FC236}">
                <a16:creationId xmlns:a16="http://schemas.microsoft.com/office/drawing/2014/main" id="{3C8120EF-1A2F-4710-805C-EB52DC6526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>
            <a:extLst>
              <a:ext uri="{FF2B5EF4-FFF2-40B4-BE49-F238E27FC236}">
                <a16:creationId xmlns:a16="http://schemas.microsoft.com/office/drawing/2014/main" id="{0EFFF923-FAB5-4C82-B6DD-ED3D14A15C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BA80BC-8258-4C84-B972-735BB8D309DA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2643" name="Rectangle 7">
            <a:extLst>
              <a:ext uri="{FF2B5EF4-FFF2-40B4-BE49-F238E27FC236}">
                <a16:creationId xmlns:a16="http://schemas.microsoft.com/office/drawing/2014/main" id="{08167848-4E0C-4AA2-BEF5-291805F48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72633-2161-46BB-A542-4F3963F6A7B7}" type="slidenum">
              <a:rPr lang="pt-BR" altLang="en-US" sz="1000"/>
              <a:pPr>
                <a:spcBef>
                  <a:spcPct val="0"/>
                </a:spcBef>
              </a:pPr>
              <a:t>6</a:t>
            </a:fld>
            <a:endParaRPr lang="pt-BR" altLang="en-US" sz="1000"/>
          </a:p>
        </p:txBody>
      </p:sp>
      <p:sp>
        <p:nvSpPr>
          <p:cNvPr id="112644" name="Rectangle 1026">
            <a:extLst>
              <a:ext uri="{FF2B5EF4-FFF2-40B4-BE49-F238E27FC236}">
                <a16:creationId xmlns:a16="http://schemas.microsoft.com/office/drawing/2014/main" id="{948EC55B-56C4-4F2C-AE2A-7A8917D59A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2645" name="Rectangle 1027">
            <a:extLst>
              <a:ext uri="{FF2B5EF4-FFF2-40B4-BE49-F238E27FC236}">
                <a16:creationId xmlns:a16="http://schemas.microsoft.com/office/drawing/2014/main" id="{B8255C8C-733A-4DFE-87B6-E2D72F228A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id="{80037D12-495C-41A6-AEF2-19D3E1E0AB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4B93D1-F6A5-49AE-84E3-8FB2B93FCEA0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3667" name="Rectangle 7">
            <a:extLst>
              <a:ext uri="{FF2B5EF4-FFF2-40B4-BE49-F238E27FC236}">
                <a16:creationId xmlns:a16="http://schemas.microsoft.com/office/drawing/2014/main" id="{671CF7AD-97BF-407E-823C-A32262E59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615A4-37FA-4CCE-82F8-485DAF8A8DA7}" type="slidenum">
              <a:rPr lang="pt-BR" altLang="en-US" sz="1000"/>
              <a:pPr>
                <a:spcBef>
                  <a:spcPct val="0"/>
                </a:spcBef>
              </a:pPr>
              <a:t>7</a:t>
            </a:fld>
            <a:endParaRPr lang="pt-BR" altLang="en-US" sz="1000"/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2E6E7425-5BD0-4923-9987-123AE0406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3669" name="Rectangle 3">
            <a:extLst>
              <a:ext uri="{FF2B5EF4-FFF2-40B4-BE49-F238E27FC236}">
                <a16:creationId xmlns:a16="http://schemas.microsoft.com/office/drawing/2014/main" id="{2BF6B76D-8AC6-4477-8986-841B7732B8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id="{9E699B0E-DA24-451F-8AA5-0881D2FF9B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232EE7-CEA1-4E3B-8C25-61296E1ACD7D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9F7B3403-AAB8-42AE-99F3-AE02790D7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516460-7282-4BBD-BAB4-FD46D2D5AD39}" type="slidenum">
              <a:rPr lang="pt-BR" altLang="en-US" sz="1000"/>
              <a:pPr>
                <a:spcBef>
                  <a:spcPct val="0"/>
                </a:spcBef>
              </a:pPr>
              <a:t>8</a:t>
            </a:fld>
            <a:endParaRPr lang="pt-BR" altLang="en-US" sz="10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09C2B50A-93B2-451B-B4AA-8FB40FA907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79D97CDA-0ADA-4144-BA5E-15D84A14F6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>
            <a:extLst>
              <a:ext uri="{FF2B5EF4-FFF2-40B4-BE49-F238E27FC236}">
                <a16:creationId xmlns:a16="http://schemas.microsoft.com/office/drawing/2014/main" id="{E546D455-BED2-4C72-8784-F55113D06E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45967-6309-4A1F-BA2F-AC67AAA8FFA5}" type="datetime1">
              <a:rPr lang="pt-BR" altLang="en-US" sz="1000" smtClean="0"/>
              <a:pPr>
                <a:spcBef>
                  <a:spcPct val="0"/>
                </a:spcBef>
              </a:pPr>
              <a:t>14/07/2020</a:t>
            </a:fld>
            <a:endParaRPr lang="pt-BR" altLang="en-US" sz="1000"/>
          </a:p>
        </p:txBody>
      </p:sp>
      <p:sp>
        <p:nvSpPr>
          <p:cNvPr id="115715" name="Rectangle 7">
            <a:extLst>
              <a:ext uri="{FF2B5EF4-FFF2-40B4-BE49-F238E27FC236}">
                <a16:creationId xmlns:a16="http://schemas.microsoft.com/office/drawing/2014/main" id="{684A3DB5-2868-45E1-A2A3-66EB54EAE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5275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0625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6538" defTabSz="9683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B18AB7-98B8-4720-8900-45976F6FCAC3}" type="slidenum">
              <a:rPr lang="pt-BR" altLang="en-US" sz="1000"/>
              <a:pPr>
                <a:spcBef>
                  <a:spcPct val="0"/>
                </a:spcBef>
              </a:pPr>
              <a:t>10</a:t>
            </a:fld>
            <a:endParaRPr lang="pt-BR" altLang="en-US" sz="1000"/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937F8979-F3E3-42A9-A48D-C98A3B7EC4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01713" y="776288"/>
            <a:ext cx="5097462" cy="3822700"/>
          </a:xfrm>
          <a:noFill/>
          <a:ln cap="flat"/>
        </p:spPr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3E7EA690-3C72-4AEE-B969-69C56EA10BF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007" tIns="47161" rIns="96007" bIns="47161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7424454-C181-451F-AE22-647DBC91FA8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9FC69CE-A239-4314-81C5-F0D72B08B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6BAAD76-625B-4318-A4FA-B7F73108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26707C6-6AE3-4DB4-AD72-827ED74FA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1953802-AFEC-4EE6-87CF-9E8F1B3CC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CDE027E-29A9-46E4-8F15-C4BD2FB42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53C77A1-28AB-49BA-8E7E-313B9309E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9153783-1C4D-481D-8CE9-0AF02209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63D76A3-6914-406F-9ABC-CF5E085D0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037F46F-77E5-48B2-8450-0F31A0E5D8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72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72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349166C-0EF3-4D47-B381-E55537967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E1AB82B-C23F-4673-B323-1BB95E59B083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4FC57EB-14FC-4FD2-A0BD-F7980CB26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7E7804C-44CD-4368-844D-9DC08FE69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CD811F-26C2-4F4C-A66C-AC96C000273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76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71497A-8B4A-44EC-A727-B3CEF04D2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09909-DC3F-4D81-8234-48D4E7CA113A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E09FE4-1626-4094-B76B-183E49841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8D9DD5F-90D1-4CE1-920E-CE54C9DEF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E4F12-18EA-418F-85C0-64D6E3799DE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96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B35C7B-B516-4D9A-AC0C-D6CE43903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9334D-B02E-4B85-A0C7-9B6A834FE9CA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FCEC286-18B9-4A61-8BEC-3585DB795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070F956-A370-469D-BB33-26067F0EE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DDA3-3C27-4DB7-BED1-D60CD434E0A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54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4E05CD-D331-4183-BD80-363ED369B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78F0B-A942-427A-9E0C-47E9DDB3C3D4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EB6E68-19C4-445B-B202-7EC975551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C44792-C05E-489A-AAD9-231F460D1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805DD-D74B-4FE4-9460-A3200EB752E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249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EEFF8E-79D9-48E8-8618-77C59EB7A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EE949-CA7D-466E-8146-7F73E4CCB54E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D36E6C-64B7-4038-A2BF-2EC532683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1FCA400-D417-4419-AE02-BD51436C3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8012B-5FE7-4157-9AFC-58C9019D267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13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CCC9BB4-547F-41CE-BDAE-487164D0E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9E1FD-AB5B-4202-AEF6-FB148EAE38FF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339DB43-2FFD-4D4B-8526-B13DA5320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6803C1-1343-4201-B4EA-AD5B9F861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5D31D-ACD4-42C4-8472-6C9928B6404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38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B3F520A-3B06-4FEA-81C4-7697FDF42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4B8CD-4950-4C8F-8A27-411976C1634F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5BB2B1A-6123-4E2A-BDDA-3D0694A70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343A7A9-9621-42A2-8BA6-0F19D147B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CB415-75F9-4E6D-9D36-F60FD43EFFA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11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679A4E0-FA42-4309-8B2B-269671B97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FED7C-F5A5-4AC6-AF89-846B1BDE24C6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D799EE0-BA9E-4AB2-A442-9E550C6B8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3A48A7-7921-4022-85F3-EFB63B6A0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04DE4-5ACE-4BB9-A9B6-4D470214E0D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73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2E25B44-052A-41F9-AE12-7DE3C93C26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4083-268D-4DCD-904D-0035B0406FF6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1577D83-89E7-4066-B037-D1126ED5B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B1FBFFA-9140-4BED-92EB-6FD7B0B55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88E92-1BAC-4ADD-89AD-6718243C190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0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6952067-3A52-4DC8-BF15-CC78344BA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B8377-50C9-4CD8-BC28-0D69A01CB320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98895F-914E-4943-9432-D2B8147163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224F735-D530-46A7-91DA-DBEFC186E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2414-49DE-4DB9-B35F-CCE82B3D154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48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512444-E1D5-4EE3-BCEF-FE4D0D0EB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0A97-D6DC-4DA6-AAB0-41F23C103389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A3F70BB-E82E-41AF-80C2-322CACED7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163DC0C-817F-4756-894C-22E359DC7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8C460-4221-4D60-9ADD-BA758BE0A9A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54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5D290B-6EAF-44EC-AC46-2624862853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2F5471-E4A0-4E91-8B45-CFC75BECAB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5E39AB-D65F-4239-934C-FFBC335DFD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B1BC22-8479-4603-9B31-0202068142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B98D0FB-4555-430D-A6DB-B73F7BBB28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9EFF271-8A0C-4161-B27E-2858DA017F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3EAAB6D-FFFD-4C6F-B188-BFABCF5ADB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8F0AE85-6022-4448-A05A-9CFD6EAF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44F3D8B-C5D8-42B0-9E04-7CA3F237D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719883" name="Rectangle 11">
            <a:extLst>
              <a:ext uri="{FF2B5EF4-FFF2-40B4-BE49-F238E27FC236}">
                <a16:creationId xmlns:a16="http://schemas.microsoft.com/office/drawing/2014/main" id="{344A73C8-8829-400B-A2B5-C555826BAB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72B58D0-A9AD-496D-A3F5-997C2FD6E83A}" type="datetime1">
              <a:rPr lang="pt-BR"/>
              <a:pPr>
                <a:defRPr/>
              </a:pPr>
              <a:t>14/07/2020</a:t>
            </a:fld>
            <a:endParaRPr lang="pt-BR"/>
          </a:p>
        </p:txBody>
      </p:sp>
      <p:sp>
        <p:nvSpPr>
          <p:cNvPr id="719884" name="Rectangle 12">
            <a:extLst>
              <a:ext uri="{FF2B5EF4-FFF2-40B4-BE49-F238E27FC236}">
                <a16:creationId xmlns:a16="http://schemas.microsoft.com/office/drawing/2014/main" id="{1619DB3D-E563-4D11-8490-6D6B868FD9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pt-BR"/>
              <a:t>André de Carvalho - ICMC/USP</a:t>
            </a:r>
          </a:p>
        </p:txBody>
      </p:sp>
      <p:sp>
        <p:nvSpPr>
          <p:cNvPr id="719885" name="Rectangle 13">
            <a:extLst>
              <a:ext uri="{FF2B5EF4-FFF2-40B4-BE49-F238E27FC236}">
                <a16:creationId xmlns:a16="http://schemas.microsoft.com/office/drawing/2014/main" id="{87547207-DA97-4400-A4A3-6B537750E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C6FFF9-B38E-49D2-AFB1-1734CF6EC8D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4">
            <a:extLst>
              <a:ext uri="{FF2B5EF4-FFF2-40B4-BE49-F238E27FC236}">
                <a16:creationId xmlns:a16="http://schemas.microsoft.com/office/drawing/2014/main" id="{EDDB2178-7769-4F7F-8BCE-C484E5DD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3413" cy="455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7F4327-F54E-46C5-B79E-8B6DA2D76E28}" type="slidenum">
              <a:rPr lang="en-GB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chemeClr val="bg2"/>
              </a:solidFill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0AB74E5-1681-4C93-ADAD-D3F13FDA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981200"/>
            <a:ext cx="370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ahoma" panose="020B0604030504040204" pitchFamily="34" charset="0"/>
              <a:buNone/>
            </a:pPr>
            <a:r>
              <a:rPr lang="en-GB" altLang="en-US" sz="3600">
                <a:ea typeface="MS Gothic" panose="020B0609070205080204" pitchFamily="49" charset="-128"/>
              </a:rPr>
              <a:t>Lógica</a:t>
            </a:r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5F9CD0D9-0D52-4C89-BD35-A6E873D5840F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429000"/>
            <a:ext cx="3706813" cy="2970213"/>
            <a:chOff x="3424" y="2160"/>
            <a:chExt cx="2335" cy="1871"/>
          </a:xfrm>
        </p:grpSpPr>
        <p:pic>
          <p:nvPicPr>
            <p:cNvPr id="3080" name="Picture 5">
              <a:extLst>
                <a:ext uri="{FF2B5EF4-FFF2-40B4-BE49-F238E27FC236}">
                  <a16:creationId xmlns:a16="http://schemas.microsoft.com/office/drawing/2014/main" id="{9EA0B147-B69D-427A-A1C4-3159A7E7B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160"/>
              <a:ext cx="2336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081" name="Group 6">
              <a:extLst>
                <a:ext uri="{FF2B5EF4-FFF2-40B4-BE49-F238E27FC236}">
                  <a16:creationId xmlns:a16="http://schemas.microsoft.com/office/drawing/2014/main" id="{C80C3BB5-2F8F-4A21-8C49-ECF36A221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1" y="2210"/>
              <a:ext cx="1629" cy="1245"/>
              <a:chOff x="3951" y="2210"/>
              <a:chExt cx="1629" cy="1245"/>
            </a:xfrm>
          </p:grpSpPr>
          <p:sp>
            <p:nvSpPr>
              <p:cNvPr id="3082" name="Freeform 7">
                <a:extLst>
                  <a:ext uri="{FF2B5EF4-FFF2-40B4-BE49-F238E27FC236}">
                    <a16:creationId xmlns:a16="http://schemas.microsoft.com/office/drawing/2014/main" id="{573238C5-AC74-4CBE-B5D0-E1B8FE08F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2778"/>
                <a:ext cx="271" cy="678"/>
              </a:xfrm>
              <a:custGeom>
                <a:avLst/>
                <a:gdLst>
                  <a:gd name="T0" fmla="*/ 0 w 252"/>
                  <a:gd name="T1" fmla="*/ 0 h 658"/>
                  <a:gd name="T2" fmla="*/ 987 w 252"/>
                  <a:gd name="T3" fmla="*/ 784 h 658"/>
                  <a:gd name="T4" fmla="*/ 1062 w 252"/>
                  <a:gd name="T5" fmla="*/ 1233 h 6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" h="658">
                    <a:moveTo>
                      <a:pt x="0" y="0"/>
                    </a:moveTo>
                    <a:cubicBezTo>
                      <a:pt x="88" y="154"/>
                      <a:pt x="176" y="308"/>
                      <a:pt x="214" y="418"/>
                    </a:cubicBezTo>
                    <a:cubicBezTo>
                      <a:pt x="252" y="528"/>
                      <a:pt x="228" y="618"/>
                      <a:pt x="231" y="658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3" name="Freeform 8">
                <a:extLst>
                  <a:ext uri="{FF2B5EF4-FFF2-40B4-BE49-F238E27FC236}">
                    <a16:creationId xmlns:a16="http://schemas.microsoft.com/office/drawing/2014/main" id="{9202695F-B966-4E01-94F2-C648F058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2210"/>
                <a:ext cx="61" cy="742"/>
              </a:xfrm>
              <a:custGeom>
                <a:avLst/>
                <a:gdLst>
                  <a:gd name="T0" fmla="*/ 4 w 57"/>
                  <a:gd name="T1" fmla="*/ 0 h 720"/>
                  <a:gd name="T2" fmla="*/ 238 w 57"/>
                  <a:gd name="T3" fmla="*/ 317 h 720"/>
                  <a:gd name="T4" fmla="*/ 4 w 57"/>
                  <a:gd name="T5" fmla="*/ 885 h 720"/>
                  <a:gd name="T6" fmla="*/ 125 w 57"/>
                  <a:gd name="T7" fmla="*/ 1358 h 7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720">
                    <a:moveTo>
                      <a:pt x="4" y="0"/>
                    </a:moveTo>
                    <a:cubicBezTo>
                      <a:pt x="30" y="45"/>
                      <a:pt x="57" y="91"/>
                      <a:pt x="57" y="169"/>
                    </a:cubicBezTo>
                    <a:cubicBezTo>
                      <a:pt x="57" y="247"/>
                      <a:pt x="8" y="379"/>
                      <a:pt x="4" y="471"/>
                    </a:cubicBezTo>
                    <a:cubicBezTo>
                      <a:pt x="0" y="563"/>
                      <a:pt x="15" y="641"/>
                      <a:pt x="31" y="72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4" name="Freeform 9">
                <a:extLst>
                  <a:ext uri="{FF2B5EF4-FFF2-40B4-BE49-F238E27FC236}">
                    <a16:creationId xmlns:a16="http://schemas.microsoft.com/office/drawing/2014/main" id="{7617EFB8-26A0-4A55-9C38-E7F46E6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2697"/>
                <a:ext cx="622" cy="126"/>
              </a:xfrm>
              <a:custGeom>
                <a:avLst/>
                <a:gdLst>
                  <a:gd name="T0" fmla="*/ 0 w 578"/>
                  <a:gd name="T1" fmla="*/ 155 h 122"/>
                  <a:gd name="T2" fmla="*/ 835 w 578"/>
                  <a:gd name="T3" fmla="*/ 7 h 122"/>
                  <a:gd name="T4" fmla="*/ 2080 w 578"/>
                  <a:gd name="T5" fmla="*/ 62 h 122"/>
                  <a:gd name="T6" fmla="*/ 2696 w 578"/>
                  <a:gd name="T7" fmla="*/ 240 h 1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8" h="122">
                    <a:moveTo>
                      <a:pt x="0" y="78"/>
                    </a:moveTo>
                    <a:cubicBezTo>
                      <a:pt x="30" y="66"/>
                      <a:pt x="104" y="14"/>
                      <a:pt x="178" y="7"/>
                    </a:cubicBezTo>
                    <a:cubicBezTo>
                      <a:pt x="252" y="0"/>
                      <a:pt x="378" y="14"/>
                      <a:pt x="445" y="33"/>
                    </a:cubicBezTo>
                    <a:cubicBezTo>
                      <a:pt x="512" y="52"/>
                      <a:pt x="549" y="88"/>
                      <a:pt x="578" y="122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" name="Freeform 10">
                <a:extLst>
                  <a:ext uri="{FF2B5EF4-FFF2-40B4-BE49-F238E27FC236}">
                    <a16:creationId xmlns:a16="http://schemas.microsoft.com/office/drawing/2014/main" id="{ED6090C0-8D73-4292-9A7B-B1585A2B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87"/>
                <a:ext cx="1008" cy="604"/>
              </a:xfrm>
              <a:custGeom>
                <a:avLst/>
                <a:gdLst>
                  <a:gd name="T0" fmla="*/ 4438 w 936"/>
                  <a:gd name="T1" fmla="*/ 0 h 586"/>
                  <a:gd name="T2" fmla="*/ 3345 w 936"/>
                  <a:gd name="T3" fmla="*/ 234 h 586"/>
                  <a:gd name="T4" fmla="*/ 2337 w 936"/>
                  <a:gd name="T5" fmla="*/ 368 h 586"/>
                  <a:gd name="T6" fmla="*/ 602 w 936"/>
                  <a:gd name="T7" fmla="*/ 705 h 586"/>
                  <a:gd name="T8" fmla="*/ 101 w 936"/>
                  <a:gd name="T9" fmla="*/ 991 h 586"/>
                  <a:gd name="T10" fmla="*/ 3 w 936"/>
                  <a:gd name="T11" fmla="*/ 1107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36" h="586">
                    <a:moveTo>
                      <a:pt x="936" y="0"/>
                    </a:moveTo>
                    <a:cubicBezTo>
                      <a:pt x="898" y="21"/>
                      <a:pt x="779" y="92"/>
                      <a:pt x="705" y="124"/>
                    </a:cubicBezTo>
                    <a:cubicBezTo>
                      <a:pt x="631" y="156"/>
                      <a:pt x="588" y="154"/>
                      <a:pt x="492" y="195"/>
                    </a:cubicBezTo>
                    <a:cubicBezTo>
                      <a:pt x="396" y="236"/>
                      <a:pt x="205" y="318"/>
                      <a:pt x="127" y="373"/>
                    </a:cubicBezTo>
                    <a:cubicBezTo>
                      <a:pt x="49" y="428"/>
                      <a:pt x="42" y="489"/>
                      <a:pt x="21" y="524"/>
                    </a:cubicBezTo>
                    <a:cubicBezTo>
                      <a:pt x="0" y="559"/>
                      <a:pt x="1" y="572"/>
                      <a:pt x="3" y="586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77" name="Text Box 11">
            <a:extLst>
              <a:ext uri="{FF2B5EF4-FFF2-40B4-BE49-F238E27FC236}">
                <a16:creationId xmlns:a16="http://schemas.microsoft.com/office/drawing/2014/main" id="{6F9EEF32-3D5A-4FB9-A937-5CEB6B7A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18446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Tahoma" panose="020B0604030504040204" pitchFamily="34" charset="0"/>
              <a:buNone/>
            </a:pPr>
            <a:r>
              <a:rPr lang="en-GB" altLang="en-US" sz="2000">
                <a:solidFill>
                  <a:srgbClr val="FF0000"/>
                </a:solidFill>
                <a:ea typeface="MS Gothic" panose="020B0609070205080204" pitchFamily="49" charset="-128"/>
              </a:rPr>
              <a:t>0 1 1 0 0 1 1 0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Tahoma" panose="020B0604030504040204" pitchFamily="34" charset="0"/>
              <a:buNone/>
            </a:pPr>
            <a:r>
              <a:rPr lang="en-GB" altLang="en-US" sz="2000">
                <a:solidFill>
                  <a:srgbClr val="FF0000"/>
                </a:solidFill>
                <a:ea typeface="MS Gothic" panose="020B0609070205080204" pitchFamily="49" charset="-128"/>
              </a:rPr>
              <a:t>1 1 0 0 1 0 0 1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Tahoma" panose="020B0604030504040204" pitchFamily="34" charset="0"/>
              <a:buNone/>
            </a:pPr>
            <a:r>
              <a:rPr lang="en-GB" altLang="en-US" sz="2000">
                <a:solidFill>
                  <a:srgbClr val="FF0000"/>
                </a:solidFill>
                <a:ea typeface="MS Gothic" panose="020B0609070205080204" pitchFamily="49" charset="-128"/>
              </a:rPr>
              <a:t>0 1 1 0 1 1 1 1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Tahoma" panose="020B0604030504040204" pitchFamily="34" charset="0"/>
              <a:buNone/>
            </a:pPr>
            <a:r>
              <a:rPr lang="en-GB" altLang="en-US" sz="2000">
                <a:solidFill>
                  <a:srgbClr val="FF0000"/>
                </a:solidFill>
                <a:ea typeface="MS Gothic" panose="020B0609070205080204" pitchFamily="49" charset="-128"/>
              </a:rPr>
              <a:t>1 0 1 0 0 1 0 0</a:t>
            </a:r>
          </a:p>
        </p:txBody>
      </p:sp>
      <p:sp>
        <p:nvSpPr>
          <p:cNvPr id="3078" name="Rectangle 1">
            <a:extLst>
              <a:ext uri="{FF2B5EF4-FFF2-40B4-BE49-F238E27FC236}">
                <a16:creationId xmlns:a16="http://schemas.microsoft.com/office/drawing/2014/main" id="{981E63C3-5222-41AB-A64A-33901A38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chemeClr val="tx2"/>
                </a:solidFill>
              </a:rPr>
              <a:t>Inteligência Artificial</a:t>
            </a:r>
          </a:p>
        </p:txBody>
      </p:sp>
      <p:sp>
        <p:nvSpPr>
          <p:cNvPr id="3079" name="Text Box 2">
            <a:extLst>
              <a:ext uri="{FF2B5EF4-FFF2-40B4-BE49-F238E27FC236}">
                <a16:creationId xmlns:a16="http://schemas.microsoft.com/office/drawing/2014/main" id="{D18B2C45-2EF0-45FC-9F9B-B58240B6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383213"/>
            <a:ext cx="5038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100000"/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ea typeface="MS Gothic" panose="020B0609070205080204" pitchFamily="49" charset="-128"/>
              </a:rPr>
              <a:t>Docente: André C. P. L. F. de Carvalho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100000"/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ea typeface="MS Gothic" panose="020B0609070205080204" pitchFamily="49" charset="-128"/>
              </a:rPr>
              <a:t>PAE: Everlândio Fernandes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100000"/>
              <a:buFontTx/>
              <a:buNone/>
            </a:pPr>
            <a:r>
              <a:rPr lang="pt-BR" altLang="en-US" sz="2000">
                <a:latin typeface="Times New Roman" panose="02020603050405020304" pitchFamily="18" charset="0"/>
                <a:ea typeface="MS Gothic" panose="020B0609070205080204" pitchFamily="49" charset="-128"/>
              </a:rPr>
              <a:t>Monitor: </a:t>
            </a:r>
            <a:r>
              <a:rPr lang="en-GB" altLang="en-US" sz="2000">
                <a:latin typeface="Times New Roman" panose="02020603050405020304" pitchFamily="18" charset="0"/>
                <a:ea typeface="MS Gothic" panose="020B0609070205080204" pitchFamily="49" charset="-128"/>
              </a:rPr>
              <a:t> Anderson Silva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5">
            <a:extLst>
              <a:ext uri="{FF2B5EF4-FFF2-40B4-BE49-F238E27FC236}">
                <a16:creationId xmlns:a16="http://schemas.microsoft.com/office/drawing/2014/main" id="{BDA205BC-1CE0-470F-B885-426560AF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C33060-737F-44D2-97D0-AEE87F84DB87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en-US" sz="1400"/>
          </a:p>
        </p:txBody>
      </p:sp>
      <p:sp>
        <p:nvSpPr>
          <p:cNvPr id="1838083" name="Rectangle 3">
            <a:extLst>
              <a:ext uri="{FF2B5EF4-FFF2-40B4-BE49-F238E27FC236}">
                <a16:creationId xmlns:a16="http://schemas.microsoft.com/office/drawing/2014/main" id="{50B772B5-F977-4B71-B674-94194CC3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Escrevendo como uma expressão lógica: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x[Tijolo(x)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(</a:t>
            </a: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  </a:t>
            </a:r>
            <a:r>
              <a:rPr lang="pt-BR" altLang="en-US" sz="2400">
                <a:latin typeface="Symbol" panose="05050102010706020507" pitchFamily="18" charset="2"/>
              </a:rPr>
              <a:t>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         </a:t>
            </a:r>
            <a:r>
              <a:rPr lang="pt-BR" altLang="en-US" sz="2400">
                <a:latin typeface="Symbol" panose="05050102010706020507" pitchFamily="18" charset="2"/>
              </a:rPr>
              <a:t></a:t>
            </a:r>
            <a:r>
              <a:rPr lang="pt-BR" altLang="en-US" sz="2400"/>
              <a:t>y[Sobre(x, 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Sobre (y,x)]  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        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y[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Tijolo(y) </a:t>
            </a:r>
            <a:r>
              <a:rPr lang="pt-BR" altLang="en-US" sz="2400">
                <a:latin typeface="Symbol" panose="05050102010706020507" pitchFamily="18" charset="2"/>
              </a:rPr>
              <a:t></a:t>
            </a:r>
            <a:r>
              <a:rPr lang="pt-BR" altLang="en-US" sz="2400"/>
              <a:t> Igual (x,y)])]</a:t>
            </a:r>
            <a:endParaRPr lang="pt-BR" altLang="en-US"/>
          </a:p>
        </p:txBody>
      </p:sp>
      <p:sp>
        <p:nvSpPr>
          <p:cNvPr id="50180" name="Título 1">
            <a:extLst>
              <a:ext uri="{FF2B5EF4-FFF2-40B4-BE49-F238E27FC236}">
                <a16:creationId xmlns:a16="http://schemas.microsoft.com/office/drawing/2014/main" id="{4C991279-4EED-49A1-A6CD-7C8249C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0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F25B6222-3559-47D5-8B7B-6649F37E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51203" name="Espaço Reservado para Conteúdo 2">
            <a:extLst>
              <a:ext uri="{FF2B5EF4-FFF2-40B4-BE49-F238E27FC236}">
                <a16:creationId xmlns:a16="http://schemas.microsoft.com/office/drawing/2014/main" id="{D67EB8F6-0EF5-459C-8A70-A1FF57CB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Passo 1: eliminar implicações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solidFill>
                  <a:schemeClr val="tx2"/>
                </a:solidFill>
              </a:rPr>
              <a:t>Sabendo que (A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</a:t>
            </a:r>
            <a:r>
              <a:rPr lang="pt-BR" altLang="en-US" sz="2400">
                <a:solidFill>
                  <a:schemeClr val="tx2"/>
                </a:solidFill>
              </a:rPr>
              <a:t> B)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</a:t>
            </a:r>
            <a:r>
              <a:rPr lang="pt-BR" altLang="en-US" sz="2400">
                <a:solidFill>
                  <a:schemeClr val="tx2"/>
                </a:solidFill>
              </a:rPr>
              <a:t> (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tx2"/>
                </a:solidFill>
              </a:rPr>
              <a:t> A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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x[Tijolo(x)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(</a:t>
            </a: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  </a:t>
            </a:r>
            <a:r>
              <a:rPr lang="pt-BR" altLang="en-US" sz="2400">
                <a:latin typeface="Symbol" panose="05050102010706020507" pitchFamily="18" charset="2"/>
              </a:rPr>
              <a:t>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         </a:t>
            </a:r>
            <a:r>
              <a:rPr lang="pt-BR" altLang="en-US" sz="2400">
                <a:latin typeface="Symbol" panose="05050102010706020507" pitchFamily="18" charset="2"/>
              </a:rPr>
              <a:t></a:t>
            </a:r>
            <a:r>
              <a:rPr lang="pt-BR" altLang="en-US" sz="2400"/>
              <a:t>y[Sobre(x, 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Sobre (y,x)]  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        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y[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Tijolo(y) </a:t>
            </a:r>
            <a:r>
              <a:rPr lang="pt-BR" altLang="en-US" sz="2400">
                <a:latin typeface="Symbol" panose="05050102010706020507" pitchFamily="18" charset="2"/>
              </a:rPr>
              <a:t></a:t>
            </a:r>
            <a:r>
              <a:rPr lang="pt-BR" altLang="en-US" sz="2400"/>
              <a:t> Igual (x,y)])]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2400">
              <a:latin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/>
              <a:t> Tijolo(x)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</a:t>
            </a:r>
            <a:r>
              <a:rPr lang="pt-BR" altLang="en-US" sz="2400"/>
              <a:t>(</a:t>
            </a: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  </a:t>
            </a:r>
            <a:r>
              <a:rPr lang="pt-BR" altLang="en-US" sz="2400">
                <a:latin typeface="Symbol" panose="05050102010706020507" pitchFamily="18" charset="2"/>
              </a:rPr>
              <a:t>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</a:t>
            </a:r>
            <a:r>
              <a:rPr lang="pt-BR" altLang="en-US" sz="2400"/>
              <a:t>y[Sobre(x, 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Sobre (y,x)]    </a:t>
            </a:r>
            <a:r>
              <a:rPr lang="pt-BR" altLang="en-US" sz="2400">
                <a:latin typeface="Symbol" panose="05050102010706020507" pitchFamily="18" charset="2"/>
              </a:rPr>
              <a:t>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latin typeface="Symbol" panose="05050102010706020507" pitchFamily="18" charset="2"/>
              </a:rPr>
              <a:t></a:t>
            </a:r>
            <a:r>
              <a:rPr lang="pt-BR" altLang="en-US" sz="2400"/>
              <a:t>Tijolo(y))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latin typeface="Symbol" panose="05050102010706020507" pitchFamily="18" charset="2"/>
              </a:rPr>
              <a:t></a:t>
            </a:r>
            <a:r>
              <a:rPr lang="pt-BR" altLang="en-US" sz="2400"/>
              <a:t>Igual (x,y)])]</a:t>
            </a:r>
          </a:p>
          <a:p>
            <a:endParaRPr lang="en-GB" altLang="en-US"/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EBD3A7A8-B770-4A6B-942D-7D363D9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2BDC1C-CDEB-440E-B2B8-63467A246025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en-US" sz="1400"/>
          </a:p>
        </p:txBody>
      </p:sp>
      <p:sp>
        <p:nvSpPr>
          <p:cNvPr id="51205" name="Retângulo 4">
            <a:extLst>
              <a:ext uri="{FF2B5EF4-FFF2-40B4-BE49-F238E27FC236}">
                <a16:creationId xmlns:a16="http://schemas.microsoft.com/office/drawing/2014/main" id="{351398B4-A325-41AE-929E-9539ED47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24175"/>
            <a:ext cx="6696075" cy="4333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  <p:sp>
        <p:nvSpPr>
          <p:cNvPr id="51206" name="Retângulo 5">
            <a:extLst>
              <a:ext uri="{FF2B5EF4-FFF2-40B4-BE49-F238E27FC236}">
                <a16:creationId xmlns:a16="http://schemas.microsoft.com/office/drawing/2014/main" id="{C82C3C80-0ABF-42E4-BA88-15C39350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789363"/>
            <a:ext cx="453707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Número de Slide 5">
            <a:extLst>
              <a:ext uri="{FF2B5EF4-FFF2-40B4-BE49-F238E27FC236}">
                <a16:creationId xmlns:a16="http://schemas.microsoft.com/office/drawing/2014/main" id="{042BC553-5ED8-4926-9074-0EBA0B89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B12161-661B-459A-9D72-DCA019494B19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altLang="en-US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699CC05-5E6E-4AFF-8169-90A97FAC9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Passo 2: mover negações para as fórmulas atômicas</a:t>
            </a: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400"/>
          </a:p>
        </p:txBody>
      </p:sp>
      <p:sp>
        <p:nvSpPr>
          <p:cNvPr id="52228" name="Título 1">
            <a:extLst>
              <a:ext uri="{FF2B5EF4-FFF2-40B4-BE49-F238E27FC236}">
                <a16:creationId xmlns:a16="http://schemas.microsoft.com/office/drawing/2014/main" id="{21E0D2F7-163F-464F-95EE-CB92F003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5">
            <a:extLst>
              <a:ext uri="{FF2B5EF4-FFF2-40B4-BE49-F238E27FC236}">
                <a16:creationId xmlns:a16="http://schemas.microsoft.com/office/drawing/2014/main" id="{87376303-D201-4CD2-B10B-3AFB636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3AD73C-182D-4FDB-A300-2A74EF515D00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en-US" sz="14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954D15E-34CA-49F5-B147-574C4CECD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Passo 2: mover negações para as fórmulas atômicas</a:t>
            </a:r>
          </a:p>
          <a:p>
            <a:pPr lvl="1" eaLnBrk="1" hangingPunct="1">
              <a:buSzPct val="75000"/>
            </a:pPr>
            <a:r>
              <a:rPr lang="pt-BR" altLang="en-US" sz="2400"/>
              <a:t>Sabendo que: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400"/>
          </a:p>
        </p:txBody>
      </p:sp>
      <p:graphicFrame>
        <p:nvGraphicFramePr>
          <p:cNvPr id="5325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A57B890-24D6-4A80-A378-30EB885D05D7}"/>
              </a:ext>
            </a:extLst>
          </p:cNvPr>
          <p:cNvGraphicFramePr>
            <a:graphicFrameLocks/>
          </p:cNvGraphicFramePr>
          <p:nvPr/>
        </p:nvGraphicFramePr>
        <p:xfrm>
          <a:off x="2362200" y="3721100"/>
          <a:ext cx="48133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Documento" r:id="rId4" imgW="4806696" imgH="2535936" progId="Word.Document.8">
                  <p:embed/>
                </p:oleObj>
              </mc:Choice>
              <mc:Fallback>
                <p:oleObj name="Documento" r:id="rId4" imgW="4806696" imgH="2535936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21100"/>
                        <a:ext cx="4813300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ítulo 1">
            <a:extLst>
              <a:ext uri="{FF2B5EF4-FFF2-40B4-BE49-F238E27FC236}">
                <a16:creationId xmlns:a16="http://schemas.microsoft.com/office/drawing/2014/main" id="{6AD7C19B-D71C-4BA8-9BC9-CDDAE7B8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5">
            <a:extLst>
              <a:ext uri="{FF2B5EF4-FFF2-40B4-BE49-F238E27FC236}">
                <a16:creationId xmlns:a16="http://schemas.microsoft.com/office/drawing/2014/main" id="{05F413CB-7FD4-4940-93FF-964AD30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2849F1-03EB-41E3-BDCE-EA0C62C16AE0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en-US" sz="1400"/>
          </a:p>
        </p:txBody>
      </p:sp>
      <p:sp>
        <p:nvSpPr>
          <p:cNvPr id="1842179" name="Rectangle 3">
            <a:extLst>
              <a:ext uri="{FF2B5EF4-FFF2-40B4-BE49-F238E27FC236}">
                <a16:creationId xmlns:a16="http://schemas.microsoft.com/office/drawing/2014/main" id="{57C88511-8A71-48F0-B1E5-2BDC4678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Passo 2: mover negações para as fórmulas atômicas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/>
              <a:t> Tijolo(x)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</a:t>
            </a:r>
            <a:r>
              <a:rPr lang="pt-BR" altLang="en-US" sz="2400"/>
              <a:t>(</a:t>
            </a: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</a:t>
            </a:r>
            <a:r>
              <a:rPr lang="pt-BR" altLang="en-US" sz="2400"/>
              <a:t>y[Sobre(x, 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Sobre (y,x)]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</a:t>
            </a:r>
            <a:r>
              <a:rPr lang="pt-BR" altLang="en-US" sz="2400"/>
              <a:t>y[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latin typeface="Symbol" panose="05050102010706020507" pitchFamily="18" charset="2"/>
              </a:rPr>
              <a:t></a:t>
            </a:r>
            <a:r>
              <a:rPr lang="pt-BR" altLang="en-US" sz="2400"/>
              <a:t>Tijolo(y))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latin typeface="Symbol" panose="05050102010706020507" pitchFamily="18" charset="2"/>
              </a:rPr>
              <a:t></a:t>
            </a:r>
            <a:r>
              <a:rPr lang="pt-BR" altLang="en-US" sz="2400"/>
              <a:t>Igual (x,y)])]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/>
              <a:t> Tijolo(x)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</a:t>
            </a:r>
            <a:r>
              <a:rPr lang="pt-BR" altLang="en-US" sz="2400"/>
              <a:t>(</a:t>
            </a: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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400"/>
              <a:t>y[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Sobre(x, y)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tx2"/>
                </a:solidFill>
              </a:rPr>
              <a:t>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(y,x)]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			</a:t>
            </a:r>
            <a:r>
              <a:rPr lang="pt-BR" altLang="en-US" sz="2400">
                <a:latin typeface="Symbol" panose="05050102010706020507" pitchFamily="18" charset="2"/>
              </a:rPr>
              <a:t></a:t>
            </a:r>
            <a:r>
              <a:rPr lang="pt-BR" altLang="en-US" sz="2400"/>
              <a:t>y[Tijolo(y) </a:t>
            </a:r>
            <a:r>
              <a:rPr lang="pt-BR" altLang="en-US" sz="2400">
                <a:latin typeface="Symbol" panose="05050102010706020507" pitchFamily="18" charset="2"/>
              </a:rPr>
              <a:t></a:t>
            </a:r>
            <a:r>
              <a:rPr lang="pt-BR" altLang="en-US" sz="2400"/>
              <a:t>Igual (x,y)])]</a:t>
            </a:r>
          </a:p>
        </p:txBody>
      </p:sp>
      <p:sp>
        <p:nvSpPr>
          <p:cNvPr id="54276" name="Título 1">
            <a:extLst>
              <a:ext uri="{FF2B5EF4-FFF2-40B4-BE49-F238E27FC236}">
                <a16:creationId xmlns:a16="http://schemas.microsoft.com/office/drawing/2014/main" id="{51C0C4F8-8982-45E6-A8AA-6F6C6BC5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54277" name="Retângulo 1">
            <a:extLst>
              <a:ext uri="{FF2B5EF4-FFF2-40B4-BE49-F238E27FC236}">
                <a16:creationId xmlns:a16="http://schemas.microsoft.com/office/drawing/2014/main" id="{A2298C4B-C8DD-45AF-86DC-F4E0731C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357563"/>
            <a:ext cx="460851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217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5">
            <a:extLst>
              <a:ext uri="{FF2B5EF4-FFF2-40B4-BE49-F238E27FC236}">
                <a16:creationId xmlns:a16="http://schemas.microsoft.com/office/drawing/2014/main" id="{8DBD7878-3F14-49C5-B009-1814419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FCD9FD-7DEB-4797-8F63-D2E76B89CC0B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en-US" sz="14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A704326-648C-4E27-A528-5C41192E7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Passo 3: eliminar quantificadores existenciais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</a:t>
            </a:r>
            <a:r>
              <a:rPr lang="pt-BR" altLang="en-US" sz="2400"/>
              <a:t>y[Sobre(x, y)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Piramide(y)]</a:t>
            </a:r>
          </a:p>
          <a:p>
            <a:pPr lvl="2" eaLnBrk="1" hangingPunct="1">
              <a:lnSpc>
                <a:spcPct val="90000"/>
              </a:lnSpc>
              <a:buSzPct val="75000"/>
            </a:pPr>
            <a:r>
              <a:rPr lang="pt-BR" altLang="en-US"/>
              <a:t>Para um objeto x particular, pode-se achar um objeto para y que torna a expressão verdadeira</a:t>
            </a:r>
          </a:p>
          <a:p>
            <a:pPr lvl="3" eaLnBrk="1" hangingPunct="1">
              <a:lnSpc>
                <a:spcPct val="90000"/>
              </a:lnSpc>
              <a:buSzPct val="75000"/>
            </a:pPr>
            <a:r>
              <a:rPr lang="pt-BR" altLang="en-US"/>
              <a:t>Existe uma função que recebe x como argumento e retorna o y adequado</a:t>
            </a:r>
          </a:p>
          <a:p>
            <a:pPr lvl="3" eaLnBrk="1" hangingPunct="1">
              <a:lnSpc>
                <a:spcPct val="90000"/>
              </a:lnSpc>
              <a:buSzPct val="75000"/>
            </a:pPr>
            <a:r>
              <a:rPr lang="pt-BR" altLang="en-US"/>
              <a:t>Não sabemos como a função funciona, mas sabemos que ela deve existir</a:t>
            </a:r>
          </a:p>
          <a:p>
            <a:pPr lvl="4" eaLnBrk="1" hangingPunct="1">
              <a:lnSpc>
                <a:spcPct val="90000"/>
              </a:lnSpc>
              <a:buSzPct val="75000"/>
            </a:pPr>
            <a:r>
              <a:rPr lang="pt-BR" altLang="en-US"/>
              <a:t>Valor de y é uma função do valor das outras variáveis quantificadas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Sobre(x, Suporta (x))  </a:t>
            </a:r>
            <a:r>
              <a:rPr lang="pt-BR" altLang="en-US" sz="2400">
                <a:latin typeface="Symbol" panose="05050102010706020507" pitchFamily="18" charset="2"/>
              </a:rPr>
              <a:t></a:t>
            </a:r>
            <a:r>
              <a:rPr lang="pt-BR" altLang="en-US" sz="2400"/>
              <a:t>Piramide (Suporta (x))</a:t>
            </a:r>
          </a:p>
        </p:txBody>
      </p:sp>
      <p:sp>
        <p:nvSpPr>
          <p:cNvPr id="55300" name="Título 1">
            <a:extLst>
              <a:ext uri="{FF2B5EF4-FFF2-40B4-BE49-F238E27FC236}">
                <a16:creationId xmlns:a16="http://schemas.microsoft.com/office/drawing/2014/main" id="{D02BFC62-8B44-4DD2-9FBC-3535D09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5">
            <a:extLst>
              <a:ext uri="{FF2B5EF4-FFF2-40B4-BE49-F238E27FC236}">
                <a16:creationId xmlns:a16="http://schemas.microsoft.com/office/drawing/2014/main" id="{585E9B81-26DD-4B25-9B89-22DC5E81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7A01FC-A1C4-4C62-80F7-AD62162D36F9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en-US" sz="1400"/>
          </a:p>
        </p:txBody>
      </p:sp>
      <p:sp>
        <p:nvSpPr>
          <p:cNvPr id="1846275" name="Rectangle 3">
            <a:extLst>
              <a:ext uri="{FF2B5EF4-FFF2-40B4-BE49-F238E27FC236}">
                <a16:creationId xmlns:a16="http://schemas.microsoft.com/office/drawing/2014/main" id="{318CD41F-FB61-4766-AAE6-B401B68F8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76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Passo 3: eliminar quantificadores existenciais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x[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200"/>
              <a:t>Tijolo(x)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200">
                <a:solidFill>
                  <a:schemeClr val="accent2"/>
                </a:solidFill>
                <a:latin typeface="Symbol" panose="05050102010706020507" pitchFamily="18" charset="2"/>
              </a:rPr>
              <a:t></a:t>
            </a:r>
            <a:r>
              <a:rPr lang="pt-BR" altLang="en-US" sz="2200"/>
              <a:t>(</a:t>
            </a:r>
            <a:r>
              <a:rPr lang="pt-BR" altLang="en-US" sz="2200">
                <a:latin typeface="Symbol" panose="05050102010706020507" pitchFamily="18" charset="2"/>
              </a:rPr>
              <a:t></a:t>
            </a:r>
            <a:r>
              <a:rPr lang="pt-BR" altLang="en-US" sz="2200"/>
              <a:t>y[Sobre(x, y)  </a:t>
            </a:r>
            <a:r>
              <a:rPr lang="pt-BR" altLang="en-US" sz="2200">
                <a:latin typeface="Symbol" panose="05050102010706020507" pitchFamily="18" charset="2"/>
              </a:rPr>
              <a:t></a:t>
            </a:r>
            <a:r>
              <a:rPr lang="pt-BR" altLang="en-US" sz="2200"/>
              <a:t>Piramide(y)]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/>
              <a:t>y[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200">
                <a:solidFill>
                  <a:schemeClr val="tx2"/>
                </a:solidFill>
              </a:rPr>
              <a:t>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y[Tijolo(y)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(x,y)])]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x[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Tijolo(x) </a:t>
            </a:r>
            <a:r>
              <a:rPr lang="pt-BR" altLang="en-US" sz="2200">
                <a:latin typeface="Symbol" panose="05050102010706020507" pitchFamily="18" charset="2"/>
              </a:rPr>
              <a:t></a:t>
            </a:r>
            <a:r>
              <a:rPr lang="pt-BR" altLang="en-US" sz="2200"/>
              <a:t>((Sobre(x, </a:t>
            </a:r>
            <a:r>
              <a:rPr lang="pt-BR" altLang="en-US" sz="2200">
                <a:solidFill>
                  <a:schemeClr val="tx2"/>
                </a:solidFill>
              </a:rPr>
              <a:t>Suporta(x)</a:t>
            </a:r>
            <a:r>
              <a:rPr lang="pt-BR" altLang="en-US" sz="2200"/>
              <a:t>)  </a:t>
            </a:r>
            <a:r>
              <a:rPr lang="pt-BR" altLang="en-US" sz="2200">
                <a:latin typeface="Symbol" panose="05050102010706020507" pitchFamily="18" charset="2"/>
              </a:rPr>
              <a:t></a:t>
            </a:r>
            <a:r>
              <a:rPr lang="pt-BR" altLang="en-US" sz="2200"/>
              <a:t>Piramide(</a:t>
            </a:r>
            <a:r>
              <a:rPr lang="pt-BR" altLang="en-US" sz="2200">
                <a:solidFill>
                  <a:schemeClr val="tx2"/>
                </a:solidFill>
              </a:rPr>
              <a:t>Suporta (x)</a:t>
            </a:r>
            <a:r>
              <a:rPr lang="pt-BR" altLang="en-US" sz="2200"/>
              <a:t>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y[Tijolo(y)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(x,y)])]</a:t>
            </a:r>
          </a:p>
        </p:txBody>
      </p:sp>
      <p:sp>
        <p:nvSpPr>
          <p:cNvPr id="56324" name="Título 1">
            <a:extLst>
              <a:ext uri="{FF2B5EF4-FFF2-40B4-BE49-F238E27FC236}">
                <a16:creationId xmlns:a16="http://schemas.microsoft.com/office/drawing/2014/main" id="{35E95354-1753-47CA-AF7D-9D5C6E4B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56325" name="Retângulo 4">
            <a:extLst>
              <a:ext uri="{FF2B5EF4-FFF2-40B4-BE49-F238E27FC236}">
                <a16:creationId xmlns:a16="http://schemas.microsoft.com/office/drawing/2014/main" id="{B1541855-7C76-4C33-8EE2-578069B6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565400"/>
            <a:ext cx="410527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5">
            <a:extLst>
              <a:ext uri="{FF2B5EF4-FFF2-40B4-BE49-F238E27FC236}">
                <a16:creationId xmlns:a16="http://schemas.microsoft.com/office/drawing/2014/main" id="{A380F5E7-7F7A-4248-8D4D-690606E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D83F31-6029-404F-A954-E20190992F84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altLang="en-US" sz="1400"/>
          </a:p>
        </p:txBody>
      </p:sp>
      <p:sp>
        <p:nvSpPr>
          <p:cNvPr id="1848323" name="Rectangle 3">
            <a:extLst>
              <a:ext uri="{FF2B5EF4-FFF2-40B4-BE49-F238E27FC236}">
                <a16:creationId xmlns:a16="http://schemas.microsoft.com/office/drawing/2014/main" id="{EB6360DF-50D7-433E-B797-1E1A0F964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00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 sz="3100"/>
              <a:t>Passo 4: renomear variáveis quantificadas para evitar repetição de um quantificador universal</a:t>
            </a:r>
          </a:p>
          <a:p>
            <a:pPr lvl="1" eaLnBrk="1" hangingPunct="1"/>
            <a:r>
              <a:rPr lang="pt-BR" altLang="en-US"/>
              <a:t>Para que duas não tenham o mesmo 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x[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Tijolo(x) </a:t>
            </a:r>
            <a:r>
              <a:rPr lang="pt-BR" altLang="en-US" sz="2200">
                <a:latin typeface="Symbol" panose="05050102010706020507" pitchFamily="18" charset="2"/>
              </a:rPr>
              <a:t></a:t>
            </a:r>
            <a:r>
              <a:rPr lang="pt-BR" altLang="en-US" sz="2200"/>
              <a:t>((Sobre(x, </a:t>
            </a:r>
            <a:r>
              <a:rPr lang="pt-BR" altLang="en-US" sz="2200">
                <a:solidFill>
                  <a:schemeClr val="tx2"/>
                </a:solidFill>
              </a:rPr>
              <a:t>Suporta(x)</a:t>
            </a:r>
            <a:r>
              <a:rPr lang="pt-BR" altLang="en-US" sz="2200"/>
              <a:t>)  </a:t>
            </a:r>
            <a:r>
              <a:rPr lang="pt-BR" altLang="en-US" sz="2200">
                <a:latin typeface="Symbol" panose="05050102010706020507" pitchFamily="18" charset="2"/>
              </a:rPr>
              <a:t></a:t>
            </a:r>
            <a:r>
              <a:rPr lang="pt-BR" altLang="en-US" sz="2200"/>
              <a:t>Piramide(</a:t>
            </a:r>
            <a:r>
              <a:rPr lang="pt-BR" altLang="en-US" sz="2200">
                <a:solidFill>
                  <a:schemeClr val="tx2"/>
                </a:solidFill>
              </a:rPr>
              <a:t>Suporta (x)</a:t>
            </a:r>
            <a:r>
              <a:rPr lang="pt-BR" altLang="en-US" sz="2200"/>
              <a:t>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y[Tijolo(y)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(x,y)])]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x[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Tijolo(x) </a:t>
            </a:r>
            <a:r>
              <a:rPr lang="pt-BR" altLang="en-US" sz="2200">
                <a:latin typeface="Symbol" panose="05050102010706020507" pitchFamily="18" charset="2"/>
              </a:rPr>
              <a:t></a:t>
            </a:r>
            <a:r>
              <a:rPr lang="pt-BR" altLang="en-US" sz="2200"/>
              <a:t>((Sobre(x, Suporta(x))  </a:t>
            </a:r>
            <a:r>
              <a:rPr lang="pt-BR" altLang="en-US" sz="2200">
                <a:latin typeface="Symbol" panose="05050102010706020507" pitchFamily="18" charset="2"/>
              </a:rPr>
              <a:t></a:t>
            </a:r>
            <a:r>
              <a:rPr lang="pt-BR" altLang="en-US" sz="2200"/>
              <a:t>Piramide(Suporta (x)))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/>
              <a:t>y[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200"/>
              <a:t>				</a:t>
            </a:r>
            <a:r>
              <a:rPr lang="pt-BR" altLang="en-US" sz="2200">
                <a:latin typeface="Symbol" panose="05050102010706020507" pitchFamily="18" charset="2"/>
              </a:rPr>
              <a:t></a:t>
            </a:r>
            <a:r>
              <a:rPr lang="pt-BR" altLang="en-US" sz="2200">
                <a:solidFill>
                  <a:schemeClr val="tx2"/>
                </a:solidFill>
              </a:rPr>
              <a:t>z</a:t>
            </a:r>
            <a:r>
              <a:rPr lang="pt-BR" altLang="en-US" sz="2200"/>
              <a:t>[Tijolo(</a:t>
            </a:r>
            <a:r>
              <a:rPr lang="pt-BR" altLang="en-US" sz="2200">
                <a:solidFill>
                  <a:schemeClr val="tx2"/>
                </a:solidFill>
              </a:rPr>
              <a:t>z</a:t>
            </a:r>
            <a:r>
              <a:rPr lang="pt-BR" altLang="en-US" sz="2200"/>
              <a:t>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</a:t>
            </a:r>
            <a:r>
              <a:rPr lang="pt-BR" altLang="en-US" sz="2200">
                <a:solidFill>
                  <a:schemeClr val="tx2"/>
                </a:solidFill>
              </a:rPr>
              <a:t>z</a:t>
            </a:r>
            <a:r>
              <a:rPr lang="pt-BR" altLang="en-US" sz="2200"/>
              <a:t>)])]</a:t>
            </a:r>
          </a:p>
        </p:txBody>
      </p:sp>
      <p:sp>
        <p:nvSpPr>
          <p:cNvPr id="57348" name="Título 1">
            <a:extLst>
              <a:ext uri="{FF2B5EF4-FFF2-40B4-BE49-F238E27FC236}">
                <a16:creationId xmlns:a16="http://schemas.microsoft.com/office/drawing/2014/main" id="{3321F235-0603-4DF6-8FA8-5CD1A74F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57349" name="Retângulo 4">
            <a:extLst>
              <a:ext uri="{FF2B5EF4-FFF2-40B4-BE49-F238E27FC236}">
                <a16:creationId xmlns:a16="http://schemas.microsoft.com/office/drawing/2014/main" id="{B77C9095-B86C-4358-B440-C8EFF6D8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365625"/>
            <a:ext cx="39592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3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5">
            <a:extLst>
              <a:ext uri="{FF2B5EF4-FFF2-40B4-BE49-F238E27FC236}">
                <a16:creationId xmlns:a16="http://schemas.microsoft.com/office/drawing/2014/main" id="{07DEA7CC-8596-4ABA-9082-1E98687F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A0AE46-7874-4957-87D7-C0210B47EF61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D3C28BE-7E62-4E22-AFA2-3B6CCB286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38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Passo 5: mover os quantificadores universais para a esquerda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>
                <a:latin typeface="Symbol" panose="05050102010706020507" pitchFamily="18" charset="2"/>
              </a:rPr>
              <a:t></a:t>
            </a:r>
            <a:r>
              <a:rPr lang="pt-BR" altLang="en-US" sz="2100"/>
              <a:t>x[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Tijolo(x)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((Sobre(x, Suporta(x))  </a:t>
            </a:r>
            <a:r>
              <a:rPr lang="pt-BR" altLang="en-US" sz="2100">
                <a:latin typeface="Symbol" panose="05050102010706020507" pitchFamily="18" charset="2"/>
              </a:rPr>
              <a:t></a:t>
            </a:r>
            <a:r>
              <a:rPr lang="pt-BR" altLang="en-US" sz="2100"/>
              <a:t>Piramide(Suporta (x)))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/>
              <a:t>				</a:t>
            </a:r>
            <a:r>
              <a:rPr lang="pt-BR" altLang="en-US" sz="2100">
                <a:latin typeface="Symbol" panose="05050102010706020507" pitchFamily="18" charset="2"/>
              </a:rPr>
              <a:t></a:t>
            </a:r>
            <a:r>
              <a:rPr lang="pt-BR" altLang="en-US" sz="2100"/>
              <a:t>y[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Sobre(x, y) </a:t>
            </a:r>
            <a:r>
              <a:rPr lang="pt-BR" altLang="en-US" sz="2100">
                <a:latin typeface="Symbol" panose="05050102010706020507" pitchFamily="18" charset="2"/>
              </a:rPr>
              <a:t></a:t>
            </a:r>
            <a:r>
              <a:rPr lang="pt-BR" altLang="en-US" sz="2100"/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 (y,x)]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/>
              <a:t>				</a:t>
            </a:r>
            <a:r>
              <a:rPr lang="pt-BR" altLang="en-US" sz="2100">
                <a:latin typeface="Symbol" panose="05050102010706020507" pitchFamily="18" charset="2"/>
              </a:rPr>
              <a:t></a:t>
            </a:r>
            <a:r>
              <a:rPr lang="pt-BR" altLang="en-US" sz="2100">
                <a:solidFill>
                  <a:schemeClr val="tx2"/>
                </a:solidFill>
              </a:rPr>
              <a:t>z</a:t>
            </a:r>
            <a:r>
              <a:rPr lang="pt-BR" altLang="en-US" sz="2100"/>
              <a:t>[Tijolo(</a:t>
            </a:r>
            <a:r>
              <a:rPr lang="pt-BR" altLang="en-US" sz="2100">
                <a:solidFill>
                  <a:schemeClr val="tx2"/>
                </a:solidFill>
              </a:rPr>
              <a:t>z</a:t>
            </a:r>
            <a:r>
              <a:rPr lang="pt-BR" altLang="en-US" sz="2100"/>
              <a:t>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Igual (x,</a:t>
            </a:r>
            <a:r>
              <a:rPr lang="pt-BR" altLang="en-US" sz="2100">
                <a:solidFill>
                  <a:schemeClr val="tx2"/>
                </a:solidFill>
              </a:rPr>
              <a:t>z</a:t>
            </a:r>
            <a:r>
              <a:rPr lang="pt-BR" altLang="en-US" sz="2100"/>
              <a:t>)])]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1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>
                <a:latin typeface="Symbol" panose="05050102010706020507" pitchFamily="18" charset="2"/>
              </a:rPr>
              <a:t></a:t>
            </a:r>
            <a:r>
              <a:rPr lang="pt-BR" altLang="en-US" sz="2100"/>
              <a:t>x</a:t>
            </a:r>
            <a:r>
              <a:rPr lang="pt-BR" altLang="en-US" sz="21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100">
                <a:solidFill>
                  <a:schemeClr val="tx2"/>
                </a:solidFill>
              </a:rPr>
              <a:t>y</a:t>
            </a:r>
            <a:r>
              <a:rPr lang="pt-BR" altLang="en-US" sz="21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100">
                <a:solidFill>
                  <a:schemeClr val="tx2"/>
                </a:solidFill>
              </a:rPr>
              <a:t>z</a:t>
            </a:r>
            <a:r>
              <a:rPr lang="pt-BR" altLang="en-US" sz="2100"/>
              <a:t>[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Tijolo(x)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((Sobre(x, Suporta(x)) </a:t>
            </a:r>
            <a:r>
              <a:rPr lang="pt-BR" altLang="en-US" sz="2100">
                <a:latin typeface="Symbol" panose="05050102010706020507" pitchFamily="18" charset="2"/>
              </a:rPr>
              <a:t></a:t>
            </a:r>
            <a:r>
              <a:rPr lang="pt-BR" altLang="en-US" sz="2100"/>
              <a:t>Piramide(Suporta (x)))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/>
              <a:t>				</a:t>
            </a:r>
            <a:r>
              <a:rPr lang="pt-BR" altLang="en-US" sz="2100">
                <a:latin typeface="Symbol" panose="05050102010706020507" pitchFamily="18" charset="2"/>
              </a:rPr>
              <a:t></a:t>
            </a:r>
            <a:r>
              <a:rPr lang="pt-BR" altLang="en-US" sz="2100"/>
              <a:t>Sobre(x, y) </a:t>
            </a:r>
            <a:r>
              <a:rPr lang="pt-BR" altLang="en-US" sz="2100">
                <a:latin typeface="Symbol" panose="05050102010706020507" pitchFamily="18" charset="2"/>
              </a:rPr>
              <a:t></a:t>
            </a:r>
            <a:r>
              <a:rPr lang="pt-BR" altLang="en-US" sz="2100"/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 (y,x))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100"/>
              <a:t>				</a:t>
            </a:r>
            <a:r>
              <a:rPr lang="pt-BR" altLang="en-US" sz="2100">
                <a:latin typeface="Symbol" panose="05050102010706020507" pitchFamily="18" charset="2"/>
              </a:rPr>
              <a:t></a:t>
            </a:r>
            <a:r>
              <a:rPr lang="pt-BR" altLang="en-US" sz="2100"/>
              <a:t>Tijolo(z)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Igual (x,z)))]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100"/>
          </a:p>
        </p:txBody>
      </p:sp>
      <p:sp>
        <p:nvSpPr>
          <p:cNvPr id="58372" name="Título 1">
            <a:extLst>
              <a:ext uri="{FF2B5EF4-FFF2-40B4-BE49-F238E27FC236}">
                <a16:creationId xmlns:a16="http://schemas.microsoft.com/office/drawing/2014/main" id="{19D50879-4B91-4B44-A7A4-EF4CA5D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5">
            <a:extLst>
              <a:ext uri="{FF2B5EF4-FFF2-40B4-BE49-F238E27FC236}">
                <a16:creationId xmlns:a16="http://schemas.microsoft.com/office/drawing/2014/main" id="{90EAD3BA-47F6-4900-B483-AAE9E1A1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1D0BD9-7386-4960-9508-A4E10A9FEF71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altLang="en-US" sz="1400"/>
          </a:p>
        </p:txBody>
      </p:sp>
      <p:sp>
        <p:nvSpPr>
          <p:cNvPr id="1852419" name="Rectangle 3">
            <a:extLst>
              <a:ext uri="{FF2B5EF4-FFF2-40B4-BE49-F238E27FC236}">
                <a16:creationId xmlns:a16="http://schemas.microsoft.com/office/drawing/2014/main" id="{14A1823C-3F30-4EF1-9A73-C99A7F2D5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14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Passo 6: mover as disjunções para os literais (utilizar leis distributivas)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x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y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z</a:t>
            </a:r>
            <a:r>
              <a:rPr lang="pt-BR" altLang="en-US" sz="2000"/>
              <a:t>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/>
              <a:t>((Sobre(x, Suporta(x))  </a:t>
            </a:r>
            <a:r>
              <a:rPr lang="pt-BR" altLang="en-US" sz="2000">
                <a:latin typeface="Symbol" panose="05050102010706020507" pitchFamily="18" charset="2"/>
              </a:rPr>
              <a:t></a:t>
            </a:r>
            <a:r>
              <a:rPr lang="pt-BR" altLang="en-US" sz="2000"/>
              <a:t>Piramide(Suporta (x))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				</a:t>
            </a:r>
            <a:r>
              <a:rPr lang="pt-BR" altLang="en-US" sz="2000">
                <a:latin typeface="Symbol" panose="05050102010706020507" pitchFamily="18" charset="2"/>
              </a:rPr>
              <a:t></a:t>
            </a:r>
            <a:r>
              <a:rPr lang="pt-BR" altLang="en-US" sz="2000"/>
              <a:t>(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Sobre(x, y) </a:t>
            </a:r>
            <a:r>
              <a:rPr lang="pt-BR" altLang="en-US" sz="2000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 (y,x))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				</a:t>
            </a:r>
            <a:r>
              <a:rPr lang="pt-BR" altLang="en-US" sz="2000">
                <a:latin typeface="Symbol" panose="05050102010706020507" pitchFamily="18" charset="2"/>
              </a:rPr>
              <a:t></a:t>
            </a:r>
            <a:r>
              <a:rPr lang="pt-BR" altLang="en-US" sz="2000"/>
              <a:t>(Tijolo(z)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Igual (x,z)))]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x </a:t>
            </a: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y </a:t>
            </a: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z[</a:t>
            </a:r>
            <a:r>
              <a:rPr lang="pt-BR" altLang="en-US" sz="2000">
                <a:solidFill>
                  <a:schemeClr val="tx2"/>
                </a:solidFill>
              </a:rPr>
              <a:t>(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tx2"/>
                </a:solidFill>
              </a:rPr>
              <a:t> Sobre(x, Suporta(x)))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			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</a:t>
            </a:r>
            <a:r>
              <a:rPr lang="pt-BR" altLang="en-US" sz="2000">
                <a:solidFill>
                  <a:schemeClr val="tx2"/>
                </a:solidFill>
              </a:rPr>
              <a:t>Piramide(Suporta (x)))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			</a:t>
            </a:r>
            <a:r>
              <a:rPr lang="pt-BR" altLang="en-US" sz="2000">
                <a:latin typeface="Symbol" panose="05050102010706020507" pitchFamily="18" charset="2"/>
              </a:rPr>
              <a:t></a:t>
            </a:r>
            <a:r>
              <a:rPr lang="pt-BR" altLang="en-US" sz="2000"/>
              <a:t>(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Sobre(x, y) </a:t>
            </a:r>
            <a:r>
              <a:rPr lang="pt-BR" altLang="en-US" sz="2000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 (y,x))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			</a:t>
            </a:r>
            <a:r>
              <a:rPr lang="pt-BR" altLang="en-US" sz="2000">
                <a:latin typeface="Symbol" panose="05050102010706020507" pitchFamily="18" charset="2"/>
              </a:rPr>
              <a:t></a:t>
            </a:r>
            <a:r>
              <a:rPr lang="pt-BR" altLang="en-US" sz="2000"/>
              <a:t>(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000"/>
              <a:t>Tijolo(z)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Igual (x,z))]</a:t>
            </a:r>
          </a:p>
        </p:txBody>
      </p:sp>
      <p:sp>
        <p:nvSpPr>
          <p:cNvPr id="59396" name="Título 1">
            <a:extLst>
              <a:ext uri="{FF2B5EF4-FFF2-40B4-BE49-F238E27FC236}">
                <a16:creationId xmlns:a16="http://schemas.microsoft.com/office/drawing/2014/main" id="{B49D6314-438D-4A55-8E35-FC155197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59397" name="Retângulo 4">
            <a:extLst>
              <a:ext uri="{FF2B5EF4-FFF2-40B4-BE49-F238E27FC236}">
                <a16:creationId xmlns:a16="http://schemas.microsoft.com/office/drawing/2014/main" id="{65A9D36B-5B66-4479-AD83-1ED471B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8208962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4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5">
            <a:extLst>
              <a:ext uri="{FF2B5EF4-FFF2-40B4-BE49-F238E27FC236}">
                <a16:creationId xmlns:a16="http://schemas.microsoft.com/office/drawing/2014/main" id="{6C9EB9FA-B3DB-4029-88A1-EFF6B3A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08148C-4862-4A92-988C-557F358DA7AD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en-US" sz="14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D3FE41B-CEC6-4C3F-8744-4D7B516F6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Dados os axiomas abaixo, prove que pardal é um pássaro utilizando prova por refutação</a:t>
            </a:r>
          </a:p>
          <a:p>
            <a:pPr lvl="1" eaLnBrk="1" hangingPunct="1">
              <a:buSzPct val="75000"/>
            </a:pPr>
            <a:r>
              <a:rPr lang="pt-BR" altLang="en-US"/>
              <a:t>Axiomas: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a) 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pena (pardal) </a:t>
            </a:r>
            <a:r>
              <a:rPr lang="pt-BR" altLang="en-US">
                <a:latin typeface="Symbol" panose="05050102010706020507" pitchFamily="18" charset="2"/>
              </a:rPr>
              <a:t></a:t>
            </a:r>
            <a:r>
              <a:rPr lang="pt-BR" altLang="en-US"/>
              <a:t> passaro (pardal)</a:t>
            </a:r>
            <a:endParaRPr lang="pt-BR" altLang="en-US" baseline="-14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b) pena (pardal)</a:t>
            </a:r>
          </a:p>
          <a:p>
            <a:pPr lvl="1" eaLnBrk="1" hangingPunct="1">
              <a:buSzPct val="75000"/>
            </a:pPr>
            <a:r>
              <a:rPr lang="pt-BR" altLang="en-US"/>
              <a:t>Teorema: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passaro (pardal)</a:t>
            </a:r>
          </a:p>
        </p:txBody>
      </p:sp>
      <p:sp>
        <p:nvSpPr>
          <p:cNvPr id="41988" name="Título 1">
            <a:extLst>
              <a:ext uri="{FF2B5EF4-FFF2-40B4-BE49-F238E27FC236}">
                <a16:creationId xmlns:a16="http://schemas.microsoft.com/office/drawing/2014/main" id="{2FFF5A24-266C-4556-940F-4C82E30E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>
            <a:extLst>
              <a:ext uri="{FF2B5EF4-FFF2-40B4-BE49-F238E27FC236}">
                <a16:creationId xmlns:a16="http://schemas.microsoft.com/office/drawing/2014/main" id="{A1E3F579-4FE2-43D3-9578-BC625B9C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1E2E84-02D8-4C7A-9D2D-0762887D131C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altLang="en-US" sz="1400"/>
          </a:p>
        </p:txBody>
      </p:sp>
      <p:sp>
        <p:nvSpPr>
          <p:cNvPr id="1854467" name="Rectangle 3">
            <a:extLst>
              <a:ext uri="{FF2B5EF4-FFF2-40B4-BE49-F238E27FC236}">
                <a16:creationId xmlns:a16="http://schemas.microsoft.com/office/drawing/2014/main" id="{17A3FC19-AF8E-4DFD-896E-66B2CA3DA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66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Passo 7: eliminar as conjunções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x </a:t>
            </a: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y </a:t>
            </a:r>
            <a:r>
              <a:rPr lang="pt-BR" altLang="en-US" sz="2200">
                <a:latin typeface="Symbol" panose="05050102010706020507" pitchFamily="18" charset="2"/>
              </a:rPr>
              <a:t></a:t>
            </a:r>
            <a:r>
              <a:rPr lang="pt-BR" altLang="en-US" sz="2200"/>
              <a:t>z[</a:t>
            </a:r>
            <a:r>
              <a:rPr lang="pt-BR" altLang="en-US" sz="2200">
                <a:solidFill>
                  <a:schemeClr val="tx2"/>
                </a:solidFill>
              </a:rPr>
              <a:t>(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200">
                <a:solidFill>
                  <a:schemeClr val="tx2"/>
                </a:solidFill>
              </a:rPr>
              <a:t>Tijolo(x)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</a:t>
            </a:r>
            <a:r>
              <a:rPr lang="pt-BR" altLang="en-US" sz="2200">
                <a:solidFill>
                  <a:schemeClr val="tx2"/>
                </a:solidFill>
              </a:rPr>
              <a:t>Sobre(x, Suporta(x)))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			</a:t>
            </a:r>
            <a:r>
              <a:rPr lang="pt-BR" altLang="en-US" sz="2200">
                <a:solidFill>
                  <a:schemeClr val="tx2"/>
                </a:solidFill>
              </a:rPr>
              <a:t>Tijolo(x)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</a:t>
            </a:r>
            <a:r>
              <a:rPr lang="pt-BR" altLang="en-US" sz="2200">
                <a:solidFill>
                  <a:schemeClr val="tx2"/>
                </a:solidFill>
              </a:rPr>
              <a:t>Piramide(Suporta (x)))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			</a:t>
            </a:r>
            <a:r>
              <a:rPr lang="pt-BR" altLang="en-US" sz="2200">
                <a:latin typeface="Symbol" panose="05050102010706020507" pitchFamily="18" charset="2"/>
              </a:rPr>
              <a:t></a:t>
            </a:r>
            <a:r>
              <a:rPr lang="pt-BR" altLang="en-US" sz="2200"/>
              <a:t>[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			</a:t>
            </a:r>
            <a:r>
              <a:rPr lang="pt-BR" altLang="en-US" sz="2200">
                <a:latin typeface="Symbol" panose="05050102010706020507" pitchFamily="18" charset="2"/>
              </a:rPr>
              <a:t></a:t>
            </a:r>
            <a:r>
              <a:rPr lang="pt-BR" altLang="en-US" sz="2200"/>
              <a:t>[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000">
                <a:solidFill>
                  <a:schemeClr val="tx2"/>
                </a:solidFill>
              </a:rPr>
              <a:t>Tijolo(x)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200"/>
              <a:t>Tijolo(z)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(x,z)])]</a:t>
            </a: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</a:t>
            </a:r>
            <a:r>
              <a:rPr lang="pt-BR" altLang="en-US" sz="2200">
                <a:solidFill>
                  <a:schemeClr val="tx2"/>
                </a:solidFill>
              </a:rPr>
              <a:t>x</a:t>
            </a:r>
            <a:r>
              <a:rPr lang="pt-BR" altLang="en-US" sz="2200"/>
              <a:t> [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Tijolo(x) </a:t>
            </a:r>
            <a:r>
              <a:rPr lang="pt-BR" altLang="en-US" sz="2200">
                <a:latin typeface="Symbol" panose="05050102010706020507" pitchFamily="18" charset="2"/>
              </a:rPr>
              <a:t></a:t>
            </a:r>
            <a:r>
              <a:rPr lang="pt-BR" altLang="en-US" sz="2200"/>
              <a:t>Sobre(x, Suporta(x))] </a:t>
            </a:r>
            <a:r>
              <a:rPr lang="pt-BR" altLang="en-US" sz="2200"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>
                <a:latin typeface="Symbol" panose="05050102010706020507" pitchFamily="18" charset="2"/>
              </a:rPr>
              <a:t>		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>
                <a:solidFill>
                  <a:schemeClr val="tx2"/>
                </a:solidFill>
              </a:rPr>
              <a:t>x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</a:t>
            </a:r>
            <a:r>
              <a:rPr lang="pt-BR" altLang="en-US" sz="2200"/>
              <a:t>Tijolo(x)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Piramide(Suporta (x))]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>
                <a:solidFill>
                  <a:schemeClr val="accent2"/>
                </a:solidFill>
              </a:rPr>
              <a:t>		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>
                <a:solidFill>
                  <a:schemeClr val="tx2"/>
                </a:solidFill>
              </a:rPr>
              <a:t>x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>
                <a:solidFill>
                  <a:schemeClr val="tx2"/>
                </a:solidFill>
              </a:rPr>
              <a:t>y</a:t>
            </a:r>
            <a:r>
              <a:rPr lang="pt-BR" altLang="en-US" sz="2200"/>
              <a:t>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Sobre(x, y)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Sobre (y,x)]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		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>
                <a:solidFill>
                  <a:schemeClr val="tx2"/>
                </a:solidFill>
              </a:rPr>
              <a:t>x </a:t>
            </a:r>
            <a:r>
              <a:rPr lang="pt-BR" altLang="en-US" sz="22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200">
                <a:solidFill>
                  <a:schemeClr val="tx2"/>
                </a:solidFill>
              </a:rPr>
              <a:t>z</a:t>
            </a:r>
            <a:r>
              <a:rPr lang="pt-BR" altLang="en-US" sz="2200"/>
              <a:t>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/>
              <a:t> </a:t>
            </a:r>
            <a:r>
              <a:rPr lang="pt-BR" altLang="en-US" sz="2200"/>
              <a:t>Tijolo(z) </a:t>
            </a:r>
            <a:r>
              <a:rPr lang="pt-BR" altLang="en-US" sz="2200">
                <a:latin typeface="Symbol" panose="05050102010706020507" pitchFamily="18" charset="2"/>
              </a:rPr>
              <a:t></a:t>
            </a:r>
            <a:r>
              <a:rPr lang="pt-BR" altLang="en-US" sz="2200"/>
              <a:t>Igual (x,z)]</a:t>
            </a:r>
          </a:p>
        </p:txBody>
      </p:sp>
      <p:sp>
        <p:nvSpPr>
          <p:cNvPr id="60420" name="Título 1">
            <a:extLst>
              <a:ext uri="{FF2B5EF4-FFF2-40B4-BE49-F238E27FC236}">
                <a16:creationId xmlns:a16="http://schemas.microsoft.com/office/drawing/2014/main" id="{EC0BD74E-8409-4747-94C9-BCE079F3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  <p:sp>
        <p:nvSpPr>
          <p:cNvPr id="60421" name="Retângulo 4">
            <a:extLst>
              <a:ext uri="{FF2B5EF4-FFF2-40B4-BE49-F238E27FC236}">
                <a16:creationId xmlns:a16="http://schemas.microsoft.com/office/drawing/2014/main" id="{4ECC3862-6E7F-4AE2-856F-D15D9FDC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52738"/>
            <a:ext cx="5616575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>
            <a:extLst>
              <a:ext uri="{FF2B5EF4-FFF2-40B4-BE49-F238E27FC236}">
                <a16:creationId xmlns:a16="http://schemas.microsoft.com/office/drawing/2014/main" id="{FE9A1282-AEAC-45BF-88D1-04CB6769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F69384-79C6-470C-BF10-BA36B230E40C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altLang="en-US" sz="1400"/>
          </a:p>
        </p:txBody>
      </p:sp>
      <p:sp>
        <p:nvSpPr>
          <p:cNvPr id="1856515" name="Rectangle 3">
            <a:extLst>
              <a:ext uri="{FF2B5EF4-FFF2-40B4-BE49-F238E27FC236}">
                <a16:creationId xmlns:a16="http://schemas.microsoft.com/office/drawing/2014/main" id="{50C1E049-6252-44E8-9728-CF338D7A7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2057400"/>
            <a:ext cx="8456612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 sz="2800"/>
              <a:t>Passo 8: renomear as variáveis quantificadas para evitar repetição de um quantificador universal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/>
              <a:t>Para que duas não tenham o mesmo nome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x</a:t>
            </a:r>
            <a:r>
              <a:rPr lang="pt-BR" altLang="en-US" sz="2000"/>
              <a:t>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</a:t>
            </a:r>
            <a:r>
              <a:rPr lang="pt-BR" altLang="en-US" sz="2000"/>
              <a:t>Sobre(x, Suporta(x))]</a:t>
            </a:r>
            <a:r>
              <a:rPr lang="pt-BR" altLang="en-US" sz="2000"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x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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Piramide(Suporta (x))]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>
                <a:solidFill>
                  <a:schemeClr val="accent2"/>
                </a:solidFill>
              </a:rPr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x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y</a:t>
            </a:r>
            <a:r>
              <a:rPr lang="pt-BR" altLang="en-US" sz="2000"/>
              <a:t>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Sobre(x, y) </a:t>
            </a:r>
            <a:r>
              <a:rPr lang="pt-BR" altLang="en-US" sz="2000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 (y,x)]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/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x 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z</a:t>
            </a:r>
            <a:r>
              <a:rPr lang="pt-BR" altLang="en-US" sz="2000"/>
              <a:t>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/>
              <a:t>Tijolo(z)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Igual (x,z)]</a:t>
            </a:r>
            <a:endParaRPr lang="pt-BR" altLang="en-US" sz="21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21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solidFill>
                  <a:schemeClr val="accent2"/>
                </a:solidFill>
                <a:latin typeface="Symbol" panose="05050102010706020507" pitchFamily="18" charset="2"/>
              </a:rPr>
              <a:t>		</a:t>
            </a: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x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Tijolo(x) </a:t>
            </a:r>
            <a:r>
              <a:rPr lang="pt-BR" altLang="en-US" sz="2000">
                <a:latin typeface="Symbol" panose="05050102010706020507" pitchFamily="18" charset="2"/>
              </a:rPr>
              <a:t></a:t>
            </a:r>
            <a:r>
              <a:rPr lang="pt-BR" altLang="en-US" sz="2000"/>
              <a:t>Sobre(x, Suporta(x))] </a:t>
            </a:r>
            <a:r>
              <a:rPr lang="pt-BR" altLang="en-US" sz="2000"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w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</a:t>
            </a:r>
            <a:r>
              <a:rPr lang="pt-BR" altLang="en-US" sz="2000"/>
              <a:t>Tijolo(</a:t>
            </a:r>
            <a:r>
              <a:rPr lang="pt-BR" altLang="en-US" sz="2000">
                <a:solidFill>
                  <a:schemeClr val="tx2"/>
                </a:solidFill>
              </a:rPr>
              <a:t>w</a:t>
            </a:r>
            <a:r>
              <a:rPr lang="pt-BR" altLang="en-US" sz="2000"/>
              <a:t>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Piramide(Suporta (</a:t>
            </a:r>
            <a:r>
              <a:rPr lang="pt-BR" altLang="en-US" sz="2000">
                <a:solidFill>
                  <a:schemeClr val="tx2"/>
                </a:solidFill>
              </a:rPr>
              <a:t>w</a:t>
            </a:r>
            <a:r>
              <a:rPr lang="pt-BR" altLang="en-US" sz="2000"/>
              <a:t>))]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>
                <a:solidFill>
                  <a:schemeClr val="accent2"/>
                </a:solidFill>
              </a:rPr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u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y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</a:t>
            </a:r>
            <a:r>
              <a:rPr lang="pt-BR" altLang="en-US" sz="2000">
                <a:solidFill>
                  <a:schemeClr val="tx2"/>
                </a:solidFill>
              </a:rPr>
              <a:t>u</a:t>
            </a:r>
            <a:r>
              <a:rPr lang="pt-BR" altLang="en-US" sz="2000"/>
              <a:t>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Sobre(</a:t>
            </a:r>
            <a:r>
              <a:rPr lang="pt-BR" altLang="en-US" sz="2000">
                <a:solidFill>
                  <a:schemeClr val="tx2"/>
                </a:solidFill>
              </a:rPr>
              <a:t>u</a:t>
            </a:r>
            <a:r>
              <a:rPr lang="pt-BR" altLang="en-US" sz="2000"/>
              <a:t>, y) </a:t>
            </a:r>
            <a:r>
              <a:rPr lang="pt-BR" altLang="en-US" sz="2000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 (y,</a:t>
            </a:r>
            <a:r>
              <a:rPr lang="pt-BR" altLang="en-US" sz="2000">
                <a:solidFill>
                  <a:schemeClr val="tx2"/>
                </a:solidFill>
              </a:rPr>
              <a:t>u</a:t>
            </a:r>
            <a:r>
              <a:rPr lang="pt-BR" altLang="en-US" sz="2000"/>
              <a:t>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000"/>
              <a:t>		</a:t>
            </a:r>
            <a:r>
              <a:rPr lang="pt-BR" altLang="en-US" sz="20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000">
                <a:solidFill>
                  <a:schemeClr val="tx2"/>
                </a:solidFill>
              </a:rPr>
              <a:t>v </a:t>
            </a:r>
            <a:r>
              <a:rPr lang="pt-BR" altLang="en-US" sz="2000">
                <a:latin typeface="Symbol" panose="05050102010706020507" pitchFamily="18" charset="2"/>
              </a:rPr>
              <a:t></a:t>
            </a:r>
            <a:r>
              <a:rPr lang="pt-BR" altLang="en-US" sz="2000"/>
              <a:t>z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</a:t>
            </a:r>
            <a:r>
              <a:rPr lang="pt-BR" altLang="en-US" sz="2000">
                <a:solidFill>
                  <a:schemeClr val="tx2"/>
                </a:solidFill>
              </a:rPr>
              <a:t>v</a:t>
            </a:r>
            <a:r>
              <a:rPr lang="pt-BR" altLang="en-US" sz="2000"/>
              <a:t>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/>
              <a:t>Tijolo(z) </a:t>
            </a:r>
            <a:r>
              <a:rPr lang="pt-BR" altLang="en-US" sz="2000">
                <a:latin typeface="Symbol" panose="05050102010706020507" pitchFamily="18" charset="2"/>
              </a:rPr>
              <a:t></a:t>
            </a:r>
            <a:r>
              <a:rPr lang="pt-BR" altLang="en-US" sz="2000"/>
              <a:t>Igual (</a:t>
            </a:r>
            <a:r>
              <a:rPr lang="pt-BR" altLang="en-US" sz="2000">
                <a:solidFill>
                  <a:schemeClr val="tx2"/>
                </a:solidFill>
              </a:rPr>
              <a:t>v</a:t>
            </a:r>
            <a:r>
              <a:rPr lang="pt-BR" altLang="en-US" sz="2000"/>
              <a:t>,z)]</a:t>
            </a:r>
          </a:p>
        </p:txBody>
      </p:sp>
      <p:sp>
        <p:nvSpPr>
          <p:cNvPr id="61444" name="Título 1">
            <a:extLst>
              <a:ext uri="{FF2B5EF4-FFF2-40B4-BE49-F238E27FC236}">
                <a16:creationId xmlns:a16="http://schemas.microsoft.com/office/drawing/2014/main" id="{DBD393D0-0369-453E-98F4-04AE096E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5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>
            <a:extLst>
              <a:ext uri="{FF2B5EF4-FFF2-40B4-BE49-F238E27FC236}">
                <a16:creationId xmlns:a16="http://schemas.microsoft.com/office/drawing/2014/main" id="{CFD72173-AD45-4E4A-8684-4DFC0303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D9B305-9E67-40B2-AB4C-31E4AF0E944A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altLang="en-US" sz="1400"/>
          </a:p>
        </p:txBody>
      </p:sp>
      <p:sp>
        <p:nvSpPr>
          <p:cNvPr id="1858563" name="Rectangle 3">
            <a:extLst>
              <a:ext uri="{FF2B5EF4-FFF2-40B4-BE49-F238E27FC236}">
                <a16:creationId xmlns:a16="http://schemas.microsoft.com/office/drawing/2014/main" id="{6DF0A6AA-E8D6-4600-AFB7-AEAED0B59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6613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Passo 9: Eliminar os quantificadores universais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solidFill>
                  <a:schemeClr val="accent2"/>
                </a:solidFill>
                <a:latin typeface="Symbol" panose="05050102010706020507" pitchFamily="18" charset="2"/>
              </a:rPr>
              <a:t>		</a:t>
            </a:r>
            <a:r>
              <a:rPr lang="pt-BR" altLang="en-US" sz="2100">
                <a:latin typeface="Symbol" panose="05050102010706020507" pitchFamily="18" charset="2"/>
              </a:rPr>
              <a:t></a:t>
            </a:r>
            <a:r>
              <a:rPr lang="pt-BR" altLang="en-US" sz="2100"/>
              <a:t>x [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Tijolo(x)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 Sobre(x, Suporta(x))]</a:t>
            </a:r>
            <a:r>
              <a:rPr lang="pt-BR" altLang="en-US" sz="2100"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latin typeface="Symbol" panose="05050102010706020507" pitchFamily="18" charset="2"/>
              </a:rPr>
              <a:t>		</a:t>
            </a:r>
            <a:r>
              <a:rPr lang="pt-BR" altLang="en-US" sz="21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100">
                <a:solidFill>
                  <a:schemeClr val="tx2"/>
                </a:solidFill>
              </a:rPr>
              <a:t>w</a:t>
            </a:r>
            <a:r>
              <a:rPr lang="pt-BR" altLang="en-US" sz="2100"/>
              <a:t> </a:t>
            </a:r>
            <a:r>
              <a:rPr lang="pt-BR" altLang="en-US" sz="2100">
                <a:latin typeface="Symbol" panose="05050102010706020507" pitchFamily="18" charset="2"/>
              </a:rPr>
              <a:t></a:t>
            </a:r>
            <a:r>
              <a:rPr lang="pt-BR" altLang="en-US" sz="2100"/>
              <a:t>Tijolo(</a:t>
            </a:r>
            <a:r>
              <a:rPr lang="pt-BR" altLang="en-US" sz="2100">
                <a:solidFill>
                  <a:schemeClr val="tx2"/>
                </a:solidFill>
              </a:rPr>
              <a:t>w</a:t>
            </a:r>
            <a:r>
              <a:rPr lang="pt-BR" altLang="en-US" sz="2100"/>
              <a:t>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Piramide(Suporta (</a:t>
            </a:r>
            <a:r>
              <a:rPr lang="pt-BR" altLang="en-US" sz="2100">
                <a:solidFill>
                  <a:schemeClr val="tx2"/>
                </a:solidFill>
              </a:rPr>
              <a:t>w</a:t>
            </a:r>
            <a:r>
              <a:rPr lang="pt-BR" altLang="en-US" sz="2100"/>
              <a:t>))]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solidFill>
                  <a:schemeClr val="accent2"/>
                </a:solidFill>
              </a:rPr>
              <a:t>		</a:t>
            </a:r>
            <a:r>
              <a:rPr lang="pt-BR" altLang="en-US" sz="21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100">
                <a:solidFill>
                  <a:schemeClr val="tx2"/>
                </a:solidFill>
              </a:rPr>
              <a:t>u</a:t>
            </a:r>
            <a:r>
              <a:rPr lang="pt-BR" altLang="en-US" sz="2100">
                <a:solidFill>
                  <a:schemeClr val="accent2"/>
                </a:solidFill>
              </a:rPr>
              <a:t> </a:t>
            </a:r>
            <a:r>
              <a:rPr lang="pt-BR" altLang="en-US" sz="2100">
                <a:latin typeface="Symbol" panose="05050102010706020507" pitchFamily="18" charset="2"/>
              </a:rPr>
              <a:t></a:t>
            </a:r>
            <a:r>
              <a:rPr lang="pt-BR" altLang="en-US" sz="2100"/>
              <a:t>y [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</a:t>
            </a:r>
            <a:r>
              <a:rPr lang="pt-BR" altLang="en-US" sz="2000">
                <a:solidFill>
                  <a:schemeClr val="tx2"/>
                </a:solidFill>
              </a:rPr>
              <a:t>u</a:t>
            </a:r>
            <a:r>
              <a:rPr lang="pt-BR" altLang="en-US" sz="2000"/>
              <a:t>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Sobre(</a:t>
            </a:r>
            <a:r>
              <a:rPr lang="pt-BR" altLang="en-US" sz="2100">
                <a:solidFill>
                  <a:schemeClr val="tx2"/>
                </a:solidFill>
              </a:rPr>
              <a:t>u</a:t>
            </a:r>
            <a:r>
              <a:rPr lang="pt-BR" altLang="en-US" sz="2100"/>
              <a:t>, y) </a:t>
            </a:r>
            <a:r>
              <a:rPr lang="pt-BR" altLang="en-US" sz="2100">
                <a:latin typeface="Symbol" panose="05050102010706020507" pitchFamily="18" charset="2"/>
              </a:rPr>
              <a:t></a:t>
            </a:r>
            <a:r>
              <a:rPr lang="pt-BR" altLang="en-US" sz="2100"/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 (y,</a:t>
            </a:r>
            <a:r>
              <a:rPr lang="pt-BR" altLang="en-US" sz="2100">
                <a:solidFill>
                  <a:schemeClr val="tx2"/>
                </a:solidFill>
              </a:rPr>
              <a:t>u</a:t>
            </a:r>
            <a:r>
              <a:rPr lang="pt-BR" altLang="en-US" sz="2100"/>
              <a:t>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/>
              <a:t>		</a:t>
            </a:r>
            <a:r>
              <a:rPr lang="pt-BR" altLang="en-US" sz="2100">
                <a:solidFill>
                  <a:schemeClr val="tx2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100">
                <a:solidFill>
                  <a:schemeClr val="tx2"/>
                </a:solidFill>
              </a:rPr>
              <a:t>v</a:t>
            </a:r>
            <a:r>
              <a:rPr lang="pt-BR" altLang="en-US" sz="2100">
                <a:latin typeface="Symbol" panose="05050102010706020507" pitchFamily="18" charset="2"/>
              </a:rPr>
              <a:t></a:t>
            </a:r>
            <a:r>
              <a:rPr lang="pt-BR" altLang="en-US" sz="2100"/>
              <a:t>z [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Tijolo(z)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Tijolo(z)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Igual (</a:t>
            </a:r>
            <a:r>
              <a:rPr lang="pt-BR" altLang="en-US" sz="2100">
                <a:solidFill>
                  <a:schemeClr val="tx2"/>
                </a:solidFill>
              </a:rPr>
              <a:t>v</a:t>
            </a:r>
            <a:r>
              <a:rPr lang="pt-BR" altLang="en-US" sz="2100"/>
              <a:t>,z)]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21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solidFill>
                  <a:schemeClr val="accent2"/>
                </a:solidFill>
                <a:latin typeface="Symbol" panose="05050102010706020507" pitchFamily="18" charset="2"/>
              </a:rPr>
              <a:t>		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Tijolo(x)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Sobre(x, Suporta(x))</a:t>
            </a:r>
            <a:r>
              <a:rPr lang="pt-BR" altLang="en-US" sz="2100">
                <a:latin typeface="Symbol" panose="05050102010706020507" pitchFamily="18" charset="2"/>
              </a:rPr>
              <a:t>		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>
                <a:latin typeface="Symbol" panose="05050102010706020507" pitchFamily="18" charset="2"/>
              </a:rPr>
              <a:t>		</a:t>
            </a:r>
            <a:r>
              <a:rPr lang="pt-BR" altLang="en-US" sz="2100"/>
              <a:t>Tijolo(w)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Piramide(Suporta (w))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/>
              <a:t>		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Tijolo(u) </a:t>
            </a:r>
            <a:r>
              <a:rPr lang="pt-BR" altLang="en-US" sz="2000">
                <a:latin typeface="Symbol" panose="05050102010706020507" pitchFamily="18" charset="2"/>
              </a:rPr>
              <a:t></a:t>
            </a:r>
            <a:r>
              <a:rPr lang="pt-BR" altLang="en-US" sz="2000">
                <a:solidFill>
                  <a:schemeClr val="accent2"/>
                </a:solidFill>
              </a:rPr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Sobre(u, y) </a:t>
            </a:r>
            <a:r>
              <a:rPr lang="pt-BR" altLang="en-US" sz="2100">
                <a:latin typeface="Symbol" panose="05050102010706020507" pitchFamily="18" charset="2"/>
              </a:rPr>
              <a:t></a:t>
            </a:r>
            <a:r>
              <a:rPr lang="pt-BR" altLang="en-US" sz="2100"/>
              <a:t> 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Sobre (y,u)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100"/>
              <a:t>		</a:t>
            </a:r>
            <a:r>
              <a:rPr lang="pt-BR" altLang="en-US" sz="2100">
                <a:latin typeface="Symbol" panose="05050102010706020507" pitchFamily="18" charset="2"/>
              </a:rPr>
              <a:t></a:t>
            </a:r>
            <a:r>
              <a:rPr lang="pt-BR" altLang="en-US" sz="2100"/>
              <a:t>Tijolo(z) </a:t>
            </a:r>
            <a:r>
              <a:rPr lang="pt-BR" altLang="en-US" sz="2100">
                <a:latin typeface="Symbol" panose="05050102010706020507" pitchFamily="18" charset="2"/>
              </a:rPr>
              <a:t></a:t>
            </a:r>
            <a:r>
              <a:rPr lang="pt-BR" altLang="en-US" sz="2100"/>
              <a:t>Tijolo(z) </a:t>
            </a:r>
            <a:r>
              <a:rPr lang="pt-BR" altLang="en-US" sz="2100">
                <a:latin typeface="Symbol" panose="05050102010706020507" pitchFamily="18" charset="2"/>
              </a:rPr>
              <a:t></a:t>
            </a:r>
            <a:r>
              <a:rPr lang="pt-BR" altLang="en-US" sz="2100"/>
              <a:t>Igual (v,z)</a:t>
            </a:r>
          </a:p>
        </p:txBody>
      </p:sp>
      <p:sp>
        <p:nvSpPr>
          <p:cNvPr id="62468" name="Título 1">
            <a:extLst>
              <a:ext uri="{FF2B5EF4-FFF2-40B4-BE49-F238E27FC236}">
                <a16:creationId xmlns:a16="http://schemas.microsoft.com/office/drawing/2014/main" id="{68BD9851-0CD9-4E59-BE52-20365342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856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>
            <a:extLst>
              <a:ext uri="{FF2B5EF4-FFF2-40B4-BE49-F238E27FC236}">
                <a16:creationId xmlns:a16="http://schemas.microsoft.com/office/drawing/2014/main" id="{FB808B4F-C438-48E5-9299-6BE8D40E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27356F7-279F-45C6-BB6F-8F53B2A1D26F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BR" altLang="en-US" sz="1400"/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DA33E793-E236-48C0-A2AF-965E4B33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73275"/>
            <a:ext cx="7391400" cy="4395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D01FC8F-EBA5-486B-9530-16882A88B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09788"/>
            <a:ext cx="7772400" cy="43830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1) Eliminar implicações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2) Mover negações para fórmulas atômicas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3) Eliminar quantificadores existenciais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4) Renomear variáveis quantificadas para evitar   repetição de um quantificador universal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5) Mover quantificadores universais para a esquerda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6) Mover disjunções para os literais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7) Eliminar conjunções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8) Renomear variáveis quantificadas para evitar repetição de um quantificador universal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9) Eliminar quantificadores universais</a:t>
            </a:r>
          </a:p>
        </p:txBody>
      </p:sp>
      <p:sp>
        <p:nvSpPr>
          <p:cNvPr id="63493" name="Título 2">
            <a:extLst>
              <a:ext uri="{FF2B5EF4-FFF2-40B4-BE49-F238E27FC236}">
                <a16:creationId xmlns:a16="http://schemas.microsoft.com/office/drawing/2014/main" id="{7EBF2976-374A-448A-9AB8-9D30D8BE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Algoritmo para transformação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Número de Slide 5">
            <a:extLst>
              <a:ext uri="{FF2B5EF4-FFF2-40B4-BE49-F238E27FC236}">
                <a16:creationId xmlns:a16="http://schemas.microsoft.com/office/drawing/2014/main" id="{ECD3176A-90C8-4D58-8AA0-1C15FCF8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CA3605-7C7B-481A-8FE4-A269B34183E7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altLang="en-US" sz="1400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F516EF-11F6-49DC-9ED1-09D7033B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791845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FAFF7E8-0B5C-4C17-A1FA-097A1D947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16888" cy="39989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1) Negar o teorema a ser provado, e adicionar o  resultado à lista de axiomas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2) Colocar a lista de axiomas na forma de cláusulas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3) Enquanto existirem pares de cláusulas não resolvidas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		Encontrar cláusulas resolvíveis e resolvê-las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		Adicionar resultado à lista de cláusulas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		Se nil for produzido, parar e relatar que o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		teorema é verdadeiro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4) Parar e relatar que o teorema é falso</a:t>
            </a:r>
          </a:p>
        </p:txBody>
      </p:sp>
      <p:sp>
        <p:nvSpPr>
          <p:cNvPr id="64517" name="Título 1">
            <a:extLst>
              <a:ext uri="{FF2B5EF4-FFF2-40B4-BE49-F238E27FC236}">
                <a16:creationId xmlns:a16="http://schemas.microsoft.com/office/drawing/2014/main" id="{C1964069-38EC-4E4A-94D2-3B6F1372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Algoritmo para prova por Refutação</a:t>
            </a:r>
            <a:endParaRPr lang="en-GB" altLang="en-US" sz="36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5">
            <a:extLst>
              <a:ext uri="{FF2B5EF4-FFF2-40B4-BE49-F238E27FC236}">
                <a16:creationId xmlns:a16="http://schemas.microsoft.com/office/drawing/2014/main" id="{51EF8212-9662-4B8D-89A0-59098493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4BEFAF-459E-45EE-9EC0-B95B395B8198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altLang="en-US" sz="1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3C9579D-0F0E-4C9E-A72C-1D63F0BB2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Sejam os axiomas representando a figura abaixo</a:t>
            </a:r>
          </a:p>
          <a:p>
            <a:pPr lvl="1" eaLnBrk="1" hangingPunct="1">
              <a:buSzPct val="75000"/>
            </a:pPr>
            <a:r>
              <a:rPr lang="pt-BR" altLang="en-US"/>
              <a:t>Sobre (B, A)</a:t>
            </a:r>
          </a:p>
          <a:p>
            <a:pPr lvl="1" eaLnBrk="1" hangingPunct="1">
              <a:buSzPct val="75000"/>
            </a:pPr>
            <a:r>
              <a:rPr lang="pt-BR" altLang="en-US"/>
              <a:t>Sobre (A, mesa)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buSzPct val="75000"/>
            </a:pPr>
            <a:r>
              <a:rPr lang="pt-BR" altLang="en-US"/>
              <a:t>Provar que B está acima da mesa</a:t>
            </a:r>
          </a:p>
          <a:p>
            <a:pPr lvl="2" eaLnBrk="1" hangingPunct="1">
              <a:buSzPct val="75000"/>
            </a:pPr>
            <a:r>
              <a:rPr lang="pt-BR" altLang="en-US"/>
              <a:t>Acima (B, mesa)</a:t>
            </a:r>
          </a:p>
        </p:txBody>
      </p:sp>
      <p:sp>
        <p:nvSpPr>
          <p:cNvPr id="65540" name="Line 6">
            <a:extLst>
              <a:ext uri="{FF2B5EF4-FFF2-40B4-BE49-F238E27FC236}">
                <a16:creationId xmlns:a16="http://schemas.microsoft.com/office/drawing/2014/main" id="{410D44C2-0EED-4533-BC9A-B714AF84A4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3668713"/>
            <a:ext cx="823913" cy="696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1" name="Line 11">
            <a:extLst>
              <a:ext uri="{FF2B5EF4-FFF2-40B4-BE49-F238E27FC236}">
                <a16:creationId xmlns:a16="http://schemas.microsoft.com/office/drawing/2014/main" id="{A278E95A-E1A4-42FB-817F-9F3427878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3676650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2" name="Título 1">
            <a:extLst>
              <a:ext uri="{FF2B5EF4-FFF2-40B4-BE49-F238E27FC236}">
                <a16:creationId xmlns:a16="http://schemas.microsoft.com/office/drawing/2014/main" id="{AE2E6108-4056-45E2-B6BE-739B2223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  <p:pic>
        <p:nvPicPr>
          <p:cNvPr id="65543" name="Picture 14">
            <a:extLst>
              <a:ext uri="{FF2B5EF4-FFF2-40B4-BE49-F238E27FC236}">
                <a16:creationId xmlns:a16="http://schemas.microsoft.com/office/drawing/2014/main" id="{85A154A6-FD8A-4DB0-AA74-A0006364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570288"/>
            <a:ext cx="18097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4" name="AutoShape 7">
            <a:extLst>
              <a:ext uri="{FF2B5EF4-FFF2-40B4-BE49-F238E27FC236}">
                <a16:creationId xmlns:a16="http://schemas.microsoft.com/office/drawing/2014/main" id="{372C09F3-8510-414B-ACDA-0990287C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3143250"/>
            <a:ext cx="749300" cy="673100"/>
          </a:xfrm>
          <a:prstGeom prst="cube">
            <a:avLst>
              <a:gd name="adj" fmla="val 249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solidFill>
                <a:srgbClr val="FF0000"/>
              </a:solidFill>
            </a:endParaRPr>
          </a:p>
        </p:txBody>
      </p:sp>
      <p:sp>
        <p:nvSpPr>
          <p:cNvPr id="65545" name="AutoShape 8">
            <a:extLst>
              <a:ext uri="{FF2B5EF4-FFF2-40B4-BE49-F238E27FC236}">
                <a16:creationId xmlns:a16="http://schemas.microsoft.com/office/drawing/2014/main" id="{67305B17-A22A-4138-898C-E4F50513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2762250"/>
            <a:ext cx="749300" cy="596900"/>
          </a:xfrm>
          <a:prstGeom prst="cube">
            <a:avLst>
              <a:gd name="adj" fmla="val 249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solidFill>
                <a:srgbClr val="FF0000"/>
              </a:solidFill>
            </a:endParaRPr>
          </a:p>
        </p:txBody>
      </p:sp>
      <p:sp>
        <p:nvSpPr>
          <p:cNvPr id="65546" name="Rectangle 9">
            <a:extLst>
              <a:ext uri="{FF2B5EF4-FFF2-40B4-BE49-F238E27FC236}">
                <a16:creationId xmlns:a16="http://schemas.microsoft.com/office/drawing/2014/main" id="{43F27B1C-785A-4BEF-A1BA-2627B125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2879725"/>
            <a:ext cx="4572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547" name="Rectangle 10">
            <a:extLst>
              <a:ext uri="{FF2B5EF4-FFF2-40B4-BE49-F238E27FC236}">
                <a16:creationId xmlns:a16="http://schemas.microsoft.com/office/drawing/2014/main" id="{D7675BCD-0145-464A-BB45-CBA5BED3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3336925"/>
            <a:ext cx="479425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Número de Slide 5">
            <a:extLst>
              <a:ext uri="{FF2B5EF4-FFF2-40B4-BE49-F238E27FC236}">
                <a16:creationId xmlns:a16="http://schemas.microsoft.com/office/drawing/2014/main" id="{1F831A3D-8F85-4966-88ED-D34B2F3D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DBA718-BF0C-444C-9CFA-0C486BB1F0FD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BR" altLang="en-US" sz="1400"/>
          </a:p>
        </p:txBody>
      </p:sp>
      <p:sp>
        <p:nvSpPr>
          <p:cNvPr id="1866755" name="Rectangle 3">
            <a:extLst>
              <a:ext uri="{FF2B5EF4-FFF2-40B4-BE49-F238E27FC236}">
                <a16:creationId xmlns:a16="http://schemas.microsoft.com/office/drawing/2014/main" id="{7D618167-5738-4166-8BA8-42432A13E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3048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 sz="3000"/>
              <a:t>Criar novas expressões que reflitam as restrições conhecidas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 [Sobre (x,y)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Acima (x,y)]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z [Acima (x,y)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Acima (y,z)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Acima (x,z)]</a:t>
            </a:r>
          </a:p>
          <a:p>
            <a:pPr eaLnBrk="1" hangingPunct="1"/>
            <a:r>
              <a:rPr lang="pt-BR" altLang="en-US" sz="3000"/>
              <a:t>Necessário por na forma de cláusulas as duas expressões universalmente quantificadas</a:t>
            </a:r>
          </a:p>
        </p:txBody>
      </p:sp>
      <p:sp>
        <p:nvSpPr>
          <p:cNvPr id="66564" name="Título 1">
            <a:extLst>
              <a:ext uri="{FF2B5EF4-FFF2-40B4-BE49-F238E27FC236}">
                <a16:creationId xmlns:a16="http://schemas.microsoft.com/office/drawing/2014/main" id="{8945E9A2-4AA2-45E4-BAE9-109291F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6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6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6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5">
            <a:extLst>
              <a:ext uri="{FF2B5EF4-FFF2-40B4-BE49-F238E27FC236}">
                <a16:creationId xmlns:a16="http://schemas.microsoft.com/office/drawing/2014/main" id="{9DB14314-BEC0-4FCF-85B0-201B7FC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A7F7EC-0342-412F-9C46-54A2B2503D7C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BR" altLang="en-US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C7FA4B2-3FF6-4EFD-8BED-DD079B8FE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3048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 sz="3000"/>
              <a:t>Criar novas expressões que reflitam as restrições conhecidas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 [Sobre (x,y)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Acima (x,y)]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x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y </a:t>
            </a:r>
            <a:r>
              <a:rPr lang="pt-BR" altLang="en-US" sz="2400">
                <a:latin typeface="Symbol" panose="05050102010706020507" pitchFamily="18" charset="2"/>
              </a:rPr>
              <a:t></a:t>
            </a:r>
            <a:r>
              <a:rPr lang="pt-BR" altLang="en-US" sz="2400"/>
              <a:t>z [Acima (x,y) </a:t>
            </a:r>
            <a:r>
              <a:rPr lang="pt-BR" altLang="en-US" sz="2400">
                <a:latin typeface="Symbol" panose="05050102010706020507" pitchFamily="18" charset="2"/>
              </a:rPr>
              <a:t></a:t>
            </a:r>
            <a:r>
              <a:rPr lang="pt-BR" altLang="en-US" sz="2400"/>
              <a:t> Acima (y,z) </a:t>
            </a:r>
            <a:r>
              <a:rPr lang="pt-BR" altLang="en-US" sz="2400">
                <a:latin typeface="Symbol" panose="05050102010706020507" pitchFamily="18" charset="2"/>
              </a:rPr>
              <a:t></a:t>
            </a:r>
            <a:r>
              <a:rPr lang="pt-BR" altLang="en-US" sz="2400"/>
              <a:t> Acima (x,z)]</a:t>
            </a:r>
          </a:p>
          <a:p>
            <a:pPr eaLnBrk="1" hangingPunct="1"/>
            <a:r>
              <a:rPr lang="pt-BR" altLang="en-US" sz="3000"/>
              <a:t>Necessário por na forma de cláusulas as duas expressões universalmente quantificadas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5E9FFA3E-64AD-4A22-8513-2B4C8E4E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5400675"/>
            <a:ext cx="62023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buClrTx/>
              <a:buSzTx/>
              <a:buFontTx/>
              <a:buNone/>
            </a:pP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Sobre (u, v) </a:t>
            </a:r>
            <a:r>
              <a:rPr lang="pt-BR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Acima (u,v)</a:t>
            </a:r>
          </a:p>
          <a:p>
            <a:pPr lvl="1">
              <a:buClrTx/>
              <a:buSzTx/>
              <a:buFontTx/>
              <a:buNone/>
            </a:pP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Acima (x,y) </a:t>
            </a:r>
            <a:r>
              <a:rPr lang="pt-BR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Acima (y,z) </a:t>
            </a:r>
            <a:r>
              <a:rPr lang="pt-BR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Acima (x,z)</a:t>
            </a:r>
          </a:p>
        </p:txBody>
      </p:sp>
      <p:sp>
        <p:nvSpPr>
          <p:cNvPr id="67589" name="Título 1">
            <a:extLst>
              <a:ext uri="{FF2B5EF4-FFF2-40B4-BE49-F238E27FC236}">
                <a16:creationId xmlns:a16="http://schemas.microsoft.com/office/drawing/2014/main" id="{5A30EA5C-4871-4003-AB21-D4FF8E46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5">
            <a:extLst>
              <a:ext uri="{FF2B5EF4-FFF2-40B4-BE49-F238E27FC236}">
                <a16:creationId xmlns:a16="http://schemas.microsoft.com/office/drawing/2014/main" id="{35ABECF7-F12E-4063-9B14-74AB92FD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59C2658-3D83-4058-B3C0-7D0F32C2B693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BR" altLang="en-US" sz="140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CDB014-4F99-4EFE-84DD-DF8CEB717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 sz="2800"/>
              <a:t>Cláusulas iniciais</a:t>
            </a:r>
            <a:endParaRPr lang="pt-BR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Sobre (u,v)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Acima (u,v)				    (1)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(x,y)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(y,z)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Acima (x,z)		    (2)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Sobre (B,A)						    (3)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Sobre (A,mesa)					    (4)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(B,mesa)					    (5)</a:t>
            </a:r>
            <a:endParaRPr lang="pt-BR" altLang="en-US" sz="2400"/>
          </a:p>
          <a:p>
            <a:pPr eaLnBrk="1" hangingPunct="1"/>
            <a:r>
              <a:rPr lang="pt-BR" altLang="en-US" sz="2800"/>
              <a:t>Prova</a:t>
            </a:r>
            <a:endParaRPr lang="pt-BR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</a:t>
            </a:r>
            <a:r>
              <a:rPr lang="pt-BR" altLang="en-US" sz="2000"/>
              <a:t>Acima (B,y)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(y,mesa)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Acima (B,mesa)  (2)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>
                <a:latin typeface="Symbol" panose="05050102010706020507" pitchFamily="18" charset="2"/>
              </a:rPr>
              <a:t>	</a:t>
            </a:r>
            <a:r>
              <a:rPr lang="pt-BR" altLang="en-US" sz="2000"/>
              <a:t>Acima (B,mesa)					    (5)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000"/>
              <a:t>	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(B,y) </a:t>
            </a:r>
            <a:r>
              <a:rPr lang="pt-BR" altLang="en-US" sz="2000" b="1">
                <a:latin typeface="Symbol" panose="05050102010706020507" pitchFamily="18" charset="2"/>
              </a:rPr>
              <a:t></a:t>
            </a:r>
            <a:r>
              <a:rPr lang="pt-BR" altLang="en-US" sz="2000"/>
              <a:t> </a:t>
            </a:r>
            <a:r>
              <a:rPr lang="pt-BR" altLang="en-US" sz="2000">
                <a:latin typeface="Symbol" panose="05050102010706020507" pitchFamily="18" charset="2"/>
              </a:rPr>
              <a:t></a:t>
            </a:r>
            <a:r>
              <a:rPr lang="pt-BR" altLang="en-US" sz="2000"/>
              <a:t>Acima (y,mesa) 		    (6)</a:t>
            </a: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4A53DF80-1635-408C-9158-A47BC9581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62600"/>
            <a:ext cx="5688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613" name="Título 1">
            <a:extLst>
              <a:ext uri="{FF2B5EF4-FFF2-40B4-BE49-F238E27FC236}">
                <a16:creationId xmlns:a16="http://schemas.microsoft.com/office/drawing/2014/main" id="{F8B7CB7D-63A1-4CA5-A866-DC853E39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5">
            <a:extLst>
              <a:ext uri="{FF2B5EF4-FFF2-40B4-BE49-F238E27FC236}">
                <a16:creationId xmlns:a16="http://schemas.microsoft.com/office/drawing/2014/main" id="{C6146026-CF16-40D5-A6C4-5564A9EC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6CDA3E-AD6F-46E2-8DCC-205CBD0C16A5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BR" altLang="en-US" sz="1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9C9DC1C-83A9-486B-84C3-EAE6DCDEE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Prova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(y,mesa) </a:t>
            </a:r>
            <a:r>
              <a:rPr lang="pt-BR" altLang="en-US" sz="2400" b="1">
                <a:latin typeface="Symbol" panose="05050102010706020507" pitchFamily="18" charset="2"/>
              </a:rPr>
              <a:t></a:t>
            </a:r>
            <a:r>
              <a:rPr lang="pt-BR" altLang="en-US" sz="2400"/>
              <a:t> </a:t>
            </a:r>
            <a:r>
              <a:rPr lang="pt-BR" altLang="en-US" sz="2400">
                <a:solidFill>
                  <a:schemeClr val="folHlink"/>
                </a:solidFill>
              </a:rPr>
              <a:t>Acima (y,mesa)</a:t>
            </a:r>
            <a:r>
              <a:rPr lang="pt-BR" altLang="en-US" sz="2400"/>
              <a:t>		(1)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Acima (B,y) </a:t>
            </a:r>
            <a:r>
              <a:rPr lang="pt-BR" altLang="en-US" sz="2400" b="1">
                <a:latin typeface="Symbol" panose="05050102010706020507" pitchFamily="18" charset="2"/>
              </a:rPr>
              <a:t></a:t>
            </a:r>
            <a:r>
              <a:rPr lang="pt-BR" altLang="en-US" sz="2400"/>
              <a:t> </a:t>
            </a: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</a:rPr>
              <a:t>Acima (y,mesa)</a:t>
            </a:r>
            <a:r>
              <a:rPr lang="pt-BR" altLang="en-US" sz="2400"/>
              <a:t> 		(6)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(y,mesa) </a:t>
            </a:r>
            <a:r>
              <a:rPr lang="pt-BR" altLang="en-US" sz="2400" b="1">
                <a:latin typeface="Symbol" panose="05050102010706020507" pitchFamily="18" charset="2"/>
              </a:rPr>
              <a:t></a:t>
            </a:r>
            <a:r>
              <a:rPr lang="pt-BR" altLang="en-US" sz="2400"/>
              <a:t> 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Acima (B,y)		(7)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(B,y)      </a:t>
            </a:r>
            <a:r>
              <a:rPr lang="pt-BR" altLang="en-US" sz="2400" b="1">
                <a:latin typeface="Symbol" panose="05050102010706020507" pitchFamily="18" charset="2"/>
              </a:rPr>
              <a:t></a:t>
            </a:r>
            <a:r>
              <a:rPr lang="pt-BR" altLang="en-US" sz="2400"/>
              <a:t>   </a:t>
            </a:r>
            <a:r>
              <a:rPr lang="pt-BR" altLang="en-US" sz="2400">
                <a:solidFill>
                  <a:schemeClr val="folHlink"/>
                </a:solidFill>
              </a:rPr>
              <a:t>Acima (B,y)</a:t>
            </a:r>
            <a:r>
              <a:rPr lang="pt-BR" altLang="en-US" sz="2400"/>
              <a:t>		(1)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(y,mesa) </a:t>
            </a:r>
            <a:r>
              <a:rPr lang="pt-BR" altLang="en-US" sz="2400" b="1">
                <a:latin typeface="Symbol" panose="05050102010706020507" pitchFamily="18" charset="2"/>
              </a:rPr>
              <a:t></a:t>
            </a:r>
            <a:r>
              <a:rPr lang="pt-BR" altLang="en-US" sz="2400"/>
              <a:t> </a:t>
            </a: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</a:rPr>
              <a:t>Acima (B,y)</a:t>
            </a:r>
            <a:r>
              <a:rPr lang="pt-BR" altLang="en-US" sz="2400"/>
              <a:t>		(7)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(B,y) </a:t>
            </a:r>
            <a:r>
              <a:rPr lang="pt-BR" altLang="en-US" sz="2400" b="1">
                <a:latin typeface="Symbol" panose="05050102010706020507" pitchFamily="18" charset="2"/>
              </a:rPr>
              <a:t>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(y,mesa) 		(8)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400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2F473D62-01C2-4188-A20A-1E79ACF18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3429000"/>
            <a:ext cx="5243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D1FED0E8-F07C-4521-9B8B-046EB08D6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88" y="5181600"/>
            <a:ext cx="5116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638" name="Título 1">
            <a:extLst>
              <a:ext uri="{FF2B5EF4-FFF2-40B4-BE49-F238E27FC236}">
                <a16:creationId xmlns:a16="http://schemas.microsoft.com/office/drawing/2014/main" id="{CDFA83C6-D382-4854-A81A-71C2614D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5">
            <a:extLst>
              <a:ext uri="{FF2B5EF4-FFF2-40B4-BE49-F238E27FC236}">
                <a16:creationId xmlns:a16="http://schemas.microsoft.com/office/drawing/2014/main" id="{DEEC7C1E-59C1-4CE1-9F6A-6BC1CFD1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805D6D-5439-46E5-9FA8-EF712A7995BF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en-US" sz="14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04871B-2D89-4000-B4EA-FF7C6C210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800"/>
              <a:t>1) Assumir que a negação do teorema é verdadeira</a:t>
            </a:r>
            <a:endParaRPr lang="pt-BR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en-US" sz="2400"/>
              <a:t>c) 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passaro (pardal)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800"/>
              <a:t>2) Mostrar contradição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80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0F7568B-6DAB-40F2-B2DB-EB099289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5038725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pt-BR" altLang="en-US" sz="2400" b="1">
                <a:latin typeface="Symbol" panose="05050102010706020507" pitchFamily="18" charset="2"/>
              </a:rPr>
              <a:t></a:t>
            </a:r>
            <a:r>
              <a:rPr lang="pt-BR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  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</a:t>
            </a:r>
            <a:r>
              <a:rPr lang="pt-B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pena (pardal)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</a:t>
            </a:r>
            <a:r>
              <a:rPr lang="pt-B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passaro (pardal)</a:t>
            </a:r>
          </a:p>
          <a:p>
            <a:pPr>
              <a:buClrTx/>
              <a:buSzTx/>
              <a:buFontTx/>
              <a:buNone/>
            </a:pPr>
            <a:r>
              <a:rPr lang="pt-B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pena (pardal)</a:t>
            </a:r>
          </a:p>
          <a:p>
            <a:pPr>
              <a:buClrTx/>
              <a:buSzTx/>
              <a:buFontTx/>
              <a:buNone/>
            </a:pPr>
            <a:r>
              <a:rPr lang="pt-BR" altLang="en-US" sz="2400">
                <a:latin typeface="Times New Roman" panose="02020603050405020304" pitchFamily="18" charset="0"/>
              </a:rPr>
              <a:t> 	passaro (pardal)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762F7613-58A0-45B4-9E5A-9E7826D3A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738688"/>
            <a:ext cx="18510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4" name="Rectangle 10">
            <a:extLst>
              <a:ext uri="{FF2B5EF4-FFF2-40B4-BE49-F238E27FC236}">
                <a16:creationId xmlns:a16="http://schemas.microsoft.com/office/drawing/2014/main" id="{FAE831F7-6118-49F4-A1C0-4FA79E7AE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43513"/>
            <a:ext cx="21685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latin typeface="Times New Roman" panose="02020603050405020304" pitchFamily="18" charset="0"/>
              </a:rPr>
              <a:t>Contradição</a:t>
            </a:r>
          </a:p>
        </p:txBody>
      </p:sp>
      <p:sp>
        <p:nvSpPr>
          <p:cNvPr id="43015" name="Rectangle 11">
            <a:extLst>
              <a:ext uri="{FF2B5EF4-FFF2-40B4-BE49-F238E27FC236}">
                <a16:creationId xmlns:a16="http://schemas.microsoft.com/office/drawing/2014/main" id="{756A3AE7-8DE6-4D19-911D-808F0F5C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344328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pt-BR" altLang="en-US" sz="2400" b="1">
                <a:latin typeface="Symbol" panose="05050102010706020507" pitchFamily="18" charset="2"/>
              </a:rPr>
              <a:t></a:t>
            </a:r>
            <a:r>
              <a:rPr lang="pt-BR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    </a:t>
            </a:r>
            <a:r>
              <a:rPr lang="pt-BR" altLang="en-US" sz="2400">
                <a:solidFill>
                  <a:schemeClr val="tx2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passaro (pardal)</a:t>
            </a:r>
          </a:p>
          <a:p>
            <a:pPr>
              <a:buClrTx/>
              <a:buSzTx/>
              <a:buFontTx/>
              <a:buNone/>
            </a:pPr>
            <a:r>
              <a:rPr lang="pt-B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passaro (pardal)</a:t>
            </a:r>
          </a:p>
          <a:p>
            <a:pPr>
              <a:buClrTx/>
              <a:buSzTx/>
              <a:buFontTx/>
              <a:buNone/>
            </a:pPr>
            <a:r>
              <a:rPr lang="pt-BR" altLang="en-US" sz="2400" b="1">
                <a:latin typeface="Symbol" panose="05050102010706020507" pitchFamily="18" charset="2"/>
              </a:rPr>
              <a:t>2.3</a:t>
            </a:r>
            <a:r>
              <a:rPr lang="pt-BR" altLang="en-US" sz="2400">
                <a:latin typeface="Times New Roman" panose="02020603050405020304" pitchFamily="18" charset="0"/>
              </a:rPr>
              <a:t>	nil (cláusula vazia)</a:t>
            </a:r>
          </a:p>
        </p:txBody>
      </p:sp>
      <p:sp>
        <p:nvSpPr>
          <p:cNvPr id="43016" name="Line 12">
            <a:extLst>
              <a:ext uri="{FF2B5EF4-FFF2-40B4-BE49-F238E27FC236}">
                <a16:creationId xmlns:a16="http://schemas.microsoft.com/office/drawing/2014/main" id="{1DA93664-85C8-4AC8-BCBA-52E820FDE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6186488"/>
            <a:ext cx="21574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7" name="Freeform 14">
            <a:extLst>
              <a:ext uri="{FF2B5EF4-FFF2-40B4-BE49-F238E27FC236}">
                <a16:creationId xmlns:a16="http://schemas.microsoft.com/office/drawing/2014/main" id="{F9934BAC-6B06-4D44-A4A7-4D91251192F5}"/>
              </a:ext>
            </a:extLst>
          </p:cNvPr>
          <p:cNvSpPr>
            <a:spLocks/>
          </p:cNvSpPr>
          <p:nvPr/>
        </p:nvSpPr>
        <p:spPr bwMode="auto">
          <a:xfrm>
            <a:off x="5181600" y="5397500"/>
            <a:ext cx="1460500" cy="622300"/>
          </a:xfrm>
          <a:custGeom>
            <a:avLst/>
            <a:gdLst>
              <a:gd name="T0" fmla="*/ 2147483647 w 920"/>
              <a:gd name="T1" fmla="*/ 2147483647 h 392"/>
              <a:gd name="T2" fmla="*/ 2147483647 w 920"/>
              <a:gd name="T3" fmla="*/ 2147483647 h 392"/>
              <a:gd name="T4" fmla="*/ 0 w 920"/>
              <a:gd name="T5" fmla="*/ 2147483647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0" h="392">
                <a:moveTo>
                  <a:pt x="48" y="56"/>
                </a:moveTo>
                <a:cubicBezTo>
                  <a:pt x="484" y="28"/>
                  <a:pt x="920" y="0"/>
                  <a:pt x="912" y="56"/>
                </a:cubicBezTo>
                <a:cubicBezTo>
                  <a:pt x="904" y="112"/>
                  <a:pt x="452" y="252"/>
                  <a:pt x="0" y="3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3018" name="Título 1">
            <a:extLst>
              <a:ext uri="{FF2B5EF4-FFF2-40B4-BE49-F238E27FC236}">
                <a16:creationId xmlns:a16="http://schemas.microsoft.com/office/drawing/2014/main" id="{48725C54-F7F6-4A01-846F-B7789B6B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Número de Slide 5">
            <a:extLst>
              <a:ext uri="{FF2B5EF4-FFF2-40B4-BE49-F238E27FC236}">
                <a16:creationId xmlns:a16="http://schemas.microsoft.com/office/drawing/2014/main" id="{012C8004-28D8-4112-B86F-EF192BFC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6087E5-4175-45B3-BEDA-DA2A5F006F25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BR" altLang="en-US" sz="1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55D8EC4-6530-4B67-A458-690A8A90A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Prova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solidFill>
                  <a:schemeClr val="folHlink"/>
                </a:solidFill>
              </a:rPr>
              <a:t>  Sobre (B,A)</a:t>
            </a:r>
            <a:r>
              <a:rPr lang="pt-BR" altLang="en-US" sz="2400"/>
              <a:t>					(3)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</a:rPr>
              <a:t>Sobre (B,A)</a:t>
            </a:r>
            <a:r>
              <a:rPr lang="pt-BR" altLang="en-US" sz="2400"/>
              <a:t> </a:t>
            </a:r>
            <a:r>
              <a:rPr lang="pt-BR" altLang="en-US" sz="2400" b="1">
                <a:latin typeface="Symbol" panose="05050102010706020507" pitchFamily="18" charset="2"/>
              </a:rPr>
              <a:t></a:t>
            </a: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(A,mesa) 		(8)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latin typeface="Symbol" panose="05050102010706020507" pitchFamily="18" charset="2"/>
              </a:rPr>
              <a:t></a:t>
            </a:r>
            <a:r>
              <a:rPr lang="pt-BR" altLang="en-US" sz="2400"/>
              <a:t>Sobre (A,mesa)				(9) 							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solidFill>
                  <a:schemeClr val="folHlink"/>
                </a:solidFill>
              </a:rPr>
              <a:t>  Sobre (A,mesa)	</a:t>
            </a:r>
            <a:r>
              <a:rPr lang="pt-BR" altLang="en-US" sz="2400"/>
              <a:t>				(4)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>
                <a:solidFill>
                  <a:schemeClr val="folHlink"/>
                </a:solidFill>
                <a:latin typeface="Symbol" panose="05050102010706020507" pitchFamily="18" charset="2"/>
              </a:rPr>
              <a:t></a:t>
            </a:r>
            <a:r>
              <a:rPr lang="pt-BR" altLang="en-US" sz="2400">
                <a:solidFill>
                  <a:schemeClr val="folHlink"/>
                </a:solidFill>
              </a:rPr>
              <a:t>Sobre (A,mesa)</a:t>
            </a:r>
            <a:r>
              <a:rPr lang="pt-BR" altLang="en-US" sz="2400"/>
              <a:t>				(9) 								(10)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400"/>
              <a:t>	</a:t>
            </a:r>
            <a:endParaRPr lang="pt-BR" alt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29387CBA-E417-40DC-B574-5A7EE6B04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434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ECCA85B3-6622-4215-AE03-33F28AFC1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2411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B3D069ED-A9FC-4E1B-8AF6-0DD679487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291138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/>
              <a:t>Nil</a:t>
            </a:r>
            <a:endParaRPr lang="en-GB" altLang="en-US" sz="2400"/>
          </a:p>
        </p:txBody>
      </p:sp>
      <p:sp>
        <p:nvSpPr>
          <p:cNvPr id="70663" name="Título 1">
            <a:extLst>
              <a:ext uri="{FF2B5EF4-FFF2-40B4-BE49-F238E27FC236}">
                <a16:creationId xmlns:a16="http://schemas.microsoft.com/office/drawing/2014/main" id="{7C83E583-C89B-4619-B6D9-9165896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5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Número de Slide 5">
            <a:extLst>
              <a:ext uri="{FF2B5EF4-FFF2-40B4-BE49-F238E27FC236}">
                <a16:creationId xmlns:a16="http://schemas.microsoft.com/office/drawing/2014/main" id="{D5980200-77A0-4408-AA2E-9A20FBF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9FA1FB-EE0D-403C-9361-831160A10145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BR" altLang="en-US" sz="1400"/>
          </a:p>
        </p:txBody>
      </p:sp>
      <p:sp>
        <p:nvSpPr>
          <p:cNvPr id="1876995" name="Rectangle 3">
            <a:extLst>
              <a:ext uri="{FF2B5EF4-FFF2-40B4-BE49-F238E27FC236}">
                <a16:creationId xmlns:a16="http://schemas.microsoft.com/office/drawing/2014/main" id="{8194ED87-341B-4557-A7D4-3C623C68B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38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Dados os axiomas: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	Pai (João, José)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	Pai (José, Pedro)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en-US"/>
              <a:t>Provar que Avo (João, Pedro) é verdade</a:t>
            </a:r>
            <a:r>
              <a:rPr lang="pt-BR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		</a:t>
            </a:r>
            <a:endParaRPr lang="pt-BR" altLang="en-US" sz="1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190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1900"/>
          </a:p>
        </p:txBody>
      </p:sp>
      <p:sp>
        <p:nvSpPr>
          <p:cNvPr id="72708" name="Título 1">
            <a:extLst>
              <a:ext uri="{FF2B5EF4-FFF2-40B4-BE49-F238E27FC236}">
                <a16:creationId xmlns:a16="http://schemas.microsoft.com/office/drawing/2014/main" id="{30815770-80FB-4699-B2D6-FEC431CC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6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699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5">
            <a:extLst>
              <a:ext uri="{FF2B5EF4-FFF2-40B4-BE49-F238E27FC236}">
                <a16:creationId xmlns:a16="http://schemas.microsoft.com/office/drawing/2014/main" id="{E161AC26-D2A4-4C72-8894-C6A75D1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B24C1D-EB92-4880-BD2D-F1D1E5021257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altLang="en-US" sz="14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7A3D1C2-5B09-4CB0-93D3-0834CEF7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38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Dados os axiomas: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	Pai (João, José)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	Pai (José, Pedro)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en-US"/>
              <a:t>Provar que Avo (João, Pedro) é verdade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en-US"/>
              <a:t>Sugestão: </a:t>
            </a:r>
            <a:r>
              <a:rPr lang="pt-BR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			</a:t>
            </a:r>
            <a:endParaRPr lang="pt-BR" altLang="en-US" sz="1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190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1900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D9177BE3-97B0-4A37-8086-1E77B65C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664075"/>
            <a:ext cx="68532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x 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y 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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z [Pai(x, y) </a:t>
            </a:r>
            <a:r>
              <a:rPr lang="pt-BR" altLang="en-US" sz="2800" b="1">
                <a:solidFill>
                  <a:schemeClr val="folHlink"/>
                </a:solidFill>
                <a:latin typeface="Symbol" panose="05050102010706020507" pitchFamily="18" charset="2"/>
              </a:rPr>
              <a:t>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Pai(y, z) 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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Avo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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x, z</a:t>
            </a:r>
            <a:r>
              <a:rPr lang="pt-BR" altLang="en-US" sz="2800">
                <a:solidFill>
                  <a:schemeClr val="folHlink"/>
                </a:solidFill>
                <a:latin typeface="Symbol" panose="05050102010706020507" pitchFamily="18" charset="2"/>
              </a:rPr>
              <a:t></a:t>
            </a:r>
            <a:r>
              <a:rPr lang="pt-BR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73733" name="Título 1">
            <a:extLst>
              <a:ext uri="{FF2B5EF4-FFF2-40B4-BE49-F238E27FC236}">
                <a16:creationId xmlns:a16="http://schemas.microsoft.com/office/drawing/2014/main" id="{E735E404-F147-4341-B03D-6342B749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6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22823A0B-22CD-4161-BC9F-60EF1D50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7</a:t>
            </a:r>
            <a:endParaRPr lang="en-GB" altLang="en-US"/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C73D6576-1AE0-4529-A10E-BE33CFDA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Dado que:</a:t>
            </a:r>
          </a:p>
          <a:p>
            <a:pPr lvl="1"/>
            <a:r>
              <a:rPr lang="pt-PT" altLang="en-US" sz="2400"/>
              <a:t>Todos os cães uivam à noite</a:t>
            </a:r>
          </a:p>
          <a:p>
            <a:pPr lvl="1"/>
            <a:r>
              <a:rPr lang="pt-PT" altLang="en-US" sz="2400"/>
              <a:t>Qualquer pessoa que tenha algum gato não terá ratos</a:t>
            </a:r>
          </a:p>
          <a:p>
            <a:pPr lvl="1"/>
            <a:r>
              <a:rPr lang="pt-PT" altLang="en-US" sz="2400"/>
              <a:t>Quem tem sono leve, não tem nada que uiva à noite</a:t>
            </a:r>
          </a:p>
          <a:p>
            <a:pPr lvl="1"/>
            <a:r>
              <a:rPr lang="pt-PT" altLang="en-US" sz="2400"/>
              <a:t>João tem um cão ou um  gato</a:t>
            </a:r>
            <a:endParaRPr lang="en-GB" altLang="en-US" sz="2400"/>
          </a:p>
          <a:p>
            <a:r>
              <a:rPr lang="pt-PT" altLang="en-US" sz="2800"/>
              <a:t>Provar que</a:t>
            </a:r>
            <a:endParaRPr lang="en-GB" altLang="en-US" sz="2800"/>
          </a:p>
          <a:p>
            <a:pPr lvl="1"/>
            <a:r>
              <a:rPr lang="pt-PT" altLang="en-US" sz="2400"/>
              <a:t>Se João tem sono leve, então João não tem nenhum rato</a:t>
            </a:r>
            <a:endParaRPr lang="en-GB" altLang="en-US" sz="2400"/>
          </a:p>
          <a:p>
            <a:endParaRPr lang="en-GB" altLang="en-US"/>
          </a:p>
        </p:txBody>
      </p:sp>
      <p:sp>
        <p:nvSpPr>
          <p:cNvPr id="74756" name="Espaço Reservado para Número de Slide 3">
            <a:extLst>
              <a:ext uri="{FF2B5EF4-FFF2-40B4-BE49-F238E27FC236}">
                <a16:creationId xmlns:a16="http://schemas.microsoft.com/office/drawing/2014/main" id="{E97DE73B-D563-4025-B2EF-9EF8A264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D0B1829-82C0-4617-BA27-789E5E2B0871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>
            <a:extLst>
              <a:ext uri="{FF2B5EF4-FFF2-40B4-BE49-F238E27FC236}">
                <a16:creationId xmlns:a16="http://schemas.microsoft.com/office/drawing/2014/main" id="{C470C4E5-8C5F-467E-8C62-C9975262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7</a:t>
            </a:r>
            <a:endParaRPr lang="en-GB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E7CBE-8E8D-40CB-922E-D4FEDBA4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17713"/>
            <a:ext cx="8064500" cy="4114800"/>
          </a:xfrm>
        </p:spPr>
        <p:txBody>
          <a:bodyPr/>
          <a:lstStyle/>
          <a:p>
            <a:pPr>
              <a:defRPr/>
            </a:pPr>
            <a:r>
              <a:rPr lang="pt-BR" altLang="en-US" dirty="0"/>
              <a:t>Fórmula Bem Formada (FBF):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altLang="en-US" sz="2400" dirty="0">
                <a:latin typeface="Symbol" pitchFamily="18" charset="2"/>
              </a:rPr>
              <a:t>      </a:t>
            </a:r>
            <a:r>
              <a:rPr lang="pt-BR" altLang="en-US" sz="2200" dirty="0">
                <a:latin typeface="Symbol" pitchFamily="18" charset="2"/>
              </a:rPr>
              <a:t></a:t>
            </a:r>
            <a:r>
              <a:rPr lang="pt-BR" altLang="en-US" sz="2200" dirty="0"/>
              <a:t>x [</a:t>
            </a:r>
            <a:r>
              <a:rPr lang="pt-BR" altLang="en-US" sz="2200" dirty="0" err="1"/>
              <a:t>Cao</a:t>
            </a:r>
            <a:r>
              <a:rPr lang="pt-BR" altLang="en-US" sz="2200" dirty="0"/>
              <a:t> (x) </a:t>
            </a:r>
            <a:r>
              <a:rPr lang="pt-BR" altLang="en-US" sz="2200" dirty="0">
                <a:latin typeface="Symbol" pitchFamily="18" charset="2"/>
              </a:rPr>
              <a:t></a:t>
            </a:r>
            <a:r>
              <a:rPr lang="pt-BR" altLang="en-US" sz="2200" dirty="0"/>
              <a:t> Uiva (x)]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pt-BR" altLang="en-US" sz="2200" dirty="0">
                <a:latin typeface="Symbol" pitchFamily="18" charset="2"/>
              </a:rPr>
              <a:t></a:t>
            </a:r>
            <a:r>
              <a:rPr lang="pt-BR" altLang="en-US" sz="2200" dirty="0" err="1"/>
              <a:t>x</a:t>
            </a:r>
            <a:r>
              <a:rPr lang="pt-BR" altLang="en-US" sz="2200" dirty="0" err="1">
                <a:latin typeface="Symbol" pitchFamily="18" charset="2"/>
              </a:rPr>
              <a:t></a:t>
            </a:r>
            <a:r>
              <a:rPr lang="pt-BR" altLang="en-US" sz="2200" dirty="0" err="1"/>
              <a:t>y</a:t>
            </a:r>
            <a:r>
              <a:rPr lang="pt-BR" altLang="en-US" sz="2200" dirty="0"/>
              <a:t> [Tem (</a:t>
            </a:r>
            <a:r>
              <a:rPr lang="pt-BR" altLang="en-US" sz="2200" dirty="0" err="1"/>
              <a:t>x,y</a:t>
            </a:r>
            <a:r>
              <a:rPr lang="pt-BR" altLang="en-US" sz="2200" dirty="0"/>
              <a:t>) </a:t>
            </a:r>
            <a:r>
              <a:rPr lang="pt-BR" altLang="en-US" sz="2200" dirty="0">
                <a:latin typeface="Symbol" pitchFamily="18" charset="2"/>
              </a:rPr>
              <a:t></a:t>
            </a:r>
            <a:r>
              <a:rPr lang="pt-BR" altLang="en-US" sz="2200" dirty="0"/>
              <a:t> Gato (y) </a:t>
            </a:r>
            <a:r>
              <a:rPr lang="pt-BR" altLang="en-US" sz="2200" dirty="0">
                <a:latin typeface="Symbol" pitchFamily="18" charset="2"/>
              </a:rPr>
              <a:t></a:t>
            </a:r>
            <a:r>
              <a:rPr lang="pt-BR" altLang="en-US" sz="2200" dirty="0"/>
              <a:t> </a:t>
            </a:r>
            <a:r>
              <a:rPr lang="pt-BR" altLang="en-US" sz="2200" dirty="0">
                <a:latin typeface="Symbol" pitchFamily="18" charset="2"/>
              </a:rPr>
              <a:t></a:t>
            </a:r>
            <a:r>
              <a:rPr lang="pt-BR" altLang="en-US" sz="2200" dirty="0"/>
              <a:t>z [Tem(</a:t>
            </a:r>
            <a:r>
              <a:rPr lang="pt-BR" altLang="en-US" sz="2200" dirty="0" err="1"/>
              <a:t>x,z</a:t>
            </a:r>
            <a:r>
              <a:rPr lang="pt-BR" altLang="en-US" sz="2200" dirty="0"/>
              <a:t>) </a:t>
            </a:r>
            <a:r>
              <a:rPr lang="pt-BR" altLang="en-US" sz="2200" dirty="0">
                <a:latin typeface="Symbol" pitchFamily="18" charset="2"/>
              </a:rPr>
              <a:t></a:t>
            </a:r>
            <a:r>
              <a:rPr lang="pt-BR" altLang="en-US" sz="2200" dirty="0"/>
              <a:t> Rato (z)]]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pt-BR" altLang="en-US" sz="2200" dirty="0">
                <a:latin typeface="Symbol" pitchFamily="18" charset="2"/>
              </a:rPr>
              <a:t></a:t>
            </a:r>
            <a:r>
              <a:rPr lang="pt-BR" altLang="en-US" sz="2200" dirty="0"/>
              <a:t>x [</a:t>
            </a:r>
            <a:r>
              <a:rPr lang="pt-BR" altLang="en-US" sz="2200" dirty="0" err="1"/>
              <a:t>DormeCedo</a:t>
            </a:r>
            <a:r>
              <a:rPr lang="pt-BR" altLang="en-US" sz="2200" dirty="0"/>
              <a:t> (x) </a:t>
            </a:r>
            <a:r>
              <a:rPr lang="pt-BR" altLang="en-US" sz="2200" dirty="0">
                <a:latin typeface="Symbol" pitchFamily="18" charset="2"/>
              </a:rPr>
              <a:t></a:t>
            </a:r>
            <a:r>
              <a:rPr lang="pt-BR" altLang="en-US" sz="2200" dirty="0"/>
              <a:t> </a:t>
            </a:r>
            <a:r>
              <a:rPr lang="pt-BR" altLang="en-US" sz="2200" dirty="0">
                <a:latin typeface="Symbol" pitchFamily="18" charset="2"/>
              </a:rPr>
              <a:t></a:t>
            </a:r>
            <a:r>
              <a:rPr lang="pt-BR" altLang="en-US" sz="2200" dirty="0"/>
              <a:t>y [Tem (</a:t>
            </a:r>
            <a:r>
              <a:rPr lang="pt-BR" altLang="en-US" sz="2200" dirty="0" err="1"/>
              <a:t>x,y</a:t>
            </a:r>
            <a:r>
              <a:rPr lang="pt-BR" altLang="en-US" sz="2200" dirty="0"/>
              <a:t>) </a:t>
            </a:r>
            <a:r>
              <a:rPr lang="pt-BR" altLang="en-US" sz="2200" dirty="0">
                <a:latin typeface="Symbol" pitchFamily="18" charset="2"/>
              </a:rPr>
              <a:t> </a:t>
            </a:r>
            <a:r>
              <a:rPr lang="pt-BR" altLang="en-US" sz="2200" dirty="0"/>
              <a:t>Uiva (y)]]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pt-BR" altLang="en-US" sz="2200" dirty="0">
                <a:latin typeface="Symbol" pitchFamily="18" charset="2"/>
              </a:rPr>
              <a:t></a:t>
            </a:r>
            <a:r>
              <a:rPr lang="pt-BR" altLang="en-US" sz="2200" dirty="0"/>
              <a:t>x [Tem(Joao, x) </a:t>
            </a:r>
            <a:r>
              <a:rPr lang="pt-BR" altLang="en-US" sz="2200" dirty="0">
                <a:latin typeface="Symbol" pitchFamily="18" charset="2"/>
              </a:rPr>
              <a:t></a:t>
            </a:r>
            <a:r>
              <a:rPr lang="pt-BR" altLang="en-US" sz="2200" dirty="0"/>
              <a:t> [Gato (x) </a:t>
            </a:r>
            <a:r>
              <a:rPr lang="pt-BR" altLang="en-US" sz="2200" dirty="0">
                <a:latin typeface="Symbol" pitchFamily="18" charset="2"/>
              </a:rPr>
              <a:t> </a:t>
            </a:r>
            <a:r>
              <a:rPr lang="pt-BR" altLang="en-US" sz="2200" dirty="0" err="1"/>
              <a:t>Cao</a:t>
            </a:r>
            <a:r>
              <a:rPr lang="pt-BR" altLang="en-US" sz="2200" dirty="0"/>
              <a:t> (x)]]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pt-BR" altLang="en-US" sz="2200" dirty="0" err="1"/>
              <a:t>DormeCedo</a:t>
            </a:r>
            <a:r>
              <a:rPr lang="pt-BR" altLang="en-US" sz="2200" dirty="0"/>
              <a:t> (x) </a:t>
            </a:r>
            <a:r>
              <a:rPr lang="pt-BR" altLang="en-US" sz="2200" dirty="0">
                <a:latin typeface="Symbol" pitchFamily="18" charset="2"/>
              </a:rPr>
              <a:t></a:t>
            </a:r>
            <a:r>
              <a:rPr lang="pt-BR" altLang="en-US" sz="2200" dirty="0"/>
              <a:t> </a:t>
            </a:r>
            <a:r>
              <a:rPr lang="pt-BR" altLang="en-US" sz="2200" dirty="0">
                <a:latin typeface="Symbol" pitchFamily="18" charset="2"/>
              </a:rPr>
              <a:t></a:t>
            </a:r>
            <a:r>
              <a:rPr lang="pt-BR" altLang="en-US" sz="2200" dirty="0"/>
              <a:t>z [Tem (</a:t>
            </a:r>
            <a:r>
              <a:rPr lang="pt-BR" altLang="en-US" sz="2200" dirty="0" err="1"/>
              <a:t>Joao,z</a:t>
            </a:r>
            <a:r>
              <a:rPr lang="pt-BR" altLang="en-US" sz="2200" dirty="0"/>
              <a:t>) </a:t>
            </a:r>
            <a:r>
              <a:rPr lang="pt-BR" altLang="en-US" sz="2200" dirty="0">
                <a:latin typeface="Symbol" pitchFamily="18" charset="2"/>
              </a:rPr>
              <a:t> </a:t>
            </a:r>
            <a:r>
              <a:rPr lang="pt-BR" altLang="en-US" sz="2200" dirty="0"/>
              <a:t>Rato (z)]]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BR" altLang="en-US" sz="2200" dirty="0"/>
          </a:p>
        </p:txBody>
      </p:sp>
      <p:sp>
        <p:nvSpPr>
          <p:cNvPr id="75780" name="Espaço Reservado para Número de Slide 3">
            <a:extLst>
              <a:ext uri="{FF2B5EF4-FFF2-40B4-BE49-F238E27FC236}">
                <a16:creationId xmlns:a16="http://schemas.microsoft.com/office/drawing/2014/main" id="{AD7D017B-9DA1-4385-B04D-893CC124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50EBE9-FC65-4511-9436-A79509305F9D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BR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5">
            <a:extLst>
              <a:ext uri="{FF2B5EF4-FFF2-40B4-BE49-F238E27FC236}">
                <a16:creationId xmlns:a16="http://schemas.microsoft.com/office/drawing/2014/main" id="{8B4D6A2A-738F-4BD0-97A1-36A72E97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7D0C4C-E749-47A5-B95F-A17ACF2DF3A2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en-US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24EFE97-B5CD-430F-93E9-DCF36A52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Forma de reconhecer que um teorema foi provado: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/>
              <a:t>Esperar até resolução ser aplicada a uma literal e sua negação</a:t>
            </a:r>
          </a:p>
          <a:p>
            <a:pPr lvl="2" eaLnBrk="1" hangingPunct="1">
              <a:lnSpc>
                <a:spcPct val="90000"/>
              </a:lnSpc>
              <a:buSzPct val="75000"/>
            </a:pPr>
            <a:r>
              <a:rPr lang="pt-BR" altLang="en-US"/>
              <a:t>Resultado é uma cláusula vazia (nil)</a:t>
            </a:r>
          </a:p>
          <a:p>
            <a:pPr lvl="2" eaLnBrk="1" hangingPunct="1">
              <a:lnSpc>
                <a:spcPct val="90000"/>
              </a:lnSpc>
              <a:buSzPct val="75000"/>
            </a:pPr>
            <a:r>
              <a:rPr lang="pt-BR" altLang="en-US"/>
              <a:t>Garante que o teorema foi provado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pt-BR" altLang="en-US"/>
              <a:t>Refazer o exercício 1 utilizando prova por exaustão</a:t>
            </a:r>
          </a:p>
        </p:txBody>
      </p:sp>
      <p:sp>
        <p:nvSpPr>
          <p:cNvPr id="44036" name="Título 1">
            <a:extLst>
              <a:ext uri="{FF2B5EF4-FFF2-40B4-BE49-F238E27FC236}">
                <a16:creationId xmlns:a16="http://schemas.microsoft.com/office/drawing/2014/main" id="{418BFBF8-522E-48BD-9AEC-54856404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Número de Slide 5">
            <a:extLst>
              <a:ext uri="{FF2B5EF4-FFF2-40B4-BE49-F238E27FC236}">
                <a16:creationId xmlns:a16="http://schemas.microsoft.com/office/drawing/2014/main" id="{F42AC29B-1458-46AB-8FE2-38E3DB71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7B340C-426F-463C-933E-9809D9F25E0C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en-US" sz="1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403A10C-B3FD-4381-BECD-E46D7C66B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pt-BR" altLang="en-US" sz="3000"/>
              <a:t>Dados os axiomas abaixo, provar por refutação que Asdrubal vai passar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600"/>
              <a:t>Axiomas: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a) Estuda (Asdrubal)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b)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le (Asdrubal) </a:t>
            </a:r>
            <a:r>
              <a:rPr lang="pt-BR" altLang="en-US" sz="2200">
                <a:latin typeface="Symbol" panose="05050102010706020507" pitchFamily="18" charset="2"/>
              </a:rPr>
              <a:t> </a:t>
            </a:r>
            <a:r>
              <a:rPr lang="pt-BR" altLang="en-US" sz="2200"/>
              <a:t>sabido (Asdrubal)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b)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le (Asdrubal) </a:t>
            </a:r>
            <a:r>
              <a:rPr lang="pt-BR" altLang="en-US" sz="2200">
                <a:latin typeface="Symbol" panose="05050102010706020507" pitchFamily="18" charset="2"/>
              </a:rPr>
              <a:t> </a:t>
            </a:r>
            <a:r>
              <a:rPr lang="pt-BR" altLang="en-US" sz="2200"/>
              <a:t>limpo (Asdrubal)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c)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sabido (Asdrubal)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passar (Asdrubal)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d) </a:t>
            </a:r>
            <a:r>
              <a:rPr lang="pt-BR" altLang="en-US" sz="2200">
                <a:latin typeface="Symbol" panose="05050102010706020507" pitchFamily="18" charset="2"/>
              </a:rPr>
              <a:t></a:t>
            </a:r>
            <a:r>
              <a:rPr lang="pt-BR" altLang="en-US" sz="2200"/>
              <a:t>estuda (Asdrubal) </a:t>
            </a:r>
            <a:r>
              <a:rPr lang="pt-BR" altLang="en-US" sz="2200">
                <a:latin typeface="Symbol" panose="05050102010706020507" pitchFamily="18" charset="2"/>
              </a:rPr>
              <a:t></a:t>
            </a:r>
            <a:r>
              <a:rPr lang="pt-BR" altLang="en-US" sz="2200"/>
              <a:t> le (Asdrubal)</a:t>
            </a:r>
            <a:endParaRPr lang="pt-BR" altLang="en-US" sz="2600"/>
          </a:p>
          <a:p>
            <a:pPr lvl="1" eaLnBrk="1" hangingPunct="1">
              <a:lnSpc>
                <a:spcPct val="90000"/>
              </a:lnSpc>
            </a:pPr>
            <a:r>
              <a:rPr lang="pt-BR" altLang="en-US" sz="2600"/>
              <a:t>Teorema: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2200"/>
              <a:t>passar (Asdrubal)</a:t>
            </a:r>
          </a:p>
        </p:txBody>
      </p:sp>
      <p:sp>
        <p:nvSpPr>
          <p:cNvPr id="45060" name="Título 1">
            <a:extLst>
              <a:ext uri="{FF2B5EF4-FFF2-40B4-BE49-F238E27FC236}">
                <a16:creationId xmlns:a16="http://schemas.microsoft.com/office/drawing/2014/main" id="{80629C45-F74C-4313-BF48-956A8B82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2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5">
            <a:extLst>
              <a:ext uri="{FF2B5EF4-FFF2-40B4-BE49-F238E27FC236}">
                <a16:creationId xmlns:a16="http://schemas.microsoft.com/office/drawing/2014/main" id="{498FDDEB-AEB4-4784-B883-319223BF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8BE736-A1F6-4184-B37C-D89C23AAD8A0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en-US" sz="1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B23BE4B-0C93-44E8-9E39-7E33EFDE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Dados os axiomas abaixo, prove que p é verdade usando prova por refutação</a:t>
            </a:r>
          </a:p>
          <a:p>
            <a:pPr lvl="1" eaLnBrk="1" hangingPunct="1">
              <a:buSzPct val="75000"/>
            </a:pPr>
            <a:r>
              <a:rPr lang="pt-BR" altLang="en-US"/>
              <a:t>Axiomas: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a) q </a:t>
            </a:r>
            <a:r>
              <a:rPr lang="pt-BR" altLang="en-US">
                <a:sym typeface="Symbol" panose="05050102010706020507" pitchFamily="18" charset="2"/>
              </a:rPr>
              <a:t> 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r</a:t>
            </a:r>
            <a:r>
              <a:rPr lang="pt-BR" altLang="en-US">
                <a:latin typeface="Symbol" panose="05050102010706020507" pitchFamily="18" charset="2"/>
              </a:rPr>
              <a:t> </a:t>
            </a:r>
            <a:r>
              <a:rPr lang="pt-BR" altLang="en-US">
                <a:latin typeface="Symbol" panose="05050102010706020507" pitchFamily="18" charset="2"/>
                <a:sym typeface="Symbol" panose="05050102010706020507" pitchFamily="18" charset="2"/>
              </a:rPr>
              <a:t> </a:t>
            </a:r>
            <a:r>
              <a:rPr lang="pt-BR" altLang="en-US"/>
              <a:t>p</a:t>
            </a:r>
            <a:endParaRPr lang="pt-BR" altLang="en-US" baseline="-14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b) s</a:t>
            </a:r>
            <a:r>
              <a:rPr lang="pt-BR" altLang="en-US">
                <a:latin typeface="Symbol" panose="05050102010706020507" pitchFamily="18" charset="2"/>
              </a:rPr>
              <a:t> </a:t>
            </a:r>
            <a:r>
              <a:rPr lang="pt-BR" altLang="en-US">
                <a:latin typeface="Symbol" panose="05050102010706020507" pitchFamily="18" charset="2"/>
                <a:sym typeface="Symbol" panose="05050102010706020507" pitchFamily="18" charset="2"/>
              </a:rPr>
              <a:t> </a:t>
            </a:r>
            <a:r>
              <a:rPr lang="pt-BR" altLang="en-US"/>
              <a:t>p</a:t>
            </a:r>
            <a:endParaRPr lang="pt-BR" altLang="en-US" baseline="-14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c) 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s</a:t>
            </a:r>
            <a:r>
              <a:rPr lang="pt-BR" altLang="en-US">
                <a:latin typeface="Symbol" panose="05050102010706020507" pitchFamily="18" charset="2"/>
              </a:rPr>
              <a:t> </a:t>
            </a:r>
            <a:r>
              <a:rPr lang="pt-BR" altLang="en-US">
                <a:latin typeface="Symbol" panose="05050102010706020507" pitchFamily="18" charset="2"/>
                <a:sym typeface="Symbol" panose="05050102010706020507" pitchFamily="18" charset="2"/>
              </a:rPr>
              <a:t> </a:t>
            </a:r>
            <a:r>
              <a:rPr lang="pt-BR" altLang="en-US"/>
              <a:t>q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d) 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t</a:t>
            </a:r>
            <a:r>
              <a:rPr lang="pt-BR" altLang="en-US">
                <a:latin typeface="Symbol" panose="05050102010706020507" pitchFamily="18" charset="2"/>
              </a:rPr>
              <a:t> </a:t>
            </a:r>
            <a:r>
              <a:rPr lang="pt-BR" altLang="en-US">
                <a:latin typeface="Symbol" panose="05050102010706020507" pitchFamily="18" charset="2"/>
                <a:sym typeface="Symbol" panose="05050102010706020507" pitchFamily="18" charset="2"/>
              </a:rPr>
              <a:t> </a:t>
            </a:r>
            <a:r>
              <a:rPr lang="pt-BR" altLang="en-US"/>
              <a:t>r</a:t>
            </a:r>
            <a:endParaRPr lang="pt-BR" altLang="en-US" baseline="-14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en-US"/>
              <a:t>e) 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q</a:t>
            </a:r>
            <a:endParaRPr lang="pt-BR" altLang="en-US" baseline="-14000"/>
          </a:p>
        </p:txBody>
      </p:sp>
      <p:sp>
        <p:nvSpPr>
          <p:cNvPr id="46084" name="Título 1">
            <a:extLst>
              <a:ext uri="{FF2B5EF4-FFF2-40B4-BE49-F238E27FC236}">
                <a16:creationId xmlns:a16="http://schemas.microsoft.com/office/drawing/2014/main" id="{26167182-80A9-4A8A-BF77-C72DC3E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3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5">
            <a:extLst>
              <a:ext uri="{FF2B5EF4-FFF2-40B4-BE49-F238E27FC236}">
                <a16:creationId xmlns:a16="http://schemas.microsoft.com/office/drawing/2014/main" id="{A59CC9E1-4961-4870-BCB9-07B0CA6D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4B748B5-512C-4AB8-9C9C-57B8505EE308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en-US" sz="140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0AA05F0-93E7-4AE3-9EEC-B9B5DFEF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O que fazer para o caso abaixo?</a:t>
            </a:r>
          </a:p>
          <a:p>
            <a:pPr lvl="1" eaLnBrk="1" hangingPunct="1"/>
            <a:r>
              <a:rPr lang="pt-BR" altLang="en-US">
                <a:latin typeface="Symbol" panose="05050102010706020507" pitchFamily="18" charset="2"/>
              </a:rPr>
              <a:t></a:t>
            </a:r>
            <a:r>
              <a:rPr lang="pt-BR" altLang="en-US"/>
              <a:t>x[estudaIA(x) </a:t>
            </a:r>
            <a:r>
              <a:rPr lang="pt-BR" altLang="en-US">
                <a:latin typeface="Symbol" panose="05050102010706020507" pitchFamily="18" charset="2"/>
              </a:rPr>
              <a:t></a:t>
            </a:r>
            <a:r>
              <a:rPr lang="pt-BR" altLang="en-US"/>
              <a:t> reprovaIA(x)]</a:t>
            </a:r>
          </a:p>
          <a:p>
            <a:pPr eaLnBrk="1" hangingPunct="1"/>
            <a:r>
              <a:rPr lang="pt-BR" altLang="en-US"/>
              <a:t>Para usar resolução, os axiomas têm que estar na forma de cláusulas</a:t>
            </a:r>
          </a:p>
          <a:p>
            <a:pPr lvl="1" eaLnBrk="1" hangingPunct="1">
              <a:buSzPct val="75000"/>
            </a:pPr>
            <a:r>
              <a:rPr lang="pt-BR" altLang="en-US"/>
              <a:t>Necessário transformar axiomas originais em axiomas equivalentes na forma de cláusulas</a:t>
            </a:r>
          </a:p>
        </p:txBody>
      </p:sp>
      <p:sp>
        <p:nvSpPr>
          <p:cNvPr id="47108" name="Título 1">
            <a:extLst>
              <a:ext uri="{FF2B5EF4-FFF2-40B4-BE49-F238E27FC236}">
                <a16:creationId xmlns:a16="http://schemas.microsoft.com/office/drawing/2014/main" id="{95E92311-0233-4A95-9DFF-2DEF00BB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Observações</a:t>
            </a:r>
            <a:endParaRPr lang="en-GB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Número de Slide 5">
            <a:extLst>
              <a:ext uri="{FF2B5EF4-FFF2-40B4-BE49-F238E27FC236}">
                <a16:creationId xmlns:a16="http://schemas.microsoft.com/office/drawing/2014/main" id="{01E03ED6-61DB-4ADF-975A-8C92D1F6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911CC4-2055-4739-80C0-903F4D04A844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en-US" sz="1400"/>
          </a:p>
        </p:txBody>
      </p:sp>
      <p:sp>
        <p:nvSpPr>
          <p:cNvPr id="1836035" name="Rectangle 3">
            <a:extLst>
              <a:ext uri="{FF2B5EF4-FFF2-40B4-BE49-F238E27FC236}">
                <a16:creationId xmlns:a16="http://schemas.microsoft.com/office/drawing/2014/main" id="{0BE17E9A-A58A-466F-B4DD-27EA19C79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en-US"/>
              <a:t>Transformar para a forma de cláusulas os axiomas:</a:t>
            </a:r>
          </a:p>
          <a:p>
            <a:pPr lvl="1" eaLnBrk="1" hangingPunct="1">
              <a:buSzPct val="75000"/>
            </a:pPr>
            <a:r>
              <a:rPr lang="pt-BR" altLang="en-US"/>
              <a:t>Um tijolo está sobre alguma coisa que não é uma pirâmide</a:t>
            </a:r>
          </a:p>
          <a:p>
            <a:pPr lvl="1" eaLnBrk="1" hangingPunct="1">
              <a:buSzPct val="75000"/>
            </a:pPr>
            <a:r>
              <a:rPr lang="pt-BR" altLang="en-US"/>
              <a:t>Não existe nada que um tijolo esteja sobre, que esteja sobre o tijolo</a:t>
            </a:r>
          </a:p>
          <a:p>
            <a:pPr lvl="1" eaLnBrk="1" hangingPunct="1">
              <a:buSzPct val="75000"/>
            </a:pPr>
            <a:r>
              <a:rPr lang="pt-BR" altLang="en-US"/>
              <a:t>Não existe nada que seja um tijolo e não seja um tijolo</a:t>
            </a:r>
          </a:p>
        </p:txBody>
      </p:sp>
      <p:sp>
        <p:nvSpPr>
          <p:cNvPr id="48132" name="Título 1">
            <a:extLst>
              <a:ext uri="{FF2B5EF4-FFF2-40B4-BE49-F238E27FC236}">
                <a16:creationId xmlns:a16="http://schemas.microsoft.com/office/drawing/2014/main" id="{EE9EB646-5C54-491D-A488-176F6987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60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3">
            <a:extLst>
              <a:ext uri="{FF2B5EF4-FFF2-40B4-BE49-F238E27FC236}">
                <a16:creationId xmlns:a16="http://schemas.microsoft.com/office/drawing/2014/main" id="{B5114FBC-2A41-4DBF-ADA1-C7953E966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SzPct val="75000"/>
            </a:pPr>
            <a:r>
              <a:rPr lang="pt-BR" altLang="en-US"/>
              <a:t>Transformar para a forma de cláusulas os axiomas:</a:t>
            </a:r>
          </a:p>
          <a:p>
            <a:pPr lvl="1" eaLnBrk="1" hangingPunct="1">
              <a:buSzPct val="75000"/>
            </a:pPr>
            <a:r>
              <a:rPr lang="pt-BR" altLang="en-US"/>
              <a:t>Um tijolo está sobre alguma coisa que não é uma pirâmide</a:t>
            </a:r>
          </a:p>
          <a:p>
            <a:pPr lvl="1" eaLnBrk="1" hangingPunct="1">
              <a:buSzPct val="75000"/>
            </a:pPr>
            <a:r>
              <a:rPr lang="pt-BR" altLang="en-US"/>
              <a:t>Não existe nada que um tijolo esteja sobre, que esteja sobre o tijolo</a:t>
            </a:r>
          </a:p>
          <a:p>
            <a:pPr lvl="1" eaLnBrk="1" hangingPunct="1">
              <a:buSzPct val="75000"/>
            </a:pPr>
            <a:r>
              <a:rPr lang="pt-BR" altLang="en-US"/>
              <a:t>Não existe nada que seja um tijolo e não seja um tijolo</a:t>
            </a:r>
          </a:p>
          <a:p>
            <a:pPr eaLnBrk="1" hangingPunct="1"/>
            <a:endParaRPr lang="en-GB" altLang="en-US"/>
          </a:p>
        </p:txBody>
      </p:sp>
      <p:sp>
        <p:nvSpPr>
          <p:cNvPr id="49155" name="Espaço Reservado para Conteúdo 5">
            <a:extLst>
              <a:ext uri="{FF2B5EF4-FFF2-40B4-BE49-F238E27FC236}">
                <a16:creationId xmlns:a16="http://schemas.microsoft.com/office/drawing/2014/main" id="{CC124784-1C68-4C95-B9F5-502C16339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67175" y="2174875"/>
            <a:ext cx="4752975" cy="39512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>
              <a:latin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>
                <a:latin typeface="Symbol" panose="05050102010706020507" pitchFamily="18" charset="2"/>
              </a:rPr>
              <a:t></a:t>
            </a:r>
            <a:r>
              <a:rPr lang="pt-BR" altLang="en-US"/>
              <a:t>x[Tijolo(x) </a:t>
            </a:r>
            <a:r>
              <a:rPr lang="pt-BR" altLang="en-US">
                <a:latin typeface="Symbol" panose="05050102010706020507" pitchFamily="18" charset="2"/>
              </a:rPr>
              <a:t></a:t>
            </a:r>
            <a:r>
              <a:rPr lang="pt-BR" altLang="en-US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( </a:t>
            </a:r>
            <a:r>
              <a:rPr lang="pt-BR" altLang="en-US">
                <a:latin typeface="Symbol" panose="05050102010706020507" pitchFamily="18" charset="2"/>
              </a:rPr>
              <a:t></a:t>
            </a:r>
            <a:r>
              <a:rPr lang="pt-BR" altLang="en-US"/>
              <a:t>y[Sobre(x, y) </a:t>
            </a:r>
            <a:r>
              <a:rPr lang="pt-BR" altLang="en-US">
                <a:latin typeface="Symbol" panose="05050102010706020507" pitchFamily="18" charset="2"/>
              </a:rPr>
              <a:t></a:t>
            </a:r>
            <a:r>
              <a:rPr lang="pt-BR" altLang="en-US"/>
              <a:t>Piramide(y)]  </a:t>
            </a:r>
            <a:r>
              <a:rPr lang="pt-BR" altLang="en-US">
                <a:latin typeface="Symbol" panose="05050102010706020507" pitchFamily="18" charset="2"/>
              </a:rPr>
              <a:t>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>
              <a:latin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>
                <a:latin typeface="Symbol" panose="05050102010706020507" pitchFamily="18" charset="2"/>
              </a:rPr>
              <a:t></a:t>
            </a:r>
            <a:r>
              <a:rPr lang="pt-BR" altLang="en-US"/>
              <a:t>y[Sobre(x, y) </a:t>
            </a:r>
            <a:r>
              <a:rPr lang="pt-BR" altLang="en-US">
                <a:latin typeface="Symbol" panose="05050102010706020507" pitchFamily="18" charset="2"/>
              </a:rPr>
              <a:t></a:t>
            </a:r>
            <a:r>
              <a:rPr lang="pt-BR" altLang="en-US"/>
              <a:t> Sobre (y,x)]     </a:t>
            </a:r>
            <a:r>
              <a:rPr lang="pt-BR" altLang="en-US">
                <a:latin typeface="Symbol" panose="05050102010706020507" pitchFamily="18" charset="2"/>
              </a:rPr>
              <a:t>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/>
              <a:t>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>
                <a:latin typeface="Symbol" panose="05050102010706020507" pitchFamily="18" charset="2"/>
              </a:rPr>
              <a:t></a:t>
            </a:r>
            <a:r>
              <a:rPr lang="pt-BR" altLang="en-US"/>
              <a:t>y[</a:t>
            </a:r>
            <a:r>
              <a:rPr lang="pt-BR" altLang="en-US">
                <a:latin typeface="Symbol" panose="05050102010706020507" pitchFamily="18" charset="2"/>
              </a:rPr>
              <a:t></a:t>
            </a:r>
            <a:r>
              <a:rPr lang="pt-BR" altLang="en-US"/>
              <a:t>Tijolo(y) </a:t>
            </a:r>
            <a:r>
              <a:rPr lang="pt-BR" altLang="en-US">
                <a:latin typeface="Symbol" panose="05050102010706020507" pitchFamily="18" charset="2"/>
              </a:rPr>
              <a:t></a:t>
            </a:r>
            <a:r>
              <a:rPr lang="pt-BR" altLang="en-US"/>
              <a:t> Igual (x,y)])]</a:t>
            </a:r>
          </a:p>
          <a:p>
            <a:pPr eaLnBrk="1" hangingPunct="1"/>
            <a:endParaRPr lang="en-GB" altLang="en-US"/>
          </a:p>
        </p:txBody>
      </p:sp>
      <p:sp>
        <p:nvSpPr>
          <p:cNvPr id="49156" name="Espaço Reservado para Número de Slide 6">
            <a:extLst>
              <a:ext uri="{FF2B5EF4-FFF2-40B4-BE49-F238E27FC236}">
                <a16:creationId xmlns:a16="http://schemas.microsoft.com/office/drawing/2014/main" id="{EE20A68C-22FF-4F95-B175-12A25C9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9A2DA2-0F59-46A4-9B29-21E60B44AC91}" type="slidenum">
              <a:rPr lang="pt-BR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en-US" sz="1400"/>
          </a:p>
        </p:txBody>
      </p:sp>
      <p:sp>
        <p:nvSpPr>
          <p:cNvPr id="49157" name="Título 1">
            <a:extLst>
              <a:ext uri="{FF2B5EF4-FFF2-40B4-BE49-F238E27FC236}">
                <a16:creationId xmlns:a16="http://schemas.microsoft.com/office/drawing/2014/main" id="{DB046D51-C388-4DF4-A6C6-02A10C2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pt-BR" altLang="en-US"/>
              <a:t>Exercício 4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apresentação\Geometrico.pot</Template>
  <TotalTime>18304</TotalTime>
  <Words>3265</Words>
  <Application>Microsoft Office PowerPoint</Application>
  <PresentationFormat>On-screen Show (4:3)</PresentationFormat>
  <Paragraphs>388</Paragraphs>
  <Slides>34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Tahoma</vt:lpstr>
      <vt:lpstr>Arial</vt:lpstr>
      <vt:lpstr>Wingdings</vt:lpstr>
      <vt:lpstr>MS Gothic</vt:lpstr>
      <vt:lpstr>Times New Roman</vt:lpstr>
      <vt:lpstr>Symbol</vt:lpstr>
      <vt:lpstr>Geometrico</vt:lpstr>
      <vt:lpstr>Documento do Microsoft Word</vt:lpstr>
      <vt:lpstr>PowerPoint Presentation</vt:lpstr>
      <vt:lpstr>Exercício</vt:lpstr>
      <vt:lpstr>Exercício</vt:lpstr>
      <vt:lpstr>Exercício</vt:lpstr>
      <vt:lpstr>Exercício 2</vt:lpstr>
      <vt:lpstr>Exercício 3</vt:lpstr>
      <vt:lpstr>Observações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Exercício 4</vt:lpstr>
      <vt:lpstr>Algoritmo para transformação</vt:lpstr>
      <vt:lpstr>Algoritmo para prova por Refutação</vt:lpstr>
      <vt:lpstr>Exercício 5</vt:lpstr>
      <vt:lpstr>Exercício 5</vt:lpstr>
      <vt:lpstr>Exercício 5</vt:lpstr>
      <vt:lpstr>Exercício 5</vt:lpstr>
      <vt:lpstr>Exercício 5</vt:lpstr>
      <vt:lpstr>Exercício 5</vt:lpstr>
      <vt:lpstr>Exercício 6</vt:lpstr>
      <vt:lpstr>Exercício 6</vt:lpstr>
      <vt:lpstr>Exercício 7</vt:lpstr>
      <vt:lpstr>Exercício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Prico</dc:creator>
  <cp:lastModifiedBy>andre carlos ponce de leon ferreira de carvalho</cp:lastModifiedBy>
  <cp:revision>1216</cp:revision>
  <cp:lastPrinted>2014-04-01T12:27:47Z</cp:lastPrinted>
  <dcterms:created xsi:type="dcterms:W3CDTF">1995-06-02T22:11:14Z</dcterms:created>
  <dcterms:modified xsi:type="dcterms:W3CDTF">2020-07-15T19:54:33Z</dcterms:modified>
</cp:coreProperties>
</file>