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94" autoAdjust="0"/>
  </p:normalViewPr>
  <p:slideViewPr>
    <p:cSldViewPr snapToGrid="0">
      <p:cViewPr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1EF922-2B12-4DF7-A80D-D6ED9401E29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6D65E-D283-441B-BB20-69E0D7E18544}">
      <dgm:prSet phldrT="[Text]" custT="1"/>
      <dgm:spPr/>
      <dgm:t>
        <a:bodyPr/>
        <a:lstStyle/>
        <a:p>
          <a:pPr algn="l"/>
          <a:r>
            <a:rPr lang="en-US" sz="3200" dirty="0" smtClean="0">
              <a:latin typeface="Arial" panose="020B0604020202020204" pitchFamily="34" charset="0"/>
              <a:cs typeface="Arial" panose="020B0604020202020204" pitchFamily="34" charset="0"/>
            </a:rPr>
            <a:t>Tổng quan về Asana</a:t>
          </a:r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63F1D9-E192-41E6-8F51-1CD8A4A56BB8}" type="parTrans" cxnId="{5D4F6D39-3527-4B11-B0CA-BB3A03EE32F3}">
      <dgm:prSet/>
      <dgm:spPr/>
      <dgm:t>
        <a:bodyPr/>
        <a:lstStyle/>
        <a:p>
          <a:pPr algn="l"/>
          <a:endParaRPr lang="en-US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EC408E7-37D1-46D3-AA4F-C6D06FAE04BF}" type="sibTrans" cxnId="{5D4F6D39-3527-4B11-B0CA-BB3A03EE32F3}">
      <dgm:prSet/>
      <dgm:spPr/>
      <dgm:t>
        <a:bodyPr/>
        <a:lstStyle/>
        <a:p>
          <a:pPr algn="l"/>
          <a:endParaRPr lang="en-US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D3F7AA-CA62-4F46-8426-6C6116C0E1B6}">
      <dgm:prSet phldrT="[Text]" custT="1"/>
      <dgm:spPr/>
      <dgm:t>
        <a:bodyPr/>
        <a:lstStyle/>
        <a:p>
          <a:pPr algn="l"/>
          <a:r>
            <a:rPr lang="vi-VN" sz="3200" dirty="0" smtClean="0">
              <a:latin typeface="Arial" panose="020B0604020202020204" pitchFamily="34" charset="0"/>
              <a:cs typeface="Arial" panose="020B0604020202020204" pitchFamily="34" charset="0"/>
            </a:rPr>
            <a:t>Ư</a:t>
          </a:r>
          <a:r>
            <a:rPr lang="en-US" sz="3200" dirty="0" smtClean="0">
              <a:latin typeface="Arial" panose="020B0604020202020204" pitchFamily="34" charset="0"/>
              <a:cs typeface="Arial" panose="020B0604020202020204" pitchFamily="34" charset="0"/>
            </a:rPr>
            <a:t>u và nh</a:t>
          </a:r>
          <a:r>
            <a:rPr lang="vi-VN" sz="3200" dirty="0" smtClean="0">
              <a:latin typeface="Arial" panose="020B0604020202020204" pitchFamily="34" charset="0"/>
              <a:cs typeface="Arial" panose="020B0604020202020204" pitchFamily="34" charset="0"/>
            </a:rPr>
            <a:t>ư</a:t>
          </a:r>
          <a:r>
            <a:rPr lang="en-US" sz="3200" dirty="0" smtClean="0">
              <a:latin typeface="Arial" panose="020B0604020202020204" pitchFamily="34" charset="0"/>
              <a:cs typeface="Arial" panose="020B0604020202020204" pitchFamily="34" charset="0"/>
            </a:rPr>
            <a:t>ợc điểm của Asana</a:t>
          </a:r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BFB553-B74D-4D6B-8E94-4177A833BC37}" type="parTrans" cxnId="{F39AEB62-B698-45A3-AA9A-83ACCEA704B2}">
      <dgm:prSet/>
      <dgm:spPr/>
      <dgm:t>
        <a:bodyPr/>
        <a:lstStyle/>
        <a:p>
          <a:pPr algn="l"/>
          <a:endParaRPr lang="en-US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F5651F-7FB5-4BAC-80E4-609C015367B5}" type="sibTrans" cxnId="{F39AEB62-B698-45A3-AA9A-83ACCEA704B2}">
      <dgm:prSet/>
      <dgm:spPr/>
      <dgm:t>
        <a:bodyPr/>
        <a:lstStyle/>
        <a:p>
          <a:pPr algn="l"/>
          <a:endParaRPr lang="en-US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97DE657-7811-4C68-9F61-CD34B9FD4281}">
      <dgm:prSet phldrT="[Text]" custT="1"/>
      <dgm:spPr/>
      <dgm:t>
        <a:bodyPr/>
        <a:lstStyle/>
        <a:p>
          <a:pPr algn="l"/>
          <a:r>
            <a:rPr lang="en-US" sz="3200" dirty="0" smtClean="0">
              <a:latin typeface="Arial" panose="020B0604020202020204" pitchFamily="34" charset="0"/>
              <a:cs typeface="Arial" panose="020B0604020202020204" pitchFamily="34" charset="0"/>
            </a:rPr>
            <a:t>Một số tính </a:t>
          </a:r>
          <a:r>
            <a:rPr lang="en-US" sz="3200" dirty="0" smtClean="0">
              <a:latin typeface="Arial" panose="020B0604020202020204" pitchFamily="34" charset="0"/>
              <a:cs typeface="Arial" panose="020B0604020202020204" pitchFamily="34" charset="0"/>
            </a:rPr>
            <a:t>năng nổi bật </a:t>
          </a:r>
          <a:r>
            <a:rPr lang="en-US" sz="3200" dirty="0" smtClean="0">
              <a:latin typeface="Arial" panose="020B0604020202020204" pitchFamily="34" charset="0"/>
              <a:cs typeface="Arial" panose="020B0604020202020204" pitchFamily="34" charset="0"/>
            </a:rPr>
            <a:t>của Asana</a:t>
          </a:r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37841F7-8346-44E6-BE04-79846EC43D85}" type="parTrans" cxnId="{AF4FB434-948E-4CCE-9909-3A7F431CEB17}">
      <dgm:prSet/>
      <dgm:spPr/>
      <dgm:t>
        <a:bodyPr/>
        <a:lstStyle/>
        <a:p>
          <a:pPr algn="l"/>
          <a:endParaRPr lang="en-US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0FEF0D-0C50-4A05-8CBE-E285EF1323A5}" type="sibTrans" cxnId="{AF4FB434-948E-4CCE-9909-3A7F431CEB17}">
      <dgm:prSet/>
      <dgm:spPr/>
      <dgm:t>
        <a:bodyPr/>
        <a:lstStyle/>
        <a:p>
          <a:pPr algn="l"/>
          <a:endParaRPr lang="en-US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10560F7-4E88-4E88-B9B1-250B6C89B973}">
      <dgm:prSet phldrT="[Text]" custT="1"/>
      <dgm:spPr/>
      <dgm:t>
        <a:bodyPr/>
        <a:lstStyle/>
        <a:p>
          <a:pPr algn="l"/>
          <a:r>
            <a:rPr lang="en-US" sz="3200" dirty="0" smtClean="0">
              <a:latin typeface="Arial" panose="020B0604020202020204" pitchFamily="34" charset="0"/>
              <a:cs typeface="Arial" panose="020B0604020202020204" pitchFamily="34" charset="0"/>
            </a:rPr>
            <a:t>Tổng </a:t>
          </a:r>
          <a:r>
            <a:rPr lang="en-US" sz="3200" dirty="0" smtClean="0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60A14C-0122-4CF9-8505-8FB662FD5D28}" type="parTrans" cxnId="{D3E10C28-A1D9-46B5-BA3D-FFB07371C57B}">
      <dgm:prSet/>
      <dgm:spPr/>
      <dgm:t>
        <a:bodyPr/>
        <a:lstStyle/>
        <a:p>
          <a:pPr algn="l"/>
          <a:endParaRPr lang="en-US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AFD378-C541-42D3-B959-F5C667BDC16E}" type="sibTrans" cxnId="{D3E10C28-A1D9-46B5-BA3D-FFB07371C57B}">
      <dgm:prSet/>
      <dgm:spPr/>
      <dgm:t>
        <a:bodyPr/>
        <a:lstStyle/>
        <a:p>
          <a:pPr algn="l"/>
          <a:endParaRPr lang="en-US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47054B-07B2-412E-A7D4-1A64CD43782D}" type="pres">
      <dgm:prSet presAssocID="{D71EF922-2B12-4DF7-A80D-D6ED9401E29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2B552CC2-876F-4048-9D35-46F674D26A88}" type="pres">
      <dgm:prSet presAssocID="{D71EF922-2B12-4DF7-A80D-D6ED9401E293}" presName="Name1" presStyleCnt="0"/>
      <dgm:spPr/>
    </dgm:pt>
    <dgm:pt modelId="{DFAF910F-714C-447F-B256-A69B1B2CAA8D}" type="pres">
      <dgm:prSet presAssocID="{D71EF922-2B12-4DF7-A80D-D6ED9401E293}" presName="cycle" presStyleCnt="0"/>
      <dgm:spPr/>
    </dgm:pt>
    <dgm:pt modelId="{B85A6D98-9D84-4AC7-AC7D-439F1332A51E}" type="pres">
      <dgm:prSet presAssocID="{D71EF922-2B12-4DF7-A80D-D6ED9401E293}" presName="srcNode" presStyleLbl="node1" presStyleIdx="0" presStyleCnt="4"/>
      <dgm:spPr/>
    </dgm:pt>
    <dgm:pt modelId="{A98FFA8E-773E-4ECB-AF41-4206E53D7E16}" type="pres">
      <dgm:prSet presAssocID="{D71EF922-2B12-4DF7-A80D-D6ED9401E293}" presName="conn" presStyleLbl="parChTrans1D2" presStyleIdx="0" presStyleCnt="1"/>
      <dgm:spPr/>
      <dgm:t>
        <a:bodyPr/>
        <a:lstStyle/>
        <a:p>
          <a:endParaRPr lang="en-US"/>
        </a:p>
      </dgm:t>
    </dgm:pt>
    <dgm:pt modelId="{55AE4776-EC9E-43D4-8484-BDB0574B2B9A}" type="pres">
      <dgm:prSet presAssocID="{D71EF922-2B12-4DF7-A80D-D6ED9401E293}" presName="extraNode" presStyleLbl="node1" presStyleIdx="0" presStyleCnt="4"/>
      <dgm:spPr/>
    </dgm:pt>
    <dgm:pt modelId="{EBDEB68F-33FC-414A-8BC2-33C653686C9E}" type="pres">
      <dgm:prSet presAssocID="{D71EF922-2B12-4DF7-A80D-D6ED9401E293}" presName="dstNode" presStyleLbl="node1" presStyleIdx="0" presStyleCnt="4"/>
      <dgm:spPr/>
    </dgm:pt>
    <dgm:pt modelId="{290174D2-7938-470C-89D0-2722B6DE487B}" type="pres">
      <dgm:prSet presAssocID="{67C6D65E-D283-441B-BB20-69E0D7E18544}" presName="text_1" presStyleLbl="node1" presStyleIdx="0" presStyleCnt="4" custScaleY="1291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B09C35-12BF-4E40-B0E3-ED287037D792}" type="pres">
      <dgm:prSet presAssocID="{67C6D65E-D283-441B-BB20-69E0D7E18544}" presName="accent_1" presStyleCnt="0"/>
      <dgm:spPr/>
    </dgm:pt>
    <dgm:pt modelId="{CA0301EE-4A84-4823-97D9-281EBD623C05}" type="pres">
      <dgm:prSet presAssocID="{67C6D65E-D283-441B-BB20-69E0D7E18544}" presName="accentRepeatNode" presStyleLbl="solidFgAcc1" presStyleIdx="0" presStyleCnt="4"/>
      <dgm:spPr>
        <a:solidFill>
          <a:schemeClr val="lt1">
            <a:hueOff val="0"/>
            <a:satOff val="0"/>
            <a:lumOff val="0"/>
          </a:schemeClr>
        </a:solidFill>
      </dgm:spPr>
    </dgm:pt>
    <dgm:pt modelId="{39E26E15-C1DE-48E7-AB40-ACD7C05C7747}" type="pres">
      <dgm:prSet presAssocID="{D0D3F7AA-CA62-4F46-8426-6C6116C0E1B6}" presName="text_2" presStyleLbl="node1" presStyleIdx="1" presStyleCnt="4" custScaleY="1239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20563C-85F5-4700-B0D5-2BE76622C305}" type="pres">
      <dgm:prSet presAssocID="{D0D3F7AA-CA62-4F46-8426-6C6116C0E1B6}" presName="accent_2" presStyleCnt="0"/>
      <dgm:spPr/>
    </dgm:pt>
    <dgm:pt modelId="{DB1FBFBD-FA1B-49E0-BE80-E66333720376}" type="pres">
      <dgm:prSet presAssocID="{D0D3F7AA-CA62-4F46-8426-6C6116C0E1B6}" presName="accentRepeatNode" presStyleLbl="solidFgAcc1" presStyleIdx="1" presStyleCnt="4"/>
      <dgm:spPr/>
    </dgm:pt>
    <dgm:pt modelId="{563F6FAF-CE1F-4EA3-BE24-B0059AD1F836}" type="pres">
      <dgm:prSet presAssocID="{297DE657-7811-4C68-9F61-CD34B9FD4281}" presName="text_3" presStyleLbl="node1" presStyleIdx="2" presStyleCnt="4" custScaleY="1291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1EFD0E-4CD1-4E8A-BF2E-B7C150DBBF1E}" type="pres">
      <dgm:prSet presAssocID="{297DE657-7811-4C68-9F61-CD34B9FD4281}" presName="accent_3" presStyleCnt="0"/>
      <dgm:spPr/>
    </dgm:pt>
    <dgm:pt modelId="{0C9193D8-F8B2-4A87-A6CF-112C95C19542}" type="pres">
      <dgm:prSet presAssocID="{297DE657-7811-4C68-9F61-CD34B9FD4281}" presName="accentRepeatNode" presStyleLbl="solidFgAcc1" presStyleIdx="2" presStyleCnt="4"/>
      <dgm:spPr/>
    </dgm:pt>
    <dgm:pt modelId="{34042A15-4234-4680-A570-1402F5DB1578}" type="pres">
      <dgm:prSet presAssocID="{E10560F7-4E88-4E88-B9B1-250B6C89B973}" presName="text_4" presStyleLbl="node1" presStyleIdx="3" presStyleCnt="4" custLinFactNeighborX="-1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38CC91-A128-45F9-AACC-8B1501DB29A7}" type="pres">
      <dgm:prSet presAssocID="{E10560F7-4E88-4E88-B9B1-250B6C89B973}" presName="accent_4" presStyleCnt="0"/>
      <dgm:spPr/>
    </dgm:pt>
    <dgm:pt modelId="{B896E514-7C00-4F12-B560-9FD2FEA4EC69}" type="pres">
      <dgm:prSet presAssocID="{E10560F7-4E88-4E88-B9B1-250B6C89B973}" presName="accentRepeatNode" presStyleLbl="solidFgAcc1" presStyleIdx="3" presStyleCnt="4"/>
      <dgm:spPr/>
    </dgm:pt>
  </dgm:ptLst>
  <dgm:cxnLst>
    <dgm:cxn modelId="{58A8C4D3-14F5-4CAA-954D-9DC3ED0685B8}" type="presOf" srcId="{E10560F7-4E88-4E88-B9B1-250B6C89B973}" destId="{34042A15-4234-4680-A570-1402F5DB1578}" srcOrd="0" destOrd="0" presId="urn:microsoft.com/office/officeart/2008/layout/VerticalCurvedList"/>
    <dgm:cxn modelId="{D3E10C28-A1D9-46B5-BA3D-FFB07371C57B}" srcId="{D71EF922-2B12-4DF7-A80D-D6ED9401E293}" destId="{E10560F7-4E88-4E88-B9B1-250B6C89B973}" srcOrd="3" destOrd="0" parTransId="{EF60A14C-0122-4CF9-8505-8FB662FD5D28}" sibTransId="{EEAFD378-C541-42D3-B959-F5C667BDC16E}"/>
    <dgm:cxn modelId="{5D4F6D39-3527-4B11-B0CA-BB3A03EE32F3}" srcId="{D71EF922-2B12-4DF7-A80D-D6ED9401E293}" destId="{67C6D65E-D283-441B-BB20-69E0D7E18544}" srcOrd="0" destOrd="0" parTransId="{1463F1D9-E192-41E6-8F51-1CD8A4A56BB8}" sibTransId="{0EC408E7-37D1-46D3-AA4F-C6D06FAE04BF}"/>
    <dgm:cxn modelId="{99BB4341-B2E1-4CF2-A8A5-D5310F873C56}" type="presOf" srcId="{0EC408E7-37D1-46D3-AA4F-C6D06FAE04BF}" destId="{A98FFA8E-773E-4ECB-AF41-4206E53D7E16}" srcOrd="0" destOrd="0" presId="urn:microsoft.com/office/officeart/2008/layout/VerticalCurvedList"/>
    <dgm:cxn modelId="{4D2C0274-963A-4A5D-81EA-3B7542F43F7C}" type="presOf" srcId="{67C6D65E-D283-441B-BB20-69E0D7E18544}" destId="{290174D2-7938-470C-89D0-2722B6DE487B}" srcOrd="0" destOrd="0" presId="urn:microsoft.com/office/officeart/2008/layout/VerticalCurvedList"/>
    <dgm:cxn modelId="{F39AEB62-B698-45A3-AA9A-83ACCEA704B2}" srcId="{D71EF922-2B12-4DF7-A80D-D6ED9401E293}" destId="{D0D3F7AA-CA62-4F46-8426-6C6116C0E1B6}" srcOrd="1" destOrd="0" parTransId="{E2BFB553-B74D-4D6B-8E94-4177A833BC37}" sibTransId="{55F5651F-7FB5-4BAC-80E4-609C015367B5}"/>
    <dgm:cxn modelId="{54896533-B24B-4252-B45E-F500DFED43FB}" type="presOf" srcId="{D71EF922-2B12-4DF7-A80D-D6ED9401E293}" destId="{8A47054B-07B2-412E-A7D4-1A64CD43782D}" srcOrd="0" destOrd="0" presId="urn:microsoft.com/office/officeart/2008/layout/VerticalCurvedList"/>
    <dgm:cxn modelId="{AF4FB434-948E-4CCE-9909-3A7F431CEB17}" srcId="{D71EF922-2B12-4DF7-A80D-D6ED9401E293}" destId="{297DE657-7811-4C68-9F61-CD34B9FD4281}" srcOrd="2" destOrd="0" parTransId="{237841F7-8346-44E6-BE04-79846EC43D85}" sibTransId="{B10FEF0D-0C50-4A05-8CBE-E285EF1323A5}"/>
    <dgm:cxn modelId="{BA58B264-BEDE-42C4-8F12-B790290042BE}" type="presOf" srcId="{D0D3F7AA-CA62-4F46-8426-6C6116C0E1B6}" destId="{39E26E15-C1DE-48E7-AB40-ACD7C05C7747}" srcOrd="0" destOrd="0" presId="urn:microsoft.com/office/officeart/2008/layout/VerticalCurvedList"/>
    <dgm:cxn modelId="{A672E6F9-F225-4C34-B295-CCAE36E58EF8}" type="presOf" srcId="{297DE657-7811-4C68-9F61-CD34B9FD4281}" destId="{563F6FAF-CE1F-4EA3-BE24-B0059AD1F836}" srcOrd="0" destOrd="0" presId="urn:microsoft.com/office/officeart/2008/layout/VerticalCurvedList"/>
    <dgm:cxn modelId="{32B53408-A427-444D-9439-2161018F107E}" type="presParOf" srcId="{8A47054B-07B2-412E-A7D4-1A64CD43782D}" destId="{2B552CC2-876F-4048-9D35-46F674D26A88}" srcOrd="0" destOrd="0" presId="urn:microsoft.com/office/officeart/2008/layout/VerticalCurvedList"/>
    <dgm:cxn modelId="{21C7CF37-ACF9-45E9-96C5-177E996D4847}" type="presParOf" srcId="{2B552CC2-876F-4048-9D35-46F674D26A88}" destId="{DFAF910F-714C-447F-B256-A69B1B2CAA8D}" srcOrd="0" destOrd="0" presId="urn:microsoft.com/office/officeart/2008/layout/VerticalCurvedList"/>
    <dgm:cxn modelId="{74BBAED2-D7EA-4BA1-9FE8-95E1E76A1F48}" type="presParOf" srcId="{DFAF910F-714C-447F-B256-A69B1B2CAA8D}" destId="{B85A6D98-9D84-4AC7-AC7D-439F1332A51E}" srcOrd="0" destOrd="0" presId="urn:microsoft.com/office/officeart/2008/layout/VerticalCurvedList"/>
    <dgm:cxn modelId="{D3025047-F0DB-498C-803B-B8E3FB60D0B8}" type="presParOf" srcId="{DFAF910F-714C-447F-B256-A69B1B2CAA8D}" destId="{A98FFA8E-773E-4ECB-AF41-4206E53D7E16}" srcOrd="1" destOrd="0" presId="urn:microsoft.com/office/officeart/2008/layout/VerticalCurvedList"/>
    <dgm:cxn modelId="{7CEA3CEE-D19F-4B13-B6F9-7487398D552D}" type="presParOf" srcId="{DFAF910F-714C-447F-B256-A69B1B2CAA8D}" destId="{55AE4776-EC9E-43D4-8484-BDB0574B2B9A}" srcOrd="2" destOrd="0" presId="urn:microsoft.com/office/officeart/2008/layout/VerticalCurvedList"/>
    <dgm:cxn modelId="{51531468-E1F7-4D76-A2B4-9534979C398E}" type="presParOf" srcId="{DFAF910F-714C-447F-B256-A69B1B2CAA8D}" destId="{EBDEB68F-33FC-414A-8BC2-33C653686C9E}" srcOrd="3" destOrd="0" presId="urn:microsoft.com/office/officeart/2008/layout/VerticalCurvedList"/>
    <dgm:cxn modelId="{E7ABA221-4C5C-4397-8188-015C46806F67}" type="presParOf" srcId="{2B552CC2-876F-4048-9D35-46F674D26A88}" destId="{290174D2-7938-470C-89D0-2722B6DE487B}" srcOrd="1" destOrd="0" presId="urn:microsoft.com/office/officeart/2008/layout/VerticalCurvedList"/>
    <dgm:cxn modelId="{9924BC0E-F464-46E1-89B0-7CE1109B333D}" type="presParOf" srcId="{2B552CC2-876F-4048-9D35-46F674D26A88}" destId="{3FB09C35-12BF-4E40-B0E3-ED287037D792}" srcOrd="2" destOrd="0" presId="urn:microsoft.com/office/officeart/2008/layout/VerticalCurvedList"/>
    <dgm:cxn modelId="{C60B6923-5969-464A-9EC7-DA0333917583}" type="presParOf" srcId="{3FB09C35-12BF-4E40-B0E3-ED287037D792}" destId="{CA0301EE-4A84-4823-97D9-281EBD623C05}" srcOrd="0" destOrd="0" presId="urn:microsoft.com/office/officeart/2008/layout/VerticalCurvedList"/>
    <dgm:cxn modelId="{86BA549A-A73C-454A-AAE5-A80A5026734D}" type="presParOf" srcId="{2B552CC2-876F-4048-9D35-46F674D26A88}" destId="{39E26E15-C1DE-48E7-AB40-ACD7C05C7747}" srcOrd="3" destOrd="0" presId="urn:microsoft.com/office/officeart/2008/layout/VerticalCurvedList"/>
    <dgm:cxn modelId="{42A5DBCE-17A6-4ED9-BFE9-E72BBB069648}" type="presParOf" srcId="{2B552CC2-876F-4048-9D35-46F674D26A88}" destId="{3720563C-85F5-4700-B0D5-2BE76622C305}" srcOrd="4" destOrd="0" presId="urn:microsoft.com/office/officeart/2008/layout/VerticalCurvedList"/>
    <dgm:cxn modelId="{E741C400-CEF5-4228-967D-2CB67E7EF0D7}" type="presParOf" srcId="{3720563C-85F5-4700-B0D5-2BE76622C305}" destId="{DB1FBFBD-FA1B-49E0-BE80-E66333720376}" srcOrd="0" destOrd="0" presId="urn:microsoft.com/office/officeart/2008/layout/VerticalCurvedList"/>
    <dgm:cxn modelId="{AB55BE5D-5D70-41AF-B641-D3C68CB18EA2}" type="presParOf" srcId="{2B552CC2-876F-4048-9D35-46F674D26A88}" destId="{563F6FAF-CE1F-4EA3-BE24-B0059AD1F836}" srcOrd="5" destOrd="0" presId="urn:microsoft.com/office/officeart/2008/layout/VerticalCurvedList"/>
    <dgm:cxn modelId="{7AC2C3E9-7DE0-412C-9F6A-A537A595CA81}" type="presParOf" srcId="{2B552CC2-876F-4048-9D35-46F674D26A88}" destId="{F61EFD0E-4CD1-4E8A-BF2E-B7C150DBBF1E}" srcOrd="6" destOrd="0" presId="urn:microsoft.com/office/officeart/2008/layout/VerticalCurvedList"/>
    <dgm:cxn modelId="{AF9C50A9-4738-47E5-880C-5BA8442CB3BD}" type="presParOf" srcId="{F61EFD0E-4CD1-4E8A-BF2E-B7C150DBBF1E}" destId="{0C9193D8-F8B2-4A87-A6CF-112C95C19542}" srcOrd="0" destOrd="0" presId="urn:microsoft.com/office/officeart/2008/layout/VerticalCurvedList"/>
    <dgm:cxn modelId="{81BD26D2-88AF-422B-BA11-D6D5C0F356D7}" type="presParOf" srcId="{2B552CC2-876F-4048-9D35-46F674D26A88}" destId="{34042A15-4234-4680-A570-1402F5DB1578}" srcOrd="7" destOrd="0" presId="urn:microsoft.com/office/officeart/2008/layout/VerticalCurvedList"/>
    <dgm:cxn modelId="{8D64E6A1-942C-40FE-A3BD-45237AEFDDA9}" type="presParOf" srcId="{2B552CC2-876F-4048-9D35-46F674D26A88}" destId="{AB38CC91-A128-45F9-AACC-8B1501DB29A7}" srcOrd="8" destOrd="0" presId="urn:microsoft.com/office/officeart/2008/layout/VerticalCurvedList"/>
    <dgm:cxn modelId="{E13CCFA1-6DAE-4170-A7DD-C22C299E5AB8}" type="presParOf" srcId="{AB38CC91-A128-45F9-AACC-8B1501DB29A7}" destId="{B896E514-7C00-4F12-B560-9FD2FEA4EC69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8FFA8E-773E-4ECB-AF41-4206E53D7E16}">
      <dsp:nvSpPr>
        <dsp:cNvPr id="0" name=""/>
        <dsp:cNvSpPr/>
      </dsp:nvSpPr>
      <dsp:spPr>
        <a:xfrm>
          <a:off x="-5149850" y="-788861"/>
          <a:ext cx="6132728" cy="6132728"/>
        </a:xfrm>
        <a:prstGeom prst="blockArc">
          <a:avLst>
            <a:gd name="adj1" fmla="val 18900000"/>
            <a:gd name="adj2" fmla="val 2700000"/>
            <a:gd name="adj3" fmla="val 352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174D2-7938-470C-89D0-2722B6DE487B}">
      <dsp:nvSpPr>
        <dsp:cNvPr id="0" name=""/>
        <dsp:cNvSpPr/>
      </dsp:nvSpPr>
      <dsp:spPr>
        <a:xfrm>
          <a:off x="514633" y="248003"/>
          <a:ext cx="7978504" cy="905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6214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Arial" panose="020B0604020202020204" pitchFamily="34" charset="0"/>
              <a:cs typeface="Arial" panose="020B0604020202020204" pitchFamily="34" charset="0"/>
            </a:rPr>
            <a:t>Tổng quan về Asana</a:t>
          </a: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4633" y="248003"/>
        <a:ext cx="7978504" cy="905113"/>
      </dsp:txXfrm>
    </dsp:sp>
    <dsp:sp modelId="{CA0301EE-4A84-4823-97D9-281EBD623C05}">
      <dsp:nvSpPr>
        <dsp:cNvPr id="0" name=""/>
        <dsp:cNvSpPr/>
      </dsp:nvSpPr>
      <dsp:spPr>
        <a:xfrm>
          <a:off x="76669" y="262596"/>
          <a:ext cx="875927" cy="875927"/>
        </a:xfrm>
        <a:prstGeom prst="ellipse">
          <a:avLst/>
        </a:prstGeom>
        <a:solidFill>
          <a:schemeClr val="lt1">
            <a:hueOff val="0"/>
            <a:satOff val="0"/>
            <a:lum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E26E15-C1DE-48E7-AB40-ACD7C05C7747}">
      <dsp:nvSpPr>
        <dsp:cNvPr id="0" name=""/>
        <dsp:cNvSpPr/>
      </dsp:nvSpPr>
      <dsp:spPr>
        <a:xfrm>
          <a:off x="916384" y="1317654"/>
          <a:ext cx="7576752" cy="868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6214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200" kern="1200" dirty="0" smtClean="0">
              <a:latin typeface="Arial" panose="020B0604020202020204" pitchFamily="34" charset="0"/>
              <a:cs typeface="Arial" panose="020B0604020202020204" pitchFamily="34" charset="0"/>
            </a:rPr>
            <a:t>Ư</a:t>
          </a:r>
          <a:r>
            <a:rPr lang="en-US" sz="3200" kern="1200" dirty="0" smtClean="0">
              <a:latin typeface="Arial" panose="020B0604020202020204" pitchFamily="34" charset="0"/>
              <a:cs typeface="Arial" panose="020B0604020202020204" pitchFamily="34" charset="0"/>
            </a:rPr>
            <a:t>u và nh</a:t>
          </a:r>
          <a:r>
            <a:rPr lang="vi-VN" sz="3200" kern="1200" dirty="0" smtClean="0">
              <a:latin typeface="Arial" panose="020B0604020202020204" pitchFamily="34" charset="0"/>
              <a:cs typeface="Arial" panose="020B0604020202020204" pitchFamily="34" charset="0"/>
            </a:rPr>
            <a:t>ư</a:t>
          </a:r>
          <a:r>
            <a:rPr lang="en-US" sz="3200" kern="1200" dirty="0" smtClean="0">
              <a:latin typeface="Arial" panose="020B0604020202020204" pitchFamily="34" charset="0"/>
              <a:cs typeface="Arial" panose="020B0604020202020204" pitchFamily="34" charset="0"/>
            </a:rPr>
            <a:t>ợc điểm của Asana</a:t>
          </a: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16384" y="1317654"/>
        <a:ext cx="7576752" cy="868401"/>
      </dsp:txXfrm>
    </dsp:sp>
    <dsp:sp modelId="{DB1FBFBD-FA1B-49E0-BE80-E66333720376}">
      <dsp:nvSpPr>
        <dsp:cNvPr id="0" name=""/>
        <dsp:cNvSpPr/>
      </dsp:nvSpPr>
      <dsp:spPr>
        <a:xfrm>
          <a:off x="478420" y="1313891"/>
          <a:ext cx="875927" cy="8759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3F6FAF-CE1F-4EA3-BE24-B0059AD1F836}">
      <dsp:nvSpPr>
        <dsp:cNvPr id="0" name=""/>
        <dsp:cNvSpPr/>
      </dsp:nvSpPr>
      <dsp:spPr>
        <a:xfrm>
          <a:off x="916384" y="2350495"/>
          <a:ext cx="7576752" cy="9053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6214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Arial" panose="020B0604020202020204" pitchFamily="34" charset="0"/>
              <a:cs typeface="Arial" panose="020B0604020202020204" pitchFamily="34" charset="0"/>
            </a:rPr>
            <a:t>Một số tính </a:t>
          </a:r>
          <a:r>
            <a:rPr lang="en-US" sz="3200" kern="1200" dirty="0" smtClean="0">
              <a:latin typeface="Arial" panose="020B0604020202020204" pitchFamily="34" charset="0"/>
              <a:cs typeface="Arial" panose="020B0604020202020204" pitchFamily="34" charset="0"/>
            </a:rPr>
            <a:t>năng nổi bật </a:t>
          </a:r>
          <a:r>
            <a:rPr lang="en-US" sz="3200" kern="1200" dirty="0" smtClean="0">
              <a:latin typeface="Arial" panose="020B0604020202020204" pitchFamily="34" charset="0"/>
              <a:cs typeface="Arial" panose="020B0604020202020204" pitchFamily="34" charset="0"/>
            </a:rPr>
            <a:t>của Asana</a:t>
          </a: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16384" y="2350495"/>
        <a:ext cx="7576752" cy="905309"/>
      </dsp:txXfrm>
    </dsp:sp>
    <dsp:sp modelId="{0C9193D8-F8B2-4A87-A6CF-112C95C19542}">
      <dsp:nvSpPr>
        <dsp:cNvPr id="0" name=""/>
        <dsp:cNvSpPr/>
      </dsp:nvSpPr>
      <dsp:spPr>
        <a:xfrm>
          <a:off x="478420" y="2365186"/>
          <a:ext cx="875927" cy="8759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042A15-4234-4680-A570-1402F5DB1578}">
      <dsp:nvSpPr>
        <dsp:cNvPr id="0" name=""/>
        <dsp:cNvSpPr/>
      </dsp:nvSpPr>
      <dsp:spPr>
        <a:xfrm>
          <a:off x="506016" y="3504075"/>
          <a:ext cx="7978504" cy="7007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6214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Arial" panose="020B0604020202020204" pitchFamily="34" charset="0"/>
              <a:cs typeface="Arial" panose="020B0604020202020204" pitchFamily="34" charset="0"/>
            </a:rPr>
            <a:t>Tổng </a:t>
          </a:r>
          <a:r>
            <a:rPr lang="en-US" sz="3200" kern="1200" dirty="0" smtClean="0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6016" y="3504075"/>
        <a:ext cx="7978504" cy="700742"/>
      </dsp:txXfrm>
    </dsp:sp>
    <dsp:sp modelId="{B896E514-7C00-4F12-B560-9FD2FEA4EC69}">
      <dsp:nvSpPr>
        <dsp:cNvPr id="0" name=""/>
        <dsp:cNvSpPr/>
      </dsp:nvSpPr>
      <dsp:spPr>
        <a:xfrm>
          <a:off x="76669" y="3416482"/>
          <a:ext cx="875927" cy="8759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03-Jun-20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03-Jun-20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0095"/>
            <a:ext cx="8086638" cy="1646299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THUYẾT TRÌNH ASANA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5" y="4518569"/>
            <a:ext cx="9486755" cy="1469777"/>
          </a:xfrm>
        </p:spPr>
        <p:txBody>
          <a:bodyPr numCol="2">
            <a:noAutofit/>
          </a:bodyPr>
          <a:lstStyle/>
          <a:p>
            <a:pPr marL="342900" indent="-342900" algn="l">
              <a:buClr>
                <a:schemeClr val="accent2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 Mỹ </a:t>
            </a: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Ngọc – 161106096</a:t>
            </a:r>
          </a:p>
          <a:p>
            <a:pPr marL="342900" indent="-342900" algn="l">
              <a:buClr>
                <a:schemeClr val="accent2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Đặng Minh </a:t>
            </a: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Đạt – 1611061191</a:t>
            </a:r>
          </a:p>
          <a:p>
            <a:pPr marL="342900" indent="-342900" algn="l">
              <a:buClr>
                <a:schemeClr val="accent2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</a:t>
            </a: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Huỳnh San – 1611061014</a:t>
            </a:r>
          </a:p>
          <a:p>
            <a:pPr marL="342900" indent="-342900" algn="l">
              <a:buClr>
                <a:schemeClr val="accent2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 Ngọc </a:t>
            </a: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Thắng – 1611061033</a:t>
            </a:r>
          </a:p>
          <a:p>
            <a:pPr marL="342900" indent="-342900" algn="l">
              <a:buClr>
                <a:schemeClr val="accent2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</a:t>
            </a: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 Khoa - 1611061121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764" y="389164"/>
            <a:ext cx="2783244" cy="183694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507066" y="3387036"/>
            <a:ext cx="4144225" cy="94089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chemeClr val="accent2">
                  <a:lumMod val="75000"/>
                </a:schemeClr>
              </a:buClr>
            </a:pP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Nguyễn Quang Phúc</a:t>
            </a:r>
          </a:p>
          <a:p>
            <a:pPr algn="l">
              <a:buClr>
                <a:schemeClr val="accent2">
                  <a:lumMod val="75000"/>
                </a:schemeClr>
              </a:buClr>
            </a:pP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Nhóm: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1048" y="3387036"/>
            <a:ext cx="4631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Môn: Công cụ phát triển phần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15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46" y="100641"/>
            <a:ext cx="8596668" cy="58947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Một số tính năng nổi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bật của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Asana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3255" y="633316"/>
            <a:ext cx="8996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ược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sắp xếp theo mức độ </a:t>
            </a:r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với nhiều tuỳ chọn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khác nh</a:t>
            </a:r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lọc, sắp xếp </a:t>
            </a:r>
            <a:endPara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1"/>
          <a:stretch/>
        </p:blipFill>
        <p:spPr>
          <a:xfrm>
            <a:off x="613255" y="1295944"/>
            <a:ext cx="9212231" cy="5485089"/>
          </a:xfrm>
        </p:spPr>
      </p:pic>
    </p:spTree>
    <p:extLst>
      <p:ext uri="{BB962C8B-B14F-4D97-AF65-F5344CB8AC3E}">
        <p14:creationId xmlns:p14="http://schemas.microsoft.com/office/powerpoint/2010/main" val="3213306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46" y="100641"/>
            <a:ext cx="8596668" cy="58947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Một số tính năng nổi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bật của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Asana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3256" y="650566"/>
            <a:ext cx="8869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Tự động xây dựng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timeline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các hành động nhập từ tệp ngoài vào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endParaRPr lang="en-US" sz="2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87" y="1123410"/>
            <a:ext cx="8882307" cy="5548619"/>
          </a:xfrm>
        </p:spPr>
      </p:pic>
    </p:spTree>
    <p:extLst>
      <p:ext uri="{BB962C8B-B14F-4D97-AF65-F5344CB8AC3E}">
        <p14:creationId xmlns:p14="http://schemas.microsoft.com/office/powerpoint/2010/main" val="3478475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46" y="100641"/>
            <a:ext cx="8596668" cy="58947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Một số tính năng nổi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bật của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Asana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3256" y="667818"/>
            <a:ext cx="8869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ược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sắp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xếp nh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calendar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dễ dàng theo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dõi </a:t>
            </a:r>
            <a:endParaRPr lang="en-US" sz="2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58" y="1240038"/>
            <a:ext cx="9209092" cy="5218549"/>
          </a:xfrm>
        </p:spPr>
      </p:pic>
    </p:spTree>
    <p:extLst>
      <p:ext uri="{BB962C8B-B14F-4D97-AF65-F5344CB8AC3E}">
        <p14:creationId xmlns:p14="http://schemas.microsoft.com/office/powerpoint/2010/main" val="275824071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46" y="100641"/>
            <a:ext cx="8596668" cy="58947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Một số tính năng nổi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bật của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Asana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698" y="700340"/>
            <a:ext cx="8869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Với bản nâng cấp có thể xem các báo cáo rất hữu ích</a:t>
            </a:r>
            <a:endParaRPr lang="en-US" sz="2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64" y="1328468"/>
            <a:ext cx="9416274" cy="4597878"/>
          </a:xfrm>
        </p:spPr>
      </p:pic>
    </p:spTree>
    <p:extLst>
      <p:ext uri="{BB962C8B-B14F-4D97-AF65-F5344CB8AC3E}">
        <p14:creationId xmlns:p14="http://schemas.microsoft.com/office/powerpoint/2010/main" val="25210480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46" y="100641"/>
            <a:ext cx="8596668" cy="5894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Tổng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5233" y="690113"/>
            <a:ext cx="9117342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Asana còn rất nhiều tính năng tiện ích khác mà khi sử dụng qua mới thấy hết đ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231" y="2046801"/>
            <a:ext cx="9117343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Với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tất cả các đặc điểm và tính năng trên Asana rất thích hợp các công ty có mô hình cộng tác liên chức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năng.</a:t>
            </a:r>
            <a:endParaRPr lang="en-US" sz="2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5230" y="3403489"/>
            <a:ext cx="91173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Asana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vừa giúp mô hình làm việc nhóm hiệu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vừa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giúp ng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ườ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 quản lý có cái nhìn tổng quan về dự án,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cũng nh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theo dõi và lên kế hoạch cho dự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án.</a:t>
            </a:r>
            <a:endParaRPr lang="en-US" sz="2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651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17" y="687237"/>
            <a:ext cx="7681662" cy="1736785"/>
          </a:xfrm>
        </p:spPr>
        <p:txBody>
          <a:bodyPr>
            <a:noAutofit/>
          </a:bodyPr>
          <a:lstStyle/>
          <a:p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Thanks for </a:t>
            </a:r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listening!</a:t>
            </a: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349" y="1457863"/>
            <a:ext cx="4713187" cy="382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02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2" y="519659"/>
            <a:ext cx="8596668" cy="1320800"/>
          </a:xfrm>
        </p:spPr>
        <p:txBody>
          <a:bodyPr/>
          <a:lstStyle/>
          <a:p>
            <a:r>
              <a:rPr lang="en-US" b="1" dirty="0"/>
              <a:t>Nội dung </a:t>
            </a:r>
            <a:r>
              <a:rPr lang="en-US" b="1" dirty="0" smtClean="0"/>
              <a:t>chính: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791963"/>
              </p:ext>
            </p:extLst>
          </p:nvPr>
        </p:nvGraphicFramePr>
        <p:xfrm>
          <a:off x="842754" y="1351119"/>
          <a:ext cx="8556079" cy="4555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24261" y="1750519"/>
            <a:ext cx="389745" cy="587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2D050"/>
                </a:solidFill>
                <a:latin typeface="Arial Black" panose="020B0A04020102020204" pitchFamily="34" charset="0"/>
              </a:rPr>
              <a:t>1</a:t>
            </a:r>
            <a:endParaRPr lang="en-US" sz="3200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8998" y="2817318"/>
            <a:ext cx="374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2D050"/>
                </a:solidFill>
                <a:latin typeface="Arial Black" panose="020B0A04020102020204" pitchFamily="34" charset="0"/>
              </a:rPr>
              <a:t>2</a:t>
            </a:r>
            <a:endParaRPr lang="en-US" sz="3200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8999" y="3867463"/>
            <a:ext cx="382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4261" y="4915941"/>
            <a:ext cx="374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Arial Black" panose="020B0A040201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919891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79" y="69951"/>
            <a:ext cx="5618534" cy="1051812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1.Tổng quan về Asana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281" y="672058"/>
            <a:ext cx="9031383" cy="2191063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sz="9600" b="1" dirty="0">
                <a:latin typeface="Arial" panose="020B0604020202020204" pitchFamily="34" charset="0"/>
                <a:cs typeface="Arial" panose="020B0604020202020204" pitchFamily="34" charset="0"/>
              </a:rPr>
              <a:t>Asana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 là phần mềm quản lý dự </a:t>
            </a:r>
            <a:r>
              <a:rPr lang="en-US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án, làm 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việc nhóm 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nổi bật với đầy đủ công </a:t>
            </a:r>
            <a:r>
              <a:rPr lang="en-US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 và tính </a:t>
            </a:r>
            <a:r>
              <a:rPr lang="en-US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giúp người dùng theo dõi dự án, công việc, thời gian, nguồn lực</a:t>
            </a:r>
            <a:r>
              <a:rPr lang="en-US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,... 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tất cả chỉ </a:t>
            </a:r>
            <a:r>
              <a:rPr lang="en-US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một giao diện đơn </a:t>
            </a:r>
            <a:r>
              <a:rPr lang="en-US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giản.</a:t>
            </a:r>
            <a:endParaRPr lang="en-US" sz="9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Meet the new Asana - The Asana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075" y="2433481"/>
            <a:ext cx="6570905" cy="41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703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79" y="69951"/>
            <a:ext cx="5618534" cy="1051812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1.Tổng quan về Asana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280" y="672058"/>
            <a:ext cx="9016395" cy="25808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Cách thức quản lý của A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sana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là chia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theo từng team dự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 Tất cả các thành viên trong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nhóm có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thể tạo, giao task và trao đổi trực tiếp trên từng task dễ dàng, nhanh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chóng,... 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997" y="2194692"/>
            <a:ext cx="7487728" cy="459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57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95" y="195532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 điểm và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ượ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điểm của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Asana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093" y="812800"/>
            <a:ext cx="10071179" cy="58467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 điểm: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86215" y="1405201"/>
            <a:ext cx="9067762" cy="1822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Hỗ trợ hiệu quả trong trao đổi, làm việc nhóm: tạo và giao task, nhận xét, nhắc đến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thành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viên khác.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45320" y="1302063"/>
            <a:ext cx="10071179" cy="853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Giao diện đ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 giản dễ sử dụng.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6215" y="2596798"/>
            <a:ext cx="8941120" cy="16378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Tích hợp nhiều phần mềm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giúp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cho việc trao đổi, chia sẻ dữ liệu tiện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lợi h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 nh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:Slack,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Dropbox,...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03467" y="4403122"/>
            <a:ext cx="9026867" cy="4533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ü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Thấy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ược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tổng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quan dự án và theo dõi tiến độ công việc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732540" y="5145705"/>
            <a:ext cx="9026867" cy="4533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ü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Các thông báo đều là về công việc, không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phải th</a:t>
            </a:r>
            <a:r>
              <a:rPr lang="vi-VN" sz="2200" dirty="0" smtClean="0">
                <a:cs typeface="Arial" panose="020B0604020202020204" pitchFamily="34" charset="0"/>
              </a:rPr>
              <a:t>ư</a:t>
            </a:r>
            <a:r>
              <a:rPr lang="en-US" sz="2200" dirty="0">
                <a:cs typeface="Arial" panose="020B0604020202020204" pitchFamily="34" charset="0"/>
              </a:rPr>
              <a:t> </a:t>
            </a:r>
            <a:r>
              <a:rPr lang="en-US" sz="2200" dirty="0" smtClean="0">
                <a:cs typeface="Arial" panose="020B0604020202020204" pitchFamily="34" charset="0"/>
              </a:rPr>
              <a:t>tín.</a:t>
            </a:r>
          </a:p>
          <a:p>
            <a:pPr marL="457200" lvl="1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818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2" grpId="0"/>
      <p:bldP spid="13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46" y="100641"/>
            <a:ext cx="8596668" cy="1320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2. </a:t>
            </a:r>
            <a:r>
              <a:rPr lang="vi-VN" dirty="0" smtClean="0"/>
              <a:t>Ư</a:t>
            </a:r>
            <a:r>
              <a:rPr lang="en-US" dirty="0"/>
              <a:t>u điểm và </a:t>
            </a:r>
            <a:r>
              <a:rPr lang="en-US" dirty="0" smtClean="0"/>
              <a:t>nh</a:t>
            </a:r>
            <a:r>
              <a:rPr lang="vi-VN" dirty="0" smtClean="0"/>
              <a:t>ượ</a:t>
            </a:r>
            <a:r>
              <a:rPr lang="en-US" dirty="0"/>
              <a:t>c </a:t>
            </a:r>
            <a:r>
              <a:rPr lang="en-US" dirty="0" smtClean="0"/>
              <a:t>điểm của </a:t>
            </a:r>
            <a:r>
              <a:rPr lang="en-US" dirty="0"/>
              <a:t>Asana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444" y="944265"/>
            <a:ext cx="8596668" cy="47717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sz="2200" dirty="0">
                <a:cs typeface="Arial" panose="020B0604020202020204" pitchFamily="34" charset="0"/>
              </a:rPr>
              <a:t>ược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điểm: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5794" y="944265"/>
            <a:ext cx="9372440" cy="477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44555" y="1940946"/>
            <a:ext cx="9225790" cy="12474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Khá nhiều tính năng hay cũng bị giới hạn ở bản miễn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phí nh</a:t>
            </a:r>
            <a:r>
              <a:rPr lang="vi-VN" sz="2200" dirty="0" smtClean="0">
                <a:cs typeface="Arial" panose="020B0604020202020204" pitchFamily="34" charset="0"/>
              </a:rPr>
              <a:t>ư</a:t>
            </a:r>
            <a:r>
              <a:rPr lang="en-US" sz="2200" dirty="0">
                <a:cs typeface="Arial" panose="020B0604020202020204" pitchFamily="34" charset="0"/>
              </a:rPr>
              <a:t>: báo cáo, cài đặt </a:t>
            </a:r>
            <a:r>
              <a:rPr lang="en-US" sz="2200" dirty="0" smtClean="0">
                <a:cs typeface="Arial" panose="020B0604020202020204" pitchFamily="34" charset="0"/>
              </a:rPr>
              <a:t>quyền riêng t</a:t>
            </a:r>
            <a:r>
              <a:rPr lang="vi-VN" sz="2200" dirty="0">
                <a:cs typeface="Arial" panose="020B0604020202020204" pitchFamily="34" charset="0"/>
              </a:rPr>
              <a:t>ư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2926" y="3154495"/>
            <a:ext cx="9271890" cy="9170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Chỉ sử dụng một ngôn ngữ duy nhất là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tiếng Anh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96986" y="3950899"/>
            <a:ext cx="9444319" cy="9981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Việc sắp xếp task theo mức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độ </a:t>
            </a:r>
            <a:r>
              <a:rPr lang="vi-VN" sz="2200" dirty="0" smtClean="0">
                <a:cs typeface="Arial" panose="020B0604020202020204" pitchFamily="34" charset="0"/>
              </a:rPr>
              <a:t>ư</a:t>
            </a:r>
            <a:r>
              <a:rPr lang="en-US" sz="2200" dirty="0">
                <a:cs typeface="Arial" panose="020B0604020202020204" pitchFamily="34" charset="0"/>
              </a:rPr>
              <a:t>u </a:t>
            </a:r>
            <a:r>
              <a:rPr lang="en-US" sz="2200" dirty="0" smtClean="0">
                <a:cs typeface="Arial" panose="020B0604020202020204" pitchFamily="34" charset="0"/>
              </a:rPr>
              <a:t>tiên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(to - do list)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không phù hợp cho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những dự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án mang tính tuần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tự.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44554" y="902897"/>
            <a:ext cx="9225791" cy="856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Bản miễn phí chỉ cho phép tối đa 15 </a:t>
            </a:r>
            <a:r>
              <a:rPr lang="en-US" sz="2200" dirty="0" smtClean="0">
                <a:cs typeface="Arial" panose="020B0604020202020204" pitchFamily="34" charset="0"/>
              </a:rPr>
              <a:t>thành viên và bản nâng cấp giá 9.99$/ng</a:t>
            </a:r>
            <a:r>
              <a:rPr lang="vi-VN" sz="2200" dirty="0" smtClean="0">
                <a:cs typeface="Arial" panose="020B0604020202020204" pitchFamily="34" charset="0"/>
              </a:rPr>
              <a:t>ườ</a:t>
            </a:r>
            <a:r>
              <a:rPr lang="en-US" sz="2200" dirty="0" smtClean="0">
                <a:cs typeface="Arial" panose="020B0604020202020204" pitchFamily="34" charset="0"/>
              </a:rPr>
              <a:t>i/tháng khá đắt đỏ.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4594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46" y="100641"/>
            <a:ext cx="8596668" cy="58947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Một số tính năng nổi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bật của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Asana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10" y="1698752"/>
            <a:ext cx="10763346" cy="4259223"/>
          </a:xfrm>
        </p:spPr>
      </p:pic>
      <p:sp>
        <p:nvSpPr>
          <p:cNvPr id="8" name="TextBox 7"/>
          <p:cNvSpPr txBox="1"/>
          <p:nvPr/>
        </p:nvSpPr>
        <p:spPr>
          <a:xfrm>
            <a:off x="524437" y="793633"/>
            <a:ext cx="8869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Nhắc nhở công việc cần hoàn thành và hiển thị các project của bạn ngay tại trang chủ</a:t>
            </a:r>
            <a:endParaRPr lang="en-US" sz="2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8134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46" y="100641"/>
            <a:ext cx="8596668" cy="58947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Một số tính năng nổi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bật của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Asana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5482" y="3921232"/>
            <a:ext cx="8869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Sắp xếp file đã tải lên vào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một n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2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5" b="26334"/>
          <a:stretch/>
        </p:blipFill>
        <p:spPr>
          <a:xfrm>
            <a:off x="828136" y="1202534"/>
            <a:ext cx="8548777" cy="2442653"/>
          </a:xfrm>
        </p:spPr>
      </p:pic>
      <p:sp>
        <p:nvSpPr>
          <p:cNvPr id="7" name="TextBox 6"/>
          <p:cNvSpPr txBox="1"/>
          <p:nvPr/>
        </p:nvSpPr>
        <p:spPr>
          <a:xfrm>
            <a:off x="659584" y="695870"/>
            <a:ext cx="8869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Tính năng tìm kiếm từ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khoá liên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sz="2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82" y="4421938"/>
            <a:ext cx="8641431" cy="172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400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46" y="100641"/>
            <a:ext cx="8596668" cy="589472"/>
          </a:xfrm>
        </p:spPr>
        <p:txBody>
          <a:bodyPr>
            <a:normAutofit fontScale="90000"/>
          </a:bodyPr>
          <a:lstStyle/>
          <a:p>
            <a:r>
              <a:rPr lang="en-US" dirty="0"/>
              <a:t>3. Một số tính năng nổi </a:t>
            </a:r>
            <a:r>
              <a:rPr lang="en-US" dirty="0" smtClean="0"/>
              <a:t>bật của </a:t>
            </a:r>
            <a:r>
              <a:rPr lang="en-US" dirty="0"/>
              <a:t>Asana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8230" y="3320183"/>
            <a:ext cx="886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Tất cả các thay đổi hoặc giao nhiệm </a:t>
            </a:r>
            <a:r>
              <a:rPr lang="en-US" dirty="0" smtClean="0"/>
              <a:t>vụ đều đ</a:t>
            </a:r>
            <a:r>
              <a:rPr lang="vi-VN" dirty="0" smtClean="0"/>
              <a:t>ược</a:t>
            </a:r>
            <a:r>
              <a:rPr lang="en-US" dirty="0"/>
              <a:t> thông </a:t>
            </a:r>
            <a:r>
              <a:rPr lang="en-US" dirty="0" smtClean="0"/>
              <a:t>báo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3256" y="650566"/>
            <a:ext cx="886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Tuỳ chọn sắp xếp thứ </a:t>
            </a:r>
            <a:r>
              <a:rPr lang="en-US" dirty="0" smtClean="0"/>
              <a:t>tự các </a:t>
            </a:r>
            <a:r>
              <a:rPr lang="en-US" dirty="0"/>
              <a:t>task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56" y="986659"/>
            <a:ext cx="8717329" cy="2355532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258" b="39048"/>
          <a:stretch/>
        </p:blipFill>
        <p:spPr>
          <a:xfrm>
            <a:off x="735482" y="3720583"/>
            <a:ext cx="8451650" cy="305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384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358</TotalTime>
  <Words>624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Tahoma</vt:lpstr>
      <vt:lpstr>Trebuchet MS</vt:lpstr>
      <vt:lpstr>Wingdings</vt:lpstr>
      <vt:lpstr>Wingdings 3</vt:lpstr>
      <vt:lpstr>Facet</vt:lpstr>
      <vt:lpstr>THUYẾT TRÌNH ASANA</vt:lpstr>
      <vt:lpstr>Nội dung chính:</vt:lpstr>
      <vt:lpstr>1.Tổng quan về Asana</vt:lpstr>
      <vt:lpstr>1.Tổng quan về Asana</vt:lpstr>
      <vt:lpstr>2. Ưu điểm và nhược điểm của Asana</vt:lpstr>
      <vt:lpstr>2. Ưu điểm và nhược điểm của Asana</vt:lpstr>
      <vt:lpstr>3. Một số tính năng nổi bật của Asana</vt:lpstr>
      <vt:lpstr>3. Một số tính năng nổi bật của Asana</vt:lpstr>
      <vt:lpstr>3. Một số tính năng nổi bật của Asana</vt:lpstr>
      <vt:lpstr>3. Một số tính năng nổi bật của Asana</vt:lpstr>
      <vt:lpstr>3. Một số tính năng nổi bật của Asana</vt:lpstr>
      <vt:lpstr>3. Một số tính năng nổi bật của Asana</vt:lpstr>
      <vt:lpstr>3. Một số tính năng nổi bật của Asana</vt:lpstr>
      <vt:lpstr>4. Tổng kết</vt:lpstr>
      <vt:lpstr>Thanks for listening!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THUYẾT TRÌNH ASANA</dc:title>
  <dc:creator>NGOT NGOT</dc:creator>
  <cp:lastModifiedBy>NGOT NGOT</cp:lastModifiedBy>
  <cp:revision>33</cp:revision>
  <dcterms:created xsi:type="dcterms:W3CDTF">2020-06-03T10:02:18Z</dcterms:created>
  <dcterms:modified xsi:type="dcterms:W3CDTF">2020-06-03T18:20:08Z</dcterms:modified>
</cp:coreProperties>
</file>