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9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CCD75-13AC-4482-8AB5-C6A295ACF706}" type="datetimeFigureOut">
              <a:rPr lang="pt-BR" smtClean="0"/>
              <a:pPr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F0A5-DE30-4C70-B1D1-E3E89342E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19672" y="1988840"/>
            <a:ext cx="5616624" cy="3888432"/>
            <a:chOff x="323528" y="44624"/>
            <a:chExt cx="3960440" cy="317103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44624"/>
              <a:ext cx="3960440" cy="220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2455717"/>
              <a:ext cx="3073152" cy="759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CaixaDeTexto 5"/>
          <p:cNvSpPr txBox="1"/>
          <p:nvPr/>
        </p:nvSpPr>
        <p:spPr>
          <a:xfrm>
            <a:off x="107504" y="548680"/>
            <a:ext cx="857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Importante importar as bibliotecas que vamos usar para visualizar e executar o algoritmo </a:t>
            </a:r>
          </a:p>
          <a:p>
            <a:r>
              <a:rPr lang="pt-BR" i="1" dirty="0" smtClean="0"/>
              <a:t>de aprendizagem para descobrir os padrões dos clientes.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929317" cy="48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467544" y="26064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Gráfico de dispersão mostrando </a:t>
            </a:r>
            <a:r>
              <a:rPr lang="pt-BR" i="1" dirty="0" smtClean="0"/>
              <a:t>o montante de gasto de acordo com o salário da pessoa </a:t>
            </a:r>
            <a:r>
              <a:rPr lang="pt-BR" i="1" dirty="0" smtClean="0"/>
              <a:t>filtrando </a:t>
            </a:r>
            <a:r>
              <a:rPr lang="pt-BR" i="1" dirty="0" smtClean="0"/>
              <a:t>pelo estado civil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839148" cy="512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1691680" y="188640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Gráfico </a:t>
            </a:r>
            <a:r>
              <a:rPr lang="pt-BR" i="1" dirty="0" smtClean="0"/>
              <a:t>violino mostrando a densidade dos dados 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27041"/>
            <a:ext cx="7740352" cy="507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755576" y="404664"/>
            <a:ext cx="762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O </a:t>
            </a:r>
            <a:r>
              <a:rPr lang="pt-BR" i="1" dirty="0" err="1" smtClean="0"/>
              <a:t>elbow</a:t>
            </a:r>
            <a:r>
              <a:rPr lang="pt-BR" i="1" dirty="0" smtClean="0"/>
              <a:t> </a:t>
            </a:r>
            <a:r>
              <a:rPr lang="pt-BR" i="1" dirty="0" err="1" smtClean="0"/>
              <a:t>method</a:t>
            </a:r>
            <a:r>
              <a:rPr lang="pt-BR" i="1" dirty="0" smtClean="0"/>
              <a:t> ou “método cotovelo” , serve para definir o número de clusters </a:t>
            </a:r>
          </a:p>
          <a:p>
            <a:r>
              <a:rPr lang="pt-BR" i="1" dirty="0" smtClean="0"/>
              <a:t>Ideal par realizar a segmentação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87824" y="188640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Visualização de dados em 3D</a:t>
            </a:r>
            <a:endParaRPr lang="pt-BR" i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8218140" cy="569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-27384"/>
            <a:ext cx="76451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Esta análise de agrupamento nos dá uma visão muito clara sobre os diferentes </a:t>
            </a:r>
            <a:r>
              <a:rPr lang="pt-BR" sz="1600" i="1" dirty="0" smtClean="0"/>
              <a:t>segmentos</a:t>
            </a:r>
          </a:p>
          <a:p>
            <a:r>
              <a:rPr lang="pt-BR" sz="1600" i="1" dirty="0" smtClean="0"/>
              <a:t> </a:t>
            </a:r>
            <a:r>
              <a:rPr lang="pt-BR" sz="1600" i="1" dirty="0" smtClean="0"/>
              <a:t>de </a:t>
            </a:r>
            <a:r>
              <a:rPr lang="pt-BR" sz="1600" i="1" dirty="0" smtClean="0"/>
              <a:t>clientes onde  se pode criar uma estratégia para conquistar estes clientes.</a:t>
            </a:r>
          </a:p>
          <a:p>
            <a:r>
              <a:rPr lang="pt-BR" sz="1600" i="1" dirty="0" smtClean="0"/>
              <a:t>Os quatro segmentos </a:t>
            </a:r>
            <a:r>
              <a:rPr lang="pt-BR" sz="1600" i="1" dirty="0" smtClean="0"/>
              <a:t>de </a:t>
            </a:r>
            <a:r>
              <a:rPr lang="pt-BR" sz="1600" i="1" dirty="0" smtClean="0"/>
              <a:t>clientes são descritos da seguinte forma:</a:t>
            </a:r>
          </a:p>
          <a:p>
            <a:endParaRPr lang="pt-BR" sz="1600" i="1" dirty="0" smtClean="0"/>
          </a:p>
          <a:p>
            <a:r>
              <a:rPr lang="pt-BR" sz="1600" b="1" i="1" dirty="0" err="1" smtClean="0"/>
              <a:t>Careless</a:t>
            </a:r>
            <a:r>
              <a:rPr lang="pt-BR" sz="1600" b="1" i="1" dirty="0" smtClean="0"/>
              <a:t> </a:t>
            </a:r>
            <a:r>
              <a:rPr lang="pt-BR" sz="1600" i="1" dirty="0" smtClean="0"/>
              <a:t>- São clientes que tem renda baixa e gastam </a:t>
            </a:r>
            <a:r>
              <a:rPr lang="pt-BR" sz="1600" i="1" dirty="0" smtClean="0"/>
              <a:t>muito</a:t>
            </a:r>
          </a:p>
          <a:p>
            <a:r>
              <a:rPr lang="pt-BR" sz="1600" b="1" i="1" dirty="0" err="1" smtClean="0"/>
              <a:t>Sensible</a:t>
            </a:r>
            <a:r>
              <a:rPr lang="pt-BR" sz="1600" i="1" dirty="0" smtClean="0"/>
              <a:t> - São clientes que tem renda baixa e gastam pouco</a:t>
            </a:r>
          </a:p>
          <a:p>
            <a:r>
              <a:rPr lang="pt-BR" sz="1600" b="1" i="1" dirty="0" err="1" smtClean="0"/>
              <a:t>Careful</a:t>
            </a:r>
            <a:r>
              <a:rPr lang="pt-BR" sz="1600" i="1" dirty="0" smtClean="0"/>
              <a:t> – São clientes que tem renda alta e gastam pouco</a:t>
            </a:r>
          </a:p>
          <a:p>
            <a:r>
              <a:rPr lang="pt-BR" sz="1600" b="1" i="1" dirty="0" err="1" smtClean="0"/>
              <a:t>Target</a:t>
            </a:r>
            <a:r>
              <a:rPr lang="pt-BR" sz="1600" i="1" dirty="0" smtClean="0"/>
              <a:t> – São os  </a:t>
            </a:r>
            <a:r>
              <a:rPr lang="pt-BR" sz="1600" i="1" dirty="0" smtClean="0"/>
              <a:t>clientes </a:t>
            </a:r>
            <a:r>
              <a:rPr lang="pt-BR" sz="1600" i="1" dirty="0" smtClean="0"/>
              <a:t>alvo, pois, ganham muito e gastam muito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32856"/>
            <a:ext cx="8856984" cy="4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657075" cy="372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8424936" cy="35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323528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Estatísticas descritivas ou resumidas </a:t>
            </a:r>
            <a:r>
              <a:rPr lang="pt-BR" i="1" dirty="0" smtClean="0"/>
              <a:t> </a:t>
            </a:r>
            <a:r>
              <a:rPr lang="pt-BR" i="1" dirty="0" smtClean="0"/>
              <a:t>podem ser obtidas usando a função </a:t>
            </a:r>
            <a:r>
              <a:rPr lang="pt-BR" i="1" dirty="0" err="1" smtClean="0"/>
              <a:t>describe</a:t>
            </a:r>
            <a:r>
              <a:rPr lang="pt-BR" i="1" dirty="0" smtClean="0"/>
              <a:t> que fornece valores </a:t>
            </a:r>
            <a:r>
              <a:rPr lang="pt-BR" i="1" dirty="0" smtClean="0"/>
              <a:t>de média, </a:t>
            </a:r>
            <a:r>
              <a:rPr lang="pt-BR" i="1" dirty="0" smtClean="0"/>
              <a:t>desvio padrão, </a:t>
            </a:r>
            <a:r>
              <a:rPr lang="pt-BR" i="1" dirty="0" err="1" smtClean="0"/>
              <a:t>quartis</a:t>
            </a:r>
            <a:r>
              <a:rPr lang="pt-BR" i="1" dirty="0" smtClean="0"/>
              <a:t>, valores máximos e mínimos.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014782"/>
            <a:ext cx="8748464" cy="57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259632" y="188640"/>
            <a:ext cx="683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A parte de visualização de dados representa </a:t>
            </a:r>
            <a:r>
              <a:rPr lang="pt-BR" i="1" dirty="0" smtClean="0"/>
              <a:t>dados em fotos, </a:t>
            </a:r>
            <a:endParaRPr lang="pt-BR" i="1" dirty="0" smtClean="0"/>
          </a:p>
          <a:p>
            <a:r>
              <a:rPr lang="pt-BR" i="1" dirty="0" smtClean="0"/>
              <a:t>tabelas </a:t>
            </a:r>
            <a:r>
              <a:rPr lang="pt-BR" i="1" dirty="0" smtClean="0"/>
              <a:t>e gráficos </a:t>
            </a:r>
            <a:r>
              <a:rPr lang="pt-BR" i="1" dirty="0" smtClean="0"/>
              <a:t>e facilita </a:t>
            </a:r>
            <a:r>
              <a:rPr lang="pt-BR" i="1" dirty="0" smtClean="0"/>
              <a:t>a compreensão e fornece mais informações. 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68760"/>
            <a:ext cx="90201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755576" y="404664"/>
            <a:ext cx="737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Gráfico de barras que fornece a contagem de amostras do </a:t>
            </a:r>
            <a:r>
              <a:rPr lang="pt-BR" i="1" dirty="0" err="1" smtClean="0"/>
              <a:t>dataset</a:t>
            </a:r>
            <a:r>
              <a:rPr lang="pt-BR" i="1" dirty="0" smtClean="0"/>
              <a:t> por gênero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90" y="1622912"/>
            <a:ext cx="7542818" cy="475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755576" y="20141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O </a:t>
            </a:r>
            <a:r>
              <a:rPr lang="pt-BR" b="1" i="1" dirty="0" err="1" smtClean="0"/>
              <a:t>boxplot</a:t>
            </a:r>
            <a:r>
              <a:rPr lang="pt-BR" i="1" dirty="0" smtClean="0"/>
              <a:t> ou </a:t>
            </a:r>
            <a:r>
              <a:rPr lang="pt-BR" i="1" dirty="0" smtClean="0"/>
              <a:t>gráfico </a:t>
            </a:r>
            <a:r>
              <a:rPr lang="pt-BR" i="1" dirty="0" smtClean="0"/>
              <a:t>de </a:t>
            </a:r>
            <a:r>
              <a:rPr lang="pt-BR" i="1" dirty="0" smtClean="0"/>
              <a:t>caixa, permite </a:t>
            </a:r>
            <a:r>
              <a:rPr lang="pt-BR" i="1" dirty="0" smtClean="0"/>
              <a:t>visualizar a distribuição e valores discrepantes (</a:t>
            </a:r>
            <a:r>
              <a:rPr lang="pt-BR" i="1" dirty="0" err="1" smtClean="0"/>
              <a:t>outliers</a:t>
            </a:r>
            <a:r>
              <a:rPr lang="pt-BR" i="1" dirty="0" smtClean="0"/>
              <a:t>) dos dados, fornecendo assim um meio complementar para desenvolver uma perspectiva sobre o caráter dos dados.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92399"/>
            <a:ext cx="78105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39552" y="26064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err="1" smtClean="0"/>
              <a:t>Gáfico</a:t>
            </a:r>
            <a:r>
              <a:rPr lang="pt-BR" i="1" dirty="0" smtClean="0"/>
              <a:t> de barras que fornece a contagem de amostras do </a:t>
            </a:r>
            <a:r>
              <a:rPr lang="pt-BR" i="1" dirty="0" err="1" smtClean="0"/>
              <a:t>dataset</a:t>
            </a:r>
            <a:r>
              <a:rPr lang="pt-BR" i="1" dirty="0" smtClean="0"/>
              <a:t> por </a:t>
            </a:r>
            <a:r>
              <a:rPr lang="pt-BR" i="1" dirty="0" smtClean="0"/>
              <a:t>classificação da idade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764704"/>
            <a:ext cx="8748464" cy="596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683568" y="118373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Gráfico de dispersão mostrando a pontuação de gastos de acordo com a renda da pessoa filtrando </a:t>
            </a:r>
            <a:r>
              <a:rPr lang="pt-BR" i="1" dirty="0" smtClean="0"/>
              <a:t>pelo sexo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07579"/>
            <a:ext cx="8616338" cy="514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467544" y="334397"/>
            <a:ext cx="849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Gráfico de dispersão mostrando a pontuação de gastos de acordo com a idade da pessoa</a:t>
            </a:r>
          </a:p>
          <a:p>
            <a:r>
              <a:rPr lang="pt-BR" i="1" dirty="0" smtClean="0"/>
              <a:t>Filtrando pelo sexo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760"/>
            <a:ext cx="8503867" cy="48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467544" y="26064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Gráfico de dispersão mostrando </a:t>
            </a:r>
            <a:r>
              <a:rPr lang="pt-BR" i="1" dirty="0" smtClean="0"/>
              <a:t>o montante de </a:t>
            </a:r>
            <a:r>
              <a:rPr lang="pt-BR" i="1" dirty="0" smtClean="0"/>
              <a:t>gastos de acordo com </a:t>
            </a:r>
            <a:r>
              <a:rPr lang="pt-BR" i="1" dirty="0" smtClean="0"/>
              <a:t>o salário </a:t>
            </a:r>
            <a:r>
              <a:rPr lang="pt-BR" i="1" dirty="0" smtClean="0"/>
              <a:t>da </a:t>
            </a:r>
            <a:r>
              <a:rPr lang="pt-BR" i="1" dirty="0" smtClean="0"/>
              <a:t>pessoa filtrando pela classificação da idade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295</Words>
  <Application>Microsoft Office PowerPoint</Application>
  <PresentationFormat>Apresentação na tela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Mauro guimaraes</dc:creator>
  <cp:lastModifiedBy>Mauro guimaraes</cp:lastModifiedBy>
  <cp:revision>12</cp:revision>
  <dcterms:created xsi:type="dcterms:W3CDTF">2020-08-13T18:46:14Z</dcterms:created>
  <dcterms:modified xsi:type="dcterms:W3CDTF">2020-08-14T13:13:41Z</dcterms:modified>
</cp:coreProperties>
</file>