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\OneDrive\Documentos\Udacity\Projeto%203\Pergunt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\OneDrive\Documentos\Udacity\Projeto%203\Pergunta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uilh\OneDrive\Documentos\Udacity\Projeto%203\Pergunta%203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\Desktop\Udacity\Projeto%203\Pergunta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Quais</a:t>
            </a:r>
            <a:r>
              <a:rPr lang="pt-BR" baseline="0"/>
              <a:t> os 5 clientes que geraram menos lucro ?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'[Pergunta 1.xlsx]Worksheet'!$C$1</c:f>
              <c:strCache>
                <c:ptCount val="1"/>
                <c:pt idx="0">
                  <c:v>TOTAL_PAISES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'[Pergunta 1.xlsx]Worksheet'!$A$2:$B$6</c:f>
              <c:multiLvlStrCache>
                <c:ptCount val="5"/>
                <c:lvl>
                  <c:pt idx="0">
                    <c:v>India - Bangalore</c:v>
                  </c:pt>
                  <c:pt idx="1">
                    <c:v>USA - Boston</c:v>
                  </c:pt>
                  <c:pt idx="2">
                    <c:v>Belgium - Brussels</c:v>
                  </c:pt>
                  <c:pt idx="3">
                    <c:v>United Kingdom - Edinburgh </c:v>
                  </c:pt>
                  <c:pt idx="4">
                    <c:v>Spain - Madrid</c:v>
                  </c:pt>
                </c:lvl>
                <c:lvl>
                  <c:pt idx="0">
                    <c:v>Puja Srivastava</c:v>
                  </c:pt>
                  <c:pt idx="1">
                    <c:v>John Gordon</c:v>
                  </c:pt>
                  <c:pt idx="2">
                    <c:v>Daan Peeters</c:v>
                  </c:pt>
                  <c:pt idx="3">
                    <c:v>Steve Murray</c:v>
                  </c:pt>
                  <c:pt idx="4">
                    <c:v>Enrique Muñoz</c:v>
                  </c:pt>
                </c:lvl>
              </c:multiLvlStrCache>
            </c:multiLvlStrRef>
          </c:cat>
          <c:val>
            <c:numRef>
              <c:f>'[Pergunta 1.xlsx]Worksheet'!$C$2:$C$6</c:f>
              <c:numCache>
                <c:formatCode>"R$"#,##0.00_);[Red]\("R$"#,##0.00\)</c:formatCode>
                <c:ptCount val="5"/>
                <c:pt idx="0">
                  <c:v>36.64</c:v>
                </c:pt>
                <c:pt idx="1">
                  <c:v>37.619999999999997</c:v>
                </c:pt>
                <c:pt idx="2">
                  <c:v>37.619999999999997</c:v>
                </c:pt>
                <c:pt idx="3">
                  <c:v>37.619999999999997</c:v>
                </c:pt>
                <c:pt idx="4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0-4159-814E-0A35317048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479488"/>
        <c:axId val="131489472"/>
      </c:barChart>
      <c:catAx>
        <c:axId val="13147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aseline="0"/>
                  <a:t>Nome do cliente</a:t>
                </a:r>
                <a:endParaRPr lang="pt-B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1489472"/>
        <c:crosses val="autoZero"/>
        <c:auto val="1"/>
        <c:lblAlgn val="ctr"/>
        <c:lblOffset val="100"/>
        <c:noMultiLvlLbl val="0"/>
      </c:catAx>
      <c:valAx>
        <c:axId val="13148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Total</a:t>
                </a:r>
                <a:r>
                  <a:rPr lang="pt-BR" baseline="0"/>
                  <a:t> de lucro por cliente (Mil)</a:t>
                </a:r>
                <a:endParaRPr lang="pt-B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147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Qual</a:t>
            </a:r>
            <a:r>
              <a:rPr lang="en-US" baseline="0" dirty="0"/>
              <a:t> o </a:t>
            </a:r>
            <a:r>
              <a:rPr lang="en-US" baseline="0" dirty="0" err="1" smtClean="0"/>
              <a:t>empregado</a:t>
            </a:r>
            <a:r>
              <a:rPr lang="en-US" baseline="0" dirty="0" smtClean="0"/>
              <a:t> </a:t>
            </a:r>
            <a:r>
              <a:rPr lang="en-US" baseline="0" dirty="0"/>
              <a:t>que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 smtClean="0"/>
              <a:t>gerou</a:t>
            </a:r>
            <a:r>
              <a:rPr lang="en-US" baseline="0" dirty="0"/>
              <a:t> </a:t>
            </a:r>
            <a:r>
              <a:rPr lang="en-US" baseline="0" dirty="0" err="1" smtClean="0"/>
              <a:t>receita</a:t>
            </a:r>
            <a:r>
              <a:rPr lang="en-US" baseline="0" dirty="0" smtClean="0"/>
              <a:t> </a:t>
            </a:r>
            <a:r>
              <a:rPr lang="en-US" baseline="0" dirty="0"/>
              <a:t>?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'[Pergunta 2.xlsx]Worksheet'!$D$1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'[Pergunta 2.xlsx]Worksheet'!$B$2:$C$4</c:f>
              <c:multiLvlStrCache>
                <c:ptCount val="3"/>
                <c:lvl>
                  <c:pt idx="0">
                    <c:v>Canada</c:v>
                  </c:pt>
                  <c:pt idx="1">
                    <c:v>Canada</c:v>
                  </c:pt>
                  <c:pt idx="2">
                    <c:v>Canada</c:v>
                  </c:pt>
                </c:lvl>
                <c:lvl>
                  <c:pt idx="0">
                    <c:v>Jane Peacock</c:v>
                  </c:pt>
                  <c:pt idx="1">
                    <c:v>Margaret Park</c:v>
                  </c:pt>
                  <c:pt idx="2">
                    <c:v>Steve Johnson</c:v>
                  </c:pt>
                </c:lvl>
              </c:multiLvlStrCache>
            </c:multiLvlStrRef>
          </c:cat>
          <c:val>
            <c:numRef>
              <c:f>'[Pergunta 2.xlsx]Worksheet'!$D$2:$D$4</c:f>
              <c:numCache>
                <c:formatCode>"R$"#,##0.00_);[Red]\("R$"#,##0.00\)</c:formatCode>
                <c:ptCount val="3"/>
                <c:pt idx="0">
                  <c:v>833.04000000000201</c:v>
                </c:pt>
                <c:pt idx="1">
                  <c:v>775.400000000001</c:v>
                </c:pt>
                <c:pt idx="2">
                  <c:v>720.16000000000099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7-4060-94A0-8B31B44966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45330528"/>
        <c:axId val="1945336352"/>
      </c:barChart>
      <c:catAx>
        <c:axId val="1945330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Empregador</a:t>
                </a:r>
                <a:endParaRPr lang="pt-BR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5336352"/>
        <c:crosses val="autoZero"/>
        <c:auto val="1"/>
        <c:lblAlgn val="ctr"/>
        <c:lblOffset val="100"/>
        <c:noMultiLvlLbl val="0"/>
      </c:catAx>
      <c:valAx>
        <c:axId val="1945336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baseline="0" dirty="0" smtClean="0"/>
                  <a:t>Receita</a:t>
                </a:r>
                <a:r>
                  <a:rPr lang="pt-BR" dirty="0" smtClean="0"/>
                  <a:t> (milhares</a:t>
                </a:r>
                <a:r>
                  <a:rPr lang="pt-BR" baseline="0" dirty="0" smtClean="0"/>
                  <a:t> de R$</a:t>
                </a:r>
                <a:r>
                  <a:rPr lang="pt-BR" dirty="0" smtClean="0"/>
                  <a:t>)</a:t>
                </a:r>
                <a:endParaRPr lang="pt-B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533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Qual a playlist com mais musicas compradas ? E qual a playlist que teve a maior e a menor receita</a:t>
            </a:r>
            <a:r>
              <a:rPr lang="pt-BR" baseline="0"/>
              <a:t> ?</a:t>
            </a:r>
            <a:endParaRPr lang="pt-B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Worksheet!$B$1</c:f>
              <c:strCache>
                <c:ptCount val="1"/>
                <c:pt idx="0">
                  <c:v>Qtd_musicas_compradas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279210925644952E-2"/>
                  <c:y val="6.74422525712346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417-4DBD-9D98-49893AE9EF71}"/>
                </c:ext>
              </c:extLst>
            </c:dLbl>
            <c:dLbl>
              <c:idx val="1"/>
              <c:layout>
                <c:manualLayout>
                  <c:x val="-1.4162873039959572E-2"/>
                  <c:y val="6.744225257123587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417-4DBD-9D98-49893AE9EF71}"/>
                </c:ext>
              </c:extLst>
            </c:dLbl>
            <c:dLbl>
              <c:idx val="2"/>
              <c:layout>
                <c:manualLayout>
                  <c:x val="-4.2488619119878605E-2"/>
                  <c:y val="1.01163378856853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417-4DBD-9D98-49893AE9EF71}"/>
                </c:ext>
              </c:extLst>
            </c:dLbl>
            <c:dLbl>
              <c:idx val="3"/>
              <c:layout>
                <c:manualLayout>
                  <c:x val="-5.2604957005564022E-2"/>
                  <c:y val="1.01163378856852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417-4DBD-9D98-49893AE9EF71}"/>
                </c:ext>
              </c:extLst>
            </c:dLbl>
            <c:dLbl>
              <c:idx val="4"/>
              <c:layout>
                <c:manualLayout>
                  <c:x val="3.641881638846733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417-4DBD-9D98-49893AE9EF71}"/>
                </c:ext>
              </c:extLst>
            </c:dLbl>
            <c:dLbl>
              <c:idx val="5"/>
              <c:layout>
                <c:manualLayout>
                  <c:x val="3.844208396560445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417-4DBD-9D98-49893AE9EF71}"/>
                </c:ext>
              </c:extLst>
            </c:dLbl>
            <c:dLbl>
              <c:idx val="6"/>
              <c:layout>
                <c:manualLayout>
                  <c:x val="3.844208396560445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417-4DBD-9D98-49893AE9EF71}"/>
                </c:ext>
              </c:extLst>
            </c:dLbl>
            <c:dLbl>
              <c:idx val="7"/>
              <c:layout>
                <c:manualLayout>
                  <c:x val="3.6418816388467376E-2"/>
                  <c:y val="-3.37211262856179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417-4DBD-9D98-49893AE9EF71}"/>
                </c:ext>
              </c:extLst>
            </c:dLbl>
            <c:dLbl>
              <c:idx val="8"/>
              <c:layout>
                <c:manualLayout>
                  <c:x val="3.641881638846733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417-4DBD-9D98-49893AE9EF71}"/>
                </c:ext>
              </c:extLst>
            </c:dLbl>
            <c:dLbl>
              <c:idx val="9"/>
              <c:layout>
                <c:manualLayout>
                  <c:x val="3.844208396560445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4417-4DBD-9D98-49893AE9EF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96000" tIns="0" rIns="36000" bIns="180000" spcCol="72000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Worksheet!$A$2:$A$11</c:f>
              <c:strCache>
                <c:ptCount val="10"/>
                <c:pt idx="0">
                  <c:v>Music</c:v>
                </c:pt>
                <c:pt idx="1">
                  <c:v>90’s Music</c:v>
                </c:pt>
                <c:pt idx="2">
                  <c:v>TV Shows</c:v>
                </c:pt>
                <c:pt idx="3">
                  <c:v>Classical</c:v>
                </c:pt>
                <c:pt idx="4">
                  <c:v>Brazilian Music</c:v>
                </c:pt>
                <c:pt idx="5">
                  <c:v>Heavy Metal Classic</c:v>
                </c:pt>
                <c:pt idx="6">
                  <c:v>Classical 101 - Deep Cuts</c:v>
                </c:pt>
                <c:pt idx="7">
                  <c:v>Classical 101 - Next Steps</c:v>
                </c:pt>
                <c:pt idx="8">
                  <c:v>Classical 101 - The Basics</c:v>
                </c:pt>
                <c:pt idx="9">
                  <c:v>Grunge</c:v>
                </c:pt>
              </c:strCache>
            </c:strRef>
          </c:cat>
          <c:val>
            <c:numRef>
              <c:f>Worksheet!$B$2:$B$11</c:f>
              <c:numCache>
                <c:formatCode>General</c:formatCode>
                <c:ptCount val="10"/>
                <c:pt idx="0">
                  <c:v>4258</c:v>
                </c:pt>
                <c:pt idx="1">
                  <c:v>954</c:v>
                </c:pt>
                <c:pt idx="2">
                  <c:v>222</c:v>
                </c:pt>
                <c:pt idx="3">
                  <c:v>41</c:v>
                </c:pt>
                <c:pt idx="4">
                  <c:v>27</c:v>
                </c:pt>
                <c:pt idx="5">
                  <c:v>22</c:v>
                </c:pt>
                <c:pt idx="6">
                  <c:v>19</c:v>
                </c:pt>
                <c:pt idx="7">
                  <c:v>15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17-4DBD-9D98-49893AE9EF71}"/>
            </c:ext>
          </c:extLst>
        </c:ser>
        <c:ser>
          <c:idx val="1"/>
          <c:order val="1"/>
          <c:tx>
            <c:strRef>
              <c:f>Worksheet!$C$1</c:f>
              <c:strCache>
                <c:ptCount val="1"/>
                <c:pt idx="0">
                  <c:v>Receita (milhares de R$)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6.0698027314112293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4417-4DBD-9D98-49893AE9EF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Worksheet!$A$2:$A$11</c:f>
              <c:strCache>
                <c:ptCount val="10"/>
                <c:pt idx="0">
                  <c:v>Music</c:v>
                </c:pt>
                <c:pt idx="1">
                  <c:v>90’s Music</c:v>
                </c:pt>
                <c:pt idx="2">
                  <c:v>TV Shows</c:v>
                </c:pt>
                <c:pt idx="3">
                  <c:v>Classical</c:v>
                </c:pt>
                <c:pt idx="4">
                  <c:v>Brazilian Music</c:v>
                </c:pt>
                <c:pt idx="5">
                  <c:v>Heavy Metal Classic</c:v>
                </c:pt>
                <c:pt idx="6">
                  <c:v>Classical 101 - Deep Cuts</c:v>
                </c:pt>
                <c:pt idx="7">
                  <c:v>Classical 101 - Next Steps</c:v>
                </c:pt>
                <c:pt idx="8">
                  <c:v>Classical 101 - The Basics</c:v>
                </c:pt>
                <c:pt idx="9">
                  <c:v>Grunge</c:v>
                </c:pt>
              </c:strCache>
            </c:strRef>
          </c:cat>
          <c:val>
            <c:numRef>
              <c:f>Worksheet!$C$2:$C$11</c:f>
              <c:numCache>
                <c:formatCode>"R$"#,##0_);[Red]\("R$"#,##0\)</c:formatCode>
                <c:ptCount val="10"/>
                <c:pt idx="0" formatCode="&quot;R$&quot;#,##0.00_);[Red]\(&quot;R$&quot;#,##0.00\)">
                  <c:v>38145.440000000803</c:v>
                </c:pt>
                <c:pt idx="1">
                  <c:v>8677</c:v>
                </c:pt>
                <c:pt idx="2" formatCode="&quot;R$&quot;#,##0.00_);[Red]\(&quot;R$&quot;#,##0.00\)">
                  <c:v>3551.8</c:v>
                </c:pt>
                <c:pt idx="3" formatCode="&quot;R$&quot;#,##0.00_);[Red]\(&quot;R$&quot;#,##0.00\)">
                  <c:v>317.04000000000002</c:v>
                </c:pt>
                <c:pt idx="4">
                  <c:v>198</c:v>
                </c:pt>
                <c:pt idx="5" formatCode="&quot;R$&quot;#,##0.00_);[Red]\(&quot;R$&quot;#,##0.00\)">
                  <c:v>139.6</c:v>
                </c:pt>
                <c:pt idx="6" formatCode="&quot;R$&quot;#,##0.00_);[Red]\(&quot;R$&quot;#,##0.00\)">
                  <c:v>103.95</c:v>
                </c:pt>
                <c:pt idx="7" formatCode="&quot;R$&quot;#,##0.00_);[Red]\(&quot;R$&quot;#,##0.00\)">
                  <c:v>100.07</c:v>
                </c:pt>
                <c:pt idx="8" formatCode="&quot;R$&quot;#,##0.00_);[Red]\(&quot;R$&quot;#,##0.00\)">
                  <c:v>113.02</c:v>
                </c:pt>
                <c:pt idx="9" formatCode="&quot;R$&quot;#,##0.00_);[Red]\(&quot;R$&quot;#,##0.00\)">
                  <c:v>64.349999999999994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417-4DBD-9D98-49893AE9EF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28478959"/>
        <c:axId val="1928468143"/>
      </c:barChart>
      <c:catAx>
        <c:axId val="19284789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Nome da playlist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28468143"/>
        <c:crosses val="autoZero"/>
        <c:auto val="1"/>
        <c:lblAlgn val="ctr"/>
        <c:lblOffset val="100"/>
        <c:noMultiLvlLbl val="0"/>
      </c:catAx>
      <c:valAx>
        <c:axId val="1928468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Lucro total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2847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Qual os 10 artistas que possuem mais musicas disponiveis para compra ? E quais seus generos ?*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Worksheet!$C$1</c:f>
              <c:strCache>
                <c:ptCount val="1"/>
                <c:pt idx="0">
                  <c:v>Musicas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Worksheet!$A$2:$B$11</c:f>
              <c:multiLvlStrCache>
                <c:ptCount val="10"/>
                <c:lvl>
                  <c:pt idx="0">
                    <c:v>Iron Maiden</c:v>
                  </c:pt>
                  <c:pt idx="1">
                    <c:v>U2</c:v>
                  </c:pt>
                  <c:pt idx="2">
                    <c:v>Led Zeppelin</c:v>
                  </c:pt>
                  <c:pt idx="3">
                    <c:v>Metallica</c:v>
                  </c:pt>
                  <c:pt idx="4">
                    <c:v>Deep Purple</c:v>
                  </c:pt>
                  <c:pt idx="5">
                    <c:v>Lost</c:v>
                  </c:pt>
                  <c:pt idx="6">
                    <c:v>Pearl Jam</c:v>
                  </c:pt>
                  <c:pt idx="7">
                    <c:v>Lenny Kravitz</c:v>
                  </c:pt>
                  <c:pt idx="8">
                    <c:v>Various Artists</c:v>
                  </c:pt>
                  <c:pt idx="9">
                    <c:v>The Office</c:v>
                  </c:pt>
                </c:lvl>
                <c:lvl>
                  <c:pt idx="0">
                    <c:v>Rock</c:v>
                  </c:pt>
                  <c:pt idx="1">
                    <c:v>Pop</c:v>
                  </c:pt>
                  <c:pt idx="2">
                    <c:v>Rock</c:v>
                  </c:pt>
                  <c:pt idx="3">
                    <c:v>Metal</c:v>
                  </c:pt>
                  <c:pt idx="4">
                    <c:v>Rock</c:v>
                  </c:pt>
                  <c:pt idx="5">
                    <c:v>Drama</c:v>
                  </c:pt>
                  <c:pt idx="6">
                    <c:v>Rock</c:v>
                  </c:pt>
                  <c:pt idx="7">
                    <c:v>Metal</c:v>
                  </c:pt>
                  <c:pt idx="8">
                    <c:v>Latin</c:v>
                  </c:pt>
                  <c:pt idx="9">
                    <c:v>Comedy</c:v>
                  </c:pt>
                </c:lvl>
              </c:multiLvlStrCache>
            </c:multiLvlStrRef>
          </c:cat>
          <c:val>
            <c:numRef>
              <c:f>Worksheet!$C$2:$C$11</c:f>
              <c:numCache>
                <c:formatCode>General</c:formatCode>
                <c:ptCount val="10"/>
                <c:pt idx="0">
                  <c:v>213</c:v>
                </c:pt>
                <c:pt idx="1">
                  <c:v>135</c:v>
                </c:pt>
                <c:pt idx="2">
                  <c:v>114</c:v>
                </c:pt>
                <c:pt idx="3">
                  <c:v>112</c:v>
                </c:pt>
                <c:pt idx="4">
                  <c:v>92</c:v>
                </c:pt>
                <c:pt idx="5">
                  <c:v>92</c:v>
                </c:pt>
                <c:pt idx="6">
                  <c:v>67</c:v>
                </c:pt>
                <c:pt idx="7">
                  <c:v>57</c:v>
                </c:pt>
                <c:pt idx="8">
                  <c:v>56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3-48F5-A83E-2D7E5AE102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35837664"/>
        <c:axId val="1435835168"/>
      </c:barChart>
      <c:catAx>
        <c:axId val="1435837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Nome</a:t>
                </a:r>
                <a:r>
                  <a:rPr lang="pt-BR" baseline="0"/>
                  <a:t> dos artistas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5835168"/>
        <c:crosses val="autoZero"/>
        <c:auto val="1"/>
        <c:lblAlgn val="ctr"/>
        <c:lblOffset val="100"/>
        <c:noMultiLvlLbl val="0"/>
      </c:catAx>
      <c:valAx>
        <c:axId val="143583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músicas</a:t>
                </a:r>
                <a:r>
                  <a:rPr lang="pt-BR" baseline="0"/>
                  <a:t> disponiveis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3583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79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6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46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26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3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9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7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8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AC0C-5952-4F53-A131-AE2298A86880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2703-70EF-4FAA-B7DB-0AAF849EB3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7994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54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244" y="305232"/>
            <a:ext cx="11693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Nessa pesquisa foi identificado os cinco clientes que menos geraram lucro de acordo com as compras realizadas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O ultimo colocado fez 36,64 enquanto o restante fez 37,62 igualmente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E nenhum cliente possui relação de localidade, dentre os piores </a:t>
            </a:r>
            <a:r>
              <a:rPr lang="pt-BR" sz="3000" dirty="0" smtClean="0"/>
              <a:t>clientes.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4896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2186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24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244" y="305232"/>
            <a:ext cx="116936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Dos oito </a:t>
            </a:r>
            <a:r>
              <a:rPr lang="pt-BR" sz="3000" dirty="0" smtClean="0"/>
              <a:t>empregados </a:t>
            </a:r>
            <a:r>
              <a:rPr lang="pt-BR" sz="3000" dirty="0"/>
              <a:t>identificados, apenas três geraram </a:t>
            </a:r>
            <a:r>
              <a:rPr lang="pt-BR" sz="3000" dirty="0" smtClean="0"/>
              <a:t>receita</a:t>
            </a:r>
            <a:r>
              <a:rPr lang="pt-BR" sz="3000" dirty="0" smtClean="0"/>
              <a:t>.</a:t>
            </a:r>
            <a:endParaRPr lang="pt-BR" sz="3000" dirty="0" smtClean="0"/>
          </a:p>
          <a:p>
            <a:endParaRPr lang="pt-BR" sz="3000" dirty="0"/>
          </a:p>
          <a:p>
            <a:r>
              <a:rPr lang="pt-BR" sz="3000" dirty="0"/>
              <a:t>Ou seja, </a:t>
            </a:r>
            <a:r>
              <a:rPr lang="pt-BR" sz="3000" dirty="0" smtClean="0"/>
              <a:t>da receita </a:t>
            </a:r>
            <a:r>
              <a:rPr lang="pt-BR" sz="3000" dirty="0"/>
              <a:t>total de R$ 2.328,60 apenas a Jane conseguiu gerar </a:t>
            </a:r>
            <a:r>
              <a:rPr lang="pt-BR" sz="3000" dirty="0" smtClean="0"/>
              <a:t>a maior com </a:t>
            </a:r>
            <a:r>
              <a:rPr lang="pt-BR" sz="3000" dirty="0"/>
              <a:t>R$ 833,04. Sendo maior que a média inclusive, 1/3 do valor total divido entre eles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Podemos notar também que todos os empregados são do Canada.</a:t>
            </a:r>
          </a:p>
        </p:txBody>
      </p:sp>
    </p:spTree>
    <p:extLst>
      <p:ext uri="{BB962C8B-B14F-4D97-AF65-F5344CB8AC3E}">
        <p14:creationId xmlns:p14="http://schemas.microsoft.com/office/powerpoint/2010/main" val="16187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38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916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244" y="305232"/>
            <a:ext cx="11693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Das dez </a:t>
            </a:r>
            <a:r>
              <a:rPr lang="pt-BR" sz="3000" dirty="0" err="1"/>
              <a:t>playlist</a:t>
            </a:r>
            <a:r>
              <a:rPr lang="pt-BR" sz="3000" dirty="0"/>
              <a:t> disponíveis, a que possuiu maior </a:t>
            </a:r>
            <a:r>
              <a:rPr lang="pt-BR" sz="3000" dirty="0" smtClean="0"/>
              <a:t>receita </a:t>
            </a:r>
            <a:r>
              <a:rPr lang="pt-BR" sz="3000" dirty="0"/>
              <a:t>foi a “Music” com R$ 38.145,44 e com mais vendas também, sendo 4258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Em segundo lugar está “90’s Musica”, </a:t>
            </a:r>
            <a:r>
              <a:rPr lang="pt-BR" sz="3000" dirty="0" smtClean="0"/>
              <a:t>com receita total de </a:t>
            </a:r>
            <a:r>
              <a:rPr lang="pt-BR" sz="3000" dirty="0"/>
              <a:t>R$ 8.677,00 </a:t>
            </a:r>
            <a:r>
              <a:rPr lang="pt-BR" sz="3000" dirty="0" smtClean="0"/>
              <a:t>e </a:t>
            </a:r>
            <a:r>
              <a:rPr lang="pt-BR" sz="3000" dirty="0"/>
              <a:t>954 músicas vendidas</a:t>
            </a:r>
            <a:r>
              <a:rPr lang="pt-BR" sz="3000" dirty="0" smtClean="0"/>
              <a:t>.</a:t>
            </a:r>
          </a:p>
          <a:p>
            <a:r>
              <a:rPr lang="pt-BR" sz="3000" dirty="0" smtClean="0"/>
              <a:t>Podemos </a:t>
            </a:r>
            <a:r>
              <a:rPr lang="pt-BR" sz="3000" dirty="0"/>
              <a:t>notar que o primeiro colocado possui quatro vezes mais de músicas compradas referente ao segundo colocado.</a:t>
            </a:r>
          </a:p>
          <a:p>
            <a:endParaRPr lang="pt-BR" sz="3000" dirty="0" smtClean="0"/>
          </a:p>
          <a:p>
            <a:r>
              <a:rPr lang="pt-BR" sz="3000" dirty="0" smtClean="0"/>
              <a:t>Do </a:t>
            </a:r>
            <a:r>
              <a:rPr lang="pt-BR" sz="3000" dirty="0"/>
              <a:t>total de vendas de R$ 51.410,27, o primeiro colocado fez aproximadamente 74% </a:t>
            </a:r>
            <a:r>
              <a:rPr lang="pt-BR" sz="3000" dirty="0" smtClean="0"/>
              <a:t>de receita </a:t>
            </a:r>
            <a:r>
              <a:rPr lang="pt-BR" sz="3000" dirty="0"/>
              <a:t>total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E o ultimo colocado, “Grunge”, fez apenas 0,12% </a:t>
            </a:r>
            <a:r>
              <a:rPr lang="pt-BR" sz="3000" dirty="0" smtClean="0"/>
              <a:t>de receita </a:t>
            </a:r>
            <a:r>
              <a:rPr lang="pt-BR" sz="3000" dirty="0"/>
              <a:t>total.</a:t>
            </a:r>
          </a:p>
        </p:txBody>
      </p:sp>
    </p:spTree>
    <p:extLst>
      <p:ext uri="{BB962C8B-B14F-4D97-AF65-F5344CB8AC3E}">
        <p14:creationId xmlns:p14="http://schemas.microsoft.com/office/powerpoint/2010/main" val="97986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8665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51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244" y="305232"/>
            <a:ext cx="1169366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/>
              <a:t>Podemos notar que possui 991 musicas disponíveis para compra, e desse total Iron </a:t>
            </a:r>
            <a:r>
              <a:rPr lang="pt-BR" sz="3000" dirty="0" err="1" smtClean="0"/>
              <a:t>Maiden</a:t>
            </a:r>
            <a:r>
              <a:rPr lang="pt-BR" sz="3000" dirty="0" smtClean="0"/>
              <a:t> possui </a:t>
            </a:r>
            <a:r>
              <a:rPr lang="pt-BR" sz="3000" dirty="0"/>
              <a:t>213 músicas disponíveis em primeiro lugar, sendo 21% do total de musicas disponíveis, e quatro vezes mais que o ultimo colocado com apenas 53 músicas disponíveis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Podemos notar também que dos dez gêneros destacados no gráfico, Rock é o que possui o maior acervo disponível, com quatro cantores (Iron </a:t>
            </a:r>
            <a:r>
              <a:rPr lang="pt-BR" sz="3000" dirty="0" err="1"/>
              <a:t>Maiden</a:t>
            </a:r>
            <a:r>
              <a:rPr lang="pt-BR" sz="3000" dirty="0"/>
              <a:t>, Led Zeppelin, </a:t>
            </a:r>
            <a:r>
              <a:rPr lang="pt-BR" sz="3000" dirty="0" err="1"/>
              <a:t>DeepPurple,PearlJam</a:t>
            </a:r>
            <a:r>
              <a:rPr lang="pt-BR" sz="3000" dirty="0"/>
              <a:t>), sendo 40% do total</a:t>
            </a:r>
            <a:r>
              <a:rPr lang="pt-BR" sz="3000" dirty="0" smtClean="0"/>
              <a:t>.</a:t>
            </a:r>
          </a:p>
          <a:p>
            <a:endParaRPr lang="pt-BR" sz="3000" dirty="0"/>
          </a:p>
          <a:p>
            <a:r>
              <a:rPr lang="pt-BR" sz="3000" dirty="0"/>
              <a:t>E </a:t>
            </a:r>
            <a:r>
              <a:rPr lang="pt-BR" sz="3000" dirty="0" smtClean="0"/>
              <a:t>em segundo lugar, estão Metal </a:t>
            </a:r>
            <a:r>
              <a:rPr lang="pt-BR" sz="3000" dirty="0"/>
              <a:t>com dois cantores (Metallica, Lenny Kravitz), sendo 20</a:t>
            </a:r>
            <a:r>
              <a:rPr lang="pt-BR" sz="3000" dirty="0" smtClean="0"/>
              <a:t>%.</a:t>
            </a:r>
          </a:p>
          <a:p>
            <a:endParaRPr lang="pt-BR" sz="3000" dirty="0"/>
          </a:p>
          <a:p>
            <a:r>
              <a:rPr lang="pt-BR" sz="3000" dirty="0"/>
              <a:t>O restante possui apenas 10% cada.</a:t>
            </a:r>
          </a:p>
        </p:txBody>
      </p:sp>
    </p:spTree>
    <p:extLst>
      <p:ext uri="{BB962C8B-B14F-4D97-AF65-F5344CB8AC3E}">
        <p14:creationId xmlns:p14="http://schemas.microsoft.com/office/powerpoint/2010/main" val="922602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Matheus</dc:creator>
  <cp:lastModifiedBy>Guilherme Matheus</cp:lastModifiedBy>
  <cp:revision>9</cp:revision>
  <dcterms:created xsi:type="dcterms:W3CDTF">2018-05-29T01:20:13Z</dcterms:created>
  <dcterms:modified xsi:type="dcterms:W3CDTF">2018-05-31T16:19:33Z</dcterms:modified>
</cp:coreProperties>
</file>