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01" r:id="rId4"/>
    <p:sldId id="261" r:id="rId5"/>
    <p:sldId id="295" r:id="rId6"/>
    <p:sldId id="286" r:id="rId7"/>
    <p:sldId id="300" r:id="rId8"/>
    <p:sldId id="285" r:id="rId9"/>
    <p:sldId id="288" r:id="rId10"/>
    <p:sldId id="259" r:id="rId11"/>
    <p:sldId id="287" r:id="rId12"/>
    <p:sldId id="283" r:id="rId13"/>
    <p:sldId id="297" r:id="rId14"/>
    <p:sldId id="298" r:id="rId15"/>
    <p:sldId id="292" r:id="rId16"/>
    <p:sldId id="289" r:id="rId17"/>
    <p:sldId id="271" r:id="rId18"/>
    <p:sldId id="296" r:id="rId19"/>
    <p:sldId id="277" r:id="rId20"/>
    <p:sldId id="299" r:id="rId21"/>
  </p:sldIdLst>
  <p:sldSz cx="9144000" cy="5143500" type="screen16x9"/>
  <p:notesSz cx="6858000" cy="9144000"/>
  <p:embeddedFontLst>
    <p:embeddedFont>
      <p:font typeface="Barlow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A91B10-00F3-4594-941D-46F589554DED}">
  <a:tblStyle styleId="{75A91B10-00F3-4594-941D-46F589554D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GUILHERME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20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01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CASSIO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637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644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BIANCA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473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050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XOBA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CASSIO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800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BRUNO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BIANCA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9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pt-BR" dirty="0"/>
              <a:t>XOBA</a:t>
            </a:r>
          </a:p>
        </p:txBody>
      </p:sp>
    </p:spTree>
    <p:extLst>
      <p:ext uri="{BB962C8B-B14F-4D97-AF65-F5344CB8AC3E}">
        <p14:creationId xmlns:p14="http://schemas.microsoft.com/office/powerpoint/2010/main" val="123886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GUILHERME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78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75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BRUNO</a:t>
            </a:r>
          </a:p>
        </p:txBody>
      </p:sp>
    </p:spTree>
    <p:extLst>
      <p:ext uri="{BB962C8B-B14F-4D97-AF65-F5344CB8AC3E}">
        <p14:creationId xmlns:p14="http://schemas.microsoft.com/office/powerpoint/2010/main" val="936928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06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LUCAS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176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3762852" y="1310850"/>
            <a:ext cx="3201477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ILLUMY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User</a:t>
            </a:r>
            <a:r>
              <a:rPr lang="pt-BR" dirty="0"/>
              <a:t> Stories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34D028-719C-43D9-A2BE-DB8DA0343A87}"/>
              </a:ext>
            </a:extLst>
          </p:cNvPr>
          <p:cNvSpPr txBox="1"/>
          <p:nvPr/>
        </p:nvSpPr>
        <p:spPr>
          <a:xfrm>
            <a:off x="1435232" y="549172"/>
            <a:ext cx="7368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dk1"/>
                </a:solidFill>
                <a:latin typeface="Barlow"/>
              </a:rPr>
              <a:t>Eu, enquanto 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Gerente de NOC</a:t>
            </a:r>
            <a:r>
              <a:rPr lang="pt-BR" sz="2200" dirty="0">
                <a:solidFill>
                  <a:schemeClr val="dk1"/>
                </a:solidFill>
                <a:latin typeface="Barlow"/>
              </a:rPr>
              <a:t>, preciso </a:t>
            </a:r>
            <a:r>
              <a:rPr lang="pt-BR" sz="2200" dirty="0">
                <a:solidFill>
                  <a:schemeClr val="tx1"/>
                </a:solidFill>
                <a:latin typeface="Barlow"/>
              </a:rPr>
              <a:t>de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 relatórios com dados relacionados ao servidor </a:t>
            </a:r>
            <a:r>
              <a:rPr lang="pt-BR" sz="2200" dirty="0">
                <a:solidFill>
                  <a:schemeClr val="dk1"/>
                </a:solidFill>
                <a:latin typeface="Barlow"/>
              </a:rPr>
              <a:t>para 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diminuir os gastos e </a:t>
            </a:r>
            <a:r>
              <a:rPr lang="pt-BR" sz="2200" dirty="0">
                <a:solidFill>
                  <a:srgbClr val="FF0000"/>
                </a:solidFill>
                <a:latin typeface="Barlow"/>
                <a:sym typeface="Barlow"/>
              </a:rPr>
              <a:t>possíveis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 inatividades</a:t>
            </a:r>
            <a:r>
              <a:rPr lang="pt-BR" sz="2200" dirty="0">
                <a:solidFill>
                  <a:schemeClr val="dk1"/>
                </a:solidFill>
                <a:latin typeface="Barlow"/>
              </a:rPr>
              <a:t>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3B24E7-78D7-4D3A-9CA7-E5E2351B5BF0}"/>
              </a:ext>
            </a:extLst>
          </p:cNvPr>
          <p:cNvSpPr txBox="1"/>
          <p:nvPr/>
        </p:nvSpPr>
        <p:spPr>
          <a:xfrm>
            <a:off x="1435232" y="1769655"/>
            <a:ext cx="73685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2200" dirty="0">
                <a:solidFill>
                  <a:schemeClr val="dk1"/>
                </a:solidFill>
                <a:latin typeface="Barlow"/>
                <a:sym typeface="Barlow"/>
              </a:rPr>
              <a:t>Eu, enquanto </a:t>
            </a:r>
            <a:r>
              <a:rPr lang="pt-BR" sz="2200" dirty="0">
                <a:solidFill>
                  <a:srgbClr val="FF0000"/>
                </a:solidFill>
                <a:latin typeface="Barlow"/>
                <a:sym typeface="Barlow"/>
              </a:rPr>
              <a:t>Analista de NOC</a:t>
            </a:r>
            <a:r>
              <a:rPr lang="pt-BR" sz="2200" dirty="0">
                <a:solidFill>
                  <a:schemeClr val="dk1"/>
                </a:solidFill>
                <a:latin typeface="Barlow"/>
                <a:sym typeface="Barlow"/>
              </a:rPr>
              <a:t>, preciso de </a:t>
            </a:r>
            <a:r>
              <a:rPr lang="pt-BR" sz="2200" dirty="0">
                <a:solidFill>
                  <a:srgbClr val="FF0000"/>
                </a:solidFill>
                <a:latin typeface="Barlow"/>
                <a:sym typeface="Barlow"/>
              </a:rPr>
              <a:t>Dashboards com informações atuais do sistema </a:t>
            </a:r>
            <a:r>
              <a:rPr lang="pt-BR" sz="2200" dirty="0">
                <a:solidFill>
                  <a:schemeClr val="dk1"/>
                </a:solidFill>
                <a:latin typeface="Barlow"/>
                <a:sym typeface="Barlow"/>
              </a:rPr>
              <a:t>para </a:t>
            </a:r>
            <a:r>
              <a:rPr lang="pt-BR" sz="2200" dirty="0">
                <a:solidFill>
                  <a:srgbClr val="FF0000"/>
                </a:solidFill>
                <a:latin typeface="Barlow"/>
                <a:sym typeface="Barlow"/>
              </a:rPr>
              <a:t>fornecer maior continuidade de serviço, evitando possíveis quedas inesperadas.</a:t>
            </a:r>
            <a:endParaRPr lang="pt-BR" sz="22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9C3D274-1EF0-449B-8A2E-5C85598AB755}"/>
              </a:ext>
            </a:extLst>
          </p:cNvPr>
          <p:cNvSpPr txBox="1"/>
          <p:nvPr/>
        </p:nvSpPr>
        <p:spPr>
          <a:xfrm>
            <a:off x="1456494" y="3263210"/>
            <a:ext cx="7049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2200" dirty="0">
                <a:solidFill>
                  <a:schemeClr val="dk1"/>
                </a:solidFill>
                <a:latin typeface="Barlow"/>
              </a:rPr>
              <a:t>Eu, enquanto 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Suporte de NOC</a:t>
            </a:r>
            <a:r>
              <a:rPr lang="pt-BR" sz="2200" dirty="0">
                <a:solidFill>
                  <a:schemeClr val="dk1"/>
                </a:solidFill>
                <a:latin typeface="Barlow"/>
              </a:rPr>
              <a:t>, preciso de 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alertas de possíveis incidentes</a:t>
            </a:r>
            <a:r>
              <a:rPr lang="pt-BR" sz="2200" dirty="0">
                <a:solidFill>
                  <a:schemeClr val="dk1"/>
                </a:solidFill>
                <a:latin typeface="Barlow"/>
              </a:rPr>
              <a:t> para ser mais </a:t>
            </a:r>
            <a:r>
              <a:rPr lang="pt-BR" sz="2200" dirty="0">
                <a:solidFill>
                  <a:srgbClr val="FF0000"/>
                </a:solidFill>
                <a:latin typeface="Barlow"/>
              </a:rPr>
              <a:t>eficiente em minha função</a:t>
            </a:r>
            <a:r>
              <a:rPr lang="pt-BR" sz="2200" dirty="0">
                <a:solidFill>
                  <a:schemeClr val="dk1"/>
                </a:solidFill>
                <a:latin typeface="Barlo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8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Canvas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86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6141"/>
            <a:ext cx="9144000" cy="41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8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Canvas</a:t>
            </a:r>
            <a:r>
              <a:rPr lang="pt-BR" dirty="0"/>
              <a:t> Adaptado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44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FA02F3-7E81-4BE4-885C-6BC4ECB0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6"/>
            <a:ext cx="9150453" cy="51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5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Planilha de Requisitos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29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C3DF47F-2222-4659-B5CC-B14DCB9B0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75" y="0"/>
            <a:ext cx="83925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7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Modelagem Conceitual do Banco de Dados</a:t>
            </a:r>
            <a:endParaRPr dirty="0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AB6D5D72-00EB-4943-94DC-B04EA624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76" y="1072975"/>
            <a:ext cx="7044197" cy="38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34343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1775638" y="995503"/>
            <a:ext cx="5396756" cy="409187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 txBox="1">
            <a:spLocks noGrp="1"/>
          </p:cNvSpPr>
          <p:nvPr>
            <p:ph type="title" idx="4294967295"/>
          </p:nvPr>
        </p:nvSpPr>
        <p:spPr>
          <a:xfrm>
            <a:off x="5917166" y="145647"/>
            <a:ext cx="3460750" cy="806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Site Estático</a:t>
            </a:r>
            <a:endParaRPr dirty="0"/>
          </a:p>
        </p:txBody>
      </p:sp>
      <p:grpSp>
        <p:nvGrpSpPr>
          <p:cNvPr id="357" name="Google Shape;357;p35"/>
          <p:cNvGrpSpPr/>
          <p:nvPr/>
        </p:nvGrpSpPr>
        <p:grpSpPr>
          <a:xfrm>
            <a:off x="7928628" y="414245"/>
            <a:ext cx="369725" cy="356065"/>
            <a:chOff x="2583325" y="2972875"/>
            <a:chExt cx="462850" cy="445750"/>
          </a:xfrm>
        </p:grpSpPr>
        <p:sp>
          <p:nvSpPr>
            <p:cNvPr id="358" name="Google Shape;358;p3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F1424CE5-C6CF-4E7F-BC40-342A9201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06" y="1201480"/>
            <a:ext cx="5035250" cy="31153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Marketplace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576275" y="1548651"/>
            <a:ext cx="7174125" cy="295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pt-BR" dirty="0"/>
              <a:t>Modelo de negócio que surgiu no Brasil em 2012;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dirty="0"/>
              <a:t>Shopping center virtual;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dirty="0"/>
              <a:t>Atualmente mais de 30% das compras na internet do Brasil são realizadas em </a:t>
            </a:r>
            <a:r>
              <a:rPr lang="pt-BR" dirty="0" err="1"/>
              <a:t>marketplace</a:t>
            </a:r>
            <a:r>
              <a:rPr lang="pt-BR" dirty="0"/>
              <a:t>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dirty="0"/>
              <a:t>Marketplace x E-Commerce;</a:t>
            </a:r>
            <a:endParaRPr dirty="0"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4264471" y="1973791"/>
            <a:ext cx="2306451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13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0;p16">
            <a:extLst>
              <a:ext uri="{FF2B5EF4-FFF2-40B4-BE49-F238E27FC236}">
                <a16:creationId xmlns:a16="http://schemas.microsoft.com/office/drawing/2014/main" id="{E2C155D4-B175-46E5-8F6A-37D921462FF3}"/>
              </a:ext>
            </a:extLst>
          </p:cNvPr>
          <p:cNvSpPr txBox="1">
            <a:spLocks/>
          </p:cNvSpPr>
          <p:nvPr/>
        </p:nvSpPr>
        <p:spPr>
          <a:xfrm>
            <a:off x="1767839" y="1331750"/>
            <a:ext cx="7272474" cy="302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dirty="0"/>
              <a:t>Ferramentas: </a:t>
            </a:r>
            <a:r>
              <a:rPr lang="pt-BR" sz="2000" dirty="0" err="1"/>
              <a:t>VictorOps</a:t>
            </a:r>
            <a:r>
              <a:rPr lang="pt-BR" sz="2000" dirty="0"/>
              <a:t> / Slack/ </a:t>
            </a:r>
            <a:r>
              <a:rPr lang="pt-BR" sz="2000" dirty="0" err="1" smtClean="0"/>
              <a:t>WebHook</a:t>
            </a:r>
            <a:r>
              <a:rPr lang="pt-BR" sz="2000" dirty="0" smtClean="0"/>
              <a:t>/ </a:t>
            </a:r>
            <a:r>
              <a:rPr lang="pt-BR" sz="2000" dirty="0" err="1" smtClean="0"/>
              <a:t>Grafana</a:t>
            </a:r>
            <a:r>
              <a:rPr lang="pt-BR" sz="2000" dirty="0" smtClean="0"/>
              <a:t>;</a:t>
            </a:r>
            <a:endParaRPr lang="pt-BR" sz="20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dirty="0"/>
              <a:t>Funções: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000" dirty="0"/>
              <a:t>Encerrar ou reiniciar processos; 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000" dirty="0"/>
              <a:t>Enviar alertas;  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000" dirty="0"/>
              <a:t>Aumento de memória;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000" dirty="0"/>
              <a:t>Integração do </a:t>
            </a:r>
            <a:r>
              <a:rPr lang="pt-BR" sz="2000" dirty="0" err="1"/>
              <a:t>bot</a:t>
            </a:r>
            <a:r>
              <a:rPr lang="pt-BR" sz="2000" dirty="0"/>
              <a:t> da API com o slack: </a:t>
            </a:r>
            <a:r>
              <a:rPr lang="pt-BR" sz="2000" dirty="0" err="1"/>
              <a:t>Webhook</a:t>
            </a:r>
            <a:r>
              <a:rPr lang="pt-BR" sz="2000" dirty="0" smtClean="0"/>
              <a:t>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000" dirty="0" smtClean="0"/>
              <a:t>Criptografia de senhas;</a:t>
            </a:r>
            <a:endParaRPr lang="pt-BR" sz="2000" dirty="0"/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700EB421-3C53-4BDB-B679-C929AED89757}"/>
              </a:ext>
            </a:extLst>
          </p:cNvPr>
          <p:cNvSpPr txBox="1">
            <a:spLocks/>
          </p:cNvSpPr>
          <p:nvPr/>
        </p:nvSpPr>
        <p:spPr>
          <a:xfrm>
            <a:off x="1767839" y="661434"/>
            <a:ext cx="5661769" cy="75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pt-BR" dirty="0">
                <a:solidFill>
                  <a:schemeClr val="accent1"/>
                </a:solidFill>
              </a:rPr>
              <a:t>Monitoramento de Sistemas - Inovação</a:t>
            </a:r>
          </a:p>
        </p:txBody>
      </p:sp>
      <p:grpSp>
        <p:nvGrpSpPr>
          <p:cNvPr id="5" name="Google Shape;147;p20">
            <a:extLst>
              <a:ext uri="{FF2B5EF4-FFF2-40B4-BE49-F238E27FC236}">
                <a16:creationId xmlns:a16="http://schemas.microsoft.com/office/drawing/2014/main" id="{84C4EC25-37F8-438C-9A21-D7465E36FE9C}"/>
              </a:ext>
            </a:extLst>
          </p:cNvPr>
          <p:cNvGrpSpPr/>
          <p:nvPr/>
        </p:nvGrpSpPr>
        <p:grpSpPr>
          <a:xfrm rot="1057075">
            <a:off x="7366745" y="584509"/>
            <a:ext cx="741255" cy="741354"/>
            <a:chOff x="570875" y="4322250"/>
            <a:chExt cx="443300" cy="443325"/>
          </a:xfrm>
        </p:grpSpPr>
        <p:sp>
          <p:nvSpPr>
            <p:cNvPr id="6" name="Google Shape;148;p20">
              <a:extLst>
                <a:ext uri="{FF2B5EF4-FFF2-40B4-BE49-F238E27FC236}">
                  <a16:creationId xmlns:a16="http://schemas.microsoft.com/office/drawing/2014/main" id="{BE200DA6-4103-472D-B383-76E26D90BAD2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9;p20">
              <a:extLst>
                <a:ext uri="{FF2B5EF4-FFF2-40B4-BE49-F238E27FC236}">
                  <a16:creationId xmlns:a16="http://schemas.microsoft.com/office/drawing/2014/main" id="{72DAAAC3-8DB5-4740-A46D-98A4249AEAA4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;p20">
              <a:extLst>
                <a:ext uri="{FF2B5EF4-FFF2-40B4-BE49-F238E27FC236}">
                  <a16:creationId xmlns:a16="http://schemas.microsoft.com/office/drawing/2014/main" id="{29510602-62D8-4684-A1BF-113DFCCEFF92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1;p20">
              <a:extLst>
                <a:ext uri="{FF2B5EF4-FFF2-40B4-BE49-F238E27FC236}">
                  <a16:creationId xmlns:a16="http://schemas.microsoft.com/office/drawing/2014/main" id="{3C410607-06F8-4E1C-92E7-ECBCC4323001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908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que Market </a:t>
            </a:r>
            <a:r>
              <a:rPr lang="pt-BR" dirty="0" err="1"/>
              <a:t>Place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545699" y="1614525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pt-BR" sz="2200" dirty="0"/>
              <a:t>Sistema crítico;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200" dirty="0"/>
              <a:t>Grandes demandas em datas específicas;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200" dirty="0"/>
              <a:t>Monitoramento constante;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2200" dirty="0"/>
              <a:t>Negócio em crescimento exponencial;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313291" y="0"/>
            <a:ext cx="7245600" cy="882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Ferramenta de Comunicação - </a:t>
            </a:r>
            <a:r>
              <a:rPr lang="pt-BR" dirty="0" err="1">
                <a:solidFill>
                  <a:schemeClr val="accent1"/>
                </a:solidFill>
              </a:rPr>
              <a:t>Planner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B830EB-39D2-4609-956C-4FF717EB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6" y="690962"/>
            <a:ext cx="8397745" cy="43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Story</a:t>
            </a:r>
            <a:r>
              <a:rPr lang="pt-BR" dirty="0"/>
              <a:t> 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57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A3BF9A1-9C04-4CA7-A55A-3BD786537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416" y="-74427"/>
            <a:ext cx="6177364" cy="53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Proto-Persona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9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784D182-93E9-4F56-97BC-F3CE8A52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19062"/>
            <a:ext cx="87820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83831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211</Words>
  <Application>Microsoft Office PowerPoint</Application>
  <PresentationFormat>Apresentação na tela (16:9)</PresentationFormat>
  <Paragraphs>44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Barlow</vt:lpstr>
      <vt:lpstr>Arial</vt:lpstr>
      <vt:lpstr>Basset template</vt:lpstr>
      <vt:lpstr>ILLUMY</vt:lpstr>
      <vt:lpstr>Marketplace</vt:lpstr>
      <vt:lpstr>Apresentação do PowerPoint</vt:lpstr>
      <vt:lpstr>Por que Market Place?</vt:lpstr>
      <vt:lpstr>Ferramenta de Comunicação - Planner</vt:lpstr>
      <vt:lpstr>Story Board</vt:lpstr>
      <vt:lpstr>Apresentação do PowerPoint</vt:lpstr>
      <vt:lpstr>Proto-Persona</vt:lpstr>
      <vt:lpstr>Apresentação do PowerPoint</vt:lpstr>
      <vt:lpstr>User Stories</vt:lpstr>
      <vt:lpstr>Apresentação do PowerPoint</vt:lpstr>
      <vt:lpstr>Canvas</vt:lpstr>
      <vt:lpstr>Apresentação do PowerPoint</vt:lpstr>
      <vt:lpstr>Canvas Adaptado</vt:lpstr>
      <vt:lpstr>Apresentação do PowerPoint</vt:lpstr>
      <vt:lpstr>Planilha de Requisitos</vt:lpstr>
      <vt:lpstr>Apresentação do PowerPoint</vt:lpstr>
      <vt:lpstr>Modelagem Conceitual do Banco de Dados</vt:lpstr>
      <vt:lpstr>Site Estático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Aluno</dc:creator>
  <cp:lastModifiedBy>Aluno</cp:lastModifiedBy>
  <cp:revision>56</cp:revision>
  <dcterms:modified xsi:type="dcterms:W3CDTF">2019-09-09T22:28:58Z</dcterms:modified>
</cp:coreProperties>
</file>