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301" r:id="rId4"/>
    <p:sldId id="261" r:id="rId5"/>
    <p:sldId id="295" r:id="rId6"/>
    <p:sldId id="286" r:id="rId7"/>
    <p:sldId id="300" r:id="rId8"/>
    <p:sldId id="285" r:id="rId9"/>
    <p:sldId id="288" r:id="rId10"/>
    <p:sldId id="259" r:id="rId11"/>
    <p:sldId id="287" r:id="rId12"/>
    <p:sldId id="283" r:id="rId13"/>
    <p:sldId id="297" r:id="rId14"/>
    <p:sldId id="298" r:id="rId15"/>
    <p:sldId id="292" r:id="rId16"/>
    <p:sldId id="289" r:id="rId17"/>
    <p:sldId id="271" r:id="rId18"/>
    <p:sldId id="296" r:id="rId19"/>
    <p:sldId id="277" r:id="rId20"/>
    <p:sldId id="299" r:id="rId21"/>
  </p:sldIdLst>
  <p:sldSz cx="9144000" cy="5143500" type="screen16x9"/>
  <p:notesSz cx="6858000" cy="9144000"/>
  <p:embeddedFontLst>
    <p:embeddedFont>
      <p:font typeface="Barlow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5A91B10-00F3-4594-941D-46F589554DED}">
  <a:tblStyle styleId="{75A91B10-00F3-4594-941D-46F589554D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9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GUILHERME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22087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50137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CASSIO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16371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36442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BIANCA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24732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30508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XOBA</a:t>
            </a: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CASSIO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08002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BRUNO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BIANCA</a:t>
            </a: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0393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pt-BR" dirty="0"/>
              <a:t>XOBA</a:t>
            </a:r>
          </a:p>
        </p:txBody>
      </p:sp>
    </p:spTree>
    <p:extLst>
      <p:ext uri="{BB962C8B-B14F-4D97-AF65-F5344CB8AC3E}">
        <p14:creationId xmlns:p14="http://schemas.microsoft.com/office/powerpoint/2010/main" val="1238864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GUILHERME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LUCAS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3788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27500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BRUNO</a:t>
            </a:r>
          </a:p>
        </p:txBody>
      </p:sp>
    </p:spTree>
    <p:extLst>
      <p:ext uri="{BB962C8B-B14F-4D97-AF65-F5344CB8AC3E}">
        <p14:creationId xmlns:p14="http://schemas.microsoft.com/office/powerpoint/2010/main" val="9369280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3063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LUCAS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1761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872900" y="-75"/>
            <a:ext cx="1271100" cy="5143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241225" y="1310875"/>
            <a:ext cx="6509100" cy="2521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710225" y="1310850"/>
            <a:ext cx="5476800" cy="25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3047925" y="-75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2241225" y="1770000"/>
            <a:ext cx="6509100" cy="160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2935400" y="1846200"/>
            <a:ext cx="5814900" cy="9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2935400" y="2604625"/>
            <a:ext cx="5814900" cy="4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▪"/>
              <a:defRPr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7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7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1576275" y="1367175"/>
            <a:ext cx="3482400" cy="3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5268071" y="1367175"/>
            <a:ext cx="3482400" cy="3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49" name="Google Shape;49;p7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1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▪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▫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▫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▫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○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■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●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○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■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ctrTitle"/>
          </p:nvPr>
        </p:nvSpPr>
        <p:spPr>
          <a:xfrm>
            <a:off x="3762852" y="1310850"/>
            <a:ext cx="3201477" cy="25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ILLUMY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ctrTitle"/>
          </p:nvPr>
        </p:nvSpPr>
        <p:spPr>
          <a:xfrm>
            <a:off x="2935400" y="1846200"/>
            <a:ext cx="5814900" cy="9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User</a:t>
            </a:r>
            <a:r>
              <a:rPr lang="pt-BR" dirty="0"/>
              <a:t> Stories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aixaDeTexto 17">
            <a:extLst>
              <a:ext uri="{FF2B5EF4-FFF2-40B4-BE49-F238E27FC236}">
                <a16:creationId xmlns:a16="http://schemas.microsoft.com/office/drawing/2014/main" id="{A734D028-719C-43D9-A2BE-DB8DA0343A87}"/>
              </a:ext>
            </a:extLst>
          </p:cNvPr>
          <p:cNvSpPr txBox="1"/>
          <p:nvPr/>
        </p:nvSpPr>
        <p:spPr>
          <a:xfrm>
            <a:off x="1435232" y="549172"/>
            <a:ext cx="736852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>
                <a:solidFill>
                  <a:schemeClr val="dk1"/>
                </a:solidFill>
                <a:latin typeface="Barlow"/>
              </a:rPr>
              <a:t>Eu, enquanto </a:t>
            </a:r>
            <a:r>
              <a:rPr lang="pt-BR" sz="2200" dirty="0">
                <a:solidFill>
                  <a:srgbClr val="FF0000"/>
                </a:solidFill>
                <a:latin typeface="Barlow"/>
              </a:rPr>
              <a:t>Gerente de NOC</a:t>
            </a:r>
            <a:r>
              <a:rPr lang="pt-BR" sz="2200" dirty="0">
                <a:solidFill>
                  <a:schemeClr val="dk1"/>
                </a:solidFill>
                <a:latin typeface="Barlow"/>
              </a:rPr>
              <a:t>, preciso </a:t>
            </a:r>
            <a:r>
              <a:rPr lang="pt-BR" sz="2200" dirty="0">
                <a:solidFill>
                  <a:schemeClr val="tx1"/>
                </a:solidFill>
                <a:latin typeface="Barlow"/>
              </a:rPr>
              <a:t>de</a:t>
            </a:r>
            <a:r>
              <a:rPr lang="pt-BR" sz="2200" dirty="0">
                <a:solidFill>
                  <a:srgbClr val="FF0000"/>
                </a:solidFill>
                <a:latin typeface="Barlow"/>
              </a:rPr>
              <a:t> relatórios com dados relacionados ao servidor </a:t>
            </a:r>
            <a:r>
              <a:rPr lang="pt-BR" sz="2200" dirty="0">
                <a:solidFill>
                  <a:schemeClr val="dk1"/>
                </a:solidFill>
                <a:latin typeface="Barlow"/>
              </a:rPr>
              <a:t>para </a:t>
            </a:r>
            <a:r>
              <a:rPr lang="pt-BR" sz="2200" dirty="0">
                <a:solidFill>
                  <a:srgbClr val="FF0000"/>
                </a:solidFill>
                <a:latin typeface="Barlow"/>
              </a:rPr>
              <a:t>diminuir os gastos e </a:t>
            </a:r>
            <a:r>
              <a:rPr lang="pt-BR" sz="2200" dirty="0">
                <a:solidFill>
                  <a:srgbClr val="FF0000"/>
                </a:solidFill>
                <a:latin typeface="Barlow"/>
                <a:sym typeface="Barlow"/>
              </a:rPr>
              <a:t>possíveis</a:t>
            </a:r>
            <a:r>
              <a:rPr lang="pt-BR" sz="2200" dirty="0">
                <a:solidFill>
                  <a:srgbClr val="FF0000"/>
                </a:solidFill>
                <a:latin typeface="Barlow"/>
              </a:rPr>
              <a:t> inatividades</a:t>
            </a:r>
            <a:r>
              <a:rPr lang="pt-BR" sz="2200" dirty="0">
                <a:solidFill>
                  <a:schemeClr val="dk1"/>
                </a:solidFill>
                <a:latin typeface="Barlow"/>
              </a:rPr>
              <a:t>.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F3B24E7-78D7-4D3A-9CA7-E5E2351B5BF0}"/>
              </a:ext>
            </a:extLst>
          </p:cNvPr>
          <p:cNvSpPr txBox="1"/>
          <p:nvPr/>
        </p:nvSpPr>
        <p:spPr>
          <a:xfrm>
            <a:off x="1435232" y="1769655"/>
            <a:ext cx="736852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pt-BR" sz="2200" dirty="0">
                <a:solidFill>
                  <a:schemeClr val="dk1"/>
                </a:solidFill>
                <a:latin typeface="Barlow"/>
                <a:sym typeface="Barlow"/>
              </a:rPr>
              <a:t>Eu, enquanto </a:t>
            </a:r>
            <a:r>
              <a:rPr lang="pt-BR" sz="2200" dirty="0">
                <a:solidFill>
                  <a:srgbClr val="FF0000"/>
                </a:solidFill>
                <a:latin typeface="Barlow"/>
                <a:sym typeface="Barlow"/>
              </a:rPr>
              <a:t>Analista de NOC</a:t>
            </a:r>
            <a:r>
              <a:rPr lang="pt-BR" sz="2200" dirty="0">
                <a:solidFill>
                  <a:schemeClr val="dk1"/>
                </a:solidFill>
                <a:latin typeface="Barlow"/>
                <a:sym typeface="Barlow"/>
              </a:rPr>
              <a:t>, preciso de </a:t>
            </a:r>
            <a:r>
              <a:rPr lang="pt-BR" sz="2200" dirty="0">
                <a:solidFill>
                  <a:srgbClr val="FF0000"/>
                </a:solidFill>
                <a:latin typeface="Barlow"/>
                <a:sym typeface="Barlow"/>
              </a:rPr>
              <a:t>Dashboards com informações atuais do sistema </a:t>
            </a:r>
            <a:r>
              <a:rPr lang="pt-BR" sz="2200" dirty="0">
                <a:solidFill>
                  <a:schemeClr val="dk1"/>
                </a:solidFill>
                <a:latin typeface="Barlow"/>
                <a:sym typeface="Barlow"/>
              </a:rPr>
              <a:t>para </a:t>
            </a:r>
            <a:r>
              <a:rPr lang="pt-BR" sz="2200" dirty="0">
                <a:solidFill>
                  <a:srgbClr val="FF0000"/>
                </a:solidFill>
                <a:latin typeface="Barlow"/>
                <a:sym typeface="Barlow"/>
              </a:rPr>
              <a:t>fornecer maior continuidade de serviço, evitando possíveis quedas inesperadas.</a:t>
            </a:r>
            <a:endParaRPr lang="pt-BR" sz="2200" dirty="0">
              <a:solidFill>
                <a:schemeClr val="dk1"/>
              </a:solidFill>
              <a:latin typeface="Barlow"/>
              <a:sym typeface="Barlow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69C3D274-1EF0-449B-8A2E-5C85598AB755}"/>
              </a:ext>
            </a:extLst>
          </p:cNvPr>
          <p:cNvSpPr txBox="1"/>
          <p:nvPr/>
        </p:nvSpPr>
        <p:spPr>
          <a:xfrm>
            <a:off x="1456494" y="3263210"/>
            <a:ext cx="70495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pt-BR" sz="2200" dirty="0">
                <a:solidFill>
                  <a:schemeClr val="dk1"/>
                </a:solidFill>
                <a:latin typeface="Barlow"/>
              </a:rPr>
              <a:t>Eu, enquanto </a:t>
            </a:r>
            <a:r>
              <a:rPr lang="pt-BR" sz="2200" dirty="0">
                <a:solidFill>
                  <a:srgbClr val="FF0000"/>
                </a:solidFill>
                <a:latin typeface="Barlow"/>
              </a:rPr>
              <a:t>Suporte de NOC</a:t>
            </a:r>
            <a:r>
              <a:rPr lang="pt-BR" sz="2200" dirty="0">
                <a:solidFill>
                  <a:schemeClr val="dk1"/>
                </a:solidFill>
                <a:latin typeface="Barlow"/>
              </a:rPr>
              <a:t>, preciso de </a:t>
            </a:r>
            <a:r>
              <a:rPr lang="pt-BR" sz="2200" dirty="0">
                <a:solidFill>
                  <a:srgbClr val="FF0000"/>
                </a:solidFill>
                <a:latin typeface="Barlow"/>
              </a:rPr>
              <a:t>alertas de possíveis incidentes</a:t>
            </a:r>
            <a:r>
              <a:rPr lang="pt-BR" sz="2200" dirty="0">
                <a:solidFill>
                  <a:schemeClr val="dk1"/>
                </a:solidFill>
                <a:latin typeface="Barlow"/>
              </a:rPr>
              <a:t> para ser mais </a:t>
            </a:r>
            <a:r>
              <a:rPr lang="pt-BR" sz="2200" dirty="0">
                <a:solidFill>
                  <a:srgbClr val="FF0000"/>
                </a:solidFill>
                <a:latin typeface="Barlow"/>
              </a:rPr>
              <a:t>eficiente em minha função</a:t>
            </a:r>
            <a:r>
              <a:rPr lang="pt-BR" sz="2200" dirty="0">
                <a:solidFill>
                  <a:schemeClr val="dk1"/>
                </a:solidFill>
                <a:latin typeface="Barlow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284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ctrTitle"/>
          </p:nvPr>
        </p:nvSpPr>
        <p:spPr>
          <a:xfrm>
            <a:off x="2935400" y="1846200"/>
            <a:ext cx="5814900" cy="9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Canvas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2862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1BB6F70-D0B1-4158-8748-D6352C1B8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087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ctrTitle"/>
          </p:nvPr>
        </p:nvSpPr>
        <p:spPr>
          <a:xfrm>
            <a:off x="2935400" y="1846200"/>
            <a:ext cx="5814900" cy="9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Canvas</a:t>
            </a:r>
            <a:r>
              <a:rPr lang="pt-BR" dirty="0"/>
              <a:t> Adaptado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3448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5FA02F3-7E81-4BE4-885C-6BC4ECB02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26"/>
            <a:ext cx="9150453" cy="513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551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ctrTitle"/>
          </p:nvPr>
        </p:nvSpPr>
        <p:spPr>
          <a:xfrm>
            <a:off x="2935400" y="1846200"/>
            <a:ext cx="5814900" cy="9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Planilha de Requisitos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1296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C3DF47F-2222-4659-B5CC-B14DCB9B03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475" y="0"/>
            <a:ext cx="8392525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1182200" y="393477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Modelagem Conceitual do Banco de Dados</a:t>
            </a:r>
            <a:endParaRPr dirty="0"/>
          </a:p>
        </p:txBody>
      </p:sp>
      <p:grpSp>
        <p:nvGrpSpPr>
          <p:cNvPr id="101" name="Google Shape;101;p15"/>
          <p:cNvGrpSpPr/>
          <p:nvPr/>
        </p:nvGrpSpPr>
        <p:grpSpPr>
          <a:xfrm>
            <a:off x="8160827" y="631951"/>
            <a:ext cx="390214" cy="329725"/>
            <a:chOff x="3918650" y="293075"/>
            <a:chExt cx="488500" cy="412775"/>
          </a:xfrm>
        </p:grpSpPr>
        <p:sp>
          <p:nvSpPr>
            <p:cNvPr id="102" name="Google Shape;102;p15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Imagem 10">
            <a:extLst>
              <a:ext uri="{FF2B5EF4-FFF2-40B4-BE49-F238E27FC236}">
                <a16:creationId xmlns:a16="http://schemas.microsoft.com/office/drawing/2014/main" id="{AB6D5D72-00EB-4943-94DC-B04EA6245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376" y="1072975"/>
            <a:ext cx="7044197" cy="386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677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434343"/>
        </a:solidFill>
        <a:effectLst/>
      </p:bgPr>
    </p:bg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5"/>
          <p:cNvSpPr/>
          <p:nvPr/>
        </p:nvSpPr>
        <p:spPr>
          <a:xfrm>
            <a:off x="1775638" y="995503"/>
            <a:ext cx="5396756" cy="4091877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5"/>
          <p:cNvSpPr txBox="1">
            <a:spLocks noGrp="1"/>
          </p:cNvSpPr>
          <p:nvPr>
            <p:ph type="title" idx="4294967295"/>
          </p:nvPr>
        </p:nvSpPr>
        <p:spPr>
          <a:xfrm>
            <a:off x="5917166" y="145647"/>
            <a:ext cx="3460750" cy="8064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Site Estático</a:t>
            </a:r>
            <a:endParaRPr dirty="0"/>
          </a:p>
        </p:txBody>
      </p:sp>
      <p:grpSp>
        <p:nvGrpSpPr>
          <p:cNvPr id="357" name="Google Shape;357;p35"/>
          <p:cNvGrpSpPr/>
          <p:nvPr/>
        </p:nvGrpSpPr>
        <p:grpSpPr>
          <a:xfrm>
            <a:off x="7928628" y="414245"/>
            <a:ext cx="369725" cy="356065"/>
            <a:chOff x="2583325" y="2972875"/>
            <a:chExt cx="462850" cy="445750"/>
          </a:xfrm>
        </p:grpSpPr>
        <p:sp>
          <p:nvSpPr>
            <p:cNvPr id="358" name="Google Shape;358;p35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5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" name="Imagem 7">
            <a:extLst>
              <a:ext uri="{FF2B5EF4-FFF2-40B4-BE49-F238E27FC236}">
                <a16:creationId xmlns:a16="http://schemas.microsoft.com/office/drawing/2014/main" id="{F1424CE5-C6CF-4E7F-BC40-342A9201F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606" y="1201480"/>
            <a:ext cx="5035250" cy="311533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Marketplace</a:t>
            </a: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1576275" y="1548651"/>
            <a:ext cx="7174125" cy="2958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Clr>
                <a:schemeClr val="dk1"/>
              </a:buClr>
              <a:buSzPts val="1100"/>
            </a:pPr>
            <a:r>
              <a:rPr lang="pt-BR" dirty="0"/>
              <a:t>Modelo de negócio que surgiu no Brasil em 2012;</a:t>
            </a:r>
          </a:p>
          <a:p>
            <a:pPr marL="342900" indent="-342900">
              <a:buClr>
                <a:schemeClr val="dk1"/>
              </a:buClr>
              <a:buSzPts val="1100"/>
            </a:pPr>
            <a:r>
              <a:rPr lang="pt-BR" dirty="0"/>
              <a:t>Shopping center virtual;</a:t>
            </a:r>
          </a:p>
          <a:p>
            <a:pPr marL="342900" indent="-342900">
              <a:buClr>
                <a:schemeClr val="dk1"/>
              </a:buClr>
              <a:buSzPts val="1100"/>
            </a:pPr>
            <a:r>
              <a:rPr lang="pt-BR" dirty="0"/>
              <a:t>Atualmente mais de 30% das compras na internet do Brasil são realizadas em </a:t>
            </a:r>
            <a:r>
              <a:rPr lang="pt-BR" dirty="0" err="1"/>
              <a:t>marketplace</a:t>
            </a:r>
            <a:r>
              <a:rPr lang="pt-BR" dirty="0"/>
              <a:t>;</a:t>
            </a:r>
          </a:p>
          <a:p>
            <a:pPr marL="342900" indent="-342900">
              <a:buClr>
                <a:schemeClr val="dk1"/>
              </a:buClr>
              <a:buSzPts val="1100"/>
            </a:pPr>
            <a:r>
              <a:rPr lang="pt-BR" dirty="0"/>
              <a:t>Marketplace x E-Commerce;</a:t>
            </a:r>
            <a:endParaRPr dirty="0"/>
          </a:p>
        </p:txBody>
      </p:sp>
      <p:grpSp>
        <p:nvGrpSpPr>
          <p:cNvPr id="101" name="Google Shape;101;p15"/>
          <p:cNvGrpSpPr/>
          <p:nvPr/>
        </p:nvGrpSpPr>
        <p:grpSpPr>
          <a:xfrm>
            <a:off x="8160827" y="631951"/>
            <a:ext cx="390214" cy="329725"/>
            <a:chOff x="3918650" y="293075"/>
            <a:chExt cx="488500" cy="412775"/>
          </a:xfrm>
        </p:grpSpPr>
        <p:sp>
          <p:nvSpPr>
            <p:cNvPr id="102" name="Google Shape;102;p15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ctrTitle"/>
          </p:nvPr>
        </p:nvSpPr>
        <p:spPr>
          <a:xfrm>
            <a:off x="4264471" y="1973791"/>
            <a:ext cx="2306451" cy="9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Obrigado!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9138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10;p16">
            <a:extLst>
              <a:ext uri="{FF2B5EF4-FFF2-40B4-BE49-F238E27FC236}">
                <a16:creationId xmlns:a16="http://schemas.microsoft.com/office/drawing/2014/main" id="{E2C155D4-B175-46E5-8F6A-37D921462FF3}"/>
              </a:ext>
            </a:extLst>
          </p:cNvPr>
          <p:cNvSpPr txBox="1">
            <a:spLocks/>
          </p:cNvSpPr>
          <p:nvPr/>
        </p:nvSpPr>
        <p:spPr>
          <a:xfrm>
            <a:off x="1767839" y="1592370"/>
            <a:ext cx="7272474" cy="2730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▪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○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■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●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○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■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None/>
            </a:pPr>
            <a:r>
              <a:rPr lang="pt-BR" sz="2000" dirty="0"/>
              <a:t>Ferramentas: </a:t>
            </a:r>
            <a:r>
              <a:rPr lang="pt-BR" sz="2000" dirty="0" err="1"/>
              <a:t>VictorOps</a:t>
            </a:r>
            <a:r>
              <a:rPr lang="pt-BR" sz="2000" dirty="0"/>
              <a:t> / Slack/ </a:t>
            </a:r>
            <a:r>
              <a:rPr lang="pt-BR" sz="2000" dirty="0" err="1"/>
              <a:t>WebHook</a:t>
            </a:r>
            <a:r>
              <a:rPr lang="pt-BR" sz="2000" dirty="0"/>
              <a:t>;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pt-BR" sz="2000" dirty="0"/>
              <a:t>Funções:</a:t>
            </a:r>
          </a:p>
          <a:p>
            <a:pPr marL="342900" indent="-342900">
              <a:buClr>
                <a:schemeClr val="dk1"/>
              </a:buClr>
              <a:buSzPts val="1100"/>
            </a:pPr>
            <a:r>
              <a:rPr lang="pt-BR" sz="2000" dirty="0"/>
              <a:t>Encerrar ou reiniciar processos; </a:t>
            </a:r>
          </a:p>
          <a:p>
            <a:pPr marL="342900" indent="-342900">
              <a:buClr>
                <a:schemeClr val="dk1"/>
              </a:buClr>
              <a:buSzPts val="1100"/>
            </a:pPr>
            <a:r>
              <a:rPr lang="pt-BR" sz="2000" dirty="0"/>
              <a:t>Enviar alertas;  </a:t>
            </a:r>
          </a:p>
          <a:p>
            <a:pPr marL="342900" indent="-342900">
              <a:buClr>
                <a:schemeClr val="dk1"/>
              </a:buClr>
              <a:buSzPts val="1100"/>
            </a:pPr>
            <a:r>
              <a:rPr lang="pt-BR" sz="2000" dirty="0"/>
              <a:t>Aumento de memória;</a:t>
            </a:r>
          </a:p>
          <a:p>
            <a:pPr marL="342900" indent="-342900">
              <a:buClr>
                <a:schemeClr val="dk1"/>
              </a:buClr>
              <a:buSzPts val="1100"/>
            </a:pPr>
            <a:r>
              <a:rPr lang="pt-BR" sz="2000" dirty="0"/>
              <a:t>Integração do </a:t>
            </a:r>
            <a:r>
              <a:rPr lang="pt-BR" sz="2000" dirty="0" err="1"/>
              <a:t>bot</a:t>
            </a:r>
            <a:r>
              <a:rPr lang="pt-BR" sz="2000" dirty="0"/>
              <a:t> da API com o slack: </a:t>
            </a:r>
            <a:r>
              <a:rPr lang="pt-BR" sz="2000" dirty="0" err="1"/>
              <a:t>Webhook</a:t>
            </a:r>
            <a:r>
              <a:rPr lang="pt-BR" sz="2000" dirty="0"/>
              <a:t>;</a:t>
            </a:r>
          </a:p>
        </p:txBody>
      </p:sp>
      <p:sp>
        <p:nvSpPr>
          <p:cNvPr id="4" name="Google Shape;109;p16">
            <a:extLst>
              <a:ext uri="{FF2B5EF4-FFF2-40B4-BE49-F238E27FC236}">
                <a16:creationId xmlns:a16="http://schemas.microsoft.com/office/drawing/2014/main" id="{700EB421-3C53-4BDB-B679-C929AED89757}"/>
              </a:ext>
            </a:extLst>
          </p:cNvPr>
          <p:cNvSpPr txBox="1">
            <a:spLocks/>
          </p:cNvSpPr>
          <p:nvPr/>
        </p:nvSpPr>
        <p:spPr>
          <a:xfrm>
            <a:off x="1767839" y="661434"/>
            <a:ext cx="5661769" cy="759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rPr lang="pt-BR" dirty="0">
                <a:solidFill>
                  <a:schemeClr val="accent1"/>
                </a:solidFill>
              </a:rPr>
              <a:t>Monitoramento de Sistemas - Inovação</a:t>
            </a:r>
          </a:p>
        </p:txBody>
      </p:sp>
      <p:grpSp>
        <p:nvGrpSpPr>
          <p:cNvPr id="5" name="Google Shape;147;p20">
            <a:extLst>
              <a:ext uri="{FF2B5EF4-FFF2-40B4-BE49-F238E27FC236}">
                <a16:creationId xmlns:a16="http://schemas.microsoft.com/office/drawing/2014/main" id="{84C4EC25-37F8-438C-9A21-D7465E36FE9C}"/>
              </a:ext>
            </a:extLst>
          </p:cNvPr>
          <p:cNvGrpSpPr/>
          <p:nvPr/>
        </p:nvGrpSpPr>
        <p:grpSpPr>
          <a:xfrm rot="1057075">
            <a:off x="7366745" y="584509"/>
            <a:ext cx="741255" cy="741354"/>
            <a:chOff x="570875" y="4322250"/>
            <a:chExt cx="443300" cy="443325"/>
          </a:xfrm>
        </p:grpSpPr>
        <p:sp>
          <p:nvSpPr>
            <p:cNvPr id="6" name="Google Shape;148;p20">
              <a:extLst>
                <a:ext uri="{FF2B5EF4-FFF2-40B4-BE49-F238E27FC236}">
                  <a16:creationId xmlns:a16="http://schemas.microsoft.com/office/drawing/2014/main" id="{BE200DA6-4103-472D-B383-76E26D90BAD2}"/>
                </a:ext>
              </a:extLst>
            </p:cNvPr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49;p20">
              <a:extLst>
                <a:ext uri="{FF2B5EF4-FFF2-40B4-BE49-F238E27FC236}">
                  <a16:creationId xmlns:a16="http://schemas.microsoft.com/office/drawing/2014/main" id="{72DAAAC3-8DB5-4740-A46D-98A4249AEAA4}"/>
                </a:ext>
              </a:extLst>
            </p:cNvPr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50;p20">
              <a:extLst>
                <a:ext uri="{FF2B5EF4-FFF2-40B4-BE49-F238E27FC236}">
                  <a16:creationId xmlns:a16="http://schemas.microsoft.com/office/drawing/2014/main" id="{29510602-62D8-4684-A1BF-113DFCCEFF92}"/>
                </a:ext>
              </a:extLst>
            </p:cNvPr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51;p20">
              <a:extLst>
                <a:ext uri="{FF2B5EF4-FFF2-40B4-BE49-F238E27FC236}">
                  <a16:creationId xmlns:a16="http://schemas.microsoft.com/office/drawing/2014/main" id="{3C410607-06F8-4E1C-92E7-ECBCC4323001}"/>
                </a:ext>
              </a:extLst>
            </p:cNvPr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79085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Por que Market </a:t>
            </a:r>
            <a:r>
              <a:rPr lang="pt-BR" dirty="0" err="1"/>
              <a:t>Place</a:t>
            </a:r>
            <a:r>
              <a:rPr lang="pt-BR" dirty="0"/>
              <a:t>?</a:t>
            </a:r>
            <a:endParaRPr dirty="0"/>
          </a:p>
        </p:txBody>
      </p:sp>
      <p:sp>
        <p:nvSpPr>
          <p:cNvPr id="129" name="Google Shape;129;p19"/>
          <p:cNvSpPr txBox="1">
            <a:spLocks noGrp="1"/>
          </p:cNvSpPr>
          <p:nvPr>
            <p:ph type="body" idx="1"/>
          </p:nvPr>
        </p:nvSpPr>
        <p:spPr>
          <a:xfrm>
            <a:off x="1545699" y="1614525"/>
            <a:ext cx="7085700" cy="29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Clr>
                <a:schemeClr val="dk1"/>
              </a:buClr>
              <a:buSzPts val="1100"/>
            </a:pPr>
            <a:r>
              <a:rPr lang="pt-BR" sz="2200" dirty="0"/>
              <a:t>Sistema crítico;</a:t>
            </a:r>
          </a:p>
          <a:p>
            <a:pPr marL="342900" indent="-342900">
              <a:buClr>
                <a:schemeClr val="dk1"/>
              </a:buClr>
              <a:buSzPts val="1100"/>
            </a:pPr>
            <a:r>
              <a:rPr lang="pt-BR" sz="2200" dirty="0"/>
              <a:t>Grandes demandas em datas específicas;</a:t>
            </a:r>
          </a:p>
          <a:p>
            <a:pPr marL="342900" indent="-342900">
              <a:buClr>
                <a:schemeClr val="dk1"/>
              </a:buClr>
              <a:buSzPts val="1100"/>
            </a:pPr>
            <a:r>
              <a:rPr lang="pt-BR" sz="2200" dirty="0"/>
              <a:t>Monitoramento constante;</a:t>
            </a:r>
          </a:p>
          <a:p>
            <a:pPr marL="342900" indent="-342900">
              <a:buClr>
                <a:schemeClr val="dk1"/>
              </a:buClr>
              <a:buSzPts val="1100"/>
            </a:pPr>
            <a:r>
              <a:rPr lang="pt-BR" sz="2200" dirty="0"/>
              <a:t>Negócio em crescimento exponencial;</a:t>
            </a:r>
          </a:p>
          <a:p>
            <a:endParaRPr lang="pt-BR" dirty="0"/>
          </a:p>
          <a:p>
            <a:endParaRPr lang="pt-BR" dirty="0"/>
          </a:p>
        </p:txBody>
      </p:sp>
      <p:grpSp>
        <p:nvGrpSpPr>
          <p:cNvPr id="131" name="Google Shape;131;p19"/>
          <p:cNvGrpSpPr/>
          <p:nvPr/>
        </p:nvGrpSpPr>
        <p:grpSpPr>
          <a:xfrm>
            <a:off x="8180944" y="637329"/>
            <a:ext cx="336534" cy="318981"/>
            <a:chOff x="5300400" y="3670175"/>
            <a:chExt cx="421300" cy="399325"/>
          </a:xfrm>
        </p:grpSpPr>
        <p:sp>
          <p:nvSpPr>
            <p:cNvPr id="132" name="Google Shape;132;p19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9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9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9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9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ctrTitle" idx="4294967295"/>
          </p:nvPr>
        </p:nvSpPr>
        <p:spPr>
          <a:xfrm>
            <a:off x="1313291" y="0"/>
            <a:ext cx="7245600" cy="8825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accent1"/>
                </a:solidFill>
              </a:rPr>
              <a:t>Ferramenta de Comunicação - </a:t>
            </a:r>
            <a:r>
              <a:rPr lang="pt-BR" dirty="0" err="1">
                <a:solidFill>
                  <a:schemeClr val="accent1"/>
                </a:solidFill>
              </a:rPr>
              <a:t>Planner</a:t>
            </a:r>
            <a:endParaRPr dirty="0">
              <a:solidFill>
                <a:schemeClr val="accent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2B830EB-39D2-4609-956C-4FF717EB0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516" y="690962"/>
            <a:ext cx="8397745" cy="430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11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ctrTitle"/>
          </p:nvPr>
        </p:nvSpPr>
        <p:spPr>
          <a:xfrm>
            <a:off x="2935400" y="1846200"/>
            <a:ext cx="5814900" cy="9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Story</a:t>
            </a:r>
            <a:r>
              <a:rPr lang="pt-BR" dirty="0"/>
              <a:t> Board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4577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1A3BF9A1-9C04-4CA7-A55A-3BD786537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416" y="-74427"/>
            <a:ext cx="6177364" cy="535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783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ctrTitle"/>
          </p:nvPr>
        </p:nvSpPr>
        <p:spPr>
          <a:xfrm>
            <a:off x="2935400" y="1846200"/>
            <a:ext cx="5814900" cy="9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Proto-Persona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3986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784D182-93E9-4F56-97BC-F3CE8A525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50" y="119062"/>
            <a:ext cx="8782050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383831"/>
      </p:ext>
    </p:extLst>
  </p:cSld>
  <p:clrMapOvr>
    <a:masterClrMapping/>
  </p:clrMapOvr>
</p:sld>
</file>

<file path=ppt/theme/theme1.xml><?xml version="1.0" encoding="utf-8"?>
<a:theme xmlns:a="http://schemas.openxmlformats.org/drawingml/2006/main" name="Basset template">
  <a:themeElements>
    <a:clrScheme name="Custom 347">
      <a:dk1>
        <a:srgbClr val="434343"/>
      </a:dk1>
      <a:lt1>
        <a:srgbClr val="FFFFFF"/>
      </a:lt1>
      <a:dk2>
        <a:srgbClr val="D9D9D9"/>
      </a:dk2>
      <a:lt2>
        <a:srgbClr val="FFFFFF"/>
      </a:lt2>
      <a:accent1>
        <a:srgbClr val="FFB000"/>
      </a:accent1>
      <a:accent2>
        <a:srgbClr val="FFE19E"/>
      </a:accent2>
      <a:accent3>
        <a:srgbClr val="6D9EEB"/>
      </a:accent3>
      <a:accent4>
        <a:srgbClr val="C9DAF8"/>
      </a:accent4>
      <a:accent5>
        <a:srgbClr val="93C47D"/>
      </a:accent5>
      <a:accent6>
        <a:srgbClr val="D9EAD3"/>
      </a:accent6>
      <a:hlink>
        <a:srgbClr val="FF99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205</Words>
  <Application>Microsoft Office PowerPoint</Application>
  <PresentationFormat>Apresentação na tela (16:9)</PresentationFormat>
  <Paragraphs>43</Paragraphs>
  <Slides>20</Slides>
  <Notes>20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3" baseType="lpstr">
      <vt:lpstr>Arial</vt:lpstr>
      <vt:lpstr>Barlow</vt:lpstr>
      <vt:lpstr>Basset template</vt:lpstr>
      <vt:lpstr>ILLUMY</vt:lpstr>
      <vt:lpstr>Marketplace</vt:lpstr>
      <vt:lpstr>Apresentação do PowerPoint</vt:lpstr>
      <vt:lpstr>Por que Market Place?</vt:lpstr>
      <vt:lpstr>Ferramenta de Comunicação - Planner</vt:lpstr>
      <vt:lpstr>Story Board</vt:lpstr>
      <vt:lpstr>Apresentação do PowerPoint</vt:lpstr>
      <vt:lpstr>Proto-Persona</vt:lpstr>
      <vt:lpstr>Apresentação do PowerPoint</vt:lpstr>
      <vt:lpstr>User Stories</vt:lpstr>
      <vt:lpstr>Apresentação do PowerPoint</vt:lpstr>
      <vt:lpstr>Canvas</vt:lpstr>
      <vt:lpstr>Apresentação do PowerPoint</vt:lpstr>
      <vt:lpstr>Canvas Adaptado</vt:lpstr>
      <vt:lpstr>Apresentação do PowerPoint</vt:lpstr>
      <vt:lpstr>Planilha de Requisitos</vt:lpstr>
      <vt:lpstr>Apresentação do PowerPoint</vt:lpstr>
      <vt:lpstr>Modelagem Conceitual do Banco de Dados</vt:lpstr>
      <vt:lpstr>Site Estático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Aluno</dc:creator>
  <cp:lastModifiedBy>Aluno</cp:lastModifiedBy>
  <cp:revision>53</cp:revision>
  <dcterms:modified xsi:type="dcterms:W3CDTF">2019-09-06T23:11:29Z</dcterms:modified>
</cp:coreProperties>
</file>