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62" r:id="rId2"/>
    <p:sldId id="257" r:id="rId3"/>
    <p:sldId id="284" r:id="rId4"/>
    <p:sldId id="285" r:id="rId5"/>
    <p:sldId id="258" r:id="rId6"/>
    <p:sldId id="286" r:id="rId7"/>
    <p:sldId id="287" r:id="rId8"/>
    <p:sldId id="290" r:id="rId9"/>
    <p:sldId id="291" r:id="rId10"/>
    <p:sldId id="289" r:id="rId11"/>
    <p:sldId id="292" r:id="rId12"/>
    <p:sldId id="293" r:id="rId13"/>
    <p:sldId id="294" r:id="rId14"/>
    <p:sldId id="295" r:id="rId15"/>
    <p:sldId id="297" r:id="rId16"/>
    <p:sldId id="301" r:id="rId17"/>
    <p:sldId id="296" r:id="rId18"/>
    <p:sldId id="298" r:id="rId19"/>
    <p:sldId id="268" r:id="rId20"/>
    <p:sldId id="300" r:id="rId21"/>
    <p:sldId id="276" r:id="rId22"/>
    <p:sldId id="279" r:id="rId23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25"/>
      <p:bold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Dosis ExtraLight" panose="020B0604020202020204" charset="0"/>
      <p:regular r:id="rId32"/>
      <p:bold r:id="rId33"/>
    </p:embeddedFont>
    <p:embeddedFont>
      <p:font typeface="Titillium Web Ligh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803A03-D334-46C4-BE5D-1B3DEE88FFA6}">
  <a:tblStyle styleId="{FA803A03-D334-46C4-BE5D-1B3DEE88FF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Bruno</a:t>
            </a:r>
          </a:p>
        </p:txBody>
      </p:sp>
    </p:spTree>
    <p:extLst>
      <p:ext uri="{BB962C8B-B14F-4D97-AF65-F5344CB8AC3E}">
        <p14:creationId xmlns:p14="http://schemas.microsoft.com/office/powerpoint/2010/main" val="984797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Bruno</a:t>
            </a:r>
          </a:p>
        </p:txBody>
      </p:sp>
    </p:spTree>
    <p:extLst>
      <p:ext uri="{BB962C8B-B14F-4D97-AF65-F5344CB8AC3E}">
        <p14:creationId xmlns:p14="http://schemas.microsoft.com/office/powerpoint/2010/main" val="3552978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Bruno</a:t>
            </a:r>
          </a:p>
        </p:txBody>
      </p:sp>
    </p:spTree>
    <p:extLst>
      <p:ext uri="{BB962C8B-B14F-4D97-AF65-F5344CB8AC3E}">
        <p14:creationId xmlns:p14="http://schemas.microsoft.com/office/powerpoint/2010/main" val="117897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Bruno</a:t>
            </a:r>
          </a:p>
        </p:txBody>
      </p:sp>
    </p:spTree>
    <p:extLst>
      <p:ext uri="{BB962C8B-B14F-4D97-AF65-F5344CB8AC3E}">
        <p14:creationId xmlns:p14="http://schemas.microsoft.com/office/powerpoint/2010/main" val="1864525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Bianca</a:t>
            </a:r>
          </a:p>
        </p:txBody>
      </p:sp>
    </p:spTree>
    <p:extLst>
      <p:ext uri="{BB962C8B-B14F-4D97-AF65-F5344CB8AC3E}">
        <p14:creationId xmlns:p14="http://schemas.microsoft.com/office/powerpoint/2010/main" val="2868759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Bianca</a:t>
            </a:r>
          </a:p>
        </p:txBody>
      </p:sp>
    </p:spTree>
    <p:extLst>
      <p:ext uri="{BB962C8B-B14F-4D97-AF65-F5344CB8AC3E}">
        <p14:creationId xmlns:p14="http://schemas.microsoft.com/office/powerpoint/2010/main" val="3966328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Bianca</a:t>
            </a:r>
          </a:p>
        </p:txBody>
      </p:sp>
    </p:spTree>
    <p:extLst>
      <p:ext uri="{BB962C8B-B14F-4D97-AF65-F5344CB8AC3E}">
        <p14:creationId xmlns:p14="http://schemas.microsoft.com/office/powerpoint/2010/main" val="493232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Bianca</a:t>
            </a:r>
          </a:p>
        </p:txBody>
      </p:sp>
    </p:spTree>
    <p:extLst>
      <p:ext uri="{BB962C8B-B14F-4D97-AF65-F5344CB8AC3E}">
        <p14:creationId xmlns:p14="http://schemas.microsoft.com/office/powerpoint/2010/main" val="1291174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Bianca</a:t>
            </a:r>
          </a:p>
        </p:txBody>
      </p:sp>
    </p:spTree>
    <p:extLst>
      <p:ext uri="{BB962C8B-B14F-4D97-AF65-F5344CB8AC3E}">
        <p14:creationId xmlns:p14="http://schemas.microsoft.com/office/powerpoint/2010/main" val="1601530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Lucas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Lucas Abreu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Cassio</a:t>
            </a:r>
          </a:p>
        </p:txBody>
      </p:sp>
    </p:spTree>
    <p:extLst>
      <p:ext uri="{BB962C8B-B14F-4D97-AF65-F5344CB8AC3E}">
        <p14:creationId xmlns:p14="http://schemas.microsoft.com/office/powerpoint/2010/main" val="3649999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Gustavo - </a:t>
            </a:r>
            <a:r>
              <a:rPr lang="pt-BR" dirty="0" err="1"/>
              <a:t>Xobinha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/>
              <a:t>Lucas Abreu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58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t-BR" dirty="0"/>
              <a:t>Guilherme </a:t>
            </a:r>
            <a:r>
              <a:rPr lang="pt-BR" dirty="0" err="1"/>
              <a:t>Mingardi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4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Gustavo - </a:t>
            </a:r>
            <a:r>
              <a:rPr lang="pt-BR" dirty="0" err="1"/>
              <a:t>Xobinha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t-BR" dirty="0"/>
              <a:t>Guilherme </a:t>
            </a:r>
          </a:p>
        </p:txBody>
      </p:sp>
    </p:spTree>
    <p:extLst>
      <p:ext uri="{BB962C8B-B14F-4D97-AF65-F5344CB8AC3E}">
        <p14:creationId xmlns:p14="http://schemas.microsoft.com/office/powerpoint/2010/main" val="1668515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Cassio</a:t>
            </a:r>
          </a:p>
        </p:txBody>
      </p:sp>
    </p:spTree>
    <p:extLst>
      <p:ext uri="{BB962C8B-B14F-4D97-AF65-F5344CB8AC3E}">
        <p14:creationId xmlns:p14="http://schemas.microsoft.com/office/powerpoint/2010/main" val="399638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Bruno</a:t>
            </a:r>
          </a:p>
        </p:txBody>
      </p:sp>
    </p:spTree>
    <p:extLst>
      <p:ext uri="{BB962C8B-B14F-4D97-AF65-F5344CB8AC3E}">
        <p14:creationId xmlns:p14="http://schemas.microsoft.com/office/powerpoint/2010/main" val="239138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Bruno</a:t>
            </a:r>
          </a:p>
        </p:txBody>
      </p:sp>
    </p:spTree>
    <p:extLst>
      <p:ext uri="{BB962C8B-B14F-4D97-AF65-F5344CB8AC3E}">
        <p14:creationId xmlns:p14="http://schemas.microsoft.com/office/powerpoint/2010/main" val="405364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teste-img-navb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131590"/>
            <a:ext cx="5541744" cy="1201016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4139952" y="2283718"/>
            <a:ext cx="309634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>
                <a:solidFill>
                  <a:schemeClr val="bg1"/>
                </a:solidFill>
                <a:latin typeface="Bell MT" pitchFamily="18" charset="0"/>
                <a:ea typeface="Tahoma" pitchFamily="34" charset="0"/>
                <a:cs typeface="Tahoma" pitchFamily="34" charset="0"/>
              </a:rPr>
              <a:t>Uma nova maneira de monitorar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79512" y="3651870"/>
            <a:ext cx="3528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300" dirty="0">
                <a:solidFill>
                  <a:schemeClr val="bg1"/>
                </a:solidFill>
                <a:latin typeface="Bell MT" pitchFamily="18" charset="0"/>
                <a:ea typeface="Tahoma" pitchFamily="34" charset="0"/>
                <a:cs typeface="Tahoma" pitchFamily="34" charset="0"/>
              </a:rPr>
              <a:t>Bianca Barranco                  01191072</a:t>
            </a:r>
          </a:p>
          <a:p>
            <a:pPr algn="just"/>
            <a:r>
              <a:rPr lang="pt-BR" sz="1300" dirty="0">
                <a:solidFill>
                  <a:schemeClr val="bg1"/>
                </a:solidFill>
                <a:latin typeface="Bell MT" pitchFamily="18" charset="0"/>
                <a:ea typeface="Tahoma" pitchFamily="34" charset="0"/>
                <a:cs typeface="Tahoma" pitchFamily="34" charset="0"/>
              </a:rPr>
              <a:t>Bruno Almeida                    01191093</a:t>
            </a:r>
          </a:p>
          <a:p>
            <a:pPr algn="just"/>
            <a:r>
              <a:rPr lang="pt-BR" sz="1300" dirty="0">
                <a:solidFill>
                  <a:schemeClr val="bg1"/>
                </a:solidFill>
                <a:latin typeface="Bell MT" pitchFamily="18" charset="0"/>
                <a:ea typeface="Tahoma" pitchFamily="34" charset="0"/>
                <a:cs typeface="Tahoma" pitchFamily="34" charset="0"/>
              </a:rPr>
              <a:t>Cássio Pereira                     01191033</a:t>
            </a:r>
          </a:p>
          <a:p>
            <a:pPr algn="just"/>
            <a:r>
              <a:rPr lang="pt-BR" sz="1300" dirty="0">
                <a:solidFill>
                  <a:schemeClr val="bg1"/>
                </a:solidFill>
                <a:latin typeface="Bell MT" pitchFamily="18" charset="0"/>
                <a:ea typeface="Tahoma" pitchFamily="34" charset="0"/>
                <a:cs typeface="Tahoma" pitchFamily="34" charset="0"/>
              </a:rPr>
              <a:t>Gustavo Machado               01191058</a:t>
            </a:r>
          </a:p>
          <a:p>
            <a:pPr algn="just"/>
            <a:r>
              <a:rPr lang="pt-BR" sz="1300" dirty="0">
                <a:solidFill>
                  <a:schemeClr val="bg1"/>
                </a:solidFill>
                <a:latin typeface="Bell MT" pitchFamily="18" charset="0"/>
                <a:ea typeface="Tahoma" pitchFamily="34" charset="0"/>
                <a:cs typeface="Tahoma" pitchFamily="34" charset="0"/>
              </a:rPr>
              <a:t>Guilherme Mingardi           01191056</a:t>
            </a:r>
          </a:p>
          <a:p>
            <a:pPr algn="just"/>
            <a:r>
              <a:rPr lang="pt-BR" sz="1300" dirty="0">
                <a:solidFill>
                  <a:schemeClr val="bg1"/>
                </a:solidFill>
                <a:latin typeface="Bell MT" pitchFamily="18" charset="0"/>
                <a:ea typeface="Tahoma" pitchFamily="34" charset="0"/>
                <a:cs typeface="Tahoma" pitchFamily="34" charset="0"/>
              </a:rPr>
              <a:t>Lucas Abreu                        01191094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5486"/>
            <a:ext cx="9133490" cy="473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6711"/>
            <a:ext cx="9144000" cy="473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510" y="195486"/>
            <a:ext cx="9154510" cy="4740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6512" y="181998"/>
            <a:ext cx="9159492" cy="4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58;p16"/>
          <p:cNvSpPr txBox="1">
            <a:spLocks/>
          </p:cNvSpPr>
          <p:nvPr/>
        </p:nvSpPr>
        <p:spPr>
          <a:xfrm>
            <a:off x="395536" y="0"/>
            <a:ext cx="367240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noProof="0" dirty="0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Casos de Uso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5" name="Imagem 4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C5481D7E-4D90-493E-B69E-0FA48D89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627534"/>
            <a:ext cx="5915025" cy="4438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C9F6CAFA-D062-42D5-9518-88DBBC73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138112"/>
            <a:ext cx="6115050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B5DEDC1-3118-44F5-B4C4-CD1EE662F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28612"/>
            <a:ext cx="56769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 preto sobre fundo branco&#10;&#10;Descrição gerada automaticamente">
            <a:extLst>
              <a:ext uri="{FF2B5EF4-FFF2-40B4-BE49-F238E27FC236}">
                <a16:creationId xmlns:a16="http://schemas.microsoft.com/office/drawing/2014/main" id="{D0444C64-A6AE-4EBB-90C6-ADF48C981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95300"/>
            <a:ext cx="60960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58;p16"/>
          <p:cNvSpPr txBox="1">
            <a:spLocks/>
          </p:cNvSpPr>
          <p:nvPr/>
        </p:nvSpPr>
        <p:spPr>
          <a:xfrm>
            <a:off x="323528" y="18258"/>
            <a:ext cx="367240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kumimoji="0" lang="pt-BR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osis ExtraLight"/>
                <a:ea typeface="Dosis ExtraLight"/>
                <a:cs typeface="Dosis ExtraLight"/>
                <a:sym typeface="Dosis ExtraLight"/>
              </a:rPr>
              <a:t>OSHI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738338"/>
            <a:ext cx="5328591" cy="3431363"/>
          </a:xfrm>
          <a:prstGeom prst="rect">
            <a:avLst/>
          </a:prstGeom>
        </p:spPr>
      </p:pic>
      <p:sp>
        <p:nvSpPr>
          <p:cNvPr id="6" name="Google Shape;4030;p35"/>
          <p:cNvSpPr/>
          <p:nvPr/>
        </p:nvSpPr>
        <p:spPr>
          <a:xfrm>
            <a:off x="1596420" y="561109"/>
            <a:ext cx="5554738" cy="432442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858;p16"/>
          <p:cNvSpPr txBox="1">
            <a:spLocks/>
          </p:cNvSpPr>
          <p:nvPr/>
        </p:nvSpPr>
        <p:spPr>
          <a:xfrm>
            <a:off x="395536" y="483518"/>
            <a:ext cx="468052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Indicadores de Alerta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55793"/>
              </p:ext>
            </p:extLst>
          </p:nvPr>
        </p:nvGraphicFramePr>
        <p:xfrm>
          <a:off x="467544" y="2067694"/>
          <a:ext cx="7125794" cy="11173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204121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78152065"/>
                    </a:ext>
                  </a:extLst>
                </a:gridCol>
                <a:gridCol w="1161000">
                  <a:extLst>
                    <a:ext uri="{9D8B030D-6E8A-4147-A177-3AD203B41FA5}">
                      <a16:colId xmlns:a16="http://schemas.microsoft.com/office/drawing/2014/main" val="2173151635"/>
                    </a:ext>
                  </a:extLst>
                </a:gridCol>
                <a:gridCol w="1162000">
                  <a:extLst>
                    <a:ext uri="{9D8B030D-6E8A-4147-A177-3AD203B41FA5}">
                      <a16:colId xmlns:a16="http://schemas.microsoft.com/office/drawing/2014/main" val="2862349261"/>
                    </a:ext>
                  </a:extLst>
                </a:gridCol>
                <a:gridCol w="1207569">
                  <a:extLst>
                    <a:ext uri="{9D8B030D-6E8A-4147-A177-3AD203B41FA5}">
                      <a16:colId xmlns:a16="http://schemas.microsoft.com/office/drawing/2014/main" val="1021236254"/>
                    </a:ext>
                  </a:extLst>
                </a:gridCol>
                <a:gridCol w="1218961">
                  <a:extLst>
                    <a:ext uri="{9D8B030D-6E8A-4147-A177-3AD203B41FA5}">
                      <a16:colId xmlns:a16="http://schemas.microsoft.com/office/drawing/2014/main" val="3129248319"/>
                    </a:ext>
                  </a:extLst>
                </a:gridCol>
              </a:tblGrid>
              <a:tr h="279328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Vermelho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Amarelo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Verde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Amarelo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Vermelho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47851"/>
                  </a:ext>
                </a:extLst>
              </a:tr>
              <a:tr h="2793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CPU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11%-84%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95%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54039"/>
                  </a:ext>
                </a:extLst>
              </a:tr>
              <a:tr h="2793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Memória RAM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25%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31%-79%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90%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74497"/>
                  </a:ext>
                </a:extLst>
              </a:tr>
              <a:tr h="2793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effectLst/>
                        </a:rPr>
                        <a:t>Disco Rígido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20%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21%-84%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90%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3" marR="8113" marT="8113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407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/>
          <p:cNvSpPr txBox="1">
            <a:spLocks/>
          </p:cNvSpPr>
          <p:nvPr/>
        </p:nvSpPr>
        <p:spPr>
          <a:xfrm>
            <a:off x="539552" y="411510"/>
            <a:ext cx="5268900" cy="7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kumimoji="0" lang="pt-BR" sz="3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Dosis ExtraLight"/>
                <a:ea typeface="Dosis ExtraLight"/>
                <a:cs typeface="Dosis ExtraLight"/>
                <a:sym typeface="Dosis ExtraLight"/>
              </a:rPr>
              <a:t>MarketPlace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2" name="Google Shape;98;p15"/>
          <p:cNvSpPr txBox="1">
            <a:spLocks/>
          </p:cNvSpPr>
          <p:nvPr/>
        </p:nvSpPr>
        <p:spPr>
          <a:xfrm>
            <a:off x="611560" y="1419622"/>
            <a:ext cx="6696743" cy="280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  <a:tabLst/>
              <a:defRPr/>
            </a:pP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Modelo de negócio que surgiu no Brasil em 2012;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  <a:tabLst/>
              <a:defRPr/>
            </a:pP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Shopping </a:t>
            </a:r>
            <a:r>
              <a:rPr kumimoji="0" lang="pt-BR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center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 virtual;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  <a:tabLst/>
              <a:defRPr/>
            </a:pP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Atualmente mais de 30% das compras na internet do Brasil são realizadas em </a:t>
            </a:r>
            <a:r>
              <a:rPr kumimoji="0" lang="pt-BR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marketplace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  <a:tabLst/>
              <a:defRPr/>
            </a:pPr>
            <a:r>
              <a:rPr kumimoji="0" lang="pt-BR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Marketplace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 x </a:t>
            </a:r>
            <a:r>
              <a:rPr kumimoji="0" lang="pt-BR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E-Commerce</a:t>
            </a:r>
            <a:r>
              <a:rPr kumimoji="0" lang="pt-B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;</a:t>
            </a:r>
          </a:p>
        </p:txBody>
      </p:sp>
      <p:grpSp>
        <p:nvGrpSpPr>
          <p:cNvPr id="4" name="Google Shape;4232;p39"/>
          <p:cNvGrpSpPr/>
          <p:nvPr/>
        </p:nvGrpSpPr>
        <p:grpSpPr>
          <a:xfrm>
            <a:off x="2915816" y="555526"/>
            <a:ext cx="576064" cy="432048"/>
            <a:chOff x="1921475" y="3695200"/>
            <a:chExt cx="438400" cy="349875"/>
          </a:xfrm>
        </p:grpSpPr>
        <p:sp>
          <p:nvSpPr>
            <p:cNvPr id="5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58;p16"/>
          <p:cNvSpPr txBox="1">
            <a:spLocks/>
          </p:cNvSpPr>
          <p:nvPr/>
        </p:nvSpPr>
        <p:spPr>
          <a:xfrm>
            <a:off x="395536" y="123478"/>
            <a:ext cx="4608512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noProof="0" dirty="0" err="1">
                <a:solidFill>
                  <a:schemeClr val="bg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Dashboard</a:t>
            </a:r>
            <a:r>
              <a:rPr lang="pt-BR" sz="3600" b="1" noProof="0" dirty="0">
                <a:solidFill>
                  <a:schemeClr val="bg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Estático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5" name="Google Shape;4030;p35"/>
          <p:cNvSpPr/>
          <p:nvPr/>
        </p:nvSpPr>
        <p:spPr>
          <a:xfrm>
            <a:off x="1403648" y="915566"/>
            <a:ext cx="5747509" cy="352839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85B93A0-6F04-4AB2-96ED-A8CBC7532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059582"/>
            <a:ext cx="5472608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858;p16"/>
          <p:cNvSpPr txBox="1">
            <a:spLocks/>
          </p:cNvSpPr>
          <p:nvPr/>
        </p:nvSpPr>
        <p:spPr>
          <a:xfrm>
            <a:off x="251520" y="195486"/>
            <a:ext cx="468052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Telas em Swing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936" y="2299460"/>
            <a:ext cx="4748671" cy="2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987574"/>
            <a:ext cx="3236791" cy="303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oogle Shape;4208;p39"/>
          <p:cNvGrpSpPr/>
          <p:nvPr/>
        </p:nvGrpSpPr>
        <p:grpSpPr>
          <a:xfrm>
            <a:off x="3419872" y="339502"/>
            <a:ext cx="386943" cy="372647"/>
            <a:chOff x="2583325" y="2972875"/>
            <a:chExt cx="462850" cy="445750"/>
          </a:xfrm>
        </p:grpSpPr>
        <p:sp>
          <p:nvSpPr>
            <p:cNvPr id="11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940348" y="221171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Obrigado!</a:t>
            </a:r>
            <a:endParaRPr sz="6000" dirty="0">
              <a:solidFill>
                <a:srgbClr val="80BFB7"/>
              </a:solidFill>
            </a:endParaRPr>
          </a:p>
        </p:txBody>
      </p:sp>
      <p:pic>
        <p:nvPicPr>
          <p:cNvPr id="6" name="Imagem 5" descr="illumy.ic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95486"/>
            <a:ext cx="1872208" cy="1654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858;p16"/>
          <p:cNvSpPr txBox="1">
            <a:spLocks/>
          </p:cNvSpPr>
          <p:nvPr/>
        </p:nvSpPr>
        <p:spPr>
          <a:xfrm>
            <a:off x="539552" y="411510"/>
            <a:ext cx="5268900" cy="7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Por que </a:t>
            </a:r>
            <a:r>
              <a:rPr lang="pt-BR" sz="3600" b="1" dirty="0" err="1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MarketPlace</a:t>
            </a:r>
            <a:r>
              <a:rPr kumimoji="0" lang="pt-BR" sz="36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Dosis ExtraLight"/>
                <a:ea typeface="Dosis ExtraLight"/>
                <a:cs typeface="Dosis ExtraLight"/>
                <a:sym typeface="Dosis ExtraLight"/>
              </a:rPr>
              <a:t>?</a:t>
            </a:r>
          </a:p>
        </p:txBody>
      </p:sp>
      <p:sp>
        <p:nvSpPr>
          <p:cNvPr id="7" name="Google Shape;98;p15"/>
          <p:cNvSpPr txBox="1">
            <a:spLocks/>
          </p:cNvSpPr>
          <p:nvPr/>
        </p:nvSpPr>
        <p:spPr>
          <a:xfrm>
            <a:off x="611560" y="1563638"/>
            <a:ext cx="6696743" cy="280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Sistema crítico;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Grandes demandas em datas específicas;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Monitoramento constante;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Bell MT" pitchFamily="18" charset="0"/>
                <a:ea typeface="Tahoma" pitchFamily="34" charset="0"/>
                <a:cs typeface="Tahoma" pitchFamily="34" charset="0"/>
                <a:sym typeface="Titillium Web Light"/>
              </a:rPr>
              <a:t>Negócio em crescimento exponencial;</a:t>
            </a:r>
          </a:p>
        </p:txBody>
      </p:sp>
      <p:grpSp>
        <p:nvGrpSpPr>
          <p:cNvPr id="4" name="Google Shape;4252;p39"/>
          <p:cNvGrpSpPr/>
          <p:nvPr/>
        </p:nvGrpSpPr>
        <p:grpSpPr>
          <a:xfrm>
            <a:off x="4671970" y="483518"/>
            <a:ext cx="548102" cy="523170"/>
            <a:chOff x="5300400" y="3670175"/>
            <a:chExt cx="421300" cy="399325"/>
          </a:xfrm>
        </p:grpSpPr>
        <p:sp>
          <p:nvSpPr>
            <p:cNvPr id="5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858;p16"/>
          <p:cNvSpPr txBox="1">
            <a:spLocks/>
          </p:cNvSpPr>
          <p:nvPr/>
        </p:nvSpPr>
        <p:spPr>
          <a:xfrm>
            <a:off x="251520" y="195486"/>
            <a:ext cx="5268900" cy="7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Diagrama de Solução 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7" name="Imagem 6" descr="Desenho de solução 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582"/>
            <a:ext cx="9144000" cy="3823138"/>
          </a:xfrm>
          <a:prstGeom prst="rect">
            <a:avLst/>
          </a:prstGeom>
        </p:spPr>
      </p:pic>
      <p:grpSp>
        <p:nvGrpSpPr>
          <p:cNvPr id="4" name="Google Shape;4147;p39"/>
          <p:cNvGrpSpPr/>
          <p:nvPr/>
        </p:nvGrpSpPr>
        <p:grpSpPr>
          <a:xfrm>
            <a:off x="4139952" y="411510"/>
            <a:ext cx="368551" cy="368551"/>
            <a:chOff x="2594325" y="1627175"/>
            <a:chExt cx="440850" cy="440850"/>
          </a:xfrm>
        </p:grpSpPr>
        <p:sp>
          <p:nvSpPr>
            <p:cNvPr id="5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858;p16"/>
          <p:cNvSpPr txBox="1">
            <a:spLocks/>
          </p:cNvSpPr>
          <p:nvPr/>
        </p:nvSpPr>
        <p:spPr>
          <a:xfrm>
            <a:off x="251520" y="195486"/>
            <a:ext cx="5268900" cy="7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Inovação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7" name="Imagem 6" descr="hyper v.jpg"/>
          <p:cNvPicPr>
            <a:picLocks noChangeAspect="1"/>
          </p:cNvPicPr>
          <p:nvPr/>
        </p:nvPicPr>
        <p:blipFill>
          <a:blip r:embed="rId3"/>
          <a:srcRect l="16925" t="191" r="22438"/>
          <a:stretch>
            <a:fillRect/>
          </a:stretch>
        </p:blipFill>
        <p:spPr>
          <a:xfrm>
            <a:off x="1092130" y="2758629"/>
            <a:ext cx="2772088" cy="1659233"/>
          </a:xfrm>
          <a:prstGeom prst="rect">
            <a:avLst/>
          </a:prstGeom>
        </p:spPr>
      </p:pic>
      <p:grpSp>
        <p:nvGrpSpPr>
          <p:cNvPr id="9" name="Google Shape;48;p11"/>
          <p:cNvGrpSpPr/>
          <p:nvPr/>
        </p:nvGrpSpPr>
        <p:grpSpPr>
          <a:xfrm rot="18067411">
            <a:off x="5790076" y="3853203"/>
            <a:ext cx="1014485" cy="642684"/>
            <a:chOff x="238125" y="1918825"/>
            <a:chExt cx="1042450" cy="660400"/>
          </a:xfrm>
          <a:solidFill>
            <a:schemeClr val="tx1"/>
          </a:solidFill>
        </p:grpSpPr>
        <p:sp>
          <p:nvSpPr>
            <p:cNvPr id="10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oogle Shape;51;p11"/>
          <p:cNvGrpSpPr/>
          <p:nvPr/>
        </p:nvGrpSpPr>
        <p:grpSpPr>
          <a:xfrm rot="13609572">
            <a:off x="6340740" y="718956"/>
            <a:ext cx="750220" cy="664172"/>
            <a:chOff x="1113100" y="2199475"/>
            <a:chExt cx="801900" cy="709925"/>
          </a:xfrm>
          <a:solidFill>
            <a:schemeClr val="tx1"/>
          </a:solidFill>
        </p:grpSpPr>
        <p:sp>
          <p:nvSpPr>
            <p:cNvPr id="13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m 15" descr="java.png"/>
          <p:cNvPicPr>
            <a:picLocks noChangeAspect="1"/>
          </p:cNvPicPr>
          <p:nvPr/>
        </p:nvPicPr>
        <p:blipFill>
          <a:blip r:embed="rId4"/>
          <a:srcRect l="30313" t="3801" r="30313"/>
          <a:stretch>
            <a:fillRect/>
          </a:stretch>
        </p:blipFill>
        <p:spPr>
          <a:xfrm>
            <a:off x="4355976" y="2355726"/>
            <a:ext cx="1369276" cy="1881790"/>
          </a:xfrm>
          <a:prstGeom prst="rect">
            <a:avLst/>
          </a:prstGeom>
        </p:spPr>
      </p:pic>
      <p:grpSp>
        <p:nvGrpSpPr>
          <p:cNvPr id="17" name="Google Shape;48;p11"/>
          <p:cNvGrpSpPr/>
          <p:nvPr/>
        </p:nvGrpSpPr>
        <p:grpSpPr>
          <a:xfrm rot="2194107">
            <a:off x="567524" y="3827195"/>
            <a:ext cx="1014485" cy="642684"/>
            <a:chOff x="238125" y="1918825"/>
            <a:chExt cx="1042450" cy="660400"/>
          </a:xfrm>
          <a:solidFill>
            <a:schemeClr val="tx1"/>
          </a:solidFill>
        </p:grpSpPr>
        <p:sp>
          <p:nvSpPr>
            <p:cNvPr id="18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pic>
        <p:nvPicPr>
          <p:cNvPr id="20" name="Imagem 19" descr="PowerShel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489" y="1219040"/>
            <a:ext cx="3165862" cy="1266344"/>
          </a:xfrm>
          <a:prstGeom prst="rect">
            <a:avLst/>
          </a:prstGeom>
        </p:spPr>
      </p:pic>
      <p:grpSp>
        <p:nvGrpSpPr>
          <p:cNvPr id="15" name="Google Shape;4197;p39"/>
          <p:cNvGrpSpPr/>
          <p:nvPr/>
        </p:nvGrpSpPr>
        <p:grpSpPr>
          <a:xfrm>
            <a:off x="2051720" y="339502"/>
            <a:ext cx="360040" cy="495220"/>
            <a:chOff x="6730350" y="2315900"/>
            <a:chExt cx="257700" cy="420100"/>
          </a:xfrm>
        </p:grpSpPr>
        <p:sp>
          <p:nvSpPr>
            <p:cNvPr id="21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1" t="18368" r="15980" b="18368"/>
          <a:stretch/>
        </p:blipFill>
        <p:spPr>
          <a:xfrm>
            <a:off x="1614616" y="1569153"/>
            <a:ext cx="2048756" cy="10506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58;p16"/>
          <p:cNvSpPr txBox="1">
            <a:spLocks/>
          </p:cNvSpPr>
          <p:nvPr/>
        </p:nvSpPr>
        <p:spPr>
          <a:xfrm>
            <a:off x="395536" y="123478"/>
            <a:ext cx="7704856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Modelagem Conceitual – Banco de Dados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5" name="Google Shape;4214;p39"/>
          <p:cNvSpPr/>
          <p:nvPr/>
        </p:nvSpPr>
        <p:spPr>
          <a:xfrm>
            <a:off x="7668344" y="267494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5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B4DB2400-AFBB-4A2F-AA6F-AA8A3CB09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60" y="766789"/>
            <a:ext cx="8165804" cy="45833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58;p16"/>
          <p:cNvSpPr txBox="1">
            <a:spLocks/>
          </p:cNvSpPr>
          <p:nvPr/>
        </p:nvSpPr>
        <p:spPr>
          <a:xfrm>
            <a:off x="395536" y="123478"/>
            <a:ext cx="7704856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BPMN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4" name="Imagem 3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D95B93BD-24A1-4962-8684-A81933254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211" y="90765"/>
            <a:ext cx="635633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16496"/>
            <a:ext cx="9165771" cy="422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Google Shape;3858;p16"/>
          <p:cNvSpPr txBox="1">
            <a:spLocks/>
          </p:cNvSpPr>
          <p:nvPr/>
        </p:nvSpPr>
        <p:spPr>
          <a:xfrm>
            <a:off x="395536" y="123478"/>
            <a:ext cx="3672408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tabLst/>
              <a:defRPr/>
            </a:pPr>
            <a:r>
              <a:rPr lang="pt-BR" sz="3600" b="1" dirty="0" err="1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Mockup</a:t>
            </a: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de Tela - UI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grpSp>
        <p:nvGrpSpPr>
          <p:cNvPr id="5" name="Google Shape;4208;p39"/>
          <p:cNvGrpSpPr/>
          <p:nvPr/>
        </p:nvGrpSpPr>
        <p:grpSpPr>
          <a:xfrm>
            <a:off x="4113049" y="267494"/>
            <a:ext cx="386943" cy="372647"/>
            <a:chOff x="2583325" y="2972875"/>
            <a:chExt cx="462850" cy="445750"/>
          </a:xfrm>
        </p:grpSpPr>
        <p:sp>
          <p:nvSpPr>
            <p:cNvPr id="6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6512" y="195486"/>
            <a:ext cx="9154886" cy="476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183</Words>
  <Application>Microsoft Office PowerPoint</Application>
  <PresentationFormat>Apresentação na tela (16:9)</PresentationFormat>
  <Paragraphs>72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Bell MT</vt:lpstr>
      <vt:lpstr>Arial</vt:lpstr>
      <vt:lpstr>Titillium Web Light</vt:lpstr>
      <vt:lpstr>Dosis ExtraLight</vt:lpstr>
      <vt:lpstr>Calibri</vt:lpstr>
      <vt:lpstr>Mowbray template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celia.barranco</dc:creator>
  <cp:lastModifiedBy>Aluno</cp:lastModifiedBy>
  <cp:revision>33</cp:revision>
  <dcterms:modified xsi:type="dcterms:W3CDTF">2019-10-21T20:35:29Z</dcterms:modified>
</cp:coreProperties>
</file>