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77" r:id="rId26"/>
  </p:sldIdLst>
  <p:sldSz cx="12192000" cy="68580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781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8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78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5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7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kumimoji="1" lang="zh-CN" altLang="en-US"/>
          </a:p>
        </p:txBody>
      </p:sp>
      <p:sp>
        <p:nvSpPr>
          <p:cNvPr id="104866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/>
      <p:sp>
        <p:nvSpPr>
          <p:cNvPr id="1048677" name="Slide Image Placeholder 1"/>
          <p:cNvSpPr/>
          <p:nvPr>
            <p:ph type="sldImg" idx="2"/>
          </p:nvPr>
        </p:nvSpPr>
        <p:spPr/>
      </p:sp>
      <p:sp>
        <p:nvSpPr>
          <p:cNvPr id="1048678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A Transaction saw the half way of another transaction.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/>
      <p:sp>
        <p:nvSpPr>
          <p:cNvPr id="1048683" name="Slide Image Placeholder 1"/>
          <p:cNvSpPr/>
          <p:nvPr>
            <p:ph type="sldImg" idx="2"/>
          </p:nvPr>
        </p:nvSpPr>
        <p:spPr/>
      </p:sp>
      <p:sp>
        <p:nvSpPr>
          <p:cNvPr id="1048684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在一个事务中，同样的</a:t>
            </a:r>
            <a:r>
              <a:rPr lang="zh-CN" altLang="en-US"/>
              <a:t>语句两次看到的结果</a:t>
            </a:r>
            <a:r>
              <a:rPr lang="zh-CN" altLang="en-US"/>
              <a:t>不一样。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10486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6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45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47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52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53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58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6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6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6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6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3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69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48770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7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77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7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3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>
                <a:effectLst/>
              </a:rPr>
              <a:t>数据库事务原理与实</a:t>
            </a:r>
            <a:r>
              <a:rPr lang="zh-CN" altLang="en-US" dirty="0">
                <a:effectLst/>
              </a:rPr>
              <a:t>现</a:t>
            </a:r>
            <a:endParaRPr lang="zh-CN" altLang="en-US" dirty="0">
              <a:effectLst/>
            </a:endParaRPr>
          </a:p>
        </p:txBody>
      </p:sp>
      <p:sp>
        <p:nvSpPr>
          <p:cNvPr id="1048663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dirty="0">
                <a:latin typeface="+mn-lt"/>
              </a:rPr>
              <a:t>https://guimy.tech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/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Prevent Lost Update </a:t>
            </a:r>
            <a:endParaRPr lang="zh-CN" altLang="en-US"/>
          </a:p>
        </p:txBody>
      </p:sp>
      <p:sp>
        <p:nvSpPr>
          <p:cNvPr id="10486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Atomic write operations</a:t>
            </a:r>
            <a:endParaRPr lang="zh-CN" altLang="en-US"/>
          </a:p>
          <a:p>
            <a:pPr lvl="1"/>
            <a:r>
              <a:rPr lang="en-US" altLang="zh-CN"/>
              <a:t>UPDATE ... SET v = v + 1 WHERE k = $key</a:t>
            </a:r>
            <a:endParaRPr lang="zh-CN" altLang="en-US"/>
          </a:p>
          <a:p>
            <a:r>
              <a:rPr lang="zh-CN" altLang="en-US"/>
              <a:t>显示加锁</a:t>
            </a:r>
            <a:r>
              <a:rPr lang="en-US" altLang="zh-CN"/>
              <a:t> SELECT ... </a:t>
            </a:r>
            <a:r>
              <a:rPr lang="en-US" altLang="zh-CN"/>
              <a:t>FOR UPDATE</a:t>
            </a:r>
            <a:endParaRPr lang="en-US" altLang="zh-CN"/>
          </a:p>
          <a:p>
            <a:r>
              <a:rPr lang="en-US" altLang="zh-CN"/>
              <a:t>Compare - and - Set</a:t>
            </a:r>
            <a:endParaRPr lang="en-US" altLang="zh-CN"/>
          </a:p>
          <a:p>
            <a:r>
              <a:rPr lang="zh-CN" altLang="en-US"/>
              <a:t>由事务管理器在</a:t>
            </a:r>
            <a:r>
              <a:rPr lang="en-US" altLang="zh-CN"/>
              <a:t> RR </a:t>
            </a:r>
            <a:r>
              <a:rPr lang="zh-CN" altLang="en-US"/>
              <a:t>隔离级别中检测该</a:t>
            </a:r>
            <a:r>
              <a:rPr lang="zh-CN" altLang="en-US"/>
              <a:t>场景</a:t>
            </a:r>
            <a:endParaRPr lang="zh-CN" altLang="en-US"/>
          </a:p>
          <a:p>
            <a:pPr lvl="1"/>
            <a:r>
              <a:rPr lang="en-US" altLang="zh-CN"/>
              <a:t>MySQL </a:t>
            </a:r>
            <a:r>
              <a:rPr lang="zh-CN" altLang="en-US"/>
              <a:t>未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91565"/>
          </a:xfrm>
        </p:spPr>
        <p:txBody>
          <a:bodyPr/>
          <a:p>
            <a:r>
              <a:rPr lang="en-US"/>
              <a:t>Write Skew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350010"/>
            <a:ext cx="6582410" cy="1212215"/>
          </a:xfrm>
        </p:spPr>
        <p:txBody>
          <a:bodyPr>
            <a:normAutofit/>
          </a:bodyPr>
          <a:p>
            <a:r>
              <a:rPr lang="zh-CN" altLang="en-US" sz="1800"/>
              <a:t>现象：不同事务更新不同行导致数据不符合预期</a:t>
            </a:r>
            <a:endParaRPr lang="zh-CN" altLang="en-US" sz="1800"/>
          </a:p>
          <a:p>
            <a:r>
              <a:rPr lang="en-US" altLang="zh-CN" sz="1800"/>
              <a:t>snapshot isolation </a:t>
            </a:r>
            <a:r>
              <a:rPr lang="zh-CN" altLang="en-US" sz="1800"/>
              <a:t>无法解决</a:t>
            </a:r>
            <a:endParaRPr lang="zh-CN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5330" y="1842770"/>
            <a:ext cx="7148830" cy="5015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/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Serializability</a:t>
            </a:r>
            <a:endParaRPr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确保并发</a:t>
            </a:r>
            <a:r>
              <a:rPr lang="zh-CN" altLang="en-US" sz="1800"/>
              <a:t>的冲突事务就像按顺序执行</a:t>
            </a:r>
            <a:endParaRPr lang="zh-CN" altLang="en-US" sz="1800"/>
          </a:p>
          <a:p>
            <a:r>
              <a:rPr lang="zh-CN" altLang="en-US" sz="1800"/>
              <a:t>实现方式</a:t>
            </a:r>
            <a:endParaRPr lang="zh-CN" altLang="en-US" sz="1800"/>
          </a:p>
          <a:p>
            <a:pPr lvl="1"/>
            <a:r>
              <a:rPr lang="zh-CN" altLang="en-US" sz="1800"/>
              <a:t>顺序执行事务</a:t>
            </a:r>
            <a:endParaRPr lang="zh-CN" altLang="en-US" sz="1800"/>
          </a:p>
          <a:p>
            <a:pPr lvl="2"/>
            <a:r>
              <a:rPr lang="en-US" altLang="zh-CN" sz="1800"/>
              <a:t>Redis</a:t>
            </a:r>
            <a:endParaRPr lang="zh-CN" altLang="en-US" sz="1800"/>
          </a:p>
          <a:p>
            <a:pPr lvl="1"/>
            <a:r>
              <a:rPr lang="zh-CN" altLang="en-US" sz="1800"/>
              <a:t>两阶段锁（</a:t>
            </a:r>
            <a:r>
              <a:rPr lang="en-US" altLang="zh-CN" sz="1800"/>
              <a:t>Two Phase Locking, 2PL</a:t>
            </a:r>
            <a:r>
              <a:rPr lang="zh-CN" altLang="en-US" sz="1800"/>
              <a:t>）</a:t>
            </a:r>
            <a:endParaRPr lang="zh-CN" altLang="en-US" sz="1800"/>
          </a:p>
          <a:p>
            <a:pPr lvl="2"/>
            <a:r>
              <a:rPr lang="zh-CN" altLang="en-US" sz="1800"/>
              <a:t>不同事物对同一个对象的读和</a:t>
            </a:r>
            <a:endParaRPr lang="zh-CN" altLang="en-US" sz="1800"/>
          </a:p>
          <a:p>
            <a:pPr marL="914400" lvl="2" indent="0">
              <a:buNone/>
            </a:pPr>
            <a:r>
              <a:rPr lang="zh-CN" altLang="en-US" sz="1800"/>
              <a:t>写都会相互阻塞</a:t>
            </a:r>
            <a:endParaRPr lang="zh-CN" altLang="en-US" sz="1800"/>
          </a:p>
          <a:p>
            <a:pPr lvl="2"/>
            <a:r>
              <a:rPr lang="en-US" altLang="zh-CN" sz="1800"/>
              <a:t>B </a:t>
            </a:r>
            <a:r>
              <a:rPr lang="zh-CN" altLang="en-US" sz="1800"/>
              <a:t>在写一个对象前，必须等待</a:t>
            </a:r>
            <a:endParaRPr lang="zh-CN" altLang="en-US" sz="1800"/>
          </a:p>
          <a:p>
            <a:pPr marL="914400" lvl="2" indent="0">
              <a:buNone/>
            </a:pPr>
            <a:r>
              <a:rPr lang="zh-CN" altLang="en-US" sz="1800"/>
              <a:t>这个对象的读</a:t>
            </a:r>
            <a:r>
              <a:rPr lang="zh-CN" altLang="en-US" sz="1800"/>
              <a:t>和写锁被释放</a:t>
            </a:r>
            <a:endParaRPr lang="zh-CN" altLang="en-US" sz="1800"/>
          </a:p>
          <a:p>
            <a:pPr lvl="1"/>
            <a:r>
              <a:rPr lang="zh-CN" altLang="en-US" sz="1800"/>
              <a:t>序列化快照隔离（</a:t>
            </a:r>
            <a:r>
              <a:rPr lang="en-US" altLang="zh-CN" sz="1800"/>
              <a:t>Serializable </a:t>
            </a:r>
            <a:endParaRPr lang="en-US" altLang="zh-CN" sz="1800"/>
          </a:p>
          <a:p>
            <a:pPr marL="457200" lvl="1" indent="0">
              <a:buNone/>
            </a:pPr>
            <a:r>
              <a:rPr lang="en-US" altLang="zh-CN" sz="1800"/>
              <a:t>Snapshot Isolation, SSI</a:t>
            </a:r>
            <a:r>
              <a:rPr lang="zh-CN" altLang="en-US" sz="1800"/>
              <a:t>）</a:t>
            </a:r>
            <a:endParaRPr lang="zh-CN" altLang="en-US" sz="1800"/>
          </a:p>
          <a:p>
            <a:pPr lvl="2"/>
            <a:endParaRPr lang="zh-CN" altLang="en-US" sz="1800"/>
          </a:p>
          <a:p>
            <a:endParaRPr lang="zh-CN" altLang="en-US" sz="1800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1295" y="2642870"/>
            <a:ext cx="6910705" cy="4215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/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zh-CN" altLang="en-US"/>
              <a:t>分布式</a:t>
            </a:r>
            <a:r>
              <a:rPr lang="zh-CN" altLang="en-US"/>
              <a:t>事务</a:t>
            </a:r>
            <a:endParaRPr lang="zh-CN" altLang="en-US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r>
              <a:rPr lang="zh-CN" altLang="en-US" sz="2400"/>
              <a:t>在分布式环境中存在着多种不稳定因素</a:t>
            </a:r>
            <a:endParaRPr lang="zh-CN" altLang="en-US" sz="2400"/>
          </a:p>
          <a:p>
            <a:pPr lvl="1"/>
            <a:r>
              <a:rPr lang="zh-CN" altLang="en-US" sz="2400"/>
              <a:t>机器节点不稳定</a:t>
            </a:r>
            <a:endParaRPr lang="zh-CN" altLang="en-US" sz="2400"/>
          </a:p>
          <a:p>
            <a:pPr lvl="1"/>
            <a:r>
              <a:rPr lang="zh-CN" altLang="en-US" sz="2400"/>
              <a:t>网络不稳定</a:t>
            </a:r>
            <a:endParaRPr lang="zh-CN" altLang="en-US" sz="2400"/>
          </a:p>
          <a:p>
            <a:pPr lvl="0"/>
            <a:r>
              <a:rPr lang="zh-CN" altLang="en-US" sz="2400"/>
              <a:t>事务提交部分节点成功，部分节点失败，无法撤回。</a:t>
            </a:r>
            <a:endParaRPr lang="zh-CN" altLang="en-US" sz="2400"/>
          </a:p>
          <a:p>
            <a:pPr lvl="0"/>
            <a:r>
              <a:rPr lang="zh-CN" altLang="en-US" sz="2400"/>
              <a:t>解决方案</a:t>
            </a:r>
            <a:endParaRPr lang="zh-CN" altLang="en-US" sz="2400"/>
          </a:p>
          <a:p>
            <a:pPr lvl="1"/>
            <a:r>
              <a:rPr lang="zh-CN" altLang="en-US" sz="2400"/>
              <a:t>两阶段提交， </a:t>
            </a:r>
            <a:r>
              <a:rPr lang="en-US" altLang="zh-CN" sz="2400"/>
              <a:t>T</a:t>
            </a:r>
            <a:r>
              <a:rPr lang="zh-CN" altLang="en-US" sz="2400"/>
              <a:t>wo</a:t>
            </a:r>
            <a:r>
              <a:rPr lang="en-US" altLang="zh-CN" sz="2400"/>
              <a:t> P</a:t>
            </a:r>
            <a:r>
              <a:rPr lang="zh-CN" altLang="en-US" sz="2400"/>
              <a:t>hase </a:t>
            </a:r>
            <a:r>
              <a:rPr lang="en-US" altLang="zh-CN" sz="2400"/>
              <a:t>C</a:t>
            </a:r>
            <a:r>
              <a:rPr lang="zh-CN" altLang="en-US" sz="2400"/>
              <a:t>ommit，</a:t>
            </a:r>
            <a:r>
              <a:rPr lang="en-US" altLang="zh-CN" sz="2400"/>
              <a:t>2PC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50" y="4243070"/>
            <a:ext cx="7853045" cy="26149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/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XA </a:t>
            </a:r>
            <a:r>
              <a:rPr lang="zh-CN" altLang="en-US">
                <a:sym typeface="+mn-ea"/>
              </a:rPr>
              <a:t>分布式事务</a:t>
            </a:r>
            <a:endParaRPr lang="zh-CN" altLang="en-US">
              <a:sym typeface="+mn-ea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375285" y="1410335"/>
            <a:ext cx="6249035" cy="945515"/>
          </a:xfrm>
        </p:spPr>
        <p:txBody>
          <a:bodyPr>
            <a:normAutofit fontScale="87500" lnSpcReduction="20000"/>
          </a:bodyPr>
          <a:p>
            <a:r>
              <a:rPr lang="en-US" altLang="zh-CN" sz="1600"/>
              <a:t>Transaction Manager</a:t>
            </a:r>
            <a:r>
              <a:rPr lang="zh-CN" altLang="en-US" sz="1600"/>
              <a:t>（</a:t>
            </a:r>
            <a:r>
              <a:rPr lang="en-US" altLang="zh-CN" sz="1600"/>
              <a:t>TM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Resource Managers</a:t>
            </a:r>
            <a:r>
              <a:rPr lang="zh-CN" altLang="en-US" sz="1600"/>
              <a:t>（</a:t>
            </a:r>
            <a:r>
              <a:rPr lang="en-US" altLang="zh-CN" sz="1600"/>
              <a:t>RMs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en-US" altLang="zh-CN" sz="1600"/>
              <a:t>JTA </a:t>
            </a:r>
            <a:r>
              <a:rPr lang="zh-CN" altLang="en-US" sz="1600"/>
              <a:t>实现</a:t>
            </a:r>
            <a:endParaRPr lang="zh-CN" altLang="en-US" sz="1600"/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2548890"/>
            <a:ext cx="6139180" cy="4309110"/>
          </a:xfrm>
          <a:prstGeom prst="rect">
            <a:avLst/>
          </a:prstGeom>
        </p:spPr>
      </p:pic>
      <p:grpSp>
        <p:nvGrpSpPr>
          <p:cNvPr id="44" name="Group 33"/>
          <p:cNvGrpSpPr/>
          <p:nvPr/>
        </p:nvGrpSpPr>
        <p:grpSpPr>
          <a:xfrm>
            <a:off x="6718935" y="832485"/>
            <a:ext cx="5335905" cy="5193030"/>
            <a:chOff x="10562" y="2221"/>
            <a:chExt cx="8403" cy="8178"/>
          </a:xfrm>
        </p:grpSpPr>
        <p:sp>
          <p:nvSpPr>
            <p:cNvPr id="1048605" name="Rounded Rectangle 6"/>
            <p:cNvSpPr/>
            <p:nvPr/>
          </p:nvSpPr>
          <p:spPr>
            <a:xfrm>
              <a:off x="10911" y="2221"/>
              <a:ext cx="1814" cy="1260"/>
            </a:xfrm>
            <a:prstGeom prst="roundRect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00"/>
                <a:t>Coordinator</a:t>
              </a:r>
              <a:endParaRPr lang="en-US" sz="1200"/>
            </a:p>
          </p:txBody>
        </p:sp>
        <p:sp>
          <p:nvSpPr>
            <p:cNvPr id="1048606" name="Rounded Rectangle 7"/>
            <p:cNvSpPr/>
            <p:nvPr/>
          </p:nvSpPr>
          <p:spPr>
            <a:xfrm>
              <a:off x="14204" y="2221"/>
              <a:ext cx="1814" cy="1260"/>
            </a:xfrm>
            <a:prstGeom prst="roundRect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00"/>
                <a:t>Participant 1</a:t>
              </a:r>
              <a:endParaRPr lang="en-US" sz="1200"/>
            </a:p>
          </p:txBody>
        </p:sp>
        <p:sp>
          <p:nvSpPr>
            <p:cNvPr id="1048607" name="Rounded Rectangle 8"/>
            <p:cNvSpPr/>
            <p:nvPr/>
          </p:nvSpPr>
          <p:spPr>
            <a:xfrm>
              <a:off x="17151" y="2221"/>
              <a:ext cx="1814" cy="1260"/>
            </a:xfrm>
            <a:prstGeom prst="roundRect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00"/>
                <a:t>Participant 2</a:t>
              </a:r>
              <a:endParaRPr lang="en-US" sz="1200"/>
            </a:p>
          </p:txBody>
        </p:sp>
        <p:cxnSp>
          <p:nvCxnSpPr>
            <p:cNvPr id="3145733" name="Straight Connector 9"/>
            <p:cNvCxnSpPr/>
            <p:nvPr/>
          </p:nvCxnSpPr>
          <p:spPr>
            <a:xfrm>
              <a:off x="11818" y="3481"/>
              <a:ext cx="0" cy="67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0"/>
            <p:cNvCxnSpPr/>
            <p:nvPr/>
          </p:nvCxnSpPr>
          <p:spPr>
            <a:xfrm>
              <a:off x="15111" y="3481"/>
              <a:ext cx="0" cy="67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11"/>
            <p:cNvCxnSpPr/>
            <p:nvPr/>
          </p:nvCxnSpPr>
          <p:spPr>
            <a:xfrm>
              <a:off x="18058" y="3481"/>
              <a:ext cx="0" cy="67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8" name="Rectangles 12"/>
            <p:cNvSpPr/>
            <p:nvPr/>
          </p:nvSpPr>
          <p:spPr>
            <a:xfrm>
              <a:off x="11160" y="4368"/>
              <a:ext cx="1317" cy="515"/>
            </a:xfrm>
            <a:prstGeom prst="rect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200"/>
                <a:t>开启事务</a:t>
              </a:r>
              <a:endParaRPr lang="zh-CN" altLang="en-US" sz="1200"/>
            </a:p>
          </p:txBody>
        </p:sp>
        <p:sp>
          <p:nvSpPr>
            <p:cNvPr id="1048609" name="Rounded Rectangle 13"/>
            <p:cNvSpPr/>
            <p:nvPr/>
          </p:nvSpPr>
          <p:spPr>
            <a:xfrm>
              <a:off x="11208" y="5370"/>
              <a:ext cx="1221" cy="554"/>
            </a:xfrm>
            <a:prstGeom prst="roundRect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write 1</a:t>
              </a:r>
              <a:endParaRPr lang="en-US" sz="1400"/>
            </a:p>
          </p:txBody>
        </p:sp>
        <p:sp>
          <p:nvSpPr>
            <p:cNvPr id="1048610" name="Rounded Rectangle 14"/>
            <p:cNvSpPr/>
            <p:nvPr/>
          </p:nvSpPr>
          <p:spPr>
            <a:xfrm>
              <a:off x="11208" y="6756"/>
              <a:ext cx="1221" cy="554"/>
            </a:xfrm>
            <a:prstGeom prst="roundRect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write 2</a:t>
              </a:r>
              <a:endParaRPr lang="en-US" sz="1400"/>
            </a:p>
          </p:txBody>
        </p:sp>
        <p:cxnSp>
          <p:nvCxnSpPr>
            <p:cNvPr id="3145736" name="Straight Arrow Connector 16"/>
            <p:cNvCxnSpPr/>
            <p:nvPr/>
          </p:nvCxnSpPr>
          <p:spPr>
            <a:xfrm>
              <a:off x="12429" y="5647"/>
              <a:ext cx="2677" cy="0"/>
            </a:xfrm>
            <a:prstGeom prst="straightConnector1">
              <a:avLst/>
            </a:prstGeom>
            <a:ln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Arrow Connector 17"/>
            <p:cNvCxnSpPr/>
            <p:nvPr/>
          </p:nvCxnSpPr>
          <p:spPr>
            <a:xfrm>
              <a:off x="12477" y="7033"/>
              <a:ext cx="5607" cy="0"/>
            </a:xfrm>
            <a:prstGeom prst="straightConnector1">
              <a:avLst/>
            </a:prstGeom>
            <a:ln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1" name="Rectangles 18"/>
            <p:cNvSpPr/>
            <p:nvPr/>
          </p:nvSpPr>
          <p:spPr>
            <a:xfrm>
              <a:off x="11112" y="8142"/>
              <a:ext cx="1317" cy="2213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事务</a:t>
              </a:r>
              <a:r>
                <a:rPr lang="zh-CN" altLang="en-US" sz="1200"/>
                <a:t>提交</a:t>
              </a:r>
              <a:endParaRPr lang="zh-CN" altLang="en-US" sz="1200"/>
            </a:p>
          </p:txBody>
        </p:sp>
        <p:sp>
          <p:nvSpPr>
            <p:cNvPr id="1048612" name="Rounded Rectangle 20"/>
            <p:cNvSpPr/>
            <p:nvPr/>
          </p:nvSpPr>
          <p:spPr>
            <a:xfrm>
              <a:off x="11160" y="8243"/>
              <a:ext cx="1221" cy="554"/>
            </a:xfrm>
            <a:prstGeom prst="roundRect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00"/>
                <a:t>prepare</a:t>
              </a:r>
              <a:endParaRPr lang="en-US" sz="1200"/>
            </a:p>
          </p:txBody>
        </p:sp>
        <p:cxnSp>
          <p:nvCxnSpPr>
            <p:cNvPr id="3145738" name="Straight Arrow Connector 21"/>
            <p:cNvCxnSpPr>
              <a:stCxn id="1048612" idx="3"/>
            </p:cNvCxnSpPr>
            <p:nvPr/>
          </p:nvCxnSpPr>
          <p:spPr>
            <a:xfrm>
              <a:off x="12381" y="8520"/>
              <a:ext cx="27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Arrow Connector 22"/>
            <p:cNvCxnSpPr/>
            <p:nvPr/>
          </p:nvCxnSpPr>
          <p:spPr>
            <a:xfrm>
              <a:off x="12381" y="8520"/>
              <a:ext cx="5741" cy="0"/>
            </a:xfrm>
            <a:prstGeom prst="straightConnector1">
              <a:avLst/>
            </a:prstGeom>
            <a:ln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3" name="Rounded Rectangle 23"/>
            <p:cNvSpPr/>
            <p:nvPr/>
          </p:nvSpPr>
          <p:spPr>
            <a:xfrm>
              <a:off x="11160" y="9279"/>
              <a:ext cx="1221" cy="554"/>
            </a:xfrm>
            <a:prstGeom prst="roundRect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00"/>
                <a:t>commit</a:t>
              </a:r>
              <a:endParaRPr lang="en-US" sz="1200"/>
            </a:p>
          </p:txBody>
        </p:sp>
        <p:cxnSp>
          <p:nvCxnSpPr>
            <p:cNvPr id="3145740" name="Straight Arrow Connector 24"/>
            <p:cNvCxnSpPr>
              <a:stCxn id="1048613" idx="3"/>
            </p:cNvCxnSpPr>
            <p:nvPr/>
          </p:nvCxnSpPr>
          <p:spPr>
            <a:xfrm>
              <a:off x="12381" y="9556"/>
              <a:ext cx="27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Arrow Connector 25"/>
            <p:cNvCxnSpPr/>
            <p:nvPr/>
          </p:nvCxnSpPr>
          <p:spPr>
            <a:xfrm>
              <a:off x="12362" y="9556"/>
              <a:ext cx="5722" cy="0"/>
            </a:xfrm>
            <a:prstGeom prst="straightConnector1">
              <a:avLst/>
            </a:prstGeom>
            <a:ln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4" name="Text Box 26"/>
            <p:cNvSpPr txBox="1"/>
            <p:nvPr/>
          </p:nvSpPr>
          <p:spPr>
            <a:xfrm>
              <a:off x="11181" y="9833"/>
              <a:ext cx="124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事务提交</a:t>
              </a:r>
              <a:endParaRPr lang="zh-CN" altLang="en-US" sz="1200"/>
            </a:p>
          </p:txBody>
        </p:sp>
        <p:cxnSp>
          <p:nvCxnSpPr>
            <p:cNvPr id="3145742" name="Straight Arrow Connector 27"/>
            <p:cNvCxnSpPr/>
            <p:nvPr/>
          </p:nvCxnSpPr>
          <p:spPr>
            <a:xfrm flipH="1">
              <a:off x="11765" y="9026"/>
              <a:ext cx="6319" cy="0"/>
            </a:xfrm>
            <a:prstGeom prst="straightConnector1">
              <a:avLst/>
            </a:prstGeom>
            <a:ln>
              <a:solidFill>
                <a:srgbClr val="32323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5" name="Rectangles 28"/>
            <p:cNvSpPr/>
            <p:nvPr/>
          </p:nvSpPr>
          <p:spPr>
            <a:xfrm>
              <a:off x="10563" y="3948"/>
              <a:ext cx="8036" cy="4910"/>
            </a:xfrm>
            <a:prstGeom prst="rect">
              <a:avLst/>
            </a:prstGeom>
            <a:noFill/>
            <a:ln w="28575" cmpd="sng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8616" name="Rectangles 29"/>
            <p:cNvSpPr/>
            <p:nvPr/>
          </p:nvSpPr>
          <p:spPr>
            <a:xfrm>
              <a:off x="10562" y="8911"/>
              <a:ext cx="8037" cy="1488"/>
            </a:xfrm>
            <a:prstGeom prst="rect">
              <a:avLst/>
            </a:prstGeom>
            <a:noFill/>
            <a:ln w="12700" cmpd="sng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8617" name="Text Box 31"/>
            <p:cNvSpPr txBox="1"/>
            <p:nvPr/>
          </p:nvSpPr>
          <p:spPr>
            <a:xfrm>
              <a:off x="16018" y="7486"/>
              <a:ext cx="1908" cy="62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/>
                <a:t>revocable</a:t>
              </a:r>
              <a:endParaRPr lang="en-US"/>
            </a:p>
          </p:txBody>
        </p:sp>
        <p:sp>
          <p:nvSpPr>
            <p:cNvPr id="1048618" name="Text Box 32"/>
            <p:cNvSpPr txBox="1"/>
            <p:nvPr/>
          </p:nvSpPr>
          <p:spPr>
            <a:xfrm>
              <a:off x="15865" y="9690"/>
              <a:ext cx="2128" cy="624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p>
              <a:r>
                <a:rPr lang="en-US"/>
                <a:t>irrevocable</a:t>
              </a:r>
              <a:endParaRPr lang="en-US"/>
            </a:p>
          </p:txBody>
        </p:sp>
      </p:grpSp>
      <p:sp>
        <p:nvSpPr>
          <p:cNvPr id="1048619" name="Text Box 34"/>
          <p:cNvSpPr txBox="1"/>
          <p:nvPr/>
        </p:nvSpPr>
        <p:spPr>
          <a:xfrm>
            <a:off x="8092440" y="6191885"/>
            <a:ext cx="31165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 XA </a:t>
            </a:r>
            <a:r>
              <a:rPr lang="zh-CN" altLang="en-US"/>
              <a:t>能保证事务</a:t>
            </a:r>
            <a:r>
              <a:rPr lang="zh-CN" altLang="en-US"/>
              <a:t>原子性</a:t>
            </a:r>
            <a:endParaRPr lang="zh-CN" altLang="en-US"/>
          </a:p>
        </p:txBody>
      </p:sp>
      <p:sp>
        <p:nvSpPr>
          <p:cNvPr id="1048620" name="Text Box 35"/>
          <p:cNvSpPr txBox="1"/>
          <p:nvPr/>
        </p:nvSpPr>
        <p:spPr>
          <a:xfrm>
            <a:off x="5289550" y="6179820"/>
            <a:ext cx="11480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DTP 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/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BoltDB </a:t>
            </a:r>
            <a:r>
              <a:rPr lang="zh-CN" altLang="en-US"/>
              <a:t>事务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7382140" cy="3568410"/>
          </a:xfrm>
        </p:spPr>
        <p:txBody>
          <a:bodyPr>
            <a:normAutofit fontScale="82143" lnSpcReduction="20000"/>
          </a:bodyPr>
          <a:p>
            <a:r>
              <a:rPr lang="en-US"/>
              <a:t>BoltDB </a:t>
            </a:r>
            <a:r>
              <a:rPr lang="zh-CN" altLang="en-US"/>
              <a:t>是一个</a:t>
            </a:r>
            <a:r>
              <a:rPr lang="en-US" altLang="zh-CN"/>
              <a:t> Go </a:t>
            </a:r>
            <a:r>
              <a:rPr lang="zh-CN" altLang="en-US"/>
              <a:t>语言实现的</a:t>
            </a:r>
            <a:r>
              <a:rPr lang="en-US" altLang="zh-CN"/>
              <a:t> K</a:t>
            </a:r>
            <a:r>
              <a:rPr lang="en-US" altLang="zh-CN"/>
              <a:t>ey/Value </a:t>
            </a:r>
            <a:r>
              <a:rPr lang="zh-CN" altLang="en-US"/>
              <a:t>数据库。</a:t>
            </a:r>
            <a:endParaRPr lang="zh-CN" altLang="en-US"/>
          </a:p>
          <a:p>
            <a:r>
              <a:rPr lang="en-US" altLang="zh-CN"/>
              <a:t>etcd </a:t>
            </a:r>
            <a:r>
              <a:rPr lang="zh-CN" altLang="en-US"/>
              <a:t>使用</a:t>
            </a:r>
            <a:r>
              <a:rPr lang="en-US" altLang="zh-CN"/>
              <a:t> BoltDB </a:t>
            </a:r>
            <a:r>
              <a:rPr lang="zh-CN" altLang="en-US"/>
              <a:t>作为底层</a:t>
            </a:r>
            <a:r>
              <a:rPr lang="zh-CN" altLang="en-US"/>
              <a:t>存储。</a:t>
            </a:r>
            <a:endParaRPr lang="zh-CN" altLang="en-US"/>
          </a:p>
          <a:p>
            <a:r>
              <a:rPr lang="zh-CN" altLang="en-US"/>
              <a:t>不超过</a:t>
            </a:r>
            <a:r>
              <a:rPr lang="en-US" altLang="zh-CN"/>
              <a:t> 5000 </a:t>
            </a:r>
            <a:r>
              <a:rPr lang="zh-CN" altLang="en-US"/>
              <a:t>行的</a:t>
            </a:r>
            <a:r>
              <a:rPr lang="en-US" altLang="zh-CN"/>
              <a:t> Go </a:t>
            </a:r>
            <a:r>
              <a:rPr lang="zh-CN" altLang="en-US"/>
              <a:t>语言代码实现。</a:t>
            </a:r>
            <a:endParaRPr lang="zh-CN" altLang="en-US"/>
          </a:p>
          <a:p>
            <a:r>
              <a:rPr lang="en-US" altLang="zh-CN"/>
              <a:t>https://github.com/boltdb/bolt</a:t>
            </a:r>
            <a:endParaRPr lang="en-US" altLang="zh-CN"/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 B+ </a:t>
            </a:r>
            <a:r>
              <a:rPr lang="zh-CN" altLang="en-US">
                <a:sym typeface="+mn-ea"/>
              </a:rPr>
              <a:t>树作为存储的数据结构。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满足数据库</a:t>
            </a:r>
            <a:r>
              <a:rPr lang="en-US" altLang="zh-CN">
                <a:sym typeface="+mn-ea"/>
              </a:rPr>
              <a:t> ACID </a:t>
            </a:r>
            <a:r>
              <a:rPr lang="zh-CN" altLang="en-US">
                <a:sym typeface="+mn-ea"/>
              </a:rPr>
              <a:t>标准。</a:t>
            </a:r>
            <a:endParaRPr lang="zh-CN" altLang="en-US">
              <a:sym typeface="+mn-ea"/>
            </a:endParaRPr>
          </a:p>
          <a:p>
            <a:r>
              <a:rPr lang="zh-CN" altLang="en-US"/>
              <a:t>基于</a:t>
            </a:r>
            <a:r>
              <a:rPr lang="en-US" altLang="zh-CN"/>
              <a:t> mmap </a:t>
            </a:r>
            <a:r>
              <a:rPr lang="zh-CN" altLang="en-US"/>
              <a:t>实现内存</a:t>
            </a:r>
            <a:r>
              <a:rPr lang="zh-CN" altLang="en-US"/>
              <a:t>管理。</a:t>
            </a:r>
            <a:endParaRPr lang="zh-CN" altLang="en-US"/>
          </a:p>
          <a:p>
            <a:r>
              <a:rPr lang="zh-CN" altLang="en-US"/>
              <a:t>同一时刻</a:t>
            </a:r>
            <a:r>
              <a:rPr lang="zh-CN" altLang="en-US" b="1"/>
              <a:t>一个写事务</a:t>
            </a:r>
            <a:r>
              <a:rPr lang="zh-CN" altLang="en-US"/>
              <a:t>和多个读</a:t>
            </a:r>
            <a:r>
              <a:rPr lang="zh-CN" altLang="en-US"/>
              <a:t>事务。</a:t>
            </a:r>
            <a:endParaRPr lang="zh-CN" altLang="en-US"/>
          </a:p>
        </p:txBody>
      </p:sp>
      <p:pic>
        <p:nvPicPr>
          <p:cNvPr id="2097152" name="Picture 2097151"/>
          <p:cNvPicPr/>
          <p:nvPr/>
        </p:nvPicPr>
        <p:blipFill>
          <a:blip r:embed="rId1"/>
          <a:stretch>
            <a:fillRect/>
          </a:stretch>
        </p:blipFill>
        <p:spPr>
          <a:xfrm rot="21600000">
            <a:off x="7393940" y="169545"/>
            <a:ext cx="4545330" cy="651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/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en-US"/>
              <a:t>BoltDB </a:t>
            </a:r>
            <a:r>
              <a:rPr lang="zh-CN" altLang="en-US"/>
              <a:t>事务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427355" y="1828165"/>
            <a:ext cx="6903085" cy="1868805"/>
          </a:xfrm>
        </p:spPr>
        <p:txBody>
          <a:bodyPr>
            <a:normAutofit fontScale="85714" lnSpcReduction="10000"/>
          </a:bodyPr>
          <a:p>
            <a:r>
              <a:rPr lang="zh-CN" altLang="en-US"/>
              <a:t>数据在文件中按照以</a:t>
            </a:r>
            <a:r>
              <a:rPr lang="en-US" altLang="zh-CN"/>
              <a:t> page </a:t>
            </a:r>
            <a:r>
              <a:rPr lang="zh-CN" altLang="en-US"/>
              <a:t>为单位进行存储。</a:t>
            </a:r>
            <a:endParaRPr lang="en-US" altLang="zh-CN"/>
          </a:p>
          <a:p>
            <a:r>
              <a:rPr lang="en-US" altLang="zh-CN"/>
              <a:t>meta page </a:t>
            </a:r>
            <a:r>
              <a:rPr lang="zh-CN" altLang="en-US"/>
              <a:t>存储元数据的</a:t>
            </a:r>
            <a:r>
              <a:rPr lang="en-US" altLang="zh-CN"/>
              <a:t> </a:t>
            </a:r>
            <a:r>
              <a:rPr lang="en-US" altLang="zh-CN"/>
              <a:t>page</a:t>
            </a:r>
            <a:endParaRPr lang="en-US" altLang="zh-CN"/>
          </a:p>
          <a:p>
            <a:r>
              <a:rPr lang="en-US" altLang="zh-CN"/>
              <a:t>freelist page </a:t>
            </a:r>
            <a:r>
              <a:rPr lang="zh-CN" altLang="en-US"/>
              <a:t>用于回滚和</a:t>
            </a:r>
            <a:r>
              <a:rPr lang="en-US" altLang="zh-CN"/>
              <a:t> page </a:t>
            </a:r>
            <a:r>
              <a:rPr lang="zh-CN" altLang="en-US"/>
              <a:t>回收</a:t>
            </a:r>
            <a:r>
              <a:rPr lang="en-US" altLang="zh-CN"/>
              <a:t>/</a:t>
            </a:r>
            <a:r>
              <a:rPr lang="zh-CN" altLang="en-US"/>
              <a:t>重用</a:t>
            </a:r>
            <a:endParaRPr lang="en-US" altLang="zh-CN"/>
          </a:p>
          <a:p>
            <a:r>
              <a:rPr lang="en-US" altLang="zh-CN"/>
              <a:t>root page </a:t>
            </a:r>
            <a:r>
              <a:rPr lang="zh-CN" altLang="en-US"/>
              <a:t>存储数据的</a:t>
            </a:r>
            <a:r>
              <a:rPr lang="en-US" altLang="zh-CN"/>
              <a:t> B+ </a:t>
            </a:r>
            <a:r>
              <a:rPr lang="zh-CN" altLang="en-US"/>
              <a:t>树根节点</a:t>
            </a:r>
            <a:endParaRPr lang="en-US" altLang="zh-CN"/>
          </a:p>
        </p:txBody>
      </p:sp>
      <p:grpSp>
        <p:nvGrpSpPr>
          <p:cNvPr id="38" name="Group 14"/>
          <p:cNvGrpSpPr/>
          <p:nvPr/>
        </p:nvGrpSpPr>
        <p:grpSpPr>
          <a:xfrm>
            <a:off x="450850" y="3611880"/>
            <a:ext cx="7123430" cy="1398905"/>
            <a:chOff x="542" y="6206"/>
            <a:chExt cx="11218" cy="2203"/>
          </a:xfrm>
        </p:grpSpPr>
        <p:grpSp>
          <p:nvGrpSpPr>
            <p:cNvPr id="39" name="Group 12"/>
            <p:cNvGrpSpPr/>
            <p:nvPr/>
          </p:nvGrpSpPr>
          <p:grpSpPr>
            <a:xfrm>
              <a:off x="542" y="6206"/>
              <a:ext cx="11218" cy="1422"/>
              <a:chOff x="1798" y="6198"/>
              <a:chExt cx="11218" cy="1422"/>
            </a:xfrm>
          </p:grpSpPr>
          <p:grpSp>
            <p:nvGrpSpPr>
              <p:cNvPr id="40" name="Group 8"/>
              <p:cNvGrpSpPr/>
              <p:nvPr/>
            </p:nvGrpSpPr>
            <p:grpSpPr>
              <a:xfrm>
                <a:off x="1798" y="6198"/>
                <a:ext cx="6404" cy="1422"/>
                <a:chOff x="1798" y="6198"/>
                <a:chExt cx="6404" cy="1422"/>
              </a:xfrm>
            </p:grpSpPr>
            <p:sp>
              <p:nvSpPr>
                <p:cNvPr id="1048590" name="Rectangles 3"/>
                <p:cNvSpPr/>
                <p:nvPr/>
              </p:nvSpPr>
              <p:spPr>
                <a:xfrm>
                  <a:off x="1798" y="6206"/>
                  <a:ext cx="1597" cy="141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/>
                    <a:t>meta 1</a:t>
                  </a:r>
                  <a:endParaRPr lang="en-US"/>
                </a:p>
              </p:txBody>
            </p:sp>
            <p:sp>
              <p:nvSpPr>
                <p:cNvPr id="1048591" name="Rectangles 4"/>
                <p:cNvSpPr/>
                <p:nvPr/>
              </p:nvSpPr>
              <p:spPr>
                <a:xfrm>
                  <a:off x="3395" y="6204"/>
                  <a:ext cx="1597" cy="141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/>
                    <a:t>meta 2</a:t>
                  </a:r>
                  <a:endParaRPr lang="en-US"/>
                </a:p>
              </p:txBody>
            </p:sp>
            <p:sp>
              <p:nvSpPr>
                <p:cNvPr id="1048592" name="Rectangles 5"/>
                <p:cNvSpPr/>
                <p:nvPr/>
              </p:nvSpPr>
              <p:spPr>
                <a:xfrm>
                  <a:off x="5000" y="6198"/>
                  <a:ext cx="1597" cy="1414"/>
                </a:xfrm>
                <a:prstGeom prst="rect">
                  <a:avLst/>
                </a:prstGeom>
                <a:solidFill>
                  <a:srgbClr val="FF66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/>
                    <a:t>freelist</a:t>
                  </a:r>
                  <a:endParaRPr lang="en-US"/>
                </a:p>
              </p:txBody>
            </p:sp>
            <p:sp>
              <p:nvSpPr>
                <p:cNvPr id="1048593" name="Rectangles 6"/>
                <p:cNvSpPr/>
                <p:nvPr/>
              </p:nvSpPr>
              <p:spPr>
                <a:xfrm>
                  <a:off x="6605" y="6198"/>
                  <a:ext cx="1597" cy="141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  <a:alpha val="40000"/>
                          </a:schemeClr>
                        </a:outerShdw>
                      </a:effectLst>
                    </a:rPr>
                    <a:t>root</a:t>
                  </a:r>
                  <a:endPara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048594" name="Rectangles 9"/>
              <p:cNvSpPr/>
              <p:nvPr/>
            </p:nvSpPr>
            <p:spPr>
              <a:xfrm>
                <a:off x="8210" y="6198"/>
                <a:ext cx="1597" cy="1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8595" name="Rectangles 10"/>
              <p:cNvSpPr/>
              <p:nvPr/>
            </p:nvSpPr>
            <p:spPr>
              <a:xfrm>
                <a:off x="9815" y="6198"/>
                <a:ext cx="1597" cy="1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8596" name="Rectangles 11"/>
              <p:cNvSpPr/>
              <p:nvPr/>
            </p:nvSpPr>
            <p:spPr>
              <a:xfrm>
                <a:off x="11420" y="6198"/>
                <a:ext cx="1597" cy="1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48597" name="Text Box 13"/>
            <p:cNvSpPr txBox="1"/>
            <p:nvPr/>
          </p:nvSpPr>
          <p:spPr>
            <a:xfrm>
              <a:off x="9318" y="7785"/>
              <a:ext cx="2094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数据库</a:t>
              </a:r>
              <a:r>
                <a:rPr lang="zh-CN" altLang="en-US"/>
                <a:t>文件</a:t>
              </a:r>
              <a:endParaRPr lang="zh-CN" altLang="en-US"/>
            </a:p>
          </p:txBody>
        </p:sp>
      </p:grpSp>
      <p:grpSp>
        <p:nvGrpSpPr>
          <p:cNvPr id="41" name="Group 25"/>
          <p:cNvGrpSpPr/>
          <p:nvPr/>
        </p:nvGrpSpPr>
        <p:grpSpPr>
          <a:xfrm>
            <a:off x="7876540" y="1828165"/>
            <a:ext cx="4271010" cy="3632200"/>
            <a:chOff x="12404" y="2879"/>
            <a:chExt cx="6726" cy="5720"/>
          </a:xfrm>
        </p:grpSpPr>
        <p:grpSp>
          <p:nvGrpSpPr>
            <p:cNvPr id="42" name="Group 23"/>
            <p:cNvGrpSpPr/>
            <p:nvPr/>
          </p:nvGrpSpPr>
          <p:grpSpPr>
            <a:xfrm>
              <a:off x="12404" y="2879"/>
              <a:ext cx="6726" cy="5720"/>
              <a:chOff x="12404" y="2879"/>
              <a:chExt cx="6726" cy="5720"/>
            </a:xfrm>
          </p:grpSpPr>
          <p:sp>
            <p:nvSpPr>
              <p:cNvPr id="1048598" name="Oval 15"/>
              <p:cNvSpPr/>
              <p:nvPr/>
            </p:nvSpPr>
            <p:spPr>
              <a:xfrm>
                <a:off x="14946" y="2879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root</a:t>
                </a:r>
                <a:endParaRPr lang="en-US"/>
              </a:p>
            </p:txBody>
          </p:sp>
          <p:sp>
            <p:nvSpPr>
              <p:cNvPr id="1048599" name="Oval 16"/>
              <p:cNvSpPr/>
              <p:nvPr/>
            </p:nvSpPr>
            <p:spPr>
              <a:xfrm>
                <a:off x="12404" y="5822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1</a:t>
                </a:r>
                <a:endParaRPr lang="en-US"/>
              </a:p>
            </p:txBody>
          </p:sp>
          <p:sp>
            <p:nvSpPr>
              <p:cNvPr id="1048600" name="Oval 17"/>
              <p:cNvSpPr/>
              <p:nvPr/>
            </p:nvSpPr>
            <p:spPr>
              <a:xfrm>
                <a:off x="14946" y="5822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1048601" name="Oval 18"/>
              <p:cNvSpPr/>
              <p:nvPr/>
            </p:nvSpPr>
            <p:spPr>
              <a:xfrm>
                <a:off x="17316" y="5822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3</a:t>
                </a:r>
                <a:endParaRPr lang="en-US"/>
              </a:p>
            </p:txBody>
          </p:sp>
          <p:cxnSp>
            <p:nvCxnSpPr>
              <p:cNvPr id="3145728" name="Straight Arrow Connector 19"/>
              <p:cNvCxnSpPr>
                <a:stCxn id="1048598" idx="3"/>
                <a:endCxn id="1048599" idx="0"/>
              </p:cNvCxnSpPr>
              <p:nvPr/>
            </p:nvCxnSpPr>
            <p:spPr>
              <a:xfrm flipH="1">
                <a:off x="13311" y="4303"/>
                <a:ext cx="1901" cy="1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29" name="Straight Arrow Connector 20"/>
              <p:cNvCxnSpPr>
                <a:stCxn id="1048598" idx="4"/>
                <a:endCxn id="1048600" idx="0"/>
              </p:cNvCxnSpPr>
              <p:nvPr/>
            </p:nvCxnSpPr>
            <p:spPr>
              <a:xfrm>
                <a:off x="15853" y="4547"/>
                <a:ext cx="0" cy="12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30" name="Straight Arrow Connector 21"/>
              <p:cNvCxnSpPr>
                <a:stCxn id="1048598" idx="5"/>
                <a:endCxn id="1048601" idx="0"/>
              </p:cNvCxnSpPr>
              <p:nvPr/>
            </p:nvCxnSpPr>
            <p:spPr>
              <a:xfrm>
                <a:off x="16494" y="4303"/>
                <a:ext cx="1729" cy="1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602" name="Text Box 22"/>
              <p:cNvSpPr txBox="1"/>
              <p:nvPr/>
            </p:nvSpPr>
            <p:spPr>
              <a:xfrm>
                <a:off x="14469" y="7975"/>
                <a:ext cx="3109" cy="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/>
                  <a:t>存储数据的</a:t>
                </a:r>
                <a:r>
                  <a:rPr lang="en-US" altLang="zh-CN"/>
                  <a:t> </a:t>
                </a:r>
                <a:r>
                  <a:rPr lang="en-US"/>
                  <a:t>B+ </a:t>
                </a:r>
                <a:r>
                  <a:rPr lang="zh-CN" altLang="en-US"/>
                  <a:t>树</a:t>
                </a:r>
                <a:endParaRPr lang="zh-CN" altLang="en-US"/>
              </a:p>
            </p:txBody>
          </p:sp>
        </p:grpSp>
        <p:cxnSp>
          <p:nvCxnSpPr>
            <p:cNvPr id="3145731" name="Straight Arrow Connector 7"/>
            <p:cNvCxnSpPr>
              <a:stCxn id="1048599" idx="6"/>
              <a:endCxn id="1048600" idx="2"/>
            </p:cNvCxnSpPr>
            <p:nvPr/>
          </p:nvCxnSpPr>
          <p:spPr>
            <a:xfrm>
              <a:off x="14218" y="6656"/>
              <a:ext cx="7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Arrow Connector 24"/>
            <p:cNvCxnSpPr>
              <a:stCxn id="1048600" idx="6"/>
              <a:endCxn id="1048601" idx="2"/>
            </p:cNvCxnSpPr>
            <p:nvPr/>
          </p:nvCxnSpPr>
          <p:spPr>
            <a:xfrm>
              <a:off x="16760" y="6656"/>
              <a:ext cx="5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3" name="Picture 26" descr="boltdb_meta_pag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35" y="4886325"/>
            <a:ext cx="248602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/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BoltDB </a:t>
            </a:r>
            <a:r>
              <a:rPr lang="zh-CN" altLang="en-US">
                <a:sym typeface="+mn-ea"/>
              </a:rPr>
              <a:t>事务实现</a:t>
            </a:r>
            <a:endParaRPr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846955" cy="654685"/>
          </a:xfrm>
        </p:spPr>
        <p:txBody>
          <a:bodyPr/>
          <a:p>
            <a:r>
              <a:rPr lang="en-US"/>
              <a:t>COW</a:t>
            </a:r>
            <a:r>
              <a:rPr lang="zh-CN" altLang="en-US"/>
              <a:t>（</a:t>
            </a:r>
            <a:r>
              <a:rPr lang="en-US" altLang="zh-CN"/>
              <a:t> copy-on-write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46" name="Group 12"/>
          <p:cNvGrpSpPr/>
          <p:nvPr/>
        </p:nvGrpSpPr>
        <p:grpSpPr>
          <a:xfrm rot="0">
            <a:off x="185420" y="2548890"/>
            <a:ext cx="5729605" cy="659130"/>
            <a:chOff x="1798" y="6198"/>
            <a:chExt cx="11218" cy="1422"/>
          </a:xfrm>
        </p:grpSpPr>
        <p:grpSp>
          <p:nvGrpSpPr>
            <p:cNvPr id="47" name="Group 8"/>
            <p:cNvGrpSpPr/>
            <p:nvPr/>
          </p:nvGrpSpPr>
          <p:grpSpPr>
            <a:xfrm>
              <a:off x="1798" y="6198"/>
              <a:ext cx="6404" cy="1422"/>
              <a:chOff x="1798" y="6198"/>
              <a:chExt cx="6404" cy="1422"/>
            </a:xfrm>
          </p:grpSpPr>
          <p:sp>
            <p:nvSpPr>
              <p:cNvPr id="1048623" name="Rectangles 4"/>
              <p:cNvSpPr/>
              <p:nvPr/>
            </p:nvSpPr>
            <p:spPr>
              <a:xfrm>
                <a:off x="1798" y="6206"/>
                <a:ext cx="1597" cy="141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/>
                  <a:t>meta 1</a:t>
                </a:r>
                <a:endParaRPr lang="en-US"/>
              </a:p>
            </p:txBody>
          </p:sp>
          <p:sp>
            <p:nvSpPr>
              <p:cNvPr id="1048624" name="Rectangles 5"/>
              <p:cNvSpPr/>
              <p:nvPr/>
            </p:nvSpPr>
            <p:spPr>
              <a:xfrm>
                <a:off x="3395" y="6204"/>
                <a:ext cx="1597" cy="141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/>
                  <a:t>meta 2</a:t>
                </a:r>
                <a:endParaRPr lang="en-US"/>
              </a:p>
            </p:txBody>
          </p:sp>
          <p:sp>
            <p:nvSpPr>
              <p:cNvPr id="1048625" name="Rectangles 6"/>
              <p:cNvSpPr/>
              <p:nvPr/>
            </p:nvSpPr>
            <p:spPr>
              <a:xfrm>
                <a:off x="5000" y="6198"/>
                <a:ext cx="1597" cy="141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600"/>
                  <a:t>freelist</a:t>
                </a:r>
                <a:endParaRPr lang="en-US" sz="1600"/>
              </a:p>
            </p:txBody>
          </p:sp>
          <p:sp>
            <p:nvSpPr>
              <p:cNvPr id="1048626" name="Rectangles 7"/>
              <p:cNvSpPr/>
              <p:nvPr/>
            </p:nvSpPr>
            <p:spPr>
              <a:xfrm>
                <a:off x="6605" y="6198"/>
                <a:ext cx="1597" cy="1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  <a:alpha val="40000"/>
                        </a:schemeClr>
                      </a:outerShdw>
                    </a:effectLst>
                  </a:rPr>
                  <a:t>root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48627" name="Rectangles 9"/>
            <p:cNvSpPr/>
            <p:nvPr/>
          </p:nvSpPr>
          <p:spPr>
            <a:xfrm>
              <a:off x="8210" y="6198"/>
              <a:ext cx="1597" cy="1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rPr>
                <a:t>1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48628" name="Rectangles 10"/>
            <p:cNvSpPr/>
            <p:nvPr/>
          </p:nvSpPr>
          <p:spPr>
            <a:xfrm>
              <a:off x="9815" y="6198"/>
              <a:ext cx="1597" cy="1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rPr>
                <a:t>2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48629" name="Rectangles 11"/>
            <p:cNvSpPr/>
            <p:nvPr/>
          </p:nvSpPr>
          <p:spPr>
            <a:xfrm>
              <a:off x="11420" y="6198"/>
              <a:ext cx="1597" cy="1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rPr>
                <a:t>3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8" name="Group 55"/>
          <p:cNvGrpSpPr/>
          <p:nvPr/>
        </p:nvGrpSpPr>
        <p:grpSpPr>
          <a:xfrm>
            <a:off x="6968490" y="36195"/>
            <a:ext cx="3579495" cy="3183209"/>
            <a:chOff x="12404" y="2879"/>
            <a:chExt cx="6726" cy="5526"/>
          </a:xfrm>
        </p:grpSpPr>
        <p:grpSp>
          <p:nvGrpSpPr>
            <p:cNvPr id="49" name="Group 56"/>
            <p:cNvGrpSpPr/>
            <p:nvPr/>
          </p:nvGrpSpPr>
          <p:grpSpPr>
            <a:xfrm>
              <a:off x="12404" y="2879"/>
              <a:ext cx="6726" cy="5526"/>
              <a:chOff x="12404" y="2879"/>
              <a:chExt cx="6726" cy="5526"/>
            </a:xfrm>
          </p:grpSpPr>
          <p:sp>
            <p:nvSpPr>
              <p:cNvPr id="1048630" name="Oval 57"/>
              <p:cNvSpPr/>
              <p:nvPr/>
            </p:nvSpPr>
            <p:spPr>
              <a:xfrm>
                <a:off x="14946" y="2879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root</a:t>
                </a:r>
                <a:endParaRPr lang="en-US"/>
              </a:p>
            </p:txBody>
          </p:sp>
          <p:sp>
            <p:nvSpPr>
              <p:cNvPr id="1048631" name="Oval 58"/>
              <p:cNvSpPr/>
              <p:nvPr/>
            </p:nvSpPr>
            <p:spPr>
              <a:xfrm>
                <a:off x="12404" y="5822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1</a:t>
                </a:r>
                <a:endParaRPr lang="en-US"/>
              </a:p>
            </p:txBody>
          </p:sp>
          <p:sp>
            <p:nvSpPr>
              <p:cNvPr id="1048632" name="Oval 59"/>
              <p:cNvSpPr/>
              <p:nvPr/>
            </p:nvSpPr>
            <p:spPr>
              <a:xfrm>
                <a:off x="14946" y="5822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1048633" name="Oval 60"/>
              <p:cNvSpPr/>
              <p:nvPr/>
            </p:nvSpPr>
            <p:spPr>
              <a:xfrm>
                <a:off x="17316" y="5822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3</a:t>
                </a:r>
                <a:endParaRPr lang="en-US"/>
              </a:p>
            </p:txBody>
          </p:sp>
          <p:cxnSp>
            <p:nvCxnSpPr>
              <p:cNvPr id="3145743" name="Straight Arrow Connector 61"/>
              <p:cNvCxnSpPr>
                <a:stCxn id="1048630" idx="3"/>
                <a:endCxn id="1048631" idx="0"/>
              </p:cNvCxnSpPr>
              <p:nvPr/>
            </p:nvCxnSpPr>
            <p:spPr>
              <a:xfrm flipH="1">
                <a:off x="13311" y="4303"/>
                <a:ext cx="1901" cy="1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4" name="Straight Arrow Connector 62"/>
              <p:cNvCxnSpPr>
                <a:stCxn id="1048630" idx="4"/>
                <a:endCxn id="1048632" idx="0"/>
              </p:cNvCxnSpPr>
              <p:nvPr/>
            </p:nvCxnSpPr>
            <p:spPr>
              <a:xfrm>
                <a:off x="15853" y="4547"/>
                <a:ext cx="0" cy="12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5" name="Straight Arrow Connector 63"/>
              <p:cNvCxnSpPr>
                <a:stCxn id="1048630" idx="5"/>
                <a:endCxn id="1048633" idx="0"/>
              </p:cNvCxnSpPr>
              <p:nvPr/>
            </p:nvCxnSpPr>
            <p:spPr>
              <a:xfrm>
                <a:off x="16494" y="4303"/>
                <a:ext cx="1729" cy="1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634" name="Text Box 64"/>
              <p:cNvSpPr txBox="1"/>
              <p:nvPr/>
            </p:nvSpPr>
            <p:spPr>
              <a:xfrm>
                <a:off x="14539" y="7717"/>
                <a:ext cx="3111" cy="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B+ </a:t>
                </a:r>
                <a:r>
                  <a:rPr lang="zh-CN" altLang="en-US"/>
                  <a:t>树</a:t>
                </a:r>
                <a:endParaRPr lang="zh-CN" altLang="en-US"/>
              </a:p>
            </p:txBody>
          </p:sp>
        </p:grpSp>
        <p:cxnSp>
          <p:nvCxnSpPr>
            <p:cNvPr id="3145746" name="Straight Arrow Connector 65"/>
            <p:cNvCxnSpPr>
              <a:stCxn id="1048631" idx="6"/>
              <a:endCxn id="1048632" idx="2"/>
            </p:cNvCxnSpPr>
            <p:nvPr/>
          </p:nvCxnSpPr>
          <p:spPr>
            <a:xfrm>
              <a:off x="14218" y="6656"/>
              <a:ext cx="7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Straight Arrow Connector 66"/>
            <p:cNvCxnSpPr>
              <a:stCxn id="1048632" idx="6"/>
              <a:endCxn id="1048633" idx="2"/>
            </p:cNvCxnSpPr>
            <p:nvPr/>
          </p:nvCxnSpPr>
          <p:spPr>
            <a:xfrm>
              <a:off x="16760" y="6656"/>
              <a:ext cx="5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67"/>
          <p:cNvGrpSpPr/>
          <p:nvPr/>
        </p:nvGrpSpPr>
        <p:grpSpPr>
          <a:xfrm>
            <a:off x="7465060" y="3208020"/>
            <a:ext cx="3579495" cy="3171111"/>
            <a:chOff x="12404" y="2879"/>
            <a:chExt cx="6726" cy="5505"/>
          </a:xfrm>
        </p:grpSpPr>
        <p:grpSp>
          <p:nvGrpSpPr>
            <p:cNvPr id="51" name="Group 68"/>
            <p:cNvGrpSpPr/>
            <p:nvPr/>
          </p:nvGrpSpPr>
          <p:grpSpPr>
            <a:xfrm>
              <a:off x="12404" y="2879"/>
              <a:ext cx="6726" cy="5505"/>
              <a:chOff x="12404" y="2879"/>
              <a:chExt cx="6726" cy="5505"/>
            </a:xfrm>
          </p:grpSpPr>
          <p:sp>
            <p:nvSpPr>
              <p:cNvPr id="1048635" name="Oval 69"/>
              <p:cNvSpPr/>
              <p:nvPr/>
            </p:nvSpPr>
            <p:spPr>
              <a:xfrm>
                <a:off x="14946" y="2879"/>
                <a:ext cx="1814" cy="166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root</a:t>
                </a:r>
                <a:endParaRPr lang="en-US"/>
              </a:p>
            </p:txBody>
          </p:sp>
          <p:sp>
            <p:nvSpPr>
              <p:cNvPr id="1048636" name="Oval 70"/>
              <p:cNvSpPr/>
              <p:nvPr/>
            </p:nvSpPr>
            <p:spPr>
              <a:xfrm>
                <a:off x="12404" y="5822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1</a:t>
                </a:r>
                <a:endParaRPr lang="en-US"/>
              </a:p>
            </p:txBody>
          </p:sp>
          <p:sp>
            <p:nvSpPr>
              <p:cNvPr id="1048637" name="Oval 71"/>
              <p:cNvSpPr/>
              <p:nvPr/>
            </p:nvSpPr>
            <p:spPr>
              <a:xfrm>
                <a:off x="14946" y="5822"/>
                <a:ext cx="1814" cy="16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2</a:t>
                </a:r>
                <a:endParaRPr lang="en-US"/>
              </a:p>
            </p:txBody>
          </p:sp>
          <p:sp>
            <p:nvSpPr>
              <p:cNvPr id="1048638" name="Oval 72"/>
              <p:cNvSpPr/>
              <p:nvPr/>
            </p:nvSpPr>
            <p:spPr>
              <a:xfrm>
                <a:off x="17316" y="5822"/>
                <a:ext cx="1814" cy="166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3</a:t>
                </a:r>
                <a:endParaRPr lang="en-US"/>
              </a:p>
            </p:txBody>
          </p:sp>
          <p:cxnSp>
            <p:nvCxnSpPr>
              <p:cNvPr id="3145748" name="Straight Arrow Connector 73"/>
              <p:cNvCxnSpPr>
                <a:stCxn id="1048635" idx="3"/>
                <a:endCxn id="1048636" idx="0"/>
              </p:cNvCxnSpPr>
              <p:nvPr/>
            </p:nvCxnSpPr>
            <p:spPr>
              <a:xfrm flipH="1">
                <a:off x="13311" y="4303"/>
                <a:ext cx="1901" cy="15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49" name="Straight Arrow Connector 74"/>
              <p:cNvCxnSpPr>
                <a:stCxn id="1048635" idx="4"/>
                <a:endCxn id="1048637" idx="0"/>
              </p:cNvCxnSpPr>
              <p:nvPr/>
            </p:nvCxnSpPr>
            <p:spPr>
              <a:xfrm>
                <a:off x="15853" y="4547"/>
                <a:ext cx="0" cy="12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0" name="Straight Arrow Connector 75"/>
              <p:cNvCxnSpPr>
                <a:stCxn id="1048635" idx="5"/>
                <a:endCxn id="1048638" idx="0"/>
              </p:cNvCxnSpPr>
              <p:nvPr/>
            </p:nvCxnSpPr>
            <p:spPr>
              <a:xfrm>
                <a:off x="16493" y="4302"/>
                <a:ext cx="1730" cy="15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639" name="Text Box 76"/>
              <p:cNvSpPr txBox="1"/>
              <p:nvPr/>
            </p:nvSpPr>
            <p:spPr>
              <a:xfrm>
                <a:off x="14654" y="7696"/>
                <a:ext cx="3111" cy="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B+ </a:t>
                </a:r>
                <a:r>
                  <a:rPr lang="zh-CN" altLang="en-US"/>
                  <a:t>树</a:t>
                </a:r>
                <a:endParaRPr lang="zh-CN" altLang="en-US"/>
              </a:p>
            </p:txBody>
          </p:sp>
        </p:grpSp>
        <p:cxnSp>
          <p:nvCxnSpPr>
            <p:cNvPr id="3145751" name="Straight Arrow Connector 77"/>
            <p:cNvCxnSpPr>
              <a:stCxn id="1048636" idx="6"/>
              <a:endCxn id="1048637" idx="2"/>
            </p:cNvCxnSpPr>
            <p:nvPr/>
          </p:nvCxnSpPr>
          <p:spPr>
            <a:xfrm>
              <a:off x="14218" y="6656"/>
              <a:ext cx="7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2" name="Straight Arrow Connector 78"/>
            <p:cNvCxnSpPr>
              <a:stCxn id="1048637" idx="6"/>
              <a:endCxn id="1048638" idx="2"/>
            </p:cNvCxnSpPr>
            <p:nvPr/>
          </p:nvCxnSpPr>
          <p:spPr>
            <a:xfrm>
              <a:off x="16759" y="6657"/>
              <a:ext cx="5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81"/>
          <p:cNvGrpSpPr/>
          <p:nvPr/>
        </p:nvGrpSpPr>
        <p:grpSpPr>
          <a:xfrm>
            <a:off x="90805" y="4389120"/>
            <a:ext cx="7360160" cy="659095"/>
            <a:chOff x="147" y="6732"/>
            <a:chExt cx="11591" cy="1038"/>
          </a:xfrm>
        </p:grpSpPr>
        <p:grpSp>
          <p:nvGrpSpPr>
            <p:cNvPr id="53" name="Group 36"/>
            <p:cNvGrpSpPr/>
            <p:nvPr/>
          </p:nvGrpSpPr>
          <p:grpSpPr>
            <a:xfrm rot="0">
              <a:off x="147" y="6732"/>
              <a:ext cx="9025" cy="1038"/>
              <a:chOff x="1798" y="6198"/>
              <a:chExt cx="11220" cy="1422"/>
            </a:xfrm>
          </p:grpSpPr>
          <p:grpSp>
            <p:nvGrpSpPr>
              <p:cNvPr id="54" name="Group 37"/>
              <p:cNvGrpSpPr/>
              <p:nvPr/>
            </p:nvGrpSpPr>
            <p:grpSpPr>
              <a:xfrm>
                <a:off x="1798" y="6198"/>
                <a:ext cx="6404" cy="1422"/>
                <a:chOff x="1798" y="6198"/>
                <a:chExt cx="6404" cy="1422"/>
              </a:xfrm>
            </p:grpSpPr>
            <p:sp>
              <p:nvSpPr>
                <p:cNvPr id="1048640" name="Rectangles 38"/>
                <p:cNvSpPr/>
                <p:nvPr/>
              </p:nvSpPr>
              <p:spPr>
                <a:xfrm>
                  <a:off x="1798" y="6206"/>
                  <a:ext cx="1597" cy="141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/>
                    <a:t>meta 1</a:t>
                  </a:r>
                  <a:endParaRPr lang="en-US"/>
                </a:p>
              </p:txBody>
            </p:sp>
            <p:sp>
              <p:nvSpPr>
                <p:cNvPr id="1048641" name="Rectangles 39"/>
                <p:cNvSpPr/>
                <p:nvPr/>
              </p:nvSpPr>
              <p:spPr>
                <a:xfrm>
                  <a:off x="3395" y="6204"/>
                  <a:ext cx="1597" cy="1414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/>
                    <a:t>meta 2</a:t>
                  </a:r>
                  <a:endParaRPr lang="en-US"/>
                </a:p>
              </p:txBody>
            </p:sp>
            <p:sp>
              <p:nvSpPr>
                <p:cNvPr id="1048642" name="Rectangles 40"/>
                <p:cNvSpPr/>
                <p:nvPr/>
              </p:nvSpPr>
              <p:spPr>
                <a:xfrm>
                  <a:off x="5000" y="6198"/>
                  <a:ext cx="1597" cy="1414"/>
                </a:xfrm>
                <a:prstGeom prst="rect">
                  <a:avLst/>
                </a:prstGeom>
                <a:solidFill>
                  <a:srgbClr val="FF66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600"/>
                    <a:t>freelist</a:t>
                  </a:r>
                  <a:endParaRPr lang="en-US" sz="1600"/>
                </a:p>
              </p:txBody>
            </p:sp>
            <p:sp>
              <p:nvSpPr>
                <p:cNvPr id="1048643" name="Rectangles 41"/>
                <p:cNvSpPr/>
                <p:nvPr/>
              </p:nvSpPr>
              <p:spPr>
                <a:xfrm>
                  <a:off x="6605" y="6198"/>
                  <a:ext cx="1597" cy="141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  <a:alpha val="40000"/>
                          </a:schemeClr>
                        </a:outerShdw>
                      </a:effectLst>
                    </a:rPr>
                    <a:t>root</a:t>
                  </a:r>
                  <a:endPara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048644" name="Rectangles 42"/>
              <p:cNvSpPr/>
              <p:nvPr/>
            </p:nvSpPr>
            <p:spPr>
              <a:xfrm>
                <a:off x="8210" y="6198"/>
                <a:ext cx="1597" cy="1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  <a:alpha val="40000"/>
                        </a:schemeClr>
                      </a:outerShdw>
                    </a:effectLst>
                  </a:rPr>
                  <a:t>1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8645" name="Rectangles 43"/>
              <p:cNvSpPr/>
              <p:nvPr/>
            </p:nvSpPr>
            <p:spPr>
              <a:xfrm>
                <a:off x="9815" y="6198"/>
                <a:ext cx="1597" cy="14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  <a:alpha val="40000"/>
                        </a:schemeClr>
                      </a:outerShdw>
                    </a:effectLst>
                  </a:rPr>
                  <a:t>2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8646" name="Rectangles 44"/>
              <p:cNvSpPr/>
              <p:nvPr/>
            </p:nvSpPr>
            <p:spPr>
              <a:xfrm>
                <a:off x="11420" y="6198"/>
                <a:ext cx="1598" cy="14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  <a:alpha val="40000"/>
                        </a:schemeClr>
                      </a:outerShdw>
                    </a:effectLst>
                  </a:rPr>
                  <a:t>3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048647" name="Rectangles 79"/>
            <p:cNvSpPr/>
            <p:nvPr/>
          </p:nvSpPr>
          <p:spPr>
            <a:xfrm>
              <a:off x="9170" y="6732"/>
              <a:ext cx="1285" cy="103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rPr>
                <a:t>4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48648" name="Rectangles 80"/>
            <p:cNvSpPr/>
            <p:nvPr/>
          </p:nvSpPr>
          <p:spPr>
            <a:xfrm>
              <a:off x="10453" y="6732"/>
              <a:ext cx="1285" cy="1032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rPr>
                <a:t>5</a:t>
              </a:r>
              <a:endPara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48649" name="Oval 82"/>
          <p:cNvSpPr/>
          <p:nvPr/>
        </p:nvSpPr>
        <p:spPr>
          <a:xfrm>
            <a:off x="10783206" y="3190875"/>
            <a:ext cx="965389" cy="9608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1048650" name="Oval 83"/>
          <p:cNvSpPr/>
          <p:nvPr/>
        </p:nvSpPr>
        <p:spPr>
          <a:xfrm>
            <a:off x="11226611" y="4885532"/>
            <a:ext cx="965389" cy="96083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cxnSp>
        <p:nvCxnSpPr>
          <p:cNvPr id="3145753" name="Straight Arrow Connector 84"/>
          <p:cNvCxnSpPr>
            <a:stCxn id="1048649" idx="3"/>
            <a:endCxn id="1048636" idx="7"/>
          </p:cNvCxnSpPr>
          <p:nvPr/>
        </p:nvCxnSpPr>
        <p:spPr>
          <a:xfrm flipH="1">
            <a:off x="8288655" y="4010660"/>
            <a:ext cx="2635885" cy="1033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Straight Arrow Connector 85"/>
          <p:cNvCxnSpPr>
            <a:stCxn id="1048649" idx="4"/>
            <a:endCxn id="1048637" idx="7"/>
          </p:cNvCxnSpPr>
          <p:nvPr/>
        </p:nvCxnSpPr>
        <p:spPr>
          <a:xfrm flipH="1">
            <a:off x="9641205" y="4151630"/>
            <a:ext cx="1624330" cy="892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5" name="Straight Arrow Connector 86"/>
          <p:cNvCxnSpPr>
            <a:stCxn id="1048649" idx="5"/>
            <a:endCxn id="1048650" idx="0"/>
          </p:cNvCxnSpPr>
          <p:nvPr/>
        </p:nvCxnSpPr>
        <p:spPr>
          <a:xfrm>
            <a:off x="11606530" y="4010660"/>
            <a:ext cx="102870" cy="875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/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XA </a:t>
            </a:r>
            <a:r>
              <a:rPr lang="zh-CN" altLang="en-US"/>
              <a:t>分布式事务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659130" y="1825625"/>
            <a:ext cx="10515600" cy="4351338"/>
          </a:xfrm>
        </p:spPr>
        <p:txBody>
          <a:bodyPr>
            <a:normAutofit fontScale="65000" lnSpcReduction="20000"/>
          </a:bodyPr>
          <a:p>
            <a:r>
              <a:rPr lang="zh-CN" altLang="en-US"/>
              <a:t>两种角色：</a:t>
            </a:r>
            <a:r>
              <a:rPr lang="en-US" altLang="zh-CN"/>
              <a:t>Resource Manager</a:t>
            </a:r>
            <a:r>
              <a:rPr lang="zh-CN" altLang="en-US"/>
              <a:t>，</a:t>
            </a:r>
            <a:r>
              <a:rPr lang="en-US" altLang="zh-CN"/>
              <a:t>Transaction </a:t>
            </a:r>
            <a:r>
              <a:rPr lang="en-US" altLang="zh-CN"/>
              <a:t>Manager</a:t>
            </a:r>
            <a:endParaRPr lang="en-US" altLang="zh-CN"/>
          </a:p>
          <a:p>
            <a:r>
              <a:rPr lang="en-US" altLang="zh-CN">
                <a:sym typeface="+mn-ea"/>
              </a:rPr>
              <a:t>Resource Manager 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 XA </a:t>
            </a:r>
            <a:r>
              <a:rPr lang="zh-CN" altLang="en-US">
                <a:sym typeface="+mn-ea"/>
              </a:rPr>
              <a:t>协议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start/end/prepare/commit/</a:t>
            </a:r>
            <a:r>
              <a:rPr lang="en-US" altLang="zh-CN" sz="2400">
                <a:sym typeface="+mn-ea"/>
              </a:rPr>
              <a:t>rollback</a:t>
            </a:r>
            <a:endParaRPr lang="en-US" altLang="zh-CN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支持</a:t>
            </a:r>
            <a:r>
              <a:rPr lang="en-US" altLang="zh-CN" sz="2400">
                <a:sym typeface="+mn-ea"/>
              </a:rPr>
              <a:t> XA </a:t>
            </a:r>
            <a:r>
              <a:rPr lang="zh-CN" altLang="en-US" sz="2400">
                <a:sym typeface="+mn-ea"/>
              </a:rPr>
              <a:t>协议的数据库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MySQL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PostgreSQL 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Transaction Manager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Coordinator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实现事务管理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xid </a:t>
            </a:r>
            <a:r>
              <a:rPr lang="zh-CN" altLang="en-US" sz="2400">
                <a:sym typeface="+mn-ea"/>
              </a:rPr>
              <a:t>生成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提交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回滚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实现</a:t>
            </a:r>
            <a:r>
              <a:rPr lang="zh-CN" altLang="en-US" sz="2000">
                <a:sym typeface="+mn-ea"/>
              </a:rPr>
              <a:t>参考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Atomikos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Narayana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Bitronix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...</a:t>
            </a:r>
            <a:endParaRPr lang="zh-CN" altLang="en-US" sz="2000">
              <a:sym typeface="+mn-ea"/>
            </a:endParaRPr>
          </a:p>
          <a:p>
            <a:pPr lvl="1"/>
            <a:endParaRPr lang="en-US" altLang="zh-CN"/>
          </a:p>
          <a:p>
            <a:pPr lvl="0"/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/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90170" y="0"/>
            <a:ext cx="9218930" cy="930910"/>
          </a:xfrm>
        </p:spPr>
        <p:txBody>
          <a:bodyPr>
            <a:normAutofit/>
          </a:bodyPr>
          <a:p>
            <a:r>
              <a:rPr lang="zh-CN" altLang="en-US"/>
              <a:t>使用</a:t>
            </a:r>
            <a:r>
              <a:rPr lang="en-US" altLang="zh-CN"/>
              <a:t> JDBC XA </a:t>
            </a:r>
            <a:r>
              <a:rPr lang="zh-CN" altLang="en-US"/>
              <a:t>接口实现</a:t>
            </a:r>
            <a:r>
              <a:rPr lang="en-US" altLang="zh-CN"/>
              <a:t> XA </a:t>
            </a:r>
            <a:r>
              <a:rPr lang="zh-CN" altLang="en-US"/>
              <a:t>事务</a:t>
            </a:r>
            <a:endParaRPr lang="zh-CN" altLang="en-US"/>
          </a:p>
        </p:txBody>
      </p:sp>
      <p:pic>
        <p:nvPicPr>
          <p:cNvPr id="209716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2645"/>
            <a:ext cx="7077075" cy="5643245"/>
          </a:xfrm>
          <a:prstGeom prst="rect">
            <a:avLst/>
          </a:prstGeom>
        </p:spPr>
      </p:pic>
      <p:pic>
        <p:nvPicPr>
          <p:cNvPr id="209716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842645"/>
            <a:ext cx="5836920" cy="1605280"/>
          </a:xfrm>
          <a:prstGeom prst="rect">
            <a:avLst/>
          </a:prstGeom>
        </p:spPr>
      </p:pic>
      <p:pic>
        <p:nvPicPr>
          <p:cNvPr id="209716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20" y="2868295"/>
            <a:ext cx="4433570" cy="3617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/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9232265" cy="4269740"/>
          </a:xfrm>
        </p:spPr>
        <p:txBody>
          <a:bodyPr>
            <a:normAutofit lnSpcReduction="20000"/>
          </a:bodyPr>
          <a:p>
            <a:r>
              <a:rPr lang="en-US"/>
              <a:t>A way to group several reads and writes into a logical unit.</a:t>
            </a:r>
            <a:endParaRPr lang="en-US"/>
          </a:p>
          <a:p>
            <a:r>
              <a:rPr lang="en-US"/>
              <a:t>All reads and writes are executed as one operation: succeeds or fail.</a:t>
            </a:r>
            <a:endParaRPr lang="en-US"/>
          </a:p>
          <a:p>
            <a:r>
              <a:rPr lang="en-US"/>
              <a:t>To simplify the programming model accessing a database.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/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388620" y="219710"/>
            <a:ext cx="10515600" cy="1325563"/>
          </a:xfrm>
        </p:spPr>
        <p:txBody>
          <a:bodyPr/>
          <a:p>
            <a:r>
              <a:rPr lang="en-US" altLang="zh-CN"/>
              <a:t>MySQL Sharding XA </a:t>
            </a:r>
            <a:r>
              <a:rPr lang="zh-CN" altLang="en-US"/>
              <a:t>事务</a:t>
            </a:r>
            <a:r>
              <a:rPr lang="zh-CN" altLang="en-US"/>
              <a:t>实现</a:t>
            </a:r>
            <a:endParaRPr lang="zh-CN" altLang="en-US"/>
          </a:p>
        </p:txBody>
      </p:sp>
      <p:grpSp>
        <p:nvGrpSpPr>
          <p:cNvPr id="77" name="Group 24"/>
          <p:cNvGrpSpPr/>
          <p:nvPr/>
        </p:nvGrpSpPr>
        <p:grpSpPr>
          <a:xfrm>
            <a:off x="153035" y="1356360"/>
            <a:ext cx="11360785" cy="3642995"/>
            <a:chOff x="204" y="2888"/>
            <a:chExt cx="17891" cy="5737"/>
          </a:xfrm>
        </p:grpSpPr>
        <p:sp>
          <p:nvSpPr>
            <p:cNvPr id="1048693" name="Text Box 10"/>
            <p:cNvSpPr txBox="1"/>
            <p:nvPr/>
          </p:nvSpPr>
          <p:spPr>
            <a:xfrm>
              <a:off x="14092" y="3173"/>
              <a:ext cx="400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Transaction Manager</a:t>
              </a:r>
              <a:endParaRPr lang="en-US"/>
            </a:p>
          </p:txBody>
        </p:sp>
        <p:sp>
          <p:nvSpPr>
            <p:cNvPr id="1048694" name="Text Box 11"/>
            <p:cNvSpPr txBox="1"/>
            <p:nvPr/>
          </p:nvSpPr>
          <p:spPr>
            <a:xfrm>
              <a:off x="14092" y="7171"/>
              <a:ext cx="4003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Resource Manager</a:t>
              </a:r>
              <a:endParaRPr lang="en-US"/>
            </a:p>
          </p:txBody>
        </p:sp>
        <p:grpSp>
          <p:nvGrpSpPr>
            <p:cNvPr id="78" name="Group 15"/>
            <p:cNvGrpSpPr/>
            <p:nvPr/>
          </p:nvGrpSpPr>
          <p:grpSpPr>
            <a:xfrm>
              <a:off x="204" y="2888"/>
              <a:ext cx="10375" cy="5737"/>
              <a:chOff x="1021" y="3194"/>
              <a:chExt cx="10375" cy="5737"/>
            </a:xfrm>
          </p:grpSpPr>
          <p:sp>
            <p:nvSpPr>
              <p:cNvPr id="1048695" name="Rectangles 3"/>
              <p:cNvSpPr/>
              <p:nvPr/>
            </p:nvSpPr>
            <p:spPr>
              <a:xfrm>
                <a:off x="4053" y="3194"/>
                <a:ext cx="4228" cy="15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/>
                  <a:t>MySQL Proxy</a:t>
                </a:r>
                <a:endParaRPr lang="en-US"/>
              </a:p>
            </p:txBody>
          </p:sp>
          <p:sp>
            <p:nvSpPr>
              <p:cNvPr id="1048696" name="Can 4"/>
              <p:cNvSpPr/>
              <p:nvPr/>
            </p:nvSpPr>
            <p:spPr>
              <a:xfrm>
                <a:off x="4840" y="6603"/>
                <a:ext cx="2654" cy="2328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8697" name="Text Box 5"/>
              <p:cNvSpPr txBox="1"/>
              <p:nvPr/>
            </p:nvSpPr>
            <p:spPr>
              <a:xfrm>
                <a:off x="1104" y="7661"/>
                <a:ext cx="2489" cy="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MySQL </a:t>
                </a:r>
                <a:r>
                  <a:rPr lang="en-US"/>
                  <a:t>DB 1</a:t>
                </a:r>
                <a:endParaRPr lang="en-US"/>
              </a:p>
            </p:txBody>
          </p:sp>
          <p:sp>
            <p:nvSpPr>
              <p:cNvPr id="1048698" name="Can 6"/>
              <p:cNvSpPr/>
              <p:nvPr/>
            </p:nvSpPr>
            <p:spPr>
              <a:xfrm>
                <a:off x="8742" y="6603"/>
                <a:ext cx="2654" cy="2328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8699" name="Can 7"/>
              <p:cNvSpPr/>
              <p:nvPr/>
            </p:nvSpPr>
            <p:spPr>
              <a:xfrm>
                <a:off x="1021" y="6603"/>
                <a:ext cx="2654" cy="2328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8700" name="Text Box 8"/>
              <p:cNvSpPr txBox="1"/>
              <p:nvPr/>
            </p:nvSpPr>
            <p:spPr>
              <a:xfrm>
                <a:off x="4923" y="7661"/>
                <a:ext cx="2489" cy="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MySQL </a:t>
                </a:r>
                <a:r>
                  <a:rPr lang="en-US"/>
                  <a:t>DB 2</a:t>
                </a:r>
                <a:endParaRPr lang="en-US"/>
              </a:p>
            </p:txBody>
          </p:sp>
          <p:sp>
            <p:nvSpPr>
              <p:cNvPr id="1048701" name="Text Box 9"/>
              <p:cNvSpPr txBox="1"/>
              <p:nvPr/>
            </p:nvSpPr>
            <p:spPr>
              <a:xfrm>
                <a:off x="8825" y="7661"/>
                <a:ext cx="2489" cy="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/>
                  <a:t>MySQL </a:t>
                </a:r>
                <a:r>
                  <a:rPr lang="en-US"/>
                  <a:t>DB 3</a:t>
                </a:r>
                <a:endParaRPr lang="en-US"/>
              </a:p>
            </p:txBody>
          </p:sp>
          <p:cxnSp>
            <p:nvCxnSpPr>
              <p:cNvPr id="3145758" name="Straight Arrow Connector 12"/>
              <p:cNvCxnSpPr>
                <a:stCxn id="1048695" idx="2"/>
                <a:endCxn id="1048699" idx="1"/>
              </p:cNvCxnSpPr>
              <p:nvPr/>
            </p:nvCxnSpPr>
            <p:spPr>
              <a:xfrm flipH="1">
                <a:off x="2348" y="4766"/>
                <a:ext cx="3819" cy="18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59" name="Straight Arrow Connector 13"/>
              <p:cNvCxnSpPr>
                <a:stCxn id="1048695" idx="2"/>
                <a:endCxn id="1048696" idx="1"/>
              </p:cNvCxnSpPr>
              <p:nvPr/>
            </p:nvCxnSpPr>
            <p:spPr>
              <a:xfrm>
                <a:off x="6167" y="4766"/>
                <a:ext cx="0" cy="18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760" name="Straight Arrow Connector 14"/>
              <p:cNvCxnSpPr>
                <a:endCxn id="1048698" idx="1"/>
              </p:cNvCxnSpPr>
              <p:nvPr/>
            </p:nvCxnSpPr>
            <p:spPr>
              <a:xfrm>
                <a:off x="6168" y="4786"/>
                <a:ext cx="3901" cy="18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22"/>
            <p:cNvGrpSpPr/>
            <p:nvPr/>
          </p:nvGrpSpPr>
          <p:grpSpPr>
            <a:xfrm>
              <a:off x="10946" y="3173"/>
              <a:ext cx="2982" cy="5248"/>
              <a:chOff x="10946" y="3173"/>
              <a:chExt cx="2982" cy="5248"/>
            </a:xfrm>
          </p:grpSpPr>
          <p:cxnSp>
            <p:nvCxnSpPr>
              <p:cNvPr id="3145761" name="Straight Arrow Connector 16"/>
              <p:cNvCxnSpPr/>
              <p:nvPr/>
            </p:nvCxnSpPr>
            <p:spPr>
              <a:xfrm>
                <a:off x="13928" y="3173"/>
                <a:ext cx="0" cy="5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02" name="Text Box 17"/>
              <p:cNvSpPr txBox="1"/>
              <p:nvPr/>
            </p:nvSpPr>
            <p:spPr>
              <a:xfrm>
                <a:off x="11192" y="3384"/>
                <a:ext cx="2654" cy="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/>
                  <a:t>XA </a:t>
                </a:r>
                <a:r>
                  <a:rPr lang="en-US" sz="1400"/>
                  <a:t>START xid</a:t>
                </a:r>
                <a:endParaRPr lang="en-US" sz="1400"/>
              </a:p>
            </p:txBody>
          </p:sp>
          <p:sp>
            <p:nvSpPr>
              <p:cNvPr id="1048703" name="Text Box 18"/>
              <p:cNvSpPr txBox="1"/>
              <p:nvPr/>
            </p:nvSpPr>
            <p:spPr>
              <a:xfrm>
                <a:off x="11192" y="4092"/>
                <a:ext cx="2654" cy="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>
                    <a:sym typeface="+mn-ea"/>
                  </a:rPr>
                  <a:t>SELECT ...</a:t>
                </a:r>
                <a:endParaRPr lang="en-US" sz="1400"/>
              </a:p>
              <a:p>
                <a:r>
                  <a:rPr lang="en-US" sz="1400"/>
                  <a:t>INSERT ...</a:t>
                </a:r>
                <a:endParaRPr lang="en-US" sz="1400"/>
              </a:p>
              <a:p>
                <a:r>
                  <a:rPr lang="en-US" sz="1400"/>
                  <a:t>UPDATE ...</a:t>
                </a:r>
                <a:endParaRPr lang="en-US" sz="1400"/>
              </a:p>
              <a:p>
                <a:r>
                  <a:rPr lang="en-US" sz="1400"/>
                  <a:t>DELETE ...</a:t>
                </a:r>
                <a:endParaRPr lang="en-US" sz="1400"/>
              </a:p>
            </p:txBody>
          </p:sp>
          <p:sp>
            <p:nvSpPr>
              <p:cNvPr id="1048704" name="Text Box 19"/>
              <p:cNvSpPr txBox="1"/>
              <p:nvPr/>
            </p:nvSpPr>
            <p:spPr>
              <a:xfrm>
                <a:off x="11192" y="6297"/>
                <a:ext cx="2654" cy="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/>
                  <a:t>XA END </a:t>
                </a:r>
                <a:r>
                  <a:rPr lang="en-US" sz="1400"/>
                  <a:t>xid</a:t>
                </a:r>
                <a:endParaRPr lang="en-US" sz="1400"/>
              </a:p>
            </p:txBody>
          </p:sp>
          <p:sp>
            <p:nvSpPr>
              <p:cNvPr id="1048705" name="Text Box 20"/>
              <p:cNvSpPr txBox="1"/>
              <p:nvPr/>
            </p:nvSpPr>
            <p:spPr>
              <a:xfrm>
                <a:off x="11223" y="7355"/>
                <a:ext cx="2654" cy="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400"/>
                  <a:t>COMMIT</a:t>
                </a:r>
                <a:endParaRPr lang="en-US" sz="1400"/>
              </a:p>
            </p:txBody>
          </p:sp>
          <p:cxnSp>
            <p:nvCxnSpPr>
              <p:cNvPr id="3145762" name="Straight Arrow Connector 21"/>
              <p:cNvCxnSpPr/>
              <p:nvPr/>
            </p:nvCxnSpPr>
            <p:spPr>
              <a:xfrm>
                <a:off x="10946" y="3173"/>
                <a:ext cx="0" cy="52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8706" name="Text Box 23"/>
            <p:cNvSpPr txBox="1"/>
            <p:nvPr/>
          </p:nvSpPr>
          <p:spPr>
            <a:xfrm>
              <a:off x="11246" y="6877"/>
              <a:ext cx="2654" cy="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/>
                <a:t>XA PREPARE xid</a:t>
              </a:r>
              <a:endParaRPr lang="en-US" sz="1400"/>
            </a:p>
          </p:txBody>
        </p:sp>
      </p:grpSp>
      <p:sp>
        <p:nvSpPr>
          <p:cNvPr id="1048707" name="Content Placeholder 26"/>
          <p:cNvSpPr>
            <a:spLocks noGrp="1"/>
          </p:cNvSpPr>
          <p:nvPr>
            <p:ph idx="1"/>
          </p:nvPr>
        </p:nvSpPr>
        <p:spPr>
          <a:xfrm>
            <a:off x="542925" y="5384165"/>
            <a:ext cx="5923280" cy="1252220"/>
          </a:xfrm>
        </p:spPr>
        <p:txBody>
          <a:bodyPr>
            <a:normAutofit fontScale="75000" lnSpcReduction="20000"/>
          </a:bodyPr>
          <a:p>
            <a:r>
              <a:rPr lang="zh-CN" altLang="en-US"/>
              <a:t>如何</a:t>
            </a:r>
            <a:r>
              <a:rPr lang="zh-CN" altLang="en-US"/>
              <a:t>回滚？</a:t>
            </a:r>
            <a:endParaRPr lang="zh-CN" altLang="en-US"/>
          </a:p>
          <a:p>
            <a:r>
              <a:rPr lang="zh-CN" altLang="en-US"/>
              <a:t>如何</a:t>
            </a:r>
            <a:r>
              <a:rPr lang="zh-CN" altLang="en-US"/>
              <a:t>重试？</a:t>
            </a:r>
            <a:endParaRPr lang="zh-CN" altLang="en-US"/>
          </a:p>
          <a:p>
            <a:r>
              <a:rPr lang="en-US" altLang="en-US"/>
              <a:t>事务</a:t>
            </a:r>
            <a:r>
              <a:rPr lang="en-US" altLang="en-US"/>
              <a:t>日志</a:t>
            </a:r>
            <a:r>
              <a:rPr lang="en-US" altLang="en-US"/>
              <a:t>如何</a:t>
            </a:r>
            <a:r>
              <a:rPr lang="en-US" altLang="en-US"/>
              <a:t>存储</a:t>
            </a:r>
            <a:r>
              <a:rPr lang="en-US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/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8265795" cy="108077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MySQL Sharding XA </a:t>
            </a:r>
            <a:r>
              <a:rPr lang="zh-CN" altLang="en-US">
                <a:sym typeface="+mn-ea"/>
              </a:rPr>
              <a:t>事务</a:t>
            </a:r>
            <a:r>
              <a:rPr lang="zh-CN" altLang="en-US">
                <a:sym typeface="+mn-ea"/>
              </a:rPr>
              <a:t>优化</a:t>
            </a:r>
            <a:endParaRPr lang="zh-CN" altLang="en-US">
              <a:sym typeface="+mn-ea"/>
            </a:endParaRPr>
          </a:p>
        </p:txBody>
      </p:sp>
      <p:sp>
        <p:nvSpPr>
          <p:cNvPr id="1048709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5923280" cy="2592070"/>
          </a:xfrm>
        </p:spPr>
        <p:txBody>
          <a:bodyPr>
            <a:normAutofit fontScale="66667" lnSpcReduction="20000"/>
          </a:bodyPr>
          <a:p>
            <a:r>
              <a:rPr lang="zh-CN" altLang="en-US"/>
              <a:t>跨库事务选出主库（默认第一个</a:t>
            </a:r>
            <a:r>
              <a:rPr lang="zh-CN" altLang="en-US"/>
              <a:t>写入库）</a:t>
            </a:r>
            <a:endParaRPr lang="zh-CN" altLang="en-US"/>
          </a:p>
          <a:p>
            <a:r>
              <a:rPr lang="zh-CN" altLang="en-US"/>
              <a:t>主库同事记录事务状态（</a:t>
            </a:r>
            <a:r>
              <a:rPr lang="en-US" altLang="zh-CN"/>
              <a:t>tx_log</a:t>
            </a:r>
            <a:r>
              <a:rPr lang="zh-CN" altLang="en-US"/>
              <a:t>）用户事务恢复</a:t>
            </a:r>
            <a:r>
              <a:rPr lang="en-US" altLang="zh-CN"/>
              <a:t>/</a:t>
            </a:r>
            <a:r>
              <a:rPr lang="zh-CN" altLang="en-US"/>
              <a:t>回滚</a:t>
            </a:r>
            <a:endParaRPr lang="zh-CN" altLang="en-US"/>
          </a:p>
          <a:p>
            <a:r>
              <a:rPr lang="zh-CN" altLang="en-US"/>
              <a:t>其他分库使用</a:t>
            </a:r>
            <a:r>
              <a:rPr lang="en-US" altLang="zh-CN"/>
              <a:t> </a:t>
            </a:r>
            <a:r>
              <a:rPr lang="en-US" altLang="zh-CN"/>
              <a:t>XA 2PC</a:t>
            </a:r>
            <a:endParaRPr lang="en-US" altLang="zh-CN"/>
          </a:p>
          <a:p>
            <a:r>
              <a:rPr lang="zh-CN" altLang="en-US"/>
              <a:t>主库先于其他库</a:t>
            </a:r>
            <a:r>
              <a:rPr lang="zh-CN" altLang="en-US"/>
              <a:t>提交</a:t>
            </a:r>
            <a:endParaRPr lang="zh-CN" altLang="en-US"/>
          </a:p>
          <a:p>
            <a:pPr lvl="1"/>
            <a:r>
              <a:rPr lang="en-US" altLang="zh-CN"/>
              <a:t>commit</a:t>
            </a:r>
            <a:endParaRPr lang="en-US" altLang="zh-CN"/>
          </a:p>
          <a:p>
            <a:pPr lvl="1"/>
            <a:r>
              <a:rPr lang="en-US" altLang="zh-CN"/>
              <a:t>xa commit xid</a:t>
            </a:r>
            <a:endParaRPr lang="en-US" altLang="zh-CN"/>
          </a:p>
          <a:p>
            <a:pPr lvl="0"/>
            <a:r>
              <a:rPr lang="zh-CN" altLang="en-US" b="1"/>
              <a:t>支持</a:t>
            </a:r>
            <a:r>
              <a:rPr lang="en-US" altLang="zh-CN" b="1"/>
              <a:t> RU</a:t>
            </a:r>
            <a:r>
              <a:rPr lang="zh-CN" altLang="en-US" b="1"/>
              <a:t>，</a:t>
            </a:r>
            <a:r>
              <a:rPr lang="en-US" altLang="zh-CN" b="1"/>
              <a:t>RC</a:t>
            </a:r>
            <a:r>
              <a:rPr lang="zh-CN" altLang="en-US" b="1"/>
              <a:t>，</a:t>
            </a:r>
            <a:r>
              <a:rPr lang="en-US" altLang="zh-CN" b="1"/>
              <a:t>Serializable </a:t>
            </a:r>
            <a:r>
              <a:rPr lang="zh-CN" altLang="en-US" b="1"/>
              <a:t>隔离级别</a:t>
            </a:r>
            <a:endParaRPr lang="zh-CN" altLang="en-US" b="1"/>
          </a:p>
        </p:txBody>
      </p:sp>
      <p:sp>
        <p:nvSpPr>
          <p:cNvPr id="1048710" name="Rounded Rectangle 8"/>
          <p:cNvSpPr/>
          <p:nvPr/>
        </p:nvSpPr>
        <p:spPr>
          <a:xfrm>
            <a:off x="9998075" y="1421765"/>
            <a:ext cx="836930" cy="560705"/>
          </a:xfrm>
          <a:prstGeom prst="round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DB 2</a:t>
            </a:r>
            <a:endParaRPr lang="en-US" sz="1200"/>
          </a:p>
        </p:txBody>
      </p:sp>
      <p:sp>
        <p:nvSpPr>
          <p:cNvPr id="1048711" name="Rounded Rectangle 6"/>
          <p:cNvSpPr/>
          <p:nvPr/>
        </p:nvSpPr>
        <p:spPr>
          <a:xfrm>
            <a:off x="6410960" y="1421765"/>
            <a:ext cx="1113790" cy="560705"/>
          </a:xfrm>
          <a:prstGeom prst="round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Coordinator</a:t>
            </a:r>
            <a:endParaRPr lang="en-US" sz="1200"/>
          </a:p>
        </p:txBody>
      </p:sp>
      <p:sp>
        <p:nvSpPr>
          <p:cNvPr id="1048712" name="Rounded Rectangle 7"/>
          <p:cNvSpPr/>
          <p:nvPr/>
        </p:nvSpPr>
        <p:spPr>
          <a:xfrm>
            <a:off x="8502015" y="1421765"/>
            <a:ext cx="1113790" cy="560705"/>
          </a:xfrm>
          <a:prstGeom prst="round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primary DB</a:t>
            </a:r>
            <a:endParaRPr lang="en-US" sz="1200"/>
          </a:p>
        </p:txBody>
      </p:sp>
      <p:cxnSp>
        <p:nvCxnSpPr>
          <p:cNvPr id="3145763" name="Straight Connector 9"/>
          <p:cNvCxnSpPr>
            <a:stCxn id="1048711" idx="2"/>
          </p:cNvCxnSpPr>
          <p:nvPr/>
        </p:nvCxnSpPr>
        <p:spPr>
          <a:xfrm>
            <a:off x="6967855" y="1982470"/>
            <a:ext cx="19050" cy="4473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4" name="Straight Connector 10"/>
          <p:cNvCxnSpPr>
            <a:stCxn id="1048712" idx="2"/>
          </p:cNvCxnSpPr>
          <p:nvPr/>
        </p:nvCxnSpPr>
        <p:spPr>
          <a:xfrm>
            <a:off x="9058910" y="1982470"/>
            <a:ext cx="19050" cy="4473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5" name="Straight Connector 11"/>
          <p:cNvCxnSpPr/>
          <p:nvPr/>
        </p:nvCxnSpPr>
        <p:spPr>
          <a:xfrm>
            <a:off x="10427970" y="1982470"/>
            <a:ext cx="0" cy="4453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3" name="Rectangles 12"/>
          <p:cNvSpPr/>
          <p:nvPr/>
        </p:nvSpPr>
        <p:spPr>
          <a:xfrm>
            <a:off x="6569075" y="2764790"/>
            <a:ext cx="836295" cy="321945"/>
          </a:xfrm>
          <a:prstGeom prst="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开启事务</a:t>
            </a:r>
            <a:endParaRPr lang="zh-CN" altLang="en-US" sz="1200"/>
          </a:p>
        </p:txBody>
      </p:sp>
      <p:sp>
        <p:nvSpPr>
          <p:cNvPr id="1048714" name="Rounded Rectangle 13"/>
          <p:cNvSpPr/>
          <p:nvPr/>
        </p:nvSpPr>
        <p:spPr>
          <a:xfrm>
            <a:off x="6599555" y="3392170"/>
            <a:ext cx="775335" cy="346710"/>
          </a:xfrm>
          <a:prstGeom prst="round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SQL 1</a:t>
            </a:r>
            <a:endParaRPr lang="en-US" sz="1400"/>
          </a:p>
        </p:txBody>
      </p:sp>
      <p:sp>
        <p:nvSpPr>
          <p:cNvPr id="1048715" name="Rounded Rectangle 14"/>
          <p:cNvSpPr/>
          <p:nvPr/>
        </p:nvSpPr>
        <p:spPr>
          <a:xfrm>
            <a:off x="6599555" y="3933190"/>
            <a:ext cx="775335" cy="346710"/>
          </a:xfrm>
          <a:prstGeom prst="round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SQL 2</a:t>
            </a:r>
            <a:endParaRPr lang="en-US" sz="1400"/>
          </a:p>
        </p:txBody>
      </p:sp>
      <p:cxnSp>
        <p:nvCxnSpPr>
          <p:cNvPr id="3145766" name="Straight Arrow Connector 16"/>
          <p:cNvCxnSpPr/>
          <p:nvPr/>
        </p:nvCxnSpPr>
        <p:spPr>
          <a:xfrm>
            <a:off x="7374890" y="3565525"/>
            <a:ext cx="1699895" cy="0"/>
          </a:xfrm>
          <a:prstGeom prst="straightConnector1">
            <a:avLst/>
          </a:prstGeom>
          <a:ln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7" name="Straight Arrow Connector 17"/>
          <p:cNvCxnSpPr/>
          <p:nvPr/>
        </p:nvCxnSpPr>
        <p:spPr>
          <a:xfrm>
            <a:off x="7405370" y="4106545"/>
            <a:ext cx="3026410" cy="0"/>
          </a:xfrm>
          <a:prstGeom prst="straightConnector1">
            <a:avLst/>
          </a:prstGeom>
          <a:ln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6" name="Rectangles 18"/>
          <p:cNvSpPr/>
          <p:nvPr/>
        </p:nvSpPr>
        <p:spPr>
          <a:xfrm>
            <a:off x="6538595" y="5126355"/>
            <a:ext cx="836295" cy="13849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事务</a:t>
            </a:r>
            <a:r>
              <a:rPr lang="zh-CN" altLang="en-US" sz="1200"/>
              <a:t>提交</a:t>
            </a:r>
            <a:endParaRPr lang="zh-CN" altLang="en-US" sz="1200"/>
          </a:p>
        </p:txBody>
      </p:sp>
      <p:sp>
        <p:nvSpPr>
          <p:cNvPr id="1048717" name="Rounded Rectangle 20"/>
          <p:cNvSpPr/>
          <p:nvPr/>
        </p:nvSpPr>
        <p:spPr>
          <a:xfrm>
            <a:off x="6580505" y="5632450"/>
            <a:ext cx="775335" cy="346710"/>
          </a:xfrm>
          <a:prstGeom prst="round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prepare</a:t>
            </a:r>
            <a:endParaRPr lang="en-US" sz="1200"/>
          </a:p>
        </p:txBody>
      </p:sp>
      <p:cxnSp>
        <p:nvCxnSpPr>
          <p:cNvPr id="3145768" name="Straight Arrow Connector 22"/>
          <p:cNvCxnSpPr/>
          <p:nvPr/>
        </p:nvCxnSpPr>
        <p:spPr>
          <a:xfrm>
            <a:off x="7344410" y="5374640"/>
            <a:ext cx="1746885" cy="0"/>
          </a:xfrm>
          <a:prstGeom prst="straightConnector1">
            <a:avLst/>
          </a:prstGeom>
          <a:ln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8" name="Rounded Rectangle 23"/>
          <p:cNvSpPr/>
          <p:nvPr/>
        </p:nvSpPr>
        <p:spPr>
          <a:xfrm>
            <a:off x="6569075" y="6105525"/>
            <a:ext cx="775335" cy="346710"/>
          </a:xfrm>
          <a:prstGeom prst="round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commit</a:t>
            </a:r>
            <a:endParaRPr lang="en-US" sz="1200"/>
          </a:p>
        </p:txBody>
      </p:sp>
      <p:cxnSp>
        <p:nvCxnSpPr>
          <p:cNvPr id="3145769" name="Straight Arrow Connector 24"/>
          <p:cNvCxnSpPr>
            <a:stCxn id="1048718" idx="3"/>
          </p:cNvCxnSpPr>
          <p:nvPr/>
        </p:nvCxnSpPr>
        <p:spPr>
          <a:xfrm>
            <a:off x="7344410" y="6278880"/>
            <a:ext cx="17303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9" name="Text Box 3"/>
          <p:cNvSpPr txBox="1"/>
          <p:nvPr/>
        </p:nvSpPr>
        <p:spPr>
          <a:xfrm>
            <a:off x="7828915" y="3195955"/>
            <a:ext cx="62738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begin</a:t>
            </a:r>
            <a:endParaRPr lang="en-US" sz="1400"/>
          </a:p>
        </p:txBody>
      </p:sp>
      <p:sp>
        <p:nvSpPr>
          <p:cNvPr id="1048720" name="Text Box 4"/>
          <p:cNvSpPr txBox="1"/>
          <p:nvPr/>
        </p:nvSpPr>
        <p:spPr>
          <a:xfrm>
            <a:off x="9156700" y="3695065"/>
            <a:ext cx="83058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ym typeface="+mn-ea"/>
              </a:rPr>
              <a:t>XA start </a:t>
            </a:r>
            <a:endParaRPr lang="en-US" sz="1400"/>
          </a:p>
        </p:txBody>
      </p:sp>
      <p:sp>
        <p:nvSpPr>
          <p:cNvPr id="1048721" name="Rounded Rectangle 19"/>
          <p:cNvSpPr/>
          <p:nvPr/>
        </p:nvSpPr>
        <p:spPr>
          <a:xfrm>
            <a:off x="11217275" y="1421765"/>
            <a:ext cx="836930" cy="560705"/>
          </a:xfrm>
          <a:prstGeom prst="round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DB 3</a:t>
            </a:r>
            <a:endParaRPr lang="en-US" sz="1200"/>
          </a:p>
        </p:txBody>
      </p:sp>
      <p:cxnSp>
        <p:nvCxnSpPr>
          <p:cNvPr id="3145770" name="Straight Connector 30"/>
          <p:cNvCxnSpPr/>
          <p:nvPr/>
        </p:nvCxnSpPr>
        <p:spPr>
          <a:xfrm>
            <a:off x="11635740" y="1982470"/>
            <a:ext cx="0" cy="4464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22" name="Rounded Rectangle 34"/>
          <p:cNvSpPr/>
          <p:nvPr/>
        </p:nvSpPr>
        <p:spPr>
          <a:xfrm>
            <a:off x="6591300" y="4512310"/>
            <a:ext cx="775335" cy="346710"/>
          </a:xfrm>
          <a:prstGeom prst="round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SQL 3</a:t>
            </a:r>
            <a:endParaRPr lang="en-US" sz="1400"/>
          </a:p>
        </p:txBody>
      </p:sp>
      <p:cxnSp>
        <p:nvCxnSpPr>
          <p:cNvPr id="3145771" name="Straight Arrow Connector 35"/>
          <p:cNvCxnSpPr/>
          <p:nvPr/>
        </p:nvCxnSpPr>
        <p:spPr>
          <a:xfrm>
            <a:off x="7384415" y="4688205"/>
            <a:ext cx="4271010" cy="0"/>
          </a:xfrm>
          <a:prstGeom prst="straightConnector1">
            <a:avLst/>
          </a:prstGeom>
          <a:ln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23" name="Text Box 36"/>
          <p:cNvSpPr txBox="1"/>
          <p:nvPr/>
        </p:nvSpPr>
        <p:spPr>
          <a:xfrm>
            <a:off x="10469245" y="4279900"/>
            <a:ext cx="83058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ym typeface="+mn-ea"/>
              </a:rPr>
              <a:t>XA start </a:t>
            </a:r>
            <a:endParaRPr lang="en-US" sz="1400"/>
          </a:p>
        </p:txBody>
      </p:sp>
      <p:sp>
        <p:nvSpPr>
          <p:cNvPr id="1048724" name="Rounded Rectangle 37"/>
          <p:cNvSpPr/>
          <p:nvPr/>
        </p:nvSpPr>
        <p:spPr>
          <a:xfrm>
            <a:off x="6569075" y="5200015"/>
            <a:ext cx="775335" cy="346710"/>
          </a:xfrm>
          <a:prstGeom prst="roundRect">
            <a:avLst/>
          </a:prstGeom>
          <a:ln>
            <a:solidFill>
              <a:srgbClr val="3232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/>
              <a:t>add txlog</a:t>
            </a:r>
            <a:endParaRPr lang="en-US" sz="1000"/>
          </a:p>
        </p:txBody>
      </p:sp>
      <p:cxnSp>
        <p:nvCxnSpPr>
          <p:cNvPr id="3145772" name="Straight Arrow Connector 38"/>
          <p:cNvCxnSpPr/>
          <p:nvPr/>
        </p:nvCxnSpPr>
        <p:spPr>
          <a:xfrm>
            <a:off x="7390130" y="6340475"/>
            <a:ext cx="3065145" cy="0"/>
          </a:xfrm>
          <a:prstGeom prst="straightConnector1">
            <a:avLst/>
          </a:prstGeom>
          <a:ln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3" name="Straight Arrow Connector 39"/>
          <p:cNvCxnSpPr/>
          <p:nvPr/>
        </p:nvCxnSpPr>
        <p:spPr>
          <a:xfrm>
            <a:off x="7365365" y="5942965"/>
            <a:ext cx="4278630" cy="0"/>
          </a:xfrm>
          <a:prstGeom prst="straightConnector1">
            <a:avLst/>
          </a:prstGeom>
          <a:ln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25" name="Text Box 40"/>
          <p:cNvSpPr txBox="1"/>
          <p:nvPr/>
        </p:nvSpPr>
        <p:spPr>
          <a:xfrm>
            <a:off x="7649845" y="5039360"/>
            <a:ext cx="1160779" cy="33273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insert tx_log</a:t>
            </a:r>
            <a:endParaRPr lang="en-US" sz="1400"/>
          </a:p>
        </p:txBody>
      </p:sp>
      <p:sp>
        <p:nvSpPr>
          <p:cNvPr id="1048726" name="Text Box 41"/>
          <p:cNvSpPr txBox="1"/>
          <p:nvPr/>
        </p:nvSpPr>
        <p:spPr>
          <a:xfrm>
            <a:off x="9192895" y="5506085"/>
            <a:ext cx="1084580" cy="33273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ym typeface="+mn-ea"/>
              </a:rPr>
              <a:t>XA prepare </a:t>
            </a:r>
            <a:endParaRPr lang="en-US" sz="1400"/>
          </a:p>
        </p:txBody>
      </p:sp>
      <p:sp>
        <p:nvSpPr>
          <p:cNvPr id="1048727" name="Text Box 43"/>
          <p:cNvSpPr txBox="1"/>
          <p:nvPr/>
        </p:nvSpPr>
        <p:spPr>
          <a:xfrm>
            <a:off x="7802880" y="5957570"/>
            <a:ext cx="77978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commit</a:t>
            </a:r>
            <a:endParaRPr lang="en-US" sz="1400"/>
          </a:p>
        </p:txBody>
      </p:sp>
      <p:cxnSp>
        <p:nvCxnSpPr>
          <p:cNvPr id="3145774" name="Straight Arrow Connector 44"/>
          <p:cNvCxnSpPr/>
          <p:nvPr/>
        </p:nvCxnSpPr>
        <p:spPr>
          <a:xfrm>
            <a:off x="7364095" y="6416675"/>
            <a:ext cx="4278630" cy="0"/>
          </a:xfrm>
          <a:prstGeom prst="straightConnector1">
            <a:avLst/>
          </a:prstGeom>
          <a:ln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75" name="Straight Arrow Connector 45"/>
          <p:cNvCxnSpPr/>
          <p:nvPr/>
        </p:nvCxnSpPr>
        <p:spPr>
          <a:xfrm>
            <a:off x="7353935" y="5812790"/>
            <a:ext cx="3065145" cy="0"/>
          </a:xfrm>
          <a:prstGeom prst="straightConnector1">
            <a:avLst/>
          </a:prstGeom>
          <a:ln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28" name="Text Box 46"/>
          <p:cNvSpPr txBox="1"/>
          <p:nvPr/>
        </p:nvSpPr>
        <p:spPr>
          <a:xfrm>
            <a:off x="9243695" y="6045200"/>
            <a:ext cx="1059179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ym typeface="+mn-ea"/>
              </a:rPr>
              <a:t>XA commit</a:t>
            </a:r>
            <a:endParaRPr lang="en-US" sz="1400"/>
          </a:p>
        </p:txBody>
      </p:sp>
      <p:sp>
        <p:nvSpPr>
          <p:cNvPr id="1048729" name="Text Box 47"/>
          <p:cNvSpPr txBox="1"/>
          <p:nvPr/>
        </p:nvSpPr>
        <p:spPr>
          <a:xfrm>
            <a:off x="10497185" y="5621655"/>
            <a:ext cx="108458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ym typeface="+mn-ea"/>
              </a:rPr>
              <a:t>XA prepare </a:t>
            </a:r>
            <a:endParaRPr lang="en-US" sz="1400"/>
          </a:p>
        </p:txBody>
      </p:sp>
      <p:sp>
        <p:nvSpPr>
          <p:cNvPr id="1048730" name="Text Box 48"/>
          <p:cNvSpPr txBox="1"/>
          <p:nvPr/>
        </p:nvSpPr>
        <p:spPr>
          <a:xfrm>
            <a:off x="10519410" y="6105525"/>
            <a:ext cx="1059179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sym typeface="+mn-ea"/>
              </a:rPr>
              <a:t>XA commit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</a:t>
            </a:r>
            <a:r>
              <a:rPr lang="en-US" altLang="zh-CN"/>
              <a:t>Designing Data-Intensive Applications</a:t>
            </a:r>
            <a:r>
              <a:rPr lang="zh-CN" altLang="en-US"/>
              <a:t>》</a:t>
            </a:r>
            <a:endParaRPr lang="zh-CN" altLang="en-US"/>
          </a:p>
          <a:p>
            <a:r>
              <a:rPr lang="zh-CN" altLang="en-US"/>
              <a:t>https://github.com/boltdb/bolt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/>
      <p:sp>
        <p:nvSpPr>
          <p:cNvPr id="10487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Thanks</a:t>
            </a:r>
            <a:endParaRPr lang="en-US"/>
          </a:p>
        </p:txBody>
      </p:sp>
      <p:sp>
        <p:nvSpPr>
          <p:cNvPr id="10487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/>
              <a:t>Q&amp;A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/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事务的特征</a:t>
            </a:r>
            <a:endParaRPr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647700" y="1252855"/>
            <a:ext cx="9660890" cy="2813685"/>
          </a:xfrm>
        </p:spPr>
        <p:txBody>
          <a:bodyPr>
            <a:normAutofit/>
          </a:bodyPr>
          <a:p>
            <a:r>
              <a:rPr lang="en-US" altLang="zh-CN"/>
              <a:t>ACID</a:t>
            </a:r>
            <a:r>
              <a:rPr lang="zh-CN" altLang="en-US"/>
              <a:t>：Atomicity，Consistency，Isolation，Durability</a:t>
            </a:r>
            <a:endParaRPr lang="zh-CN" altLang="en-US"/>
          </a:p>
          <a:p>
            <a:r>
              <a:rPr lang="zh-CN" altLang="en-US">
                <a:sym typeface="+mn-ea"/>
              </a:rPr>
              <a:t>Consistency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一致性是业务上的概念，业务层面定义了什么状态是一致。</a:t>
            </a:r>
            <a:endParaRPr lang="zh-CN" altLang="en-US"/>
          </a:p>
          <a:p>
            <a:pPr lvl="1"/>
            <a:r>
              <a:rPr lang="zh-CN" altLang="en-US"/>
              <a:t>数据库提供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Atomicity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Isolation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帮助业务实现一致性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区别于</a:t>
            </a:r>
            <a:r>
              <a:rPr lang="en-US" altLang="zh-CN"/>
              <a:t>  </a:t>
            </a:r>
            <a:r>
              <a:rPr lang="en-US" altLang="zh-CN"/>
              <a:t>Replica Consistency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097157" name="Picture 5" descr="consitent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3358515"/>
            <a:ext cx="9411970" cy="335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/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/>
          <a:p>
            <a:r>
              <a:rPr lang="zh-CN" altLang="en-US"/>
              <a:t>事务隔离</a:t>
            </a:r>
            <a:r>
              <a:rPr lang="zh-CN" altLang="en-US"/>
              <a:t>级别</a:t>
            </a:r>
            <a:endParaRPr lang="zh-CN" altLang="en-US"/>
          </a:p>
        </p:txBody>
      </p:sp>
      <p:sp>
        <p:nvSpPr>
          <p:cNvPr id="1048672" name="Content Placeholder 6"/>
          <p:cNvSpPr/>
          <p:nvPr>
            <p:ph idx="1"/>
          </p:nvPr>
        </p:nvSpPr>
        <p:spPr/>
        <p:txBody>
          <a:bodyPr/>
          <a:p>
            <a:r>
              <a:rPr lang="en-US"/>
              <a:t>Read Uncommitted</a:t>
            </a:r>
            <a:endParaRPr lang="en-US"/>
          </a:p>
          <a:p>
            <a:r>
              <a:rPr lang="en-US"/>
              <a:t>Read Committed</a:t>
            </a:r>
            <a:endParaRPr lang="en-US"/>
          </a:p>
          <a:p>
            <a:r>
              <a:rPr lang="en-US"/>
              <a:t>Repeatable Read</a:t>
            </a:r>
            <a:endParaRPr lang="en-US"/>
          </a:p>
          <a:p>
            <a:r>
              <a:rPr lang="en-US"/>
              <a:t>Serializable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/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206375" y="8953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Read Uncommitted</a:t>
            </a:r>
            <a:endParaRPr lang="en-US"/>
          </a:p>
        </p:txBody>
      </p:sp>
      <p:sp>
        <p:nvSpPr>
          <p:cNvPr id="1048674" name="Content Placeholder 4"/>
          <p:cNvSpPr/>
          <p:nvPr>
            <p:ph idx="1"/>
          </p:nvPr>
        </p:nvSpPr>
        <p:spPr>
          <a:xfrm flipH="1">
            <a:off x="206375" y="1564005"/>
            <a:ext cx="2412365" cy="435165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脏读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事务提交？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事务回滚？</a:t>
            </a:r>
            <a:endParaRPr lang="en-US"/>
          </a:p>
          <a:p>
            <a:endParaRPr lang="en-US"/>
          </a:p>
        </p:txBody>
      </p:sp>
      <p:pic>
        <p:nvPicPr>
          <p:cNvPr id="2097158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230" y="2486025"/>
            <a:ext cx="9274175" cy="3964940"/>
          </a:xfrm>
          <a:prstGeom prst="rect">
            <a:avLst/>
          </a:prstGeom>
        </p:spPr>
      </p:pic>
      <p:graphicFrame>
        <p:nvGraphicFramePr>
          <p:cNvPr id="4194304" name="Table 6"/>
          <p:cNvGraphicFramePr/>
          <p:nvPr>
            <p:custDataLst>
              <p:tags r:id="rId2"/>
            </p:custDataLst>
          </p:nvPr>
        </p:nvGraphicFramePr>
        <p:xfrm>
          <a:off x="2348230" y="1252855"/>
          <a:ext cx="9273540" cy="123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545"/>
                <a:gridCol w="3712845"/>
                <a:gridCol w="2470150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</a:t>
                      </a:r>
                      <a:r>
                        <a:rPr lang="zh-CN" altLang="en-US"/>
                        <a:t>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emails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receipient_id, body, unread_flat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邮件记录</a:t>
                      </a:r>
                      <a:endParaRPr lang="zh-CN" alt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mailboxes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receipient_id, unread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未读记录</a:t>
                      </a: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45756" name="Straight Arrow Connector 8"/>
          <p:cNvCxnSpPr/>
          <p:nvPr/>
        </p:nvCxnSpPr>
        <p:spPr>
          <a:xfrm flipV="1">
            <a:off x="10608310" y="2753995"/>
            <a:ext cx="375920" cy="713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Straight Arrow Connector 9"/>
          <p:cNvCxnSpPr/>
          <p:nvPr/>
        </p:nvCxnSpPr>
        <p:spPr>
          <a:xfrm>
            <a:off x="10621010" y="3493135"/>
            <a:ext cx="454025" cy="415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5" name="Text Box 10"/>
          <p:cNvSpPr txBox="1"/>
          <p:nvPr/>
        </p:nvSpPr>
        <p:spPr>
          <a:xfrm>
            <a:off x="10906125" y="2486025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commit</a:t>
            </a:r>
            <a:endParaRPr lang="en-US" sz="1000"/>
          </a:p>
        </p:txBody>
      </p:sp>
      <p:sp>
        <p:nvSpPr>
          <p:cNvPr id="1048676" name="Text Box 11"/>
          <p:cNvSpPr txBox="1"/>
          <p:nvPr/>
        </p:nvSpPr>
        <p:spPr>
          <a:xfrm>
            <a:off x="10984230" y="3908425"/>
            <a:ext cx="6769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roolback</a:t>
            </a:r>
            <a:endParaRPr lang="en-US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/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Read Commited</a:t>
            </a:r>
            <a:endParaRPr lang="en-US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647700" y="1449705"/>
            <a:ext cx="4084320" cy="1136650"/>
          </a:xfrm>
        </p:spPr>
        <p:txBody>
          <a:bodyPr>
            <a:normAutofit fontScale="96429" lnSpcReduction="20000"/>
          </a:bodyPr>
          <a:p>
            <a:r>
              <a:rPr lang="zh-CN" altLang="en-US"/>
              <a:t>读：已提交的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写：</a:t>
            </a:r>
            <a:r>
              <a:rPr lang="zh-CN" altLang="en-US"/>
              <a:t>覆盖已提交的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209715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89860"/>
            <a:ext cx="7076440" cy="3034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/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Read Commited</a:t>
            </a:r>
            <a:endParaRPr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4019550" cy="4105910"/>
          </a:xfrm>
        </p:spPr>
        <p:txBody>
          <a:bodyPr>
            <a:normAutofit/>
          </a:bodyPr>
          <a:p>
            <a:r>
              <a:rPr lang="zh-CN" altLang="en-US"/>
              <a:t>不可重复读</a:t>
            </a:r>
            <a:endParaRPr lang="en-US"/>
          </a:p>
          <a:p>
            <a:pPr lvl="1"/>
            <a:r>
              <a:rPr lang="en-US"/>
              <a:t>Read </a:t>
            </a:r>
            <a:r>
              <a:rPr lang="en-US"/>
              <a:t>Skew</a:t>
            </a:r>
            <a:endParaRPr lang="en-US"/>
          </a:p>
          <a:p>
            <a:r>
              <a:rPr lang="zh-CN" altLang="en-US"/>
              <a:t>不适用</a:t>
            </a:r>
            <a:r>
              <a:rPr lang="zh-CN" altLang="en-US"/>
              <a:t>场景</a:t>
            </a:r>
            <a:endParaRPr lang="zh-CN" altLang="en-US"/>
          </a:p>
          <a:p>
            <a:pPr lvl="1"/>
            <a:r>
              <a:rPr lang="zh-CN" altLang="en-US"/>
              <a:t>备份</a:t>
            </a:r>
            <a:endParaRPr lang="zh-CN" altLang="en-US"/>
          </a:p>
          <a:p>
            <a:pPr lvl="1"/>
            <a:r>
              <a:rPr lang="en-US" altLang="zh-CN"/>
              <a:t>OLAP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7025" y="1584325"/>
            <a:ext cx="7615555" cy="4681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/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Repeatable Read</a:t>
            </a:r>
            <a:endParaRPr lang="en-US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>
          <a:xfrm>
            <a:off x="270510" y="1486535"/>
            <a:ext cx="5405755" cy="3884930"/>
          </a:xfrm>
        </p:spPr>
        <p:txBody>
          <a:bodyPr>
            <a:normAutofit/>
          </a:bodyPr>
          <a:p>
            <a:r>
              <a:rPr lang="en-US"/>
              <a:t>Snapshot isolation</a:t>
            </a:r>
            <a:endParaRPr lang="en-US"/>
          </a:p>
          <a:p>
            <a:pPr lvl="1"/>
            <a:r>
              <a:rPr lang="zh-CN" altLang="en-US" sz="2000"/>
              <a:t>事务快照</a:t>
            </a:r>
            <a:endParaRPr lang="zh-CN" altLang="en-US" sz="2000"/>
          </a:p>
          <a:p>
            <a:pPr lvl="0"/>
            <a:r>
              <a:rPr lang="zh-CN" altLang="en-US"/>
              <a:t>MVCC</a:t>
            </a:r>
            <a:endParaRPr lang="zh-CN" altLang="en-US"/>
          </a:p>
          <a:p>
            <a:pPr lvl="1"/>
            <a:r>
              <a:rPr lang="en-US" altLang="zh-CN" sz="2000"/>
              <a:t>M</a:t>
            </a:r>
            <a:r>
              <a:rPr lang="zh-CN" altLang="en-US" sz="2000"/>
              <a:t>ulti</a:t>
            </a:r>
            <a:r>
              <a:rPr lang="en-US" altLang="zh-CN" sz="2000"/>
              <a:t> V</a:t>
            </a:r>
            <a:r>
              <a:rPr lang="zh-CN" altLang="en-US" sz="2000"/>
              <a:t>ersion </a:t>
            </a:r>
            <a:r>
              <a:rPr lang="en-US" altLang="zh-CN" sz="2000"/>
              <a:t>C</a:t>
            </a:r>
            <a:r>
              <a:rPr lang="zh-CN" altLang="en-US" sz="2000"/>
              <a:t>oncurrency </a:t>
            </a:r>
            <a:r>
              <a:rPr lang="en-US" altLang="zh-CN" sz="2000"/>
              <a:t>C</a:t>
            </a:r>
            <a:r>
              <a:rPr lang="zh-CN" altLang="en-US" sz="2000"/>
              <a:t>ontrol</a:t>
            </a:r>
            <a:endParaRPr lang="zh-CN" altLang="en-US" sz="2000"/>
          </a:p>
          <a:p>
            <a:pPr lvl="1"/>
            <a:r>
              <a:rPr lang="zh-CN" altLang="en-US" sz="2000"/>
              <a:t>每行记录有一个</a:t>
            </a:r>
            <a:r>
              <a:rPr lang="zh-CN" altLang="en-US" sz="2000"/>
              <a:t>版本</a:t>
            </a:r>
            <a:endParaRPr lang="zh-CN" altLang="en-US" sz="2000"/>
          </a:p>
          <a:p>
            <a:pPr lvl="1"/>
            <a:r>
              <a:rPr lang="zh-CN" altLang="en-US" sz="2000"/>
              <a:t>版本号单调</a:t>
            </a:r>
            <a:r>
              <a:rPr lang="zh-CN" altLang="en-US" sz="2000"/>
              <a:t>递增</a:t>
            </a:r>
            <a:endParaRPr lang="zh-CN" altLang="en-US" sz="2000"/>
          </a:p>
          <a:p>
            <a:pPr lvl="1"/>
            <a:r>
              <a:rPr lang="en-US" altLang="zh-CN" sz="2000"/>
              <a:t>RC </a:t>
            </a:r>
            <a:r>
              <a:rPr lang="zh-CN" altLang="en-US" sz="2000"/>
              <a:t>隔离级别是</a:t>
            </a:r>
            <a:r>
              <a:rPr lang="zh-CN" altLang="en-US" sz="2000"/>
              <a:t>其特例</a:t>
            </a:r>
            <a:endParaRPr lang="zh-CN" altLang="en-US" sz="2000"/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4605" y="763905"/>
            <a:ext cx="6967855" cy="5744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/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Lost Update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403225" y="1323975"/>
            <a:ext cx="5575300" cy="2522855"/>
          </a:xfrm>
        </p:spPr>
        <p:txBody>
          <a:bodyPr>
            <a:normAutofit/>
          </a:bodyPr>
          <a:p>
            <a:r>
              <a:rPr lang="zh-CN" altLang="en-US" sz="2000"/>
              <a:t>现象：</a:t>
            </a:r>
            <a:r>
              <a:rPr lang="en-US" altLang="zh-CN" sz="2000"/>
              <a:t>A </a:t>
            </a:r>
            <a:r>
              <a:rPr lang="zh-CN" altLang="en-US" sz="2000"/>
              <a:t>事务覆盖了</a:t>
            </a:r>
            <a:r>
              <a:rPr lang="en-US" altLang="zh-CN" sz="2000"/>
              <a:t> B </a:t>
            </a:r>
            <a:r>
              <a:rPr lang="zh-CN" altLang="en-US" sz="2000"/>
              <a:t>事务的提交</a:t>
            </a:r>
            <a:endParaRPr lang="zh-CN" altLang="en-US" sz="2000"/>
          </a:p>
          <a:p>
            <a:pPr lvl="1"/>
            <a:r>
              <a:rPr lang="zh-CN" altLang="en-US" sz="1710"/>
              <a:t>并发更新同一列</a:t>
            </a:r>
            <a:endParaRPr lang="zh-CN" altLang="en-US" sz="1710"/>
          </a:p>
          <a:p>
            <a:pPr lvl="1"/>
            <a:r>
              <a:rPr lang="en-US" altLang="zh-CN" sz="1710">
                <a:sym typeface="+mn-ea"/>
              </a:rPr>
              <a:t>R</a:t>
            </a:r>
            <a:r>
              <a:rPr lang="zh-CN" altLang="en-US" sz="1710">
                <a:sym typeface="+mn-ea"/>
              </a:rPr>
              <a:t>ead</a:t>
            </a:r>
            <a:r>
              <a:rPr lang="en-US" altLang="zh-CN" sz="1710">
                <a:sym typeface="+mn-ea"/>
              </a:rPr>
              <a:t> -&gt; M</a:t>
            </a:r>
            <a:r>
              <a:rPr lang="zh-CN" altLang="en-US" sz="1710">
                <a:sym typeface="+mn-ea"/>
              </a:rPr>
              <a:t>odify</a:t>
            </a:r>
            <a:r>
              <a:rPr lang="en-US" altLang="zh-CN" sz="1710">
                <a:sym typeface="+mn-ea"/>
              </a:rPr>
              <a:t> -&gt; W</a:t>
            </a:r>
            <a:r>
              <a:rPr lang="zh-CN" altLang="en-US" sz="1710">
                <a:sym typeface="+mn-ea"/>
              </a:rPr>
              <a:t>rite</a:t>
            </a:r>
            <a:endParaRPr lang="zh-CN" altLang="en-US" sz="1710"/>
          </a:p>
          <a:p>
            <a:pPr lvl="1"/>
            <a:r>
              <a:rPr lang="zh-CN" altLang="en-US" sz="1710">
                <a:sym typeface="+mn-ea"/>
              </a:rPr>
              <a:t>常见：更新</a:t>
            </a:r>
            <a:r>
              <a:rPr lang="en-US" altLang="zh-CN" sz="1710">
                <a:sym typeface="+mn-ea"/>
              </a:rPr>
              <a:t> JSON </a:t>
            </a:r>
            <a:r>
              <a:rPr lang="zh-CN" altLang="en-US" sz="1710">
                <a:sym typeface="+mn-ea"/>
              </a:rPr>
              <a:t>文本字段</a:t>
            </a:r>
            <a:endParaRPr lang="en-US" sz="1710"/>
          </a:p>
          <a:p>
            <a:r>
              <a:rPr lang="en-US" sz="2000"/>
              <a:t>RC </a:t>
            </a:r>
            <a:r>
              <a:rPr lang="zh-CN" altLang="en-US" sz="2000"/>
              <a:t>和</a:t>
            </a:r>
            <a:r>
              <a:rPr lang="en-US" altLang="zh-CN" sz="2000"/>
              <a:t> RR </a:t>
            </a:r>
            <a:r>
              <a:rPr lang="zh-CN" altLang="en-US" sz="2000"/>
              <a:t>隔离级别下都会发生</a:t>
            </a:r>
            <a:endParaRPr lang="zh-CN" altLang="en-US" sz="2000"/>
          </a:p>
          <a:p>
            <a:endParaRPr lang="zh-CN" altLang="en-US" sz="1710"/>
          </a:p>
        </p:txBody>
      </p:sp>
      <p:pic>
        <p:nvPicPr>
          <p:cNvPr id="209716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3220" y="1817370"/>
            <a:ext cx="7948295" cy="4333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30*97"/>
  <p:tag name="TABLE_ENDDRAG_RECT" val="40*106*730*9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2719</Words>
  <Application>WPS Presentation</Application>
  <PresentationFormat/>
  <Paragraphs>382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Office 主题​​</vt:lpstr>
      <vt:lpstr>数据库事务原理与实现</vt:lpstr>
      <vt:lpstr>事务概念</vt:lpstr>
      <vt:lpstr>事务的特征</vt:lpstr>
      <vt:lpstr>事务隔离级别</vt:lpstr>
      <vt:lpstr>Read Uncommitted</vt:lpstr>
      <vt:lpstr>Read Commited</vt:lpstr>
      <vt:lpstr>Read Commited</vt:lpstr>
      <vt:lpstr>Repeatable Read</vt:lpstr>
      <vt:lpstr>Lost Update</vt:lpstr>
      <vt:lpstr>Prevent Lost Update </vt:lpstr>
      <vt:lpstr>PowerPoint 演示文稿</vt:lpstr>
      <vt:lpstr>Serializability</vt:lpstr>
      <vt:lpstr>分布式事务</vt:lpstr>
      <vt:lpstr>XA 分布式事务</vt:lpstr>
      <vt:lpstr>BoltDB 事务实现</vt:lpstr>
      <vt:lpstr>BoltDB 事务实现</vt:lpstr>
      <vt:lpstr>BoltDB 事务实现</vt:lpstr>
      <vt:lpstr>XA 分布式事务实现</vt:lpstr>
      <vt:lpstr>使用 JDBC XA 接口实现 XA 事务</vt:lpstr>
      <vt:lpstr>MySQL Sharding XA 事务实现</vt:lpstr>
      <vt:lpstr>MySQL Sharding XA 事务优化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数据库事务原理与实现</dc:title>
  <dc:creator>mingyue</dc:creator>
  <cp:lastModifiedBy>mygui</cp:lastModifiedBy>
  <cp:revision>5</cp:revision>
  <dcterms:created xsi:type="dcterms:W3CDTF">2022-11-06T11:45:25Z</dcterms:created>
  <dcterms:modified xsi:type="dcterms:W3CDTF">2022-11-06T11:45:25Z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CB53F94C81C9F45C559E676355C86C80</vt:lpwstr>
  </property>
</Properties>
</file>