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verage"/>
      <p:regular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regular.fntdata"/><Relationship Id="rId6" Type="http://schemas.openxmlformats.org/officeDocument/2006/relationships/slide" Target="slides/slide1.xml"/><Relationship Id="rId18"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dfb89cbce2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dfb89cbce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fb89cbce2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dfb89cbce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dfb89cbce2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dfb89cbce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dfb89cbce2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dfb89cbce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dfb89cbce2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dfb89cbce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dfb89cbce2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dfb89cbce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dfb89cbce2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dfb89cbce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2" name="Google Shape;12;p2"/>
            <p:cNvSpPr/>
            <p:nvPr/>
          </p:nvSpPr>
          <p:spPr>
            <a:xfrm>
              <a:off x="4799625" y="2915950"/>
              <a:ext cx="207000" cy="20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3" name="Google Shape;13;p2"/>
            <p:cNvSpPr/>
            <p:nvPr/>
          </p:nvSpPr>
          <p:spPr>
            <a:xfrm>
              <a:off x="4137525" y="2915950"/>
              <a:ext cx="207000" cy="20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434343"/>
        </a:solidFill>
      </p:bgPr>
    </p:bg>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chemeClr val="lt1"/>
                </a:solidFill>
              </a:rPr>
              <a:t>Cyclistic Case Study</a:t>
            </a:r>
            <a:endParaRPr>
              <a:solidFill>
                <a:schemeClr val="lt1"/>
              </a:solidFill>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rPr>
              <a:t>by William Guiñansaca</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16" name="Shape 116"/>
        <p:cNvGrpSpPr/>
        <p:nvPr/>
      </p:nvGrpSpPr>
      <p:grpSpPr>
        <a:xfrm>
          <a:off x="0" y="0"/>
          <a:ext cx="0" cy="0"/>
          <a:chOff x="0" y="0"/>
          <a:chExt cx="0" cy="0"/>
        </a:xfrm>
      </p:grpSpPr>
      <p:sp>
        <p:nvSpPr>
          <p:cNvPr id="117" name="Google Shape;117;p22"/>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4200">
                <a:solidFill>
                  <a:schemeClr val="dk1"/>
                </a:solidFill>
              </a:rPr>
              <a:t>Conclusion</a:t>
            </a:r>
            <a:r>
              <a:rPr b="1" lang="es" sz="4200">
                <a:solidFill>
                  <a:schemeClr val="dk1"/>
                </a:solidFill>
              </a:rPr>
              <a:t>: </a:t>
            </a:r>
            <a:endParaRPr b="1" sz="4200">
              <a:solidFill>
                <a:schemeClr val="dk1"/>
              </a:solidFill>
            </a:endParaRPr>
          </a:p>
          <a:p>
            <a:pPr indent="0" lvl="0" marL="0" rtl="0" algn="l">
              <a:spcBef>
                <a:spcPts val="0"/>
              </a:spcBef>
              <a:spcAft>
                <a:spcPts val="0"/>
              </a:spcAft>
              <a:buNone/>
            </a:pPr>
            <a:r>
              <a:rPr lang="es" sz="1400">
                <a:solidFill>
                  <a:schemeClr val="dk1"/>
                </a:solidFill>
              </a:rPr>
              <a:t>Casual members use bikes mainly on weekends, while members use bikes for a constant time during all their trips in the workweek. Additionally, while casual users spend more time on their trips, members try to save time with shorter trips averaging 12 minutes.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s" sz="1400">
                <a:solidFill>
                  <a:schemeClr val="dk1"/>
                </a:solidFill>
              </a:rPr>
              <a:t>These facts indicate the importance of weekends, and it is noteworthy to mention the peak of the curve during summer months. Therefore, months like June, July, and August have more bike rentals than any other season.</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0"/>
            <a:ext cx="8520600" cy="189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6600">
                <a:solidFill>
                  <a:srgbClr val="434343"/>
                </a:solidFill>
              </a:rPr>
              <a:t>Recommendations</a:t>
            </a:r>
            <a:endParaRPr sz="6600">
              <a:solidFill>
                <a:srgbClr val="434343"/>
              </a:solidFill>
            </a:endParaRPr>
          </a:p>
        </p:txBody>
      </p:sp>
      <p:sp>
        <p:nvSpPr>
          <p:cNvPr id="123" name="Google Shape;123;p23"/>
          <p:cNvSpPr txBox="1"/>
          <p:nvPr>
            <p:ph idx="1" type="body"/>
          </p:nvPr>
        </p:nvSpPr>
        <p:spPr>
          <a:xfrm>
            <a:off x="311700" y="17144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434343"/>
                </a:solidFill>
              </a:rPr>
              <a:t>C</a:t>
            </a:r>
            <a:r>
              <a:rPr lang="es">
                <a:solidFill>
                  <a:srgbClr val="434343"/>
                </a:solidFill>
              </a:rPr>
              <a:t>asual users cannot be converted to members in the same way as the latter, due to their different reasons for renting a bike. Some recommendations:</a:t>
            </a:r>
            <a:endParaRPr>
              <a:solidFill>
                <a:srgbClr val="434343"/>
              </a:solidFill>
            </a:endParaRPr>
          </a:p>
          <a:p>
            <a:pPr indent="-342900" lvl="0" marL="457200" rtl="0" algn="ctr">
              <a:spcBef>
                <a:spcPts val="1600"/>
              </a:spcBef>
              <a:spcAft>
                <a:spcPts val="0"/>
              </a:spcAft>
              <a:buClr>
                <a:srgbClr val="434343"/>
              </a:buClr>
              <a:buSzPts val="1800"/>
              <a:buChar char="●"/>
            </a:pPr>
            <a:r>
              <a:rPr lang="es">
                <a:solidFill>
                  <a:srgbClr val="434343"/>
                </a:solidFill>
              </a:rPr>
              <a:t>Offer an annual weekend-only membership.</a:t>
            </a:r>
            <a:endParaRPr>
              <a:solidFill>
                <a:srgbClr val="434343"/>
              </a:solidFill>
            </a:endParaRPr>
          </a:p>
          <a:p>
            <a:pPr indent="-342900" lvl="0" marL="457200" rtl="0" algn="ctr">
              <a:spcBef>
                <a:spcPts val="0"/>
              </a:spcBef>
              <a:spcAft>
                <a:spcPts val="0"/>
              </a:spcAft>
              <a:buClr>
                <a:srgbClr val="434343"/>
              </a:buClr>
              <a:buSzPts val="1800"/>
              <a:buChar char="●"/>
            </a:pPr>
            <a:r>
              <a:rPr lang="es">
                <a:solidFill>
                  <a:srgbClr val="434343"/>
                </a:solidFill>
              </a:rPr>
              <a:t>Offer a summer season membership.</a:t>
            </a:r>
            <a:endParaRPr>
              <a:solidFill>
                <a:srgbClr val="434343"/>
              </a:solidFill>
            </a:endParaRPr>
          </a:p>
          <a:p>
            <a:pPr indent="-342900" lvl="0" marL="457200" rtl="0" algn="ctr">
              <a:spcBef>
                <a:spcPts val="0"/>
              </a:spcBef>
              <a:spcAft>
                <a:spcPts val="0"/>
              </a:spcAft>
              <a:buClr>
                <a:srgbClr val="434343"/>
              </a:buClr>
              <a:buSzPts val="1800"/>
              <a:buChar char="●"/>
            </a:pPr>
            <a:r>
              <a:rPr lang="es">
                <a:solidFill>
                  <a:srgbClr val="434343"/>
                </a:solidFill>
              </a:rPr>
              <a:t>Offer tour packages to attract casual users during the workweek.</a:t>
            </a:r>
            <a:endParaRPr>
              <a:solidFill>
                <a:srgbClr val="434343"/>
              </a:solidFill>
            </a:endParaRPr>
          </a:p>
          <a:p>
            <a:pPr indent="-342900" lvl="0" marL="457200" rtl="0" algn="ctr">
              <a:spcBef>
                <a:spcPts val="0"/>
              </a:spcBef>
              <a:spcAft>
                <a:spcPts val="0"/>
              </a:spcAft>
              <a:buClr>
                <a:srgbClr val="434343"/>
              </a:buClr>
              <a:buSzPts val="1800"/>
              <a:buChar char="●"/>
            </a:pPr>
            <a:r>
              <a:rPr lang="es">
                <a:solidFill>
                  <a:srgbClr val="434343"/>
                </a:solidFill>
              </a:rPr>
              <a:t>Apply discounts to riders who spend more than 25 minutes on the trip.</a:t>
            </a:r>
            <a:endParaRPr>
              <a:solidFill>
                <a:srgbClr val="434343"/>
              </a:solidFill>
            </a:endParaRPr>
          </a:p>
          <a:p>
            <a:pPr indent="-342900" lvl="0" marL="457200" rtl="0" algn="ctr">
              <a:spcBef>
                <a:spcPts val="0"/>
              </a:spcBef>
              <a:spcAft>
                <a:spcPts val="0"/>
              </a:spcAft>
              <a:buClr>
                <a:srgbClr val="434343"/>
              </a:buClr>
              <a:buSzPts val="1800"/>
              <a:buChar char="●"/>
            </a:pPr>
            <a:r>
              <a:rPr lang="es">
                <a:solidFill>
                  <a:srgbClr val="434343"/>
                </a:solidFill>
              </a:rPr>
              <a:t>Focus on all marketing strategies during the summer.</a:t>
            </a:r>
            <a:endParaRPr>
              <a:solidFill>
                <a:srgbClr val="434343"/>
              </a:solidFill>
            </a:endParaRPr>
          </a:p>
          <a:p>
            <a:pPr indent="-342900" lvl="0" marL="457200" rtl="0" algn="ctr">
              <a:spcBef>
                <a:spcPts val="0"/>
              </a:spcBef>
              <a:spcAft>
                <a:spcPts val="0"/>
              </a:spcAft>
              <a:buClr>
                <a:srgbClr val="434343"/>
              </a:buClr>
              <a:buSzPts val="1800"/>
              <a:buChar char="●"/>
            </a:pPr>
            <a:r>
              <a:rPr lang="es">
                <a:solidFill>
                  <a:srgbClr val="434343"/>
                </a:solidFill>
              </a:rPr>
              <a:t>Focus marketing strategies on electric bikes.</a:t>
            </a:r>
            <a:endParaRPr>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7" name="Shape 127"/>
        <p:cNvGrpSpPr/>
        <p:nvPr/>
      </p:nvGrpSpPr>
      <p:grpSpPr>
        <a:xfrm>
          <a:off x="0" y="0"/>
          <a:ext cx="0" cy="0"/>
          <a:chOff x="0" y="0"/>
          <a:chExt cx="0" cy="0"/>
        </a:xfrm>
      </p:grpSpPr>
      <p:sp>
        <p:nvSpPr>
          <p:cNvPr id="128" name="Google Shape;128;p24"/>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4200">
                <a:solidFill>
                  <a:schemeClr val="dk1"/>
                </a:solidFill>
              </a:rPr>
              <a:t>Thanks.</a:t>
            </a:r>
            <a:endParaRPr b="1" sz="4200">
              <a:solidFill>
                <a:schemeClr val="dk1"/>
              </a:solidFill>
            </a:endParaRPr>
          </a:p>
          <a:p>
            <a:pPr indent="0" lvl="0" marL="0" rtl="0" algn="l">
              <a:spcBef>
                <a:spcPts val="0"/>
              </a:spcBef>
              <a:spcAft>
                <a:spcPts val="0"/>
              </a:spcAft>
              <a:buNone/>
            </a:pPr>
            <a:r>
              <a:t/>
            </a:r>
            <a:endParaRPr b="1" sz="4200">
              <a:solidFill>
                <a:schemeClr val="dk1"/>
              </a:solidFill>
            </a:endParaRPr>
          </a:p>
          <a:p>
            <a:pPr indent="0" lvl="0" marL="0" rtl="0" algn="l">
              <a:spcBef>
                <a:spcPts val="0"/>
              </a:spcBef>
              <a:spcAft>
                <a:spcPts val="0"/>
              </a:spcAft>
              <a:buNone/>
            </a:pPr>
            <a:r>
              <a:rPr b="1" lang="es" sz="2000">
                <a:solidFill>
                  <a:schemeClr val="dk1"/>
                </a:solidFill>
              </a:rPr>
              <a:t>Contact info:</a:t>
            </a:r>
            <a:endParaRPr b="1" sz="2000">
              <a:solidFill>
                <a:schemeClr val="dk1"/>
              </a:solidFill>
            </a:endParaRPr>
          </a:p>
        </p:txBody>
      </p:sp>
      <p:pic>
        <p:nvPicPr>
          <p:cNvPr id="129" name="Google Shape;129;p24"/>
          <p:cNvPicPr preferRelativeResize="0"/>
          <p:nvPr/>
        </p:nvPicPr>
        <p:blipFill>
          <a:blip r:embed="rId3">
            <a:alphaModFix/>
          </a:blip>
          <a:stretch>
            <a:fillRect/>
          </a:stretch>
        </p:blipFill>
        <p:spPr>
          <a:xfrm>
            <a:off x="2593875" y="3487350"/>
            <a:ext cx="630000" cy="630000"/>
          </a:xfrm>
          <a:prstGeom prst="rect">
            <a:avLst/>
          </a:prstGeom>
          <a:noFill/>
          <a:ln>
            <a:noFill/>
          </a:ln>
        </p:spPr>
      </p:pic>
      <p:pic>
        <p:nvPicPr>
          <p:cNvPr id="130" name="Google Shape;130;p24"/>
          <p:cNvPicPr preferRelativeResize="0"/>
          <p:nvPr/>
        </p:nvPicPr>
        <p:blipFill>
          <a:blip r:embed="rId4">
            <a:alphaModFix/>
          </a:blip>
          <a:stretch>
            <a:fillRect/>
          </a:stretch>
        </p:blipFill>
        <p:spPr>
          <a:xfrm>
            <a:off x="3998150" y="3564225"/>
            <a:ext cx="629999" cy="630001"/>
          </a:xfrm>
          <a:prstGeom prst="rect">
            <a:avLst/>
          </a:prstGeom>
          <a:noFill/>
          <a:ln>
            <a:noFill/>
          </a:ln>
        </p:spPr>
      </p:pic>
      <p:pic>
        <p:nvPicPr>
          <p:cNvPr id="131" name="Google Shape;131;p24"/>
          <p:cNvPicPr preferRelativeResize="0"/>
          <p:nvPr/>
        </p:nvPicPr>
        <p:blipFill>
          <a:blip r:embed="rId5">
            <a:alphaModFix/>
          </a:blip>
          <a:stretch>
            <a:fillRect/>
          </a:stretch>
        </p:blipFill>
        <p:spPr>
          <a:xfrm>
            <a:off x="5325300" y="3641100"/>
            <a:ext cx="2291300" cy="476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037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About the company</a:t>
            </a:r>
            <a:endParaRPr/>
          </a:p>
        </p:txBody>
      </p:sp>
      <p:sp>
        <p:nvSpPr>
          <p:cNvPr id="66" name="Google Shape;66;p14"/>
          <p:cNvSpPr txBox="1"/>
          <p:nvPr>
            <p:ph idx="1" type="body"/>
          </p:nvPr>
        </p:nvSpPr>
        <p:spPr>
          <a:xfrm>
            <a:off x="311700" y="1745425"/>
            <a:ext cx="8520600" cy="23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Cyclistic is a fictional company related to a bike-share business. It wants to improve its profit by becoming the most of its clients in annual memberships. </a:t>
            </a:r>
            <a:endParaRPr/>
          </a:p>
          <a:p>
            <a:pPr indent="0" lvl="0" marL="0" rtl="0" algn="l">
              <a:spcBef>
                <a:spcPts val="1600"/>
              </a:spcBef>
              <a:spcAft>
                <a:spcPts val="0"/>
              </a:spcAft>
              <a:buNone/>
            </a:pPr>
            <a:r>
              <a:rPr lang="es"/>
              <a:t>The company works with these pricing plans: single-ride passes, full-day passes, and annual memberships. Customers who purchase single-ride or full-day passes are referred to as casual riders. Customers who purchase annual memberships are Cyclistic members.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4200">
                <a:solidFill>
                  <a:schemeClr val="dk1"/>
                </a:solidFill>
              </a:rPr>
              <a:t>Project objective: </a:t>
            </a:r>
            <a:endParaRPr b="1" sz="4200">
              <a:solidFill>
                <a:schemeClr val="dk1"/>
              </a:solidFill>
            </a:endParaRPr>
          </a:p>
          <a:p>
            <a:pPr indent="0" lvl="0" marL="0" rtl="0" algn="l">
              <a:spcBef>
                <a:spcPts val="0"/>
              </a:spcBef>
              <a:spcAft>
                <a:spcPts val="0"/>
              </a:spcAft>
              <a:buNone/>
            </a:pPr>
            <a:r>
              <a:rPr lang="es" sz="2100">
                <a:solidFill>
                  <a:schemeClr val="dk1"/>
                </a:solidFill>
              </a:rPr>
              <a:t>Cyclistic’s finance analysts have concluded that annual members are much more profitable than casual riders. Then, the goal is to design marketing strategies aimed at converting casual riders into annual members.</a:t>
            </a:r>
            <a:endParaRPr sz="2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242700" y="506550"/>
            <a:ext cx="6713926" cy="4130394"/>
          </a:xfrm>
          <a:prstGeom prst="rect">
            <a:avLst/>
          </a:prstGeom>
          <a:noFill/>
          <a:ln>
            <a:noFill/>
          </a:ln>
        </p:spPr>
      </p:pic>
      <p:sp>
        <p:nvSpPr>
          <p:cNvPr id="77" name="Google Shape;77;p16"/>
          <p:cNvSpPr txBox="1"/>
          <p:nvPr>
            <p:ph idx="1" type="body"/>
          </p:nvPr>
        </p:nvSpPr>
        <p:spPr>
          <a:xfrm>
            <a:off x="7018725" y="1233600"/>
            <a:ext cx="1738500" cy="267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300">
                <a:solidFill>
                  <a:srgbClr val="000000"/>
                </a:solidFill>
              </a:rPr>
              <a:t>There are fewer casual users than subscribed members.</a:t>
            </a:r>
            <a:endParaRPr sz="13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7018725" y="1233600"/>
            <a:ext cx="1738500" cy="267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300">
                <a:solidFill>
                  <a:srgbClr val="000000"/>
                </a:solidFill>
              </a:rPr>
              <a:t>The rent by member users keep its behavior during the workweek. In both cases, there are more longer trips during the weekend.</a:t>
            </a:r>
            <a:endParaRPr sz="1300">
              <a:solidFill>
                <a:srgbClr val="000000"/>
              </a:solidFill>
            </a:endParaRPr>
          </a:p>
        </p:txBody>
      </p:sp>
      <p:pic>
        <p:nvPicPr>
          <p:cNvPr id="83" name="Google Shape;83;p17"/>
          <p:cNvPicPr preferRelativeResize="0"/>
          <p:nvPr/>
        </p:nvPicPr>
        <p:blipFill>
          <a:blip r:embed="rId3">
            <a:alphaModFix/>
          </a:blip>
          <a:stretch>
            <a:fillRect/>
          </a:stretch>
        </p:blipFill>
        <p:spPr>
          <a:xfrm>
            <a:off x="394500" y="608863"/>
            <a:ext cx="6364591" cy="3925774"/>
          </a:xfrm>
          <a:prstGeom prst="rect">
            <a:avLst/>
          </a:prstGeom>
          <a:noFill/>
          <a:ln>
            <a:noFill/>
          </a:ln>
        </p:spPr>
      </p:pic>
      <p:pic>
        <p:nvPicPr>
          <p:cNvPr id="84" name="Google Shape;84;p17"/>
          <p:cNvPicPr preferRelativeResize="0"/>
          <p:nvPr/>
        </p:nvPicPr>
        <p:blipFill rotWithShape="1">
          <a:blip r:embed="rId4">
            <a:alphaModFix/>
          </a:blip>
          <a:srcRect b="0" l="0" r="52451" t="38091"/>
          <a:stretch/>
        </p:blipFill>
        <p:spPr>
          <a:xfrm>
            <a:off x="6281475" y="608875"/>
            <a:ext cx="477625" cy="29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673475" y="695475"/>
            <a:ext cx="6085615" cy="3752550"/>
          </a:xfrm>
          <a:prstGeom prst="rect">
            <a:avLst/>
          </a:prstGeom>
          <a:noFill/>
          <a:ln>
            <a:noFill/>
          </a:ln>
        </p:spPr>
      </p:pic>
      <p:pic>
        <p:nvPicPr>
          <p:cNvPr id="90" name="Google Shape;90;p18"/>
          <p:cNvPicPr preferRelativeResize="0"/>
          <p:nvPr/>
        </p:nvPicPr>
        <p:blipFill rotWithShape="1">
          <a:blip r:embed="rId4">
            <a:alphaModFix/>
          </a:blip>
          <a:srcRect b="0" l="0" r="52451" t="38091"/>
          <a:stretch/>
        </p:blipFill>
        <p:spPr>
          <a:xfrm>
            <a:off x="6281475" y="695475"/>
            <a:ext cx="477625" cy="295475"/>
          </a:xfrm>
          <a:prstGeom prst="rect">
            <a:avLst/>
          </a:prstGeom>
          <a:noFill/>
          <a:ln>
            <a:noFill/>
          </a:ln>
        </p:spPr>
      </p:pic>
      <p:sp>
        <p:nvSpPr>
          <p:cNvPr id="91" name="Google Shape;91;p18"/>
          <p:cNvSpPr txBox="1"/>
          <p:nvPr>
            <p:ph idx="1" type="body"/>
          </p:nvPr>
        </p:nvSpPr>
        <p:spPr>
          <a:xfrm>
            <a:off x="7018725" y="1233600"/>
            <a:ext cx="1738500" cy="267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300">
                <a:solidFill>
                  <a:srgbClr val="000000"/>
                </a:solidFill>
              </a:rPr>
              <a:t>The workweek favors member users, and it is important to note that during the weekend, casual users outnumber member users. We can observe that there is significant bicycle usage by casual users during the workweek.</a:t>
            </a:r>
            <a:endParaRPr sz="13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7018725" y="1233600"/>
            <a:ext cx="1738500" cy="267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300">
                <a:solidFill>
                  <a:srgbClr val="000000"/>
                </a:solidFill>
              </a:rPr>
              <a:t>The most popular months for member users are July and August, while June and July are the most popular for casual riders.</a:t>
            </a:r>
            <a:endParaRPr sz="1300">
              <a:solidFill>
                <a:srgbClr val="000000"/>
              </a:solidFill>
            </a:endParaRPr>
          </a:p>
        </p:txBody>
      </p:sp>
      <p:pic>
        <p:nvPicPr>
          <p:cNvPr id="97" name="Google Shape;97;p19"/>
          <p:cNvPicPr preferRelativeResize="0"/>
          <p:nvPr/>
        </p:nvPicPr>
        <p:blipFill>
          <a:blip r:embed="rId3">
            <a:alphaModFix/>
          </a:blip>
          <a:stretch>
            <a:fillRect/>
          </a:stretch>
        </p:blipFill>
        <p:spPr>
          <a:xfrm>
            <a:off x="245525" y="530025"/>
            <a:ext cx="6713925" cy="4083449"/>
          </a:xfrm>
          <a:prstGeom prst="rect">
            <a:avLst/>
          </a:prstGeom>
          <a:noFill/>
          <a:ln>
            <a:noFill/>
          </a:ln>
        </p:spPr>
      </p:pic>
      <p:pic>
        <p:nvPicPr>
          <p:cNvPr id="98" name="Google Shape;98;p19"/>
          <p:cNvPicPr preferRelativeResize="0"/>
          <p:nvPr/>
        </p:nvPicPr>
        <p:blipFill rotWithShape="1">
          <a:blip r:embed="rId4">
            <a:alphaModFix/>
          </a:blip>
          <a:srcRect b="0" l="0" r="52451" t="38091"/>
          <a:stretch/>
        </p:blipFill>
        <p:spPr>
          <a:xfrm>
            <a:off x="6281475" y="695475"/>
            <a:ext cx="477625" cy="29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7018725" y="1233600"/>
            <a:ext cx="1738500" cy="267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300">
                <a:solidFill>
                  <a:srgbClr val="000000"/>
                </a:solidFill>
              </a:rPr>
              <a:t>The docked bike can only be used by casual users, and the most popular bike for them is the electric bike, while classic bikes are slightly more preferred by members than electric bikes.</a:t>
            </a:r>
            <a:endParaRPr sz="1300">
              <a:solidFill>
                <a:srgbClr val="000000"/>
              </a:solidFill>
            </a:endParaRPr>
          </a:p>
        </p:txBody>
      </p:sp>
      <p:pic>
        <p:nvPicPr>
          <p:cNvPr id="104" name="Google Shape;104;p20"/>
          <p:cNvPicPr preferRelativeResize="0"/>
          <p:nvPr/>
        </p:nvPicPr>
        <p:blipFill>
          <a:blip r:embed="rId3">
            <a:alphaModFix/>
          </a:blip>
          <a:stretch>
            <a:fillRect/>
          </a:stretch>
        </p:blipFill>
        <p:spPr>
          <a:xfrm>
            <a:off x="204125" y="500725"/>
            <a:ext cx="6713924" cy="4142058"/>
          </a:xfrm>
          <a:prstGeom prst="rect">
            <a:avLst/>
          </a:prstGeom>
          <a:noFill/>
          <a:ln>
            <a:noFill/>
          </a:ln>
        </p:spPr>
      </p:pic>
      <p:pic>
        <p:nvPicPr>
          <p:cNvPr id="105" name="Google Shape;105;p20"/>
          <p:cNvPicPr preferRelativeResize="0"/>
          <p:nvPr/>
        </p:nvPicPr>
        <p:blipFill rotWithShape="1">
          <a:blip r:embed="rId4">
            <a:alphaModFix/>
          </a:blip>
          <a:srcRect b="0" l="0" r="52451" t="38091"/>
          <a:stretch/>
        </p:blipFill>
        <p:spPr>
          <a:xfrm>
            <a:off x="6281475" y="560925"/>
            <a:ext cx="477625" cy="29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7018725" y="1233600"/>
            <a:ext cx="1738500" cy="267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sz="1300">
                <a:solidFill>
                  <a:srgbClr val="000000"/>
                </a:solidFill>
              </a:rPr>
              <a:t>The most popular day for casual users is Saturday, while for member users it's Thursday.</a:t>
            </a:r>
            <a:endParaRPr sz="1300">
              <a:solidFill>
                <a:srgbClr val="000000"/>
              </a:solidFill>
            </a:endParaRPr>
          </a:p>
        </p:txBody>
      </p:sp>
      <p:pic>
        <p:nvPicPr>
          <p:cNvPr id="111" name="Google Shape;111;p21"/>
          <p:cNvPicPr preferRelativeResize="0"/>
          <p:nvPr/>
        </p:nvPicPr>
        <p:blipFill>
          <a:blip r:embed="rId3">
            <a:alphaModFix/>
          </a:blip>
          <a:stretch>
            <a:fillRect/>
          </a:stretch>
        </p:blipFill>
        <p:spPr>
          <a:xfrm>
            <a:off x="255900" y="504463"/>
            <a:ext cx="6713924" cy="4134563"/>
          </a:xfrm>
          <a:prstGeom prst="rect">
            <a:avLst/>
          </a:prstGeom>
          <a:noFill/>
          <a:ln>
            <a:noFill/>
          </a:ln>
        </p:spPr>
      </p:pic>
      <p:pic>
        <p:nvPicPr>
          <p:cNvPr id="112" name="Google Shape;112;p21"/>
          <p:cNvPicPr preferRelativeResize="0"/>
          <p:nvPr/>
        </p:nvPicPr>
        <p:blipFill rotWithShape="1">
          <a:blip r:embed="rId4">
            <a:alphaModFix/>
          </a:blip>
          <a:srcRect b="0" l="0" r="52451" t="38091"/>
          <a:stretch/>
        </p:blipFill>
        <p:spPr>
          <a:xfrm>
            <a:off x="6281475" y="560925"/>
            <a:ext cx="477625" cy="29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