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285F4"/>
    <a:srgbClr val="5B9BD5"/>
    <a:srgbClr val="3C81F4"/>
    <a:srgbClr val="4472C4"/>
    <a:srgbClr val="EFEDF2"/>
    <a:srgbClr val="4FA930"/>
    <a:srgbClr val="0BA13F"/>
    <a:srgbClr val="0BA03E"/>
    <a:srgbClr val="FDC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7" d="100"/>
          <a:sy n="57" d="100"/>
        </p:scale>
        <p:origin x="12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127793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50437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226618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293030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406789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FA0CBB6-3AD0-4386-9AE4-9D968740C0A5}"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40654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FA0CBB6-3AD0-4386-9AE4-9D968740C0A5}" type="datetimeFigureOut">
              <a:rPr lang="pt-BR" smtClean="0"/>
              <a:t>28/05/2023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175758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FA0CBB6-3AD0-4386-9AE4-9D968740C0A5}" type="datetimeFigureOut">
              <a:rPr lang="pt-BR" smtClean="0"/>
              <a:t>28/05/2023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235233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FA0CBB6-3AD0-4386-9AE4-9D968740C0A5}" type="datetimeFigureOut">
              <a:rPr lang="pt-BR" smtClean="0"/>
              <a:t>28/05/2023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12461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FA0CBB6-3AD0-4386-9AE4-9D968740C0A5}"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149965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FA0CBB6-3AD0-4386-9AE4-9D968740C0A5}" type="datetimeFigureOut">
              <a:rPr lang="pt-BR" smtClean="0"/>
              <a:t>28/05/2023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54B175-6201-4A71-B329-C56C3C0B1022}" type="slidenum">
              <a:rPr lang="pt-BR" smtClean="0"/>
              <a:t>‹nº›</a:t>
            </a:fld>
            <a:endParaRPr lang="pt-BR"/>
          </a:p>
        </p:txBody>
      </p:sp>
    </p:spTree>
    <p:extLst>
      <p:ext uri="{BB962C8B-B14F-4D97-AF65-F5344CB8AC3E}">
        <p14:creationId xmlns:p14="http://schemas.microsoft.com/office/powerpoint/2010/main" val="36466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0CBB6-3AD0-4386-9AE4-9D968740C0A5}" type="datetimeFigureOut">
              <a:rPr lang="pt-BR" smtClean="0"/>
              <a:t>28/05/2023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4B175-6201-4A71-B329-C56C3C0B1022}" type="slidenum">
              <a:rPr lang="pt-BR" smtClean="0"/>
              <a:t>‹nº›</a:t>
            </a:fld>
            <a:endParaRPr lang="pt-BR"/>
          </a:p>
        </p:txBody>
      </p:sp>
    </p:spTree>
    <p:extLst>
      <p:ext uri="{BB962C8B-B14F-4D97-AF65-F5344CB8AC3E}">
        <p14:creationId xmlns:p14="http://schemas.microsoft.com/office/powerpoint/2010/main" val="322436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transfermarkt.com/"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7"/>
            <a:ext cx="12191999" cy="6859674"/>
          </a:xfrm>
          <a:prstGeom prst="rect">
            <a:avLst/>
          </a:prstGeom>
        </p:spPr>
      </p:pic>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7"/>
            <a:ext cx="12191999" cy="6859674"/>
          </a:xfrm>
          <a:prstGeom prst="rect">
            <a:avLst/>
          </a:prstGeom>
        </p:spPr>
      </p:pic>
      <p:sp>
        <p:nvSpPr>
          <p:cNvPr id="10" name="Retângulo de cantos arredondados 9"/>
          <p:cNvSpPr/>
          <p:nvPr/>
        </p:nvSpPr>
        <p:spPr>
          <a:xfrm>
            <a:off x="3709117" y="4829578"/>
            <a:ext cx="8482884" cy="2028422"/>
          </a:xfrm>
          <a:prstGeom prst="roundRect">
            <a:avLst/>
          </a:prstGeom>
          <a:solidFill>
            <a:srgbClr val="FDCE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3541691" y="4966626"/>
            <a:ext cx="8650309" cy="1754326"/>
          </a:xfrm>
          <a:prstGeom prst="rect">
            <a:avLst/>
          </a:prstGeom>
          <a:noFill/>
        </p:spPr>
        <p:txBody>
          <a:bodyPr wrap="square" rtlCol="0">
            <a:spAutoFit/>
          </a:bodyPr>
          <a:lstStyle/>
          <a:p>
            <a:pPr algn="r"/>
            <a:r>
              <a:rPr lang="pt-BR" sz="3600" b="1" u="heavy" dirty="0" smtClean="0">
                <a:solidFill>
                  <a:srgbClr val="0BA03E"/>
                </a:solidFill>
                <a:latin typeface="Felix Titling" panose="04060505060202020A04" pitchFamily="82" charset="0"/>
              </a:rPr>
              <a:t>ANÁLISE DE MERCADO: </a:t>
            </a:r>
          </a:p>
          <a:p>
            <a:pPr algn="r"/>
            <a:r>
              <a:rPr lang="pt-BR" sz="3600" b="1" u="heavy" dirty="0" smtClean="0">
                <a:solidFill>
                  <a:srgbClr val="0BA03E"/>
                </a:solidFill>
                <a:latin typeface="Felix Titling" panose="04060505060202020A04" pitchFamily="82" charset="0"/>
              </a:rPr>
              <a:t>TRANSFERÊNCIAS COM DESTINO AO CAMPEONATO BRASILEIRO SÉRIE A</a:t>
            </a:r>
            <a:endParaRPr lang="pt-BR" sz="3600" u="heavy" dirty="0">
              <a:solidFill>
                <a:srgbClr val="0BA03E"/>
              </a:solidFill>
              <a:latin typeface="Felix Titling" panose="04060505060202020A04" pitchFamily="82" charset="0"/>
            </a:endParaRPr>
          </a:p>
        </p:txBody>
      </p:sp>
    </p:spTree>
    <p:extLst>
      <p:ext uri="{BB962C8B-B14F-4D97-AF65-F5344CB8AC3E}">
        <p14:creationId xmlns:p14="http://schemas.microsoft.com/office/powerpoint/2010/main" val="3666199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ão segurando o símbolo de bola e dinheiro para atividade ilegal de  correção de resultados em vetor de ilustração de esporte de futebol 4599792  Vetor no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de cantos arredondados 4"/>
          <p:cNvSpPr/>
          <p:nvPr/>
        </p:nvSpPr>
        <p:spPr>
          <a:xfrm>
            <a:off x="510207" y="344556"/>
            <a:ext cx="11151705" cy="1126435"/>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510207" y="411704"/>
            <a:ext cx="11151706" cy="923330"/>
          </a:xfrm>
          <a:prstGeom prst="rect">
            <a:avLst/>
          </a:prstGeom>
          <a:noFill/>
        </p:spPr>
        <p:txBody>
          <a:bodyPr wrap="square" rtlCol="0">
            <a:spAutoFit/>
          </a:bodyPr>
          <a:lstStyle/>
          <a:p>
            <a:pPr algn="ctr"/>
            <a:r>
              <a:rPr lang="pt-BR" sz="1750" b="1" dirty="0" smtClean="0"/>
              <a:t>A seguinte apresentação irá elucidar a quantidade e os valores transacionados referente às chegadas de jogadores na Série A do Campeonato Brasileiro durante o período de 13 anos (2010 – 2022) sem considerar as transferências internas e as transferências realizadas por meio de empréstimos.</a:t>
            </a:r>
          </a:p>
        </p:txBody>
      </p:sp>
      <p:sp>
        <p:nvSpPr>
          <p:cNvPr id="4" name="Retângulo de cantos arredondados 3"/>
          <p:cNvSpPr/>
          <p:nvPr/>
        </p:nvSpPr>
        <p:spPr>
          <a:xfrm>
            <a:off x="1381538" y="5201327"/>
            <a:ext cx="9409044" cy="135330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1391478" y="5293207"/>
            <a:ext cx="9409044" cy="1169551"/>
          </a:xfrm>
          <a:prstGeom prst="rect">
            <a:avLst/>
          </a:prstGeom>
          <a:noFill/>
        </p:spPr>
        <p:txBody>
          <a:bodyPr wrap="square" rtlCol="0">
            <a:spAutoFit/>
          </a:bodyPr>
          <a:lstStyle/>
          <a:p>
            <a:pPr algn="ctr"/>
            <a:r>
              <a:rPr lang="pt-BR" sz="1750" b="1" dirty="0" smtClean="0"/>
              <a:t>Foram considerados dados coletados no site </a:t>
            </a:r>
            <a:r>
              <a:rPr lang="pt-BR" sz="1750" b="1" dirty="0" smtClean="0">
                <a:hlinkClick r:id="rId3"/>
              </a:rPr>
              <a:t>www.transfermarkt.com</a:t>
            </a:r>
            <a:r>
              <a:rPr lang="pt-BR" sz="1750" b="1" dirty="0" smtClean="0"/>
              <a:t> – principal portal dedicado ao futebol e à avaliação de valores de mercado de jogadores, clubes e ligas.</a:t>
            </a:r>
          </a:p>
          <a:p>
            <a:pPr algn="ctr"/>
            <a:r>
              <a:rPr lang="pt-BR" sz="1750" b="1" dirty="0" smtClean="0"/>
              <a:t>A análise de mercado trará a comparação das temporadas citadas por meio de estatísticas e tentará apontar relações entre elas e motivos para possíveis distorções ao longo do período selecionado.</a:t>
            </a:r>
            <a:endParaRPr lang="pt-BR" dirty="0" smtClean="0"/>
          </a:p>
        </p:txBody>
      </p:sp>
    </p:spTree>
    <p:extLst>
      <p:ext uri="{BB962C8B-B14F-4D97-AF65-F5344CB8AC3E}">
        <p14:creationId xmlns:p14="http://schemas.microsoft.com/office/powerpoint/2010/main" val="2681139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12" name="Retângulo de cantos arredondados 11"/>
          <p:cNvSpPr/>
          <p:nvPr/>
        </p:nvSpPr>
        <p:spPr>
          <a:xfrm>
            <a:off x="115909" y="3475108"/>
            <a:ext cx="11784169" cy="33012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de cantos arredondados 10"/>
          <p:cNvSpPr/>
          <p:nvPr/>
        </p:nvSpPr>
        <p:spPr>
          <a:xfrm>
            <a:off x="115909" y="123569"/>
            <a:ext cx="11784169" cy="33012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89" y="247139"/>
            <a:ext cx="5729519" cy="3054097"/>
          </a:xfrm>
          <a:prstGeom prst="rect">
            <a:avLst/>
          </a:prstGeom>
          <a:solidFill>
            <a:schemeClr val="bg1"/>
          </a:solidFill>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89" y="3596233"/>
            <a:ext cx="5729519" cy="3058987"/>
          </a:xfrm>
          <a:prstGeom prst="rect">
            <a:avLst/>
          </a:prstGeom>
        </p:spPr>
      </p:pic>
      <p:sp>
        <p:nvSpPr>
          <p:cNvPr id="8" name="CaixaDeTexto 7"/>
          <p:cNvSpPr txBox="1"/>
          <p:nvPr/>
        </p:nvSpPr>
        <p:spPr>
          <a:xfrm>
            <a:off x="6809987" y="758524"/>
            <a:ext cx="4765183" cy="2031325"/>
          </a:xfrm>
          <a:prstGeom prst="rect">
            <a:avLst/>
          </a:prstGeom>
          <a:noFill/>
        </p:spPr>
        <p:txBody>
          <a:bodyPr wrap="square" rtlCol="0">
            <a:spAutoFit/>
          </a:bodyPr>
          <a:lstStyle/>
          <a:p>
            <a:pPr algn="just"/>
            <a:r>
              <a:rPr lang="pt-BR" dirty="0" smtClean="0"/>
              <a:t>O futebol brasileiro, desde 2013 concentra a quantidade de reforços entre 190 e 250. Apesar dos inúmeros choques – positivos e negativos – apresentados durante a análise, é possível constatar que independente dos diferentes montantes transacionados por temporada, a tendência é uma manutenção desses números.</a:t>
            </a:r>
            <a:endParaRPr lang="pt-BR" dirty="0"/>
          </a:p>
        </p:txBody>
      </p:sp>
      <p:sp>
        <p:nvSpPr>
          <p:cNvPr id="10" name="CaixaDeTexto 9"/>
          <p:cNvSpPr txBox="1"/>
          <p:nvPr/>
        </p:nvSpPr>
        <p:spPr>
          <a:xfrm>
            <a:off x="6809987" y="4110063"/>
            <a:ext cx="4752304" cy="2031325"/>
          </a:xfrm>
          <a:prstGeom prst="rect">
            <a:avLst/>
          </a:prstGeom>
          <a:noFill/>
        </p:spPr>
        <p:txBody>
          <a:bodyPr wrap="square" rtlCol="0">
            <a:spAutoFit/>
          </a:bodyPr>
          <a:lstStyle/>
          <a:p>
            <a:pPr algn="just"/>
            <a:r>
              <a:rPr lang="pt-BR" dirty="0" smtClean="0"/>
              <a:t>Ao analisarmos os valores movimentados e sua frequência durante os anos, é constatado que apesar da maior concentração entre 76mi e 107 mi de euros, há uma crescente nos valores acima de 107mi de euros que só não foram vistos após 2018 em duas oportunidades devido a pandemia de COVID-19.</a:t>
            </a:r>
            <a:endParaRPr lang="pt-BR" dirty="0"/>
          </a:p>
        </p:txBody>
      </p:sp>
    </p:spTree>
    <p:extLst>
      <p:ext uri="{BB962C8B-B14F-4D97-AF65-F5344CB8AC3E}">
        <p14:creationId xmlns:p14="http://schemas.microsoft.com/office/powerpoint/2010/main" val="46175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33" name="Retângulo de cantos arredondados 32"/>
          <p:cNvSpPr/>
          <p:nvPr/>
        </p:nvSpPr>
        <p:spPr>
          <a:xfrm>
            <a:off x="68717" y="4365938"/>
            <a:ext cx="3165003" cy="24130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de cantos arredondados 18"/>
          <p:cNvSpPr/>
          <p:nvPr/>
        </p:nvSpPr>
        <p:spPr>
          <a:xfrm>
            <a:off x="8952976" y="4365938"/>
            <a:ext cx="3165003" cy="24130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de cantos arredondados 17"/>
          <p:cNvSpPr/>
          <p:nvPr/>
        </p:nvSpPr>
        <p:spPr>
          <a:xfrm>
            <a:off x="3302437" y="4365938"/>
            <a:ext cx="5603168" cy="24130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0926" y="65396"/>
            <a:ext cx="7742109" cy="4189699"/>
          </a:xfrm>
          <a:prstGeom prst="rect">
            <a:avLst/>
          </a:prstGeom>
        </p:spPr>
      </p:pic>
      <p:pic>
        <p:nvPicPr>
          <p:cNvPr id="7" name="Imagem 6"/>
          <p:cNvPicPr>
            <a:picLocks noChangeAspect="1"/>
          </p:cNvPicPr>
          <p:nvPr/>
        </p:nvPicPr>
        <p:blipFill>
          <a:blip r:embed="rId3"/>
          <a:stretch>
            <a:fillRect/>
          </a:stretch>
        </p:blipFill>
        <p:spPr>
          <a:xfrm>
            <a:off x="1240329" y="4499115"/>
            <a:ext cx="795130" cy="795130"/>
          </a:xfrm>
          <a:prstGeom prst="rect">
            <a:avLst/>
          </a:prstGeom>
        </p:spPr>
      </p:pic>
      <p:sp>
        <p:nvSpPr>
          <p:cNvPr id="9" name="CaixaDeTexto 8"/>
          <p:cNvSpPr txBox="1"/>
          <p:nvPr/>
        </p:nvSpPr>
        <p:spPr>
          <a:xfrm>
            <a:off x="750696" y="5264296"/>
            <a:ext cx="1801044" cy="646331"/>
          </a:xfrm>
          <a:prstGeom prst="rect">
            <a:avLst/>
          </a:prstGeom>
          <a:noFill/>
        </p:spPr>
        <p:txBody>
          <a:bodyPr wrap="square" rtlCol="0">
            <a:spAutoFit/>
          </a:bodyPr>
          <a:lstStyle/>
          <a:p>
            <a:pPr algn="ctr"/>
            <a:r>
              <a:rPr lang="pt-BR" b="1" u="sng" dirty="0" smtClean="0"/>
              <a:t>FIM DA BOLHA</a:t>
            </a:r>
          </a:p>
          <a:p>
            <a:endParaRPr lang="pt-BR" dirty="0"/>
          </a:p>
        </p:txBody>
      </p:sp>
      <p:pic>
        <p:nvPicPr>
          <p:cNvPr id="3080" name="Picture 8" descr="Página 13 | Simbolo Virus Imagens – Download Grátis no Freepi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4189" y="4501706"/>
            <a:ext cx="726365" cy="79513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5458762" y="5301485"/>
            <a:ext cx="1126435" cy="369332"/>
          </a:xfrm>
          <a:prstGeom prst="rect">
            <a:avLst/>
          </a:prstGeom>
          <a:noFill/>
        </p:spPr>
        <p:txBody>
          <a:bodyPr wrap="square" rtlCol="0">
            <a:spAutoFit/>
          </a:bodyPr>
          <a:lstStyle/>
          <a:p>
            <a:pPr algn="ctr"/>
            <a:r>
              <a:rPr lang="pt-BR" b="1" u="sng" dirty="0" smtClean="0"/>
              <a:t>COVID-19</a:t>
            </a:r>
          </a:p>
        </p:txBody>
      </p:sp>
      <p:pic>
        <p:nvPicPr>
          <p:cNvPr id="3104" name="Picture 32" descr="Página 5 | Patrocinadas Imagens – Download Grátis no Freepi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1286" y="4499115"/>
            <a:ext cx="808382" cy="808382"/>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0184294" y="5294245"/>
            <a:ext cx="702365" cy="369332"/>
          </a:xfrm>
          <a:prstGeom prst="rect">
            <a:avLst/>
          </a:prstGeom>
          <a:noFill/>
        </p:spPr>
        <p:txBody>
          <a:bodyPr wrap="square" rtlCol="0">
            <a:spAutoFit/>
          </a:bodyPr>
          <a:lstStyle/>
          <a:p>
            <a:pPr algn="ctr"/>
            <a:r>
              <a:rPr lang="pt-BR" b="1" u="sng" dirty="0" smtClean="0"/>
              <a:t>SAF’S</a:t>
            </a:r>
            <a:endParaRPr lang="pt-BR" b="1" u="sng" dirty="0"/>
          </a:p>
        </p:txBody>
      </p:sp>
      <p:sp>
        <p:nvSpPr>
          <p:cNvPr id="15" name="CaixaDeTexto 14"/>
          <p:cNvSpPr txBox="1"/>
          <p:nvPr/>
        </p:nvSpPr>
        <p:spPr>
          <a:xfrm>
            <a:off x="8952976" y="5587461"/>
            <a:ext cx="3165003" cy="830997"/>
          </a:xfrm>
          <a:prstGeom prst="rect">
            <a:avLst/>
          </a:prstGeom>
          <a:noFill/>
        </p:spPr>
        <p:txBody>
          <a:bodyPr wrap="square" rtlCol="0">
            <a:spAutoFit/>
          </a:bodyPr>
          <a:lstStyle/>
          <a:p>
            <a:pPr algn="ctr"/>
            <a:r>
              <a:rPr lang="pt-BR" sz="1200" dirty="0" smtClean="0"/>
              <a:t>O ano de 2022 culmina o fim dos impactos da Pandemia com a chegada das SAF’S no futebol brasileiro, explicando o retorno de altos valores e muitos reforços.</a:t>
            </a:r>
          </a:p>
        </p:txBody>
      </p:sp>
      <p:sp>
        <p:nvSpPr>
          <p:cNvPr id="16" name="CaixaDeTexto 15"/>
          <p:cNvSpPr txBox="1"/>
          <p:nvPr/>
        </p:nvSpPr>
        <p:spPr>
          <a:xfrm>
            <a:off x="3281091" y="5587461"/>
            <a:ext cx="5643143" cy="830997"/>
          </a:xfrm>
          <a:prstGeom prst="rect">
            <a:avLst/>
          </a:prstGeom>
          <a:noFill/>
        </p:spPr>
        <p:txBody>
          <a:bodyPr wrap="square" rtlCol="0">
            <a:spAutoFit/>
          </a:bodyPr>
          <a:lstStyle/>
          <a:p>
            <a:pPr algn="ctr"/>
            <a:r>
              <a:rPr lang="pt-BR" sz="1200" dirty="0" smtClean="0"/>
              <a:t>No ano de 2020 e ainda com influências em 2021, é visto um enorme impacto resultado da COVID-19 com uma menor injeção de dinheiro, porém com um progresso no número de reforços, o que pode ser entendido como uma necessidade de um maior número de atletas por clube.</a:t>
            </a:r>
            <a:endParaRPr lang="pt-BR" sz="1200" dirty="0"/>
          </a:p>
        </p:txBody>
      </p:sp>
      <p:sp>
        <p:nvSpPr>
          <p:cNvPr id="17" name="CaixaDeTexto 16"/>
          <p:cNvSpPr txBox="1"/>
          <p:nvPr/>
        </p:nvSpPr>
        <p:spPr>
          <a:xfrm>
            <a:off x="39975" y="5578695"/>
            <a:ext cx="3146375" cy="1200329"/>
          </a:xfrm>
          <a:prstGeom prst="rect">
            <a:avLst/>
          </a:prstGeom>
          <a:noFill/>
        </p:spPr>
        <p:txBody>
          <a:bodyPr wrap="square" rtlCol="0">
            <a:spAutoFit/>
          </a:bodyPr>
          <a:lstStyle/>
          <a:p>
            <a:pPr algn="ctr"/>
            <a:r>
              <a:rPr lang="pt-BR" sz="1200" dirty="0" smtClean="0"/>
              <a:t>Após uma era de grandes gastos e enormes salários, a dívida dos clubes aumentaram causaram uma redução em valores e atletas contratados. O efeito pré Copa do Mundo também é influente, assim como visto no ano de  2017.</a:t>
            </a:r>
            <a:endParaRPr lang="pt-BR" sz="1200" dirty="0"/>
          </a:p>
        </p:txBody>
      </p:sp>
    </p:spTree>
    <p:extLst>
      <p:ext uri="{BB962C8B-B14F-4D97-AF65-F5344CB8AC3E}">
        <p14:creationId xmlns:p14="http://schemas.microsoft.com/office/powerpoint/2010/main" val="168637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 y="-5366"/>
            <a:ext cx="12182474" cy="6863366"/>
          </a:xfrm>
          <a:prstGeom prst="rect">
            <a:avLst/>
          </a:prstGeom>
        </p:spPr>
      </p:pic>
      <p:sp>
        <p:nvSpPr>
          <p:cNvPr id="13" name="Retângulo de cantos arredondados 12"/>
          <p:cNvSpPr/>
          <p:nvPr/>
        </p:nvSpPr>
        <p:spPr>
          <a:xfrm>
            <a:off x="4809067" y="4653583"/>
            <a:ext cx="7258794" cy="2082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de cantos arredondados 13"/>
          <p:cNvSpPr/>
          <p:nvPr/>
        </p:nvSpPr>
        <p:spPr>
          <a:xfrm>
            <a:off x="135467" y="118533"/>
            <a:ext cx="4493959" cy="66178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4809067" y="4817820"/>
            <a:ext cx="7258794" cy="1754326"/>
          </a:xfrm>
          <a:prstGeom prst="rect">
            <a:avLst/>
          </a:prstGeom>
          <a:noFill/>
        </p:spPr>
        <p:txBody>
          <a:bodyPr wrap="square" rtlCol="0">
            <a:spAutoFit/>
          </a:bodyPr>
          <a:lstStyle/>
          <a:p>
            <a:pPr algn="just"/>
            <a:r>
              <a:rPr lang="pt-BR" b="1" dirty="0" smtClean="0"/>
              <a:t>Tendo em vista, que com a análise foi observado uma possível mantida no número de reforços por temporada, há uma hipótese de relação inflacionária nos valores dos jogadores em geral ou uma possível mudança na característica dos jogadores que desembarcam no Brasil, ou seja, jogadores com um maior valor aquisitivo que poderá causar impacto na qualidade do futebol brasileiro.</a:t>
            </a:r>
            <a:endParaRPr lang="pt-BR" b="1" dirty="0"/>
          </a:p>
        </p:txBody>
      </p:sp>
      <p:sp>
        <p:nvSpPr>
          <p:cNvPr id="10" name="CaixaDeTexto 9"/>
          <p:cNvSpPr txBox="1"/>
          <p:nvPr/>
        </p:nvSpPr>
        <p:spPr>
          <a:xfrm>
            <a:off x="135468" y="986002"/>
            <a:ext cx="4493958" cy="4708981"/>
          </a:xfrm>
          <a:prstGeom prst="rect">
            <a:avLst/>
          </a:prstGeom>
          <a:noFill/>
        </p:spPr>
        <p:txBody>
          <a:bodyPr wrap="square" rtlCol="0">
            <a:spAutoFit/>
          </a:bodyPr>
          <a:lstStyle/>
          <a:p>
            <a:pPr algn="just"/>
            <a:r>
              <a:rPr lang="pt-BR" sz="2000" b="1" dirty="0" smtClean="0"/>
              <a:t>O mercado de transferências do futebol brasileiro no ano de 2022 teve um enorme crescimento atingindo a marca de 198mi de euros e ultrapassou níveis vistos pré-pandemia. </a:t>
            </a:r>
          </a:p>
          <a:p>
            <a:pPr algn="just"/>
            <a:r>
              <a:rPr lang="pt-BR" sz="2000" b="1" dirty="0" smtClean="0"/>
              <a:t>O número representa um aumento nos valores de contratações de mais de 100% e podem sinalizar - devido a entrada de novos patrocinadores e dos projetos de SAF’S no modelo clube-empresa que injetam grandes valores nos clubes - que nos próximos anos haja uma nova tendência que apontam para o crescimento dos valores transacionados.</a:t>
            </a:r>
          </a:p>
        </p:txBody>
      </p:sp>
      <p:sp>
        <p:nvSpPr>
          <p:cNvPr id="17" name="CaixaDeTexto 16"/>
          <p:cNvSpPr txBox="1"/>
          <p:nvPr/>
        </p:nvSpPr>
        <p:spPr>
          <a:xfrm>
            <a:off x="638312" y="290658"/>
            <a:ext cx="3488267" cy="523220"/>
          </a:xfrm>
          <a:prstGeom prst="rect">
            <a:avLst/>
          </a:prstGeom>
          <a:noFill/>
        </p:spPr>
        <p:txBody>
          <a:bodyPr wrap="square" rtlCol="0">
            <a:spAutoFit/>
          </a:bodyPr>
          <a:lstStyle/>
          <a:p>
            <a:pPr algn="ctr"/>
            <a:r>
              <a:rPr lang="pt-BR" sz="2800" b="1" u="sng" dirty="0" smtClean="0"/>
              <a:t>TENDÊNCIAS</a:t>
            </a:r>
            <a:endParaRPr lang="pt-BR" b="1" u="sng" dirty="0"/>
          </a:p>
        </p:txBody>
      </p:sp>
      <p:pic>
        <p:nvPicPr>
          <p:cNvPr id="4104" name="Picture 8" descr="gráfico, análise, crescimento de negócios png transparente 9589864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2699" y="5122407"/>
            <a:ext cx="1859492" cy="185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15660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498</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Calibri Light</vt:lpstr>
      <vt:lpstr>Felix Titling</vt:lpstr>
      <vt:lpstr>Tema do Office</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MERCADO: TRANSFERÊNCIAS COM DESTINO AO CAMPEONATO BRASILEIRO SÉRIE A</dc:title>
  <dc:creator>Guinther Torres</dc:creator>
  <cp:lastModifiedBy>Guinther Torres</cp:lastModifiedBy>
  <cp:revision>32</cp:revision>
  <dcterms:created xsi:type="dcterms:W3CDTF">2023-05-28T14:35:43Z</dcterms:created>
  <dcterms:modified xsi:type="dcterms:W3CDTF">2023-05-29T17:21:30Z</dcterms:modified>
</cp:coreProperties>
</file>