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53D7A9-FBD4-42F5-9C0D-C5FA19D469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0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0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8C5817-F45A-40D5-BB0F-5370A5C18D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581BD3-1B96-4B60-87D5-0D38D10563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6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69760" y="1326240"/>
            <a:ext cx="29196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5520" y="1326240"/>
            <a:ext cx="29196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6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69760" y="3043440"/>
            <a:ext cx="29196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5520" y="3043440"/>
            <a:ext cx="29196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7B7BC4-D789-416D-95BC-4485486052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04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5158FC-EC9C-4395-B338-DBD7CB7051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04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B587DC-2BAF-4C9A-B7FB-F18007C2B2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448337-3429-4E6F-BEDC-6ECD36199B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0CC777-6C1C-48A5-B234-C20915C1AE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7320" cy="43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996782-A075-4221-9A93-D64108BD39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FFDE1B-4D3E-4241-9F2B-35377D2AED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0B5186-BB5A-4838-8984-CFD8DDAFAD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04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A9990D-E832-4810-85DE-B337420B37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04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5920" y="5163840"/>
            <a:ext cx="3193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4480" y="5163840"/>
            <a:ext cx="23464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A3AB88-B1DE-4909-994C-7AA8EB30C7E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3640" y="5163840"/>
            <a:ext cx="23464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getpostman.com/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anuelzapata/curso-patrones-arquitectura/blob/main/microservices/examples/property-lambda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console.aws.amazon.com/lambda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console.aws.amazon.com/apigateway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228600" y="236880"/>
            <a:ext cx="9144000" cy="113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Arial"/>
              </a:rPr>
              <a:t>Desplegar una función en </a:t>
            </a:r>
            <a:r>
              <a:rPr b="1" lang="en-US" sz="2200" spc="-1" strike="noStrike">
                <a:latin typeface="Arial"/>
              </a:rPr>
              <a:t>AWS Lambda y configurar </a:t>
            </a:r>
            <a:r>
              <a:rPr b="1" lang="en-US" sz="2200" spc="-1" strike="noStrike">
                <a:latin typeface="Arial"/>
              </a:rPr>
              <a:t>un API gateway para </a:t>
            </a:r>
            <a:r>
              <a:rPr b="1" lang="en-US" sz="2200" spc="-1" strike="noStrike">
                <a:latin typeface="Arial"/>
              </a:rPr>
              <a:t>accederla</a:t>
            </a:r>
            <a:endParaRPr b="1" lang="en-US" sz="22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905640" y="1476720"/>
            <a:ext cx="2329560" cy="274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Pasos generales: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Generar archivo .jar del código fuente.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Crear función en AWS Lambda.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Configurar API gateway.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Probar la función.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Desplegar el API.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 txBox="1"/>
          <p:nvPr/>
        </p:nvSpPr>
        <p:spPr>
          <a:xfrm>
            <a:off x="4114800" y="178920"/>
            <a:ext cx="2072160" cy="73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4. Probar la función</a:t>
            </a:r>
            <a:endParaRPr b="1" lang="en-US" sz="16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2286000" y="529560"/>
            <a:ext cx="6064920" cy="107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Se puede probar el acceso a la función desde el API Gateway, directamente desde la aplicación de AWS.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Para probar, hay que seleccionar el método y luego TEST.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360" y="1294920"/>
            <a:ext cx="10077120" cy="419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 txBox="1"/>
          <p:nvPr/>
        </p:nvSpPr>
        <p:spPr>
          <a:xfrm>
            <a:off x="4060440" y="34200"/>
            <a:ext cx="2797560" cy="65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En la página que se abre, clic en el botón Test.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914400" y="457200"/>
            <a:ext cx="7831080" cy="498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 txBox="1"/>
          <p:nvPr/>
        </p:nvSpPr>
        <p:spPr>
          <a:xfrm>
            <a:off x="4114800" y="178920"/>
            <a:ext cx="1998720" cy="73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5. Desplegar el API</a:t>
            </a:r>
            <a:endParaRPr b="1" lang="en-US" sz="16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991080" y="529560"/>
            <a:ext cx="7924320" cy="107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Hasta el momento, el API solo es accesible desde la consola de AWS. Para que se pueda probar externamente, es necesario desplegarlo.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Para lo anterior, seleccionar Deploy API desde el menú Actions.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057400" y="1371600"/>
            <a:ext cx="678600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 txBox="1"/>
          <p:nvPr/>
        </p:nvSpPr>
        <p:spPr>
          <a:xfrm>
            <a:off x="217080" y="82800"/>
            <a:ext cx="9612720" cy="37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Esto abrirá un popup donde se debe seleccionar el ambiente al que se desplegará (ejemplos: desarrollo, pruebas, staging, producción). La primera se debe crear uno nuevo seleccionando [New Stage].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947600" y="705240"/>
            <a:ext cx="7267320" cy="491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 txBox="1"/>
          <p:nvPr/>
        </p:nvSpPr>
        <p:spPr>
          <a:xfrm>
            <a:off x="506520" y="34200"/>
            <a:ext cx="8866080" cy="65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Una vez se indique un nombre (en mi caso usé staging) y se dé clic en Deploy, la consola mostrará una página con la URL pública para acceder la función.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28600" y="664920"/>
            <a:ext cx="9601200" cy="344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 txBox="1"/>
          <p:nvPr/>
        </p:nvSpPr>
        <p:spPr>
          <a:xfrm>
            <a:off x="1600200" y="34200"/>
            <a:ext cx="7574760" cy="65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Esta URL se puede acceder desde el navegador directamente (ya que estamos usando GET) o desde un programa como </a:t>
            </a:r>
            <a:r>
              <a:rPr b="0" lang="en-US" sz="1000" spc="-1" strike="noStrike">
                <a:latin typeface="Arial"/>
                <a:hlinkClick r:id="rId1"/>
              </a:rPr>
              <a:t>Postman</a:t>
            </a:r>
            <a:r>
              <a:rPr b="0" lang="en-US" sz="1000" spc="-1" strike="noStrike">
                <a:latin typeface="Arial"/>
              </a:rPr>
              <a:t>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856440" y="328320"/>
            <a:ext cx="8973360" cy="492948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 txBox="1"/>
          <p:nvPr/>
        </p:nvSpPr>
        <p:spPr>
          <a:xfrm>
            <a:off x="1143000" y="5330160"/>
            <a:ext cx="7642080" cy="107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Y eso es todo. Siguiendo estos pasos tienes un microservicio corriendo en AWS Lambda, que se accede a través de un API gateway.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2800080" y="26640"/>
            <a:ext cx="4286520" cy="157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1. Generar archivo .jar del </a:t>
            </a:r>
            <a:r>
              <a:rPr b="1" lang="en-US" sz="1600" spc="-1" strike="noStrike">
                <a:latin typeface="Arial"/>
              </a:rPr>
              <a:t>código fuente</a:t>
            </a:r>
            <a:endParaRPr b="1" lang="en-US" sz="16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Abrir el proyecto cuyo código fuente está </a:t>
            </a:r>
            <a:r>
              <a:rPr b="0" lang="en-US" sz="1000" spc="-1" strike="noStrike">
                <a:latin typeface="Arial"/>
                <a:hlinkClick r:id="rId1"/>
              </a:rPr>
              <a:t>en esta ruta</a:t>
            </a:r>
            <a:r>
              <a:rPr b="0" lang="en-US" sz="1000" spc="-1" strike="noStrike">
                <a:latin typeface="Arial"/>
              </a:rPr>
              <a:t>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Para generar el .jar, ir al menú de Maven y </a:t>
            </a:r>
            <a:r>
              <a:rPr b="0" lang="en-US" sz="1000" spc="-1" strike="noStrike">
                <a:latin typeface="Arial"/>
              </a:rPr>
              <a:t>ejecutar el comando package.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1030320" y="1371600"/>
            <a:ext cx="8342280" cy="365760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 txBox="1"/>
          <p:nvPr/>
        </p:nvSpPr>
        <p:spPr>
          <a:xfrm>
            <a:off x="2142000" y="5257800"/>
            <a:ext cx="631620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Una vez finalice la generación, el archivo .jar quedará en la ruta target\property-lambda-0.1.0.jar del proyecto.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925560" y="483840"/>
            <a:ext cx="7989840" cy="157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2. Crear función en AWS Lambda</a:t>
            </a:r>
            <a:endParaRPr b="1" lang="en-US" sz="16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Ir a </a:t>
            </a:r>
            <a:r>
              <a:rPr b="0" lang="en-US" sz="1000" spc="-1" strike="noStrike">
                <a:latin typeface="Arial"/>
                <a:hlinkClick r:id="rId1"/>
              </a:rPr>
              <a:t>https://console.aws.amazon.com/lambda</a:t>
            </a:r>
            <a:r>
              <a:rPr b="0" lang="en-US" sz="1000" spc="-1" strike="noStrike">
                <a:latin typeface="Arial"/>
              </a:rPr>
              <a:t>. Se necesitará una </a:t>
            </a:r>
            <a:r>
              <a:rPr b="0" lang="en-US" sz="1000" spc="-1" strike="noStrike">
                <a:latin typeface="Arial"/>
              </a:rPr>
              <a:t>cuenta gratuita de Amazon Web Services para este y los siguientes </a:t>
            </a:r>
            <a:r>
              <a:rPr b="0" lang="en-US" sz="1000" spc="-1" strike="noStrike">
                <a:latin typeface="Arial"/>
              </a:rPr>
              <a:t>pasos.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Dar clic en Create Function.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0" y="1650960"/>
            <a:ext cx="10077120" cy="223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2743200" y="457200"/>
            <a:ext cx="4572000" cy="65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Configurar la función de acuerdo a la siguiente imagen.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85800" y="914400"/>
            <a:ext cx="8655120" cy="434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1371600" y="457200"/>
            <a:ext cx="7476120" cy="121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Clic en Create function.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En la siguiente pantalla, es necesario subir el .jar generado en el paso anterior e indicar la clase y el método que tiene que invocar AWS: course.microservices.property.lambda.PropertyLambda::handleRequest.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1680" y="1410480"/>
            <a:ext cx="10077120" cy="201852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 txBox="1"/>
          <p:nvPr/>
        </p:nvSpPr>
        <p:spPr>
          <a:xfrm>
            <a:off x="2938680" y="3874680"/>
            <a:ext cx="4263480" cy="115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C</a:t>
            </a:r>
            <a:r>
              <a:rPr b="0" lang="en-US" sz="1000" spc="-1" strike="noStrike">
                <a:latin typeface="Arial"/>
              </a:rPr>
              <a:t>l</a:t>
            </a:r>
            <a:r>
              <a:rPr b="0" lang="en-US" sz="1000" spc="-1" strike="noStrike">
                <a:latin typeface="Arial"/>
              </a:rPr>
              <a:t>i</a:t>
            </a:r>
            <a:r>
              <a:rPr b="0" lang="en-US" sz="1000" spc="-1" strike="noStrike">
                <a:latin typeface="Arial"/>
              </a:rPr>
              <a:t>c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n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l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b</a:t>
            </a:r>
            <a:r>
              <a:rPr b="0" lang="en-US" sz="1000" spc="-1" strike="noStrike">
                <a:latin typeface="Arial"/>
              </a:rPr>
              <a:t>o</a:t>
            </a:r>
            <a:r>
              <a:rPr b="0" lang="en-US" sz="1000" spc="-1" strike="noStrike">
                <a:latin typeface="Arial"/>
              </a:rPr>
              <a:t>t</a:t>
            </a:r>
            <a:r>
              <a:rPr b="0" lang="en-US" sz="1000" spc="-1" strike="noStrike">
                <a:latin typeface="Arial"/>
              </a:rPr>
              <a:t>ó</a:t>
            </a:r>
            <a:r>
              <a:rPr b="0" lang="en-US" sz="1000" spc="-1" strike="noStrike">
                <a:latin typeface="Arial"/>
              </a:rPr>
              <a:t>n</a:t>
            </a:r>
            <a:r>
              <a:rPr b="0" lang="en-US" sz="1000" spc="-1" strike="noStrike">
                <a:latin typeface="Arial"/>
              </a:rPr>
              <a:t> </a:t>
            </a:r>
            <a:r>
              <a:rPr b="0" lang="en-US" sz="1000" spc="-1" strike="noStrike">
                <a:latin typeface="Arial"/>
              </a:rPr>
              <a:t>S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v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 </a:t>
            </a:r>
            <a:r>
              <a:rPr b="0" lang="en-US" sz="1000" spc="-1" strike="noStrike">
                <a:latin typeface="Arial"/>
              </a:rPr>
              <a:t>q</a:t>
            </a:r>
            <a:r>
              <a:rPr b="0" lang="en-US" sz="1000" spc="-1" strike="noStrike">
                <a:latin typeface="Arial"/>
              </a:rPr>
              <a:t>u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s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n</a:t>
            </a:r>
            <a:r>
              <a:rPr b="0" lang="en-US" sz="1000" spc="-1" strike="noStrike">
                <a:latin typeface="Arial"/>
              </a:rPr>
              <a:t>c</a:t>
            </a:r>
            <a:r>
              <a:rPr b="0" lang="en-US" sz="1000" spc="-1" strike="noStrike">
                <a:latin typeface="Arial"/>
              </a:rPr>
              <a:t>u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n</a:t>
            </a:r>
            <a:r>
              <a:rPr b="0" lang="en-US" sz="1000" spc="-1" strike="noStrike">
                <a:latin typeface="Arial"/>
              </a:rPr>
              <a:t>t</a:t>
            </a:r>
            <a:r>
              <a:rPr b="0" lang="en-US" sz="1000" spc="-1" strike="noStrike">
                <a:latin typeface="Arial"/>
              </a:rPr>
              <a:t>r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n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l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p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r</a:t>
            </a:r>
            <a:r>
              <a:rPr b="0" lang="en-US" sz="1000" spc="-1" strike="noStrike">
                <a:latin typeface="Arial"/>
              </a:rPr>
              <a:t>t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s</a:t>
            </a:r>
            <a:r>
              <a:rPr b="0" lang="en-US" sz="1000" spc="-1" strike="noStrike">
                <a:latin typeface="Arial"/>
              </a:rPr>
              <a:t>u</a:t>
            </a:r>
            <a:r>
              <a:rPr b="0" lang="en-US" sz="1000" spc="-1" strike="noStrike">
                <a:latin typeface="Arial"/>
              </a:rPr>
              <a:t>p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r</a:t>
            </a:r>
            <a:r>
              <a:rPr b="0" lang="en-US" sz="1000" spc="-1" strike="noStrike">
                <a:latin typeface="Arial"/>
              </a:rPr>
              <a:t>i</a:t>
            </a:r>
            <a:r>
              <a:rPr b="0" lang="en-US" sz="1000" spc="-1" strike="noStrike">
                <a:latin typeface="Arial"/>
              </a:rPr>
              <a:t>o</a:t>
            </a:r>
            <a:r>
              <a:rPr b="0" lang="en-US" sz="1000" spc="-1" strike="noStrike">
                <a:latin typeface="Arial"/>
              </a:rPr>
              <a:t>r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d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l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p</a:t>
            </a:r>
            <a:r>
              <a:rPr b="0" lang="en-US" sz="1000" spc="-1" strike="noStrike">
                <a:latin typeface="Arial"/>
              </a:rPr>
              <a:t>á</a:t>
            </a:r>
            <a:r>
              <a:rPr b="0" lang="en-US" sz="1000" spc="-1" strike="noStrike">
                <a:latin typeface="Arial"/>
              </a:rPr>
              <a:t>g</a:t>
            </a:r>
            <a:r>
              <a:rPr b="0" lang="en-US" sz="1000" spc="-1" strike="noStrike">
                <a:latin typeface="Arial"/>
              </a:rPr>
              <a:t>i</a:t>
            </a:r>
            <a:r>
              <a:rPr b="0" lang="en-US" sz="1000" spc="-1" strike="noStrike">
                <a:latin typeface="Arial"/>
              </a:rPr>
              <a:t>n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.</a:t>
            </a:r>
            <a:endParaRPr b="0" lang="en-US" sz="1000" spc="-1" strike="noStrike">
              <a:latin typeface="Arial"/>
            </a:endParaRPr>
          </a:p>
          <a:p>
            <a:endParaRPr b="1" lang="en-US" sz="16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3458880" y="457200"/>
            <a:ext cx="2941920" cy="157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3. Configurar API gateway</a:t>
            </a:r>
            <a:endParaRPr b="1" lang="en-US" sz="16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Ir a </a:t>
            </a:r>
            <a:r>
              <a:rPr b="0" lang="en-US" sz="1000" spc="-1" strike="noStrike">
                <a:latin typeface="Arial"/>
                <a:hlinkClick r:id="rId1"/>
              </a:rPr>
              <a:t>https://console.aws.amazon.com/apigateway</a:t>
            </a:r>
            <a:r>
              <a:rPr b="0" lang="en-US" sz="1000" spc="-1" strike="noStrike">
                <a:latin typeface="Arial"/>
              </a:rPr>
              <a:t>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Dar clic en Create API.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1717560" y="1828800"/>
            <a:ext cx="6705360" cy="376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 txBox="1"/>
          <p:nvPr/>
        </p:nvSpPr>
        <p:spPr>
          <a:xfrm>
            <a:off x="3618720" y="457200"/>
            <a:ext cx="3239280" cy="65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Indicar un nombre para el API y dar clic en Create API.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1680" y="914400"/>
            <a:ext cx="10077120" cy="384660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 txBox="1"/>
          <p:nvPr/>
        </p:nvSpPr>
        <p:spPr>
          <a:xfrm>
            <a:off x="2464920" y="5050800"/>
            <a:ext cx="5536080" cy="65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En la página siguiente, vamos a crear el método HTTP a través del cual se accederá la función.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 txBox="1"/>
          <p:nvPr/>
        </p:nvSpPr>
        <p:spPr>
          <a:xfrm>
            <a:off x="3886200" y="457200"/>
            <a:ext cx="2750040" cy="65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Dar clic en Actions y luego en Create method.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079280" y="738720"/>
            <a:ext cx="7981560" cy="492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 txBox="1"/>
          <p:nvPr/>
        </p:nvSpPr>
        <p:spPr>
          <a:xfrm>
            <a:off x="3310920" y="228600"/>
            <a:ext cx="4004280" cy="65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Seleccionar GET y y luego dar clic en el botón al lado del dropdown.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3886200" y="457200"/>
            <a:ext cx="2943000" cy="141876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 txBox="1"/>
          <p:nvPr/>
        </p:nvSpPr>
        <p:spPr>
          <a:xfrm>
            <a:off x="2057400" y="1828800"/>
            <a:ext cx="7069320" cy="65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En la configuración del método, seleccionar Lambda Function e indicar el nombre de la función que se asignó en el paso 2.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1828800" y="2057400"/>
            <a:ext cx="7000920" cy="314172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 txBox="1"/>
          <p:nvPr/>
        </p:nvSpPr>
        <p:spPr>
          <a:xfrm>
            <a:off x="4051440" y="5257800"/>
            <a:ext cx="2806560" cy="115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En el popup para dar permisos, dar clic en OK.</a:t>
            </a:r>
            <a:endParaRPr b="0" lang="en-US" sz="1000" spc="-1" strike="noStrike">
              <a:latin typeface="Arial"/>
            </a:endParaRPr>
          </a:p>
          <a:p>
            <a:endParaRPr b="1" lang="en-US" sz="16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2023-03-21T08:39:36Z</dcterms:created>
  <dc:creator/>
  <dc:description/>
  <dc:language>en-US</dc:language>
  <cp:lastModifiedBy/>
  <dcterms:modified xsi:type="dcterms:W3CDTF">2023-03-22T11:05:42Z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