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B7A7D57-A69A-4835-A1AC-B2C6FAF1E21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3640" y="1326240"/>
            <a:ext cx="906804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3640" y="3043440"/>
            <a:ext cx="906804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2F0F783-B7DF-4046-9B5C-1875C081843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E508FC2-7DFC-479C-9D75-FABC00DA40A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3640" y="1326240"/>
            <a:ext cx="29196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69760" y="1326240"/>
            <a:ext cx="29196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5520" y="1326240"/>
            <a:ext cx="29196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3640" y="3043440"/>
            <a:ext cx="29196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69760" y="3043440"/>
            <a:ext cx="29196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5520" y="3043440"/>
            <a:ext cx="29196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0141D43-5C5E-48B8-87C1-B6F1252E72D2}"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3640" y="1326240"/>
            <a:ext cx="906804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508FD29-2A40-4937-A83C-568CDD23B03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3640" y="1326240"/>
            <a:ext cx="906804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CA42701-656B-49A6-82FC-1F5CD461062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3A0B742-9334-4D8F-BBE7-CE78D67826F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2651FDA-495F-40DB-8768-2B34C0BC480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5720"/>
            <a:ext cx="9067320" cy="4383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994FF20-CC96-41A0-BFCF-F6A2582B612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E2DBC47-F607-4C63-8ADB-6FF4A819582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4233579-9AD9-4328-B7A3-7172A0F9E60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3640" y="3043440"/>
            <a:ext cx="906804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4C1689A-31E8-4DD5-BA76-9E107A1910F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7320" cy="94536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3640" y="1326240"/>
            <a:ext cx="906804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 name="PlaceHolder 3"/>
          <p:cNvSpPr>
            <a:spLocks noGrp="1"/>
          </p:cNvSpPr>
          <p:nvPr>
            <p:ph type="ftr" idx="1"/>
          </p:nvPr>
        </p:nvSpPr>
        <p:spPr>
          <a:xfrm>
            <a:off x="3445920" y="5163840"/>
            <a:ext cx="319320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2"/>
          </p:nvPr>
        </p:nvSpPr>
        <p:spPr>
          <a:xfrm>
            <a:off x="7224480" y="5163840"/>
            <a:ext cx="234648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AE4E1056-58B3-447E-9E1C-A9D19CD69BF7}" type="slidenum">
              <a:rPr b="0" lang="en-US" sz="1400" spc="-1" strike="noStrike">
                <a:latin typeface="Times New Roman"/>
              </a:rPr>
              <a:t>&lt;number&gt;</a:t>
            </a:fld>
            <a:endParaRPr b="0" lang="en-US" sz="1400" spc="-1" strike="noStrike">
              <a:latin typeface="Times New Roman"/>
            </a:endParaRPr>
          </a:p>
        </p:txBody>
      </p:sp>
      <p:sp>
        <p:nvSpPr>
          <p:cNvPr id="4" name="PlaceHolder 5"/>
          <p:cNvSpPr>
            <a:spLocks noGrp="1"/>
          </p:cNvSpPr>
          <p:nvPr>
            <p:ph type="dt" idx="3"/>
          </p:nvPr>
        </p:nvSpPr>
        <p:spPr>
          <a:xfrm>
            <a:off x="503640" y="5163840"/>
            <a:ext cx="2346480" cy="3898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228600" y="295200"/>
            <a:ext cx="9563040" cy="4734000"/>
          </a:xfrm>
          <a:prstGeom prst="rect">
            <a:avLst/>
          </a:prstGeom>
          <a:noFill/>
          <a:ln w="0">
            <a:noFill/>
          </a:ln>
        </p:spPr>
        <p:txBody>
          <a:bodyPr lIns="90000" rIns="90000" tIns="45000" bIns="45000" anchor="t">
            <a:noAutofit/>
          </a:bodyPr>
          <a:p>
            <a:r>
              <a:rPr b="1" lang="en-US" sz="1800" spc="-1" strike="noStrike">
                <a:latin typeface="Arial"/>
              </a:rPr>
              <a:t>¿Para qué sirven los Patrones de Arquitectua?</a:t>
            </a:r>
            <a:endParaRPr b="0" lang="en-US" sz="1800" spc="-1" strike="noStrike">
              <a:latin typeface="Arial"/>
            </a:endParaRPr>
          </a:p>
          <a:p>
            <a:endParaRPr b="0" lang="en-US" sz="1800" spc="-1" strike="noStrike">
              <a:latin typeface="Arial"/>
            </a:endParaRPr>
          </a:p>
          <a:p>
            <a:r>
              <a:rPr b="0" lang="en-US" sz="1800" spc="-1" strike="noStrike">
                <a:latin typeface="Arial"/>
              </a:rPr>
              <a:t>Ayudan a estructurar una aplicación desde un nivel alto de abstracción. Cuando se inicia un nuevo proyecto, se reciben los requerimientos del usuario y se hace un estimado de tiempo y equipo necesario. La pregunta clave es cómo comenzar a desarrollar la aplicación, y ahí es donde surgen las dudas. Si se usa un framework, a menudo se deja que el framework dicte la arquitectura, lo cual puede ser un problema si hay cambios en el framework. Si se comienza desde cero, surge la pregunta de cómo estructurar la aplicación y surgen dudas como cómo organizar las carpetas, si hacerlo por cada paso o por dominio, etc.</a:t>
            </a:r>
            <a:endParaRPr b="0" lang="en-US" sz="1800" spc="-1" strike="noStrike">
              <a:latin typeface="Arial"/>
            </a:endParaRPr>
          </a:p>
          <a:p>
            <a:endParaRPr b="0" lang="en-US" sz="1800" spc="-1" strike="noStrike">
              <a:latin typeface="Arial"/>
            </a:endParaRPr>
          </a:p>
          <a:p>
            <a:r>
              <a:rPr b="0" lang="en-US" sz="1800" spc="-1" strike="noStrike">
                <a:latin typeface="Arial"/>
              </a:rPr>
              <a:t>Es aquí donde entran los patrones de arquitectura, que son soluciones o estructuras que ayudan a definir la aplicación desde un nivel más alto. Los patrones de arquitectura pueden incluir arquitecturas por capas, arquitecturas orientadas a eventos y otros. La utilidad de los patrones de arquitectura es dar una guía para comenzar a definir la aplicación. Sin embargo, es importante tener en cuenta que no hay una solución única para todos los casos, y que no todos los problemas se resuelven con la arquitectura por capas o el patrón MVC. Hay muchos otros patrones de arquitectura que pueden ayudar a estructurar la aplicación de manera más efectiva.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txBox="1"/>
          <p:nvPr/>
        </p:nvSpPr>
        <p:spPr>
          <a:xfrm>
            <a:off x="228600" y="295200"/>
            <a:ext cx="9563040" cy="4734000"/>
          </a:xfrm>
          <a:prstGeom prst="rect">
            <a:avLst/>
          </a:prstGeom>
          <a:noFill/>
          <a:ln w="0">
            <a:noFill/>
          </a:ln>
        </p:spPr>
        <p:txBody>
          <a:bodyPr lIns="90000" rIns="90000" tIns="45000" bIns="45000" anchor="t">
            <a:noAutofit/>
          </a:bodyPr>
          <a:p>
            <a:r>
              <a:rPr b="1" lang="en-US" sz="1800" spc="-1" strike="noStrike">
                <a:latin typeface="Arial"/>
              </a:rPr>
              <a:t>Patrón de arquitectura por capas</a:t>
            </a:r>
            <a:endParaRPr b="0" lang="en-US" sz="1800" spc="-1" strike="noStrike">
              <a:latin typeface="Arial"/>
            </a:endParaRPr>
          </a:p>
          <a:p>
            <a:endParaRPr b="0" lang="en-US" sz="1800" spc="-1" strike="noStrike">
              <a:latin typeface="Arial"/>
            </a:endParaRPr>
          </a:p>
          <a:p>
            <a:r>
              <a:rPr b="0" lang="en-US" sz="1800" spc="-1" strike="noStrike">
                <a:latin typeface="Arial"/>
              </a:rPr>
              <a:t>La arquitectura por capas, también conocida como arquitectura multi capas o arquitectura de n capas. </a:t>
            </a:r>
            <a:endParaRPr b="0" lang="en-US" sz="1800" spc="-1" strike="noStrike">
              <a:latin typeface="Arial"/>
            </a:endParaRPr>
          </a:p>
          <a:p>
            <a:endParaRPr b="0" lang="en-US" sz="1800" spc="-1" strike="noStrike">
              <a:latin typeface="Arial"/>
            </a:endParaRPr>
          </a:p>
          <a:p>
            <a:r>
              <a:rPr b="0" lang="en-US" sz="1800" spc="-1" strike="noStrike">
                <a:latin typeface="Arial"/>
              </a:rPr>
              <a:t>Esta arquitectura se refiere a la separación de una aplicación en grupos o capas que cumplen una función específica y están organizados horizontalmente. Cada capa tiene una responsabilidad única y debe cumplir con un propósito específico. Además, debe haber capas de alto nivel y bajo nivel, y el patrón no define la cantidad de capas ni de qué tipo deben ser. </a:t>
            </a:r>
            <a:endParaRPr b="0" lang="en-US" sz="1800" spc="-1" strike="noStrike">
              <a:latin typeface="Arial"/>
            </a:endParaRPr>
          </a:p>
          <a:p>
            <a:endParaRPr b="0" lang="en-US" sz="1800" spc="-1" strike="noStrike">
              <a:latin typeface="Arial"/>
            </a:endParaRPr>
          </a:p>
          <a:p>
            <a:r>
              <a:rPr b="0" lang="en-US" sz="1800" spc="-1" strike="noStrike">
                <a:latin typeface="Arial"/>
              </a:rPr>
              <a:t>El ejemplo de una hormiga y un pastel se usa para explicar cómo se accede a cada capa. En general, el patrón se basa en separar una aplicación en tareas de alto y bajo nivel y no define la cantidad de capas ni de qué tipo deben ser. También se mencionan algunas reglas generales para diseñar cada capa.</a:t>
            </a:r>
            <a:endParaRPr b="0" lang="en-US" sz="1800" spc="-1" strike="noStrike">
              <a:latin typeface="Arial"/>
            </a:endParaRPr>
          </a:p>
        </p:txBody>
      </p:sp>
      <p:pic>
        <p:nvPicPr>
          <p:cNvPr id="43" name="" descr=""/>
          <p:cNvPicPr/>
          <p:nvPr/>
        </p:nvPicPr>
        <p:blipFill>
          <a:blip r:embed="rId1"/>
          <a:stretch/>
        </p:blipFill>
        <p:spPr>
          <a:xfrm>
            <a:off x="3972240" y="3886200"/>
            <a:ext cx="2657160" cy="1609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
          <p:cNvSpPr txBox="1"/>
          <p:nvPr/>
        </p:nvSpPr>
        <p:spPr>
          <a:xfrm>
            <a:off x="228600" y="295200"/>
            <a:ext cx="9563040" cy="4734000"/>
          </a:xfrm>
          <a:prstGeom prst="rect">
            <a:avLst/>
          </a:prstGeom>
          <a:noFill/>
          <a:ln w="0">
            <a:noFill/>
          </a:ln>
        </p:spPr>
        <p:txBody>
          <a:bodyPr lIns="90000" rIns="90000" tIns="45000" bIns="45000" anchor="t">
            <a:noAutofit/>
          </a:bodyPr>
          <a:p>
            <a:r>
              <a:rPr b="1" lang="en-US" sz="1800" spc="-1" strike="noStrike">
                <a:latin typeface="Arial"/>
              </a:rPr>
              <a:t>Patrón de arquitectura </a:t>
            </a:r>
            <a:r>
              <a:rPr b="1" lang="en-US" sz="1800" spc="-1" strike="noStrike">
                <a:latin typeface="Arial"/>
              </a:rPr>
              <a:t>microservicios</a:t>
            </a:r>
            <a:endParaRPr b="0" lang="en-US" sz="1800" spc="-1" strike="noStrike">
              <a:latin typeface="Arial"/>
            </a:endParaRPr>
          </a:p>
          <a:p>
            <a:endParaRPr b="0" lang="en-US" sz="1800" spc="-1" strike="noStrike">
              <a:latin typeface="Arial"/>
            </a:endParaRPr>
          </a:p>
          <a:p>
            <a:r>
              <a:rPr b="0" lang="en-US" sz="1800" spc="-1" strike="noStrike">
                <a:latin typeface="Arial"/>
              </a:rPr>
              <a:t>La arquitectura de microservicios y </a:t>
            </a:r>
            <a:r>
              <a:rPr b="0" lang="en-US" sz="1800" spc="-1" strike="noStrike">
                <a:latin typeface="Arial"/>
              </a:rPr>
              <a:t>cómo se diferencian de las </a:t>
            </a:r>
            <a:r>
              <a:rPr b="0" lang="en-US" sz="1800" spc="-1" strike="noStrike">
                <a:latin typeface="Arial"/>
              </a:rPr>
              <a:t>aplicaciones monolíticas. </a:t>
            </a:r>
            <a:endParaRPr b="0" lang="en-US" sz="1800" spc="-1" strike="noStrike">
              <a:latin typeface="Arial"/>
            </a:endParaRPr>
          </a:p>
          <a:p>
            <a:endParaRPr b="0" lang="en-US" sz="1800" spc="-1" strike="noStrike">
              <a:latin typeface="Arial"/>
            </a:endParaRPr>
          </a:p>
          <a:p>
            <a:r>
              <a:rPr b="0" lang="en-US" sz="1800" spc="-1" strike="noStrike">
                <a:latin typeface="Arial"/>
              </a:rPr>
              <a:t>Las aplicaciones monolíticas son </a:t>
            </a:r>
            <a:r>
              <a:rPr b="0" lang="en-US" sz="1800" spc="-1" strike="noStrike">
                <a:latin typeface="Arial"/>
              </a:rPr>
              <a:t>una única aplicación ejecutable que </a:t>
            </a:r>
            <a:r>
              <a:rPr b="0" lang="en-US" sz="1800" spc="-1" strike="noStrike">
                <a:latin typeface="Arial"/>
              </a:rPr>
              <a:t>tiene acceso a los datos, ejecuta la </a:t>
            </a:r>
            <a:r>
              <a:rPr b="0" lang="en-US" sz="1800" spc="-1" strike="noStrike">
                <a:latin typeface="Arial"/>
              </a:rPr>
              <a:t>lógica de negocio y recibe </a:t>
            </a:r>
            <a:r>
              <a:rPr b="0" lang="en-US" sz="1800" spc="-1" strike="noStrike">
                <a:latin typeface="Arial"/>
              </a:rPr>
              <a:t>solicitudes de múltiples clientes. </a:t>
            </a:r>
            <a:endParaRPr b="0" lang="en-US" sz="1800" spc="-1" strike="noStrike">
              <a:latin typeface="Arial"/>
            </a:endParaRPr>
          </a:p>
          <a:p>
            <a:endParaRPr b="0" lang="en-US" sz="1800" spc="-1" strike="noStrike">
              <a:latin typeface="Arial"/>
            </a:endParaRPr>
          </a:p>
          <a:p>
            <a:r>
              <a:rPr b="0" lang="en-US" sz="1800" spc="-1" strike="noStrike">
                <a:latin typeface="Arial"/>
              </a:rPr>
              <a:t>La arquitectura de microservicios </a:t>
            </a:r>
            <a:r>
              <a:rPr b="0" lang="en-US" sz="1800" spc="-1" strike="noStrike">
                <a:latin typeface="Arial"/>
              </a:rPr>
              <a:t>divide una aplicación en servicios </a:t>
            </a:r>
            <a:r>
              <a:rPr b="0" lang="en-US" sz="1800" spc="-1" strike="noStrike">
                <a:latin typeface="Arial"/>
              </a:rPr>
              <a:t>pequeños e independientes que se </a:t>
            </a:r>
            <a:r>
              <a:rPr b="0" lang="en-US" sz="1800" spc="-1" strike="noStrike">
                <a:latin typeface="Arial"/>
              </a:rPr>
              <a:t>comunican entre sí mediante </a:t>
            </a:r>
            <a:r>
              <a:rPr b="0" lang="en-US" sz="1800" spc="-1" strike="noStrike">
                <a:latin typeface="Arial"/>
              </a:rPr>
              <a:t>mecanismos livianos. </a:t>
            </a:r>
            <a:endParaRPr b="0" lang="en-US" sz="1800" spc="-1" strike="noStrike">
              <a:latin typeface="Arial"/>
            </a:endParaRPr>
          </a:p>
          <a:p>
            <a:endParaRPr b="0" lang="en-US" sz="1800" spc="-1" strike="noStrike">
              <a:latin typeface="Arial"/>
            </a:endParaRPr>
          </a:p>
          <a:p>
            <a:r>
              <a:rPr b="0" lang="en-US" sz="1800" spc="-1" strike="noStrike">
                <a:latin typeface="Arial"/>
              </a:rPr>
              <a:t>Estos servicios se desarrollan </a:t>
            </a:r>
            <a:r>
              <a:rPr b="0" lang="en-US" sz="1800" spc="-1" strike="noStrike">
                <a:latin typeface="Arial"/>
              </a:rPr>
              <a:t>alrededor de las necesidades del </a:t>
            </a:r>
            <a:r>
              <a:rPr b="0" lang="en-US" sz="1800" spc="-1" strike="noStrike">
                <a:latin typeface="Arial"/>
              </a:rPr>
              <a:t>negocio y deben estar soportados </a:t>
            </a:r>
            <a:r>
              <a:rPr b="0" lang="en-US" sz="1800" spc="-1" strike="noStrike">
                <a:latin typeface="Arial"/>
              </a:rPr>
              <a:t>por un proceso de despliegue </a:t>
            </a:r>
            <a:r>
              <a:rPr b="0" lang="en-US" sz="1800" spc="-1" strike="noStrike">
                <a:latin typeface="Arial"/>
              </a:rPr>
              <a:t>automático. </a:t>
            </a:r>
            <a:endParaRPr b="0" lang="en-US" sz="1800" spc="-1" strike="noStrike">
              <a:latin typeface="Arial"/>
            </a:endParaRPr>
          </a:p>
          <a:p>
            <a:endParaRPr b="0" lang="en-US" sz="1800" spc="-1" strike="noStrike">
              <a:latin typeface="Arial"/>
            </a:endParaRPr>
          </a:p>
          <a:p>
            <a:r>
              <a:rPr b="0" lang="en-US" sz="1800" spc="-1" strike="noStrike">
                <a:latin typeface="Arial"/>
              </a:rPr>
              <a:t>El texto también describe tres </a:t>
            </a:r>
            <a:r>
              <a:rPr b="0" lang="en-US" sz="1800" spc="-1" strike="noStrike">
                <a:latin typeface="Arial"/>
              </a:rPr>
              <a:t>topologías de cómo estos servicios </a:t>
            </a:r>
            <a:r>
              <a:rPr b="0" lang="en-US" sz="1800" spc="-1" strike="noStrike">
                <a:latin typeface="Arial"/>
              </a:rPr>
              <a:t>pueden estar organizados: basadas </a:t>
            </a:r>
            <a:r>
              <a:rPr b="0" lang="en-US" sz="1800" spc="-1" strike="noStrike">
                <a:latin typeface="Arial"/>
              </a:rPr>
              <a:t>en API, en aplicaciones y en </a:t>
            </a:r>
            <a:r>
              <a:rPr b="0" lang="en-US" sz="1800" spc="-1" strike="noStrike">
                <a:latin typeface="Arial"/>
              </a:rPr>
              <a:t>mensajería.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txBox="1"/>
          <p:nvPr/>
        </p:nvSpPr>
        <p:spPr>
          <a:xfrm>
            <a:off x="228600" y="295200"/>
            <a:ext cx="9563040" cy="4734000"/>
          </a:xfrm>
          <a:prstGeom prst="rect">
            <a:avLst/>
          </a:prstGeom>
          <a:noFill/>
          <a:ln w="0">
            <a:noFill/>
          </a:ln>
        </p:spPr>
        <p:txBody>
          <a:bodyPr lIns="90000" rIns="90000" tIns="45000" bIns="45000" anchor="t">
            <a:noAutofit/>
          </a:bodyPr>
          <a:p>
            <a:r>
              <a:rPr b="1" lang="en-US" sz="1800" spc="-1" strike="noStrike">
                <a:latin typeface="Arial"/>
              </a:rPr>
              <a:t>Patrón de arquitectura de plugins o microkernel</a:t>
            </a:r>
            <a:endParaRPr b="0" lang="en-US" sz="1800" spc="-1" strike="noStrike">
              <a:latin typeface="Arial"/>
            </a:endParaRPr>
          </a:p>
          <a:p>
            <a:endParaRPr b="0" lang="en-US" sz="1800" spc="-1" strike="noStrike">
              <a:latin typeface="Arial"/>
            </a:endParaRPr>
          </a:p>
          <a:p>
            <a:r>
              <a:rPr b="0" lang="en-US" sz="1800" spc="-1" strike="noStrike">
                <a:latin typeface="Arial"/>
              </a:rPr>
              <a:t>La arquitectura de microkernel o arquitectura por plugins, utilizando la aplicación de chat Slack como ejemplo. </a:t>
            </a:r>
            <a:endParaRPr b="0" lang="en-US" sz="1800" spc="-1" strike="noStrike">
              <a:latin typeface="Arial"/>
            </a:endParaRPr>
          </a:p>
          <a:p>
            <a:endParaRPr b="0" lang="en-US" sz="1800" spc="-1" strike="noStrike">
              <a:latin typeface="Arial"/>
            </a:endParaRPr>
          </a:p>
          <a:p>
            <a:r>
              <a:rPr b="0" lang="en-US" sz="1800" spc="-1" strike="noStrike">
                <a:latin typeface="Arial"/>
              </a:rPr>
              <a:t>Esta arquitectura consiste en tener un sistema principal que contiene la funcionalidad básica de la aplicación y luego tener plugins o aplicaciones externas que se conectan a ese sistema principal para extender la funcionalidad. </a:t>
            </a:r>
            <a:endParaRPr b="0" lang="en-US" sz="1800" spc="-1" strike="noStrike">
              <a:latin typeface="Arial"/>
            </a:endParaRPr>
          </a:p>
          <a:p>
            <a:endParaRPr b="0" lang="en-US" sz="1800" spc="-1" strike="noStrike">
              <a:latin typeface="Arial"/>
            </a:endParaRPr>
          </a:p>
          <a:p>
            <a:r>
              <a:rPr b="0" lang="en-US" sz="1800" spc="-1" strike="noStrike">
                <a:latin typeface="Arial"/>
              </a:rPr>
              <a:t>Los plugins contienen lógica de negocio especializada, procesamiento complejo, integraciones con sistemas externos, entre otras cosas. </a:t>
            </a:r>
            <a:endParaRPr b="0" lang="en-US" sz="1800" spc="-1" strike="noStrike">
              <a:latin typeface="Arial"/>
            </a:endParaRPr>
          </a:p>
          <a:p>
            <a:endParaRPr b="0" lang="en-US" sz="1800" spc="-1" strike="noStrike">
              <a:latin typeface="Arial"/>
            </a:endParaRPr>
          </a:p>
          <a:p>
            <a:r>
              <a:rPr b="0" lang="en-US" sz="1800" spc="-1" strike="noStrike">
                <a:latin typeface="Arial"/>
              </a:rPr>
              <a:t>Los plugins deben ser independientes, es decir, no depender de otros plugins ni del sistema principal. Además, se discuten tres aspectos de diseño fundamentales que hay que tener en cuenta: el registro, la comunicación y la seguridad.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
          <p:cNvSpPr txBox="1"/>
          <p:nvPr/>
        </p:nvSpPr>
        <p:spPr>
          <a:xfrm>
            <a:off x="228600" y="295200"/>
            <a:ext cx="9563040" cy="4953600"/>
          </a:xfrm>
          <a:prstGeom prst="rect">
            <a:avLst/>
          </a:prstGeom>
          <a:noFill/>
          <a:ln w="0">
            <a:noFill/>
          </a:ln>
        </p:spPr>
        <p:txBody>
          <a:bodyPr lIns="90000" rIns="90000" tIns="45000" bIns="45000" anchor="t">
            <a:noAutofit/>
          </a:bodyPr>
          <a:p>
            <a:r>
              <a:rPr b="1" lang="en-US" sz="1800" spc="-1" strike="noStrike">
                <a:latin typeface="Arial"/>
              </a:rPr>
              <a:t>Patrón de arquitectura orientada a eventos</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Una plataforma diseñada y desarrollada para una empresa que fabricaba cámaras para vehículos. </a:t>
            </a:r>
            <a:endParaRPr b="0" lang="en-US" sz="1800" spc="-1" strike="noStrike">
              <a:latin typeface="Arial"/>
            </a:endParaRPr>
          </a:p>
          <a:p>
            <a:endParaRPr b="0" lang="en-US" sz="1800" spc="-1" strike="noStrike">
              <a:latin typeface="Arial"/>
            </a:endParaRPr>
          </a:p>
          <a:p>
            <a:r>
              <a:rPr b="0" lang="en-US" sz="1800" spc="-1" strike="noStrike">
                <a:latin typeface="Arial"/>
              </a:rPr>
              <a:t>La plataforma se basa en una arquitectura orientada a eventos, donde las cámaras generan información que se registra como eventos. </a:t>
            </a:r>
            <a:endParaRPr b="0" lang="en-US" sz="1800" spc="-1" strike="noStrike">
              <a:latin typeface="Arial"/>
            </a:endParaRPr>
          </a:p>
          <a:p>
            <a:endParaRPr b="0" lang="en-US" sz="1800" spc="-1" strike="noStrike">
              <a:latin typeface="Arial"/>
            </a:endParaRPr>
          </a:p>
          <a:p>
            <a:r>
              <a:rPr b="0" lang="en-US" sz="1800" spc="-1" strike="noStrike">
                <a:latin typeface="Arial"/>
              </a:rPr>
              <a:t>La plataforma recibe estos eventos, los procesa y actualiza ciertas tablas en la base de datos. Además, notifica a las aplicaciones de los dueños de las cámaras acerca de los eventos ocurridos. Los componentes de esta arquitectura son los generadores o productores (cámaras), los mensajes (información del evento), el componente de mensajería (plataforma), los canales (puente entre el componente de mensajería y los componentes que están interesados en ser notificados acerca del evento) y los procesadores o consumidores (componentes interesados en los eventos). </a:t>
            </a:r>
            <a:endParaRPr b="0" lang="en-US" sz="1800" spc="-1" strike="noStrike">
              <a:latin typeface="Arial"/>
            </a:endParaRPr>
          </a:p>
          <a:p>
            <a:endParaRPr b="0" lang="en-US" sz="1800" spc="-1" strike="noStrike">
              <a:latin typeface="Arial"/>
            </a:endParaRPr>
          </a:p>
          <a:p>
            <a:r>
              <a:rPr b="0" lang="en-US" sz="1800" spc="-1" strike="noStrike">
                <a:latin typeface="Arial"/>
              </a:rPr>
              <a:t>Se mencionan dos topologías posibles para organizar la parte del componente de mensajería: el mediador y el broker.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txBox="1"/>
          <p:nvPr/>
        </p:nvSpPr>
        <p:spPr>
          <a:xfrm>
            <a:off x="228600" y="295200"/>
            <a:ext cx="9563040" cy="4734000"/>
          </a:xfrm>
          <a:prstGeom prst="rect">
            <a:avLst/>
          </a:prstGeom>
          <a:noFill/>
          <a:ln w="0">
            <a:noFill/>
          </a:ln>
        </p:spPr>
        <p:txBody>
          <a:bodyPr lIns="90000" rIns="90000" tIns="45000" bIns="45000" anchor="t">
            <a:noAutofit/>
          </a:bodyPr>
          <a:p>
            <a:r>
              <a:rPr b="1" lang="en-US" sz="1800" spc="-1" strike="noStrike">
                <a:latin typeface="Arial"/>
              </a:rPr>
              <a:t>La legendaria arquitectura de 3 capas</a:t>
            </a:r>
            <a:endParaRPr b="0" lang="en-US" sz="1800" spc="-1" strike="noStrike">
              <a:latin typeface="Arial"/>
            </a:endParaRPr>
          </a:p>
          <a:p>
            <a:endParaRPr b="0" lang="en-US" sz="1800" spc="-1" strike="noStrike">
              <a:latin typeface="Arial"/>
            </a:endParaRPr>
          </a:p>
          <a:p>
            <a:r>
              <a:rPr b="0" lang="en-US" sz="1800" spc="-1" strike="noStrike">
                <a:latin typeface="Arial"/>
              </a:rPr>
              <a:t>La arquitectura está compuesta por tres capas: presentación, dominio y acceso a datos. </a:t>
            </a:r>
            <a:endParaRPr b="0" lang="en-US" sz="1800" spc="-1" strike="noStrike">
              <a:latin typeface="Arial"/>
            </a:endParaRPr>
          </a:p>
          <a:p>
            <a:endParaRPr b="0" lang="en-US" sz="1800" spc="-1" strike="noStrike">
              <a:latin typeface="Arial"/>
            </a:endParaRPr>
          </a:p>
          <a:p>
            <a:r>
              <a:rPr b="0" lang="en-US" sz="1800" spc="-1" strike="noStrike">
                <a:latin typeface="Arial"/>
              </a:rPr>
              <a:t>La capa de presentación es la interfaz del usuario que se encarga de manejar la interacción entre el cliente y la aplicación. </a:t>
            </a:r>
            <a:endParaRPr b="0" lang="en-US" sz="1800" spc="-1" strike="noStrike">
              <a:latin typeface="Arial"/>
            </a:endParaRPr>
          </a:p>
          <a:p>
            <a:endParaRPr b="0" lang="en-US" sz="1800" spc="-1" strike="noStrike">
              <a:latin typeface="Arial"/>
            </a:endParaRPr>
          </a:p>
          <a:p>
            <a:r>
              <a:rPr b="0" lang="en-US" sz="1800" spc="-1" strike="noStrike">
                <a:latin typeface="Arial"/>
              </a:rPr>
              <a:t>La capa de dominio es la capa central que contiene la lógica de negocio del sistema y normalmente oculta el acceso a datos. </a:t>
            </a:r>
            <a:endParaRPr b="0" lang="en-US" sz="1800" spc="-1" strike="noStrike">
              <a:latin typeface="Arial"/>
            </a:endParaRPr>
          </a:p>
          <a:p>
            <a:endParaRPr b="0" lang="en-US" sz="1800" spc="-1" strike="noStrike">
              <a:latin typeface="Arial"/>
            </a:endParaRPr>
          </a:p>
          <a:p>
            <a:r>
              <a:rPr b="0" lang="en-US" sz="1800" spc="-1" strike="noStrike">
                <a:latin typeface="Arial"/>
              </a:rPr>
              <a:t>La capa de acceso a datos se encarga de las operaciones de lectura y escritura en la base de datos. Se dan varios ejemplos de cada capa, como una aplicación web, una aplicación de escritorio y un servicio web. </a:t>
            </a:r>
            <a:endParaRPr b="0" lang="en-US" sz="1800" spc="-1" strike="noStrike">
              <a:latin typeface="Arial"/>
            </a:endParaRPr>
          </a:p>
          <a:p>
            <a:endParaRPr b="0" lang="en-US" sz="1800" spc="-1" strike="noStrike">
              <a:latin typeface="Arial"/>
            </a:endParaRPr>
          </a:p>
          <a:p>
            <a:r>
              <a:rPr b="0" lang="en-US" sz="1800" spc="-1" strike="noStrike">
                <a:latin typeface="Arial"/>
              </a:rPr>
              <a:t>La capa de dominio puede contener cálculos basados en datos de entrada, validaciones de datos y algoritmos.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txBox="1"/>
          <p:nvPr/>
        </p:nvSpPr>
        <p:spPr>
          <a:xfrm>
            <a:off x="228600" y="295200"/>
            <a:ext cx="9563040" cy="5209560"/>
          </a:xfrm>
          <a:prstGeom prst="rect">
            <a:avLst/>
          </a:prstGeom>
          <a:noFill/>
          <a:ln w="0">
            <a:noFill/>
          </a:ln>
        </p:spPr>
        <p:txBody>
          <a:bodyPr lIns="90000" rIns="90000" tIns="45000" bIns="45000" anchor="t">
            <a:noAutofit/>
          </a:bodyPr>
          <a:p>
            <a:r>
              <a:rPr b="1" lang="en-US" sz="1800" spc="-1" strike="noStrike">
                <a:latin typeface="Arial"/>
              </a:rPr>
              <a:t>El patrón de arquitectura correcto para tu aplicación</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Conocer los atributos de calidad y la comunidad para elegir el patrón correcto en cada </a:t>
            </a:r>
            <a:r>
              <a:rPr b="0" lang="en-US" sz="1800" spc="-1" strike="noStrike">
                <a:latin typeface="Arial"/>
              </a:rPr>
              <a:t>situación. </a:t>
            </a:r>
            <a:endParaRPr b="0" lang="en-US" sz="1800" spc="-1" strike="noStrike">
              <a:latin typeface="Arial"/>
            </a:endParaRPr>
          </a:p>
          <a:p>
            <a:endParaRPr b="0" lang="en-US" sz="1800" spc="-1" strike="noStrike">
              <a:latin typeface="Arial"/>
            </a:endParaRPr>
          </a:p>
          <a:p>
            <a:r>
              <a:rPr b="0" lang="en-US" sz="1800" spc="-1" strike="noStrike">
                <a:latin typeface="Arial"/>
              </a:rPr>
              <a:t>Se definen los atributos de calidad como propiedades medibles de un sistema y se </a:t>
            </a:r>
            <a:r>
              <a:rPr b="0" lang="en-US" sz="1800" spc="-1" strike="noStrike">
                <a:latin typeface="Arial"/>
              </a:rPr>
              <a:t>presentan seis atributos de calidad importantes: escalabilidad, despliegue, rendimiento, </a:t>
            </a:r>
            <a:r>
              <a:rPr b="0" lang="en-US" sz="1800" spc="-1" strike="noStrike">
                <a:latin typeface="Arial"/>
              </a:rPr>
              <a:t>agilidad, testabilidad y seguridad. </a:t>
            </a:r>
            <a:endParaRPr b="0" lang="en-US" sz="1800" spc="-1" strike="noStrike">
              <a:latin typeface="Arial"/>
            </a:endParaRPr>
          </a:p>
          <a:p>
            <a:endParaRPr b="0" lang="en-US" sz="1800" spc="-1" strike="noStrike">
              <a:latin typeface="Arial"/>
            </a:endParaRPr>
          </a:p>
          <a:p>
            <a:r>
              <a:rPr b="0" lang="en-US" sz="1800" spc="-1" strike="noStrike">
                <a:latin typeface="Arial"/>
              </a:rPr>
              <a:t>Se compara cada patrón con cada uno de estos atributos para determinar qué patrón </a:t>
            </a:r>
            <a:r>
              <a:rPr b="0" lang="en-US" sz="1800" spc="-1" strike="noStrike">
                <a:latin typeface="Arial"/>
              </a:rPr>
              <a:t>funciona mejor para cada uno. </a:t>
            </a:r>
            <a:endParaRPr b="0" lang="en-US" sz="1800" spc="-1" strike="noStrike">
              <a:latin typeface="Arial"/>
            </a:endParaRPr>
          </a:p>
          <a:p>
            <a:endParaRPr b="0" lang="en-US" sz="1800" spc="-1" strike="noStrike">
              <a:latin typeface="Arial"/>
            </a:endParaRPr>
          </a:p>
          <a:p>
            <a:r>
              <a:rPr b="0" lang="en-US" sz="1800" spc="-1" strike="noStrike">
                <a:latin typeface="Arial"/>
              </a:rPr>
              <a:t>Se mencionan cuatro patrones de arquitectura: microkernel, arquitectura por capas, </a:t>
            </a:r>
            <a:r>
              <a:rPr b="0" lang="en-US" sz="1800" spc="-1" strike="noStrike">
                <a:latin typeface="Arial"/>
              </a:rPr>
              <a:t>arquitecturas orientadas a eventos y microservicios. Se concluye que los patrones de </a:t>
            </a:r>
            <a:r>
              <a:rPr b="0" lang="en-US" sz="1800" spc="-1" strike="noStrike">
                <a:latin typeface="Arial"/>
              </a:rPr>
              <a:t>arquitectura distribuida, como microservicios y arquitecturas orientadas a eventos, son </a:t>
            </a:r>
            <a:r>
              <a:rPr b="0" lang="en-US" sz="1800" spc="-1" strike="noStrike">
                <a:latin typeface="Arial"/>
              </a:rPr>
              <a:t>buenos para la escalabilidad y el rendimiento, mientras que el microkernel es adecuado </a:t>
            </a:r>
            <a:r>
              <a:rPr b="0" lang="en-US" sz="1800" spc="-1" strike="noStrike">
                <a:latin typeface="Arial"/>
              </a:rPr>
              <a:t>para el despliegue y la agilidad. Por otro lado, la arquitectura por capas es mala para la </a:t>
            </a:r>
            <a:r>
              <a:rPr b="0" lang="en-US" sz="1800" spc="-1" strike="noStrike">
                <a:latin typeface="Arial"/>
              </a:rPr>
              <a:t>agilidad y la testabilidad, mientras que los microservicios no son buenos para el </a:t>
            </a:r>
            <a:r>
              <a:rPr b="0" lang="en-US" sz="1800" spc="-1" strike="noStrike">
                <a:latin typeface="Arial"/>
              </a:rPr>
              <a:t>rendimiento si no están bien diseñados.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txBox="1"/>
          <p:nvPr/>
        </p:nvSpPr>
        <p:spPr>
          <a:xfrm>
            <a:off x="228600" y="295200"/>
            <a:ext cx="9563040" cy="4734000"/>
          </a:xfrm>
          <a:prstGeom prst="rect">
            <a:avLst/>
          </a:prstGeom>
          <a:noFill/>
          <a:ln w="0">
            <a:noFill/>
          </a:ln>
        </p:spPr>
        <p:txBody>
          <a:bodyPr lIns="90000" rIns="90000" tIns="45000" bIns="45000" anchor="t">
            <a:noAutofit/>
          </a:bodyPr>
          <a:p>
            <a:r>
              <a:rPr b="1" lang="en-US" sz="1800" spc="-1" strike="noStrike">
                <a:latin typeface="Arial"/>
              </a:rPr>
              <a:t>¿MVC es un patrón de arquitectura?</a:t>
            </a:r>
            <a:endParaRPr b="0" lang="en-US" sz="1800" spc="-1" strike="noStrike">
              <a:latin typeface="Arial"/>
            </a:endParaRPr>
          </a:p>
          <a:p>
            <a:endParaRPr b="0" lang="en-US" sz="1800" spc="-1" strike="noStrike">
              <a:latin typeface="Arial"/>
            </a:endParaRPr>
          </a:p>
          <a:p>
            <a:r>
              <a:rPr b="0" lang="en-US" sz="1800" spc="-1" strike="noStrike">
                <a:latin typeface="Arial"/>
              </a:rPr>
              <a:t>MVC (Modelo Vista Controlador) y se compara con la arquitectura de tres capas. </a:t>
            </a:r>
            <a:endParaRPr b="0" lang="en-US" sz="1800" spc="-1" strike="noStrike">
              <a:latin typeface="Arial"/>
            </a:endParaRPr>
          </a:p>
          <a:p>
            <a:endParaRPr b="0" lang="en-US" sz="1800" spc="-1" strike="noStrike">
              <a:latin typeface="Arial"/>
            </a:endParaRPr>
          </a:p>
          <a:p>
            <a:r>
              <a:rPr b="0" lang="en-US" sz="1800" spc="-1" strike="noStrike">
                <a:latin typeface="Arial"/>
              </a:rPr>
              <a:t>MVC tiene una vista que interactúa con el usuario, un controlador que tiene la lógica de la </a:t>
            </a:r>
            <a:r>
              <a:rPr b="0" lang="en-US" sz="1800" spc="-1" strike="noStrike">
                <a:latin typeface="Arial"/>
              </a:rPr>
              <a:t>aplicación y un modelo que tiene la lógica de negocio y los datos. </a:t>
            </a:r>
            <a:endParaRPr b="0" lang="en-US" sz="1800" spc="-1" strike="noStrike">
              <a:latin typeface="Arial"/>
            </a:endParaRPr>
          </a:p>
          <a:p>
            <a:endParaRPr b="0" lang="en-US" sz="1800" spc="-1" strike="noStrike">
              <a:latin typeface="Arial"/>
            </a:endParaRPr>
          </a:p>
          <a:p>
            <a:r>
              <a:rPr b="0" lang="en-US" sz="1800" spc="-1" strike="noStrike">
                <a:latin typeface="Arial"/>
              </a:rPr>
              <a:t>MVC tiene ciertas similitudes con la arquitectura de tres capas, pero también algunas </a:t>
            </a:r>
            <a:r>
              <a:rPr b="0" lang="en-US" sz="1800" spc="-1" strike="noStrike">
                <a:latin typeface="Arial"/>
              </a:rPr>
              <a:t>diferencias, como la capa de dominio y la capa de servicios.</a:t>
            </a:r>
            <a:endParaRPr b="0" lang="en-US" sz="1800" spc="-1" strike="noStrike">
              <a:latin typeface="Arial"/>
            </a:endParaRPr>
          </a:p>
          <a:p>
            <a:endParaRPr b="0" lang="en-US" sz="1800" spc="-1" strike="noStrike">
              <a:latin typeface="Arial"/>
            </a:endParaRPr>
          </a:p>
          <a:p>
            <a:r>
              <a:rPr b="0" lang="en-US" sz="1800" spc="-1" strike="noStrike">
                <a:latin typeface="Arial"/>
              </a:rPr>
              <a:t>La capa de servicios es una capa adicional que puede ayudar a ocultar la complejidad del </a:t>
            </a:r>
            <a:r>
              <a:rPr b="0" lang="en-US" sz="1800" spc="-1" strike="noStrike">
                <a:latin typeface="Arial"/>
              </a:rPr>
              <a:t>dominio y permitir que sea reutilizado por múltiples capas de presentación. Sin embargo, el </a:t>
            </a:r>
            <a:r>
              <a:rPr b="0" lang="en-US" sz="1800" spc="-1" strike="noStrike">
                <a:latin typeface="Arial"/>
              </a:rPr>
              <a:t>controlador en MVC está muy acoplado a un framework y puede ser difícil de reutilizar en </a:t>
            </a:r>
            <a:r>
              <a:rPr b="0" lang="en-US" sz="1800" spc="-1" strike="noStrike">
                <a:latin typeface="Arial"/>
              </a:rPr>
              <a:t>diferentes contextos o capas de presentación.</a:t>
            </a:r>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2023-03-21T08:39:36Z</dcterms:created>
  <dc:creator/>
  <dc:description/>
  <dc:language>en-US</dc:language>
  <cp:lastModifiedBy/>
  <dcterms:modified xsi:type="dcterms:W3CDTF">2023-03-22T12:34:43Z</dcterms:modified>
  <cp:revision>20</cp:revision>
  <dc:subject/>
  <dc:title/>
</cp:coreProperties>
</file>

<file path=docProps/custom.xml><?xml version="1.0" encoding="utf-8"?>
<Properties xmlns="http://schemas.openxmlformats.org/officeDocument/2006/custom-properties" xmlns:vt="http://schemas.openxmlformats.org/officeDocument/2006/docPropsVTypes"/>
</file>