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f414ad4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df414ad4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18a596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a18a596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If you need to check if it is an </a:t>
            </a:r>
            <a:r>
              <a:rPr lang="en">
                <a:solidFill>
                  <a:srgbClr val="232629"/>
                </a:solidFill>
              </a:rPr>
              <a:t>anonymousUser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then you can check whether </a:t>
            </a:r>
            <a:r>
              <a:rPr lang="en">
                <a:solidFill>
                  <a:srgbClr val="232629"/>
                </a:solidFill>
              </a:rPr>
              <a:t>Authentication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object is </a:t>
            </a:r>
            <a:r>
              <a:rPr lang="en">
                <a:solidFill>
                  <a:srgbClr val="232629"/>
                </a:solidFill>
              </a:rPr>
              <a:t>AnonymousAuthenticationToken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instance or not.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9eca421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9eca421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If you need to check if it is an </a:t>
            </a:r>
            <a:r>
              <a:rPr lang="en">
                <a:solidFill>
                  <a:srgbClr val="232629"/>
                </a:solidFill>
              </a:rPr>
              <a:t>anonymousUser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then you can check whether </a:t>
            </a:r>
            <a:r>
              <a:rPr lang="en">
                <a:solidFill>
                  <a:srgbClr val="232629"/>
                </a:solidFill>
              </a:rPr>
              <a:t>Authentication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object is </a:t>
            </a:r>
            <a:r>
              <a:rPr lang="en">
                <a:solidFill>
                  <a:srgbClr val="232629"/>
                </a:solidFill>
              </a:rPr>
              <a:t>AnonymousAuthenticationToken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instance or not.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02c632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802c632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57ef56c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57ef56c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57ef56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57ef56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ea9b0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ea9b0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4b82c1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4b82c1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4b82c1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4b82c1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91E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Security’s HTTP Basic Authentication support in is enabled by default. However, as soon as any servlet based configuration is provided, HTTP Basic must be explicitly provided.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a18a596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a18a596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91E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Security’s HTTP Basic Authentication support in is enabled by default. However, as soon as any servlet based configuration is provided, HTTP Basic must be explicitly provided.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57ef5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57ef5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91E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Security’s HTTP Basic Authentication support in is enabled by default. However, as soon as any servlet based configuration is provided, HTTP Basic must be explicitly provided.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a18a596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a18a596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If you need to check if it is an </a:t>
            </a:r>
            <a:r>
              <a:rPr lang="en">
                <a:solidFill>
                  <a:srgbClr val="232629"/>
                </a:solidFill>
              </a:rPr>
              <a:t>anonymousUser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then you can check whether </a:t>
            </a:r>
            <a:r>
              <a:rPr lang="en">
                <a:solidFill>
                  <a:srgbClr val="232629"/>
                </a:solidFill>
              </a:rPr>
              <a:t>Authentication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object is </a:t>
            </a:r>
            <a:r>
              <a:rPr lang="en">
                <a:solidFill>
                  <a:srgbClr val="232629"/>
                </a:solidFill>
              </a:rPr>
              <a:t>AnonymousAuthenticationToken</a:t>
            </a:r>
            <a:r>
              <a:rPr lang="en" sz="1150">
                <a:solidFill>
                  <a:srgbClr val="232629"/>
                </a:solidFill>
                <a:highlight>
                  <a:srgbClr val="FFFFFF"/>
                </a:highlight>
              </a:rPr>
              <a:t> instance or not.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975" y="-8"/>
            <a:ext cx="1259155" cy="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12975" y="-8"/>
            <a:ext cx="1259155" cy="67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twitter.com/jcabelloc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youtube.com/user/jcabelloc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linkedin.com/in/jcabelloc/" TargetMode="External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pring.io/spring-security/reference/index.html" TargetMode="External"/><Relationship Id="rId4" Type="http://schemas.openxmlformats.org/officeDocument/2006/relationships/hyperlink" Target="https://jwt.io/" TargetMode="External"/><Relationship Id="rId5" Type="http://schemas.openxmlformats.org/officeDocument/2006/relationships/hyperlink" Target="https://www.toptal.com/spring/spring-security-tutorial" TargetMode="External"/><Relationship Id="rId6" Type="http://schemas.openxmlformats.org/officeDocument/2006/relationships/hyperlink" Target="https://www.toptal.com/java/rest-security-with-jwt-spring-security-and-java" TargetMode="External"/><Relationship Id="rId7" Type="http://schemas.openxmlformats.org/officeDocument/2006/relationships/hyperlink" Target="https://www.javainuse.com/spring/boot-jwt" TargetMode="External"/><Relationship Id="rId8" Type="http://schemas.openxmlformats.org/officeDocument/2006/relationships/hyperlink" Target="https://www.baeldung.com/spring-security-csr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0" y="4023250"/>
            <a:ext cx="315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756950" y="3985438"/>
            <a:ext cx="1287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@jcabelloc</a:t>
            </a:r>
            <a:endParaRPr b="1">
              <a:solidFill>
                <a:srgbClr val="16BAFC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56950" y="4301375"/>
            <a:ext cx="3612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50" y="4334216"/>
            <a:ext cx="315000" cy="3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756950" y="4607375"/>
            <a:ext cx="2301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Juan Cabello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450" y="4679675"/>
            <a:ext cx="246000" cy="2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756950" y="760450"/>
            <a:ext cx="593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840"/>
              <a:t>Spring Security y JWT</a:t>
            </a:r>
            <a:endParaRPr sz="2840"/>
          </a:p>
        </p:txBody>
      </p:sp>
      <p:sp>
        <p:nvSpPr>
          <p:cNvPr id="108" name="Google Shape;108;p25"/>
          <p:cNvSpPr txBox="1"/>
          <p:nvPr/>
        </p:nvSpPr>
        <p:spPr>
          <a:xfrm>
            <a:off x="5808475" y="2051350"/>
            <a:ext cx="44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DB33F"/>
                </a:solidFill>
              </a:rPr>
              <a:t>3</a:t>
            </a:r>
            <a:endParaRPr b="1" sz="3500">
              <a:solidFill>
                <a:srgbClr val="72B233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6875" y="3272950"/>
            <a:ext cx="3214375" cy="10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6562" y="1624700"/>
            <a:ext cx="4052675" cy="1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6688850" y="3238150"/>
            <a:ext cx="44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6DB33F"/>
                </a:solidFill>
              </a:rPr>
              <a:t>6</a:t>
            </a:r>
            <a:endParaRPr b="1" sz="5500">
              <a:solidFill>
                <a:srgbClr val="6DB3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Spring Security con JWT</a:t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Autenticación y Generación de Token JWT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Spring Security con JWT</a:t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Token JWT para llamar a APIs 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https://docs.spring.io/spring-security/reference/index.html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https://jwt.io/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https://www.toptal.com/spring/spring-security-tutorial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https://www.toptal.com/java/rest-security-with-jwt-spring-security-and-java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https://www.javainuse.com/spring/boot-jwt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https://www.baeldung.com/spring-security-csrf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y JWT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Proyecto Base (Sin seguridad)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Spring Security / Arquitectura / Filtros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Configuración</a:t>
            </a:r>
            <a:r>
              <a:rPr lang="en"/>
              <a:t> </a:t>
            </a:r>
            <a:r>
              <a:rPr lang="en"/>
              <a:t>Básica con Autorización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Uso de UserDetailsService y Conf. Autorizaciones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Autenticación Personalizada</a:t>
            </a:r>
            <a:r>
              <a:rPr lang="en"/>
              <a:t> y </a:t>
            </a:r>
            <a:r>
              <a:rPr lang="en"/>
              <a:t>Generación</a:t>
            </a:r>
            <a:r>
              <a:rPr lang="en"/>
              <a:t> de Token JWT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Uso de JWT (Bearer Token) en los requests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Base(Sin Seguridad)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 de tipo "Hola Peru"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3412700"/>
            <a:ext cx="5971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Spring crea por defecto: </a:t>
            </a:r>
            <a:r>
              <a:rPr i="1" lang="en"/>
              <a:t>User con password aleatorio, </a:t>
            </a:r>
            <a:r>
              <a:rPr b="1" i="1" lang="en"/>
              <a:t>Form login</a:t>
            </a:r>
            <a:r>
              <a:rPr i="1" lang="en"/>
              <a:t>, </a:t>
            </a:r>
            <a:r>
              <a:rPr b="1" i="1" lang="en"/>
              <a:t>Basic Auth</a:t>
            </a:r>
            <a:r>
              <a:rPr i="1" lang="en"/>
              <a:t>, un </a:t>
            </a:r>
            <a:r>
              <a:rPr b="1" i="1" lang="en"/>
              <a:t>SecurityFilterChain</a:t>
            </a:r>
            <a:r>
              <a:rPr i="1" lang="en"/>
              <a:t>, y mucho más</a:t>
            </a:r>
            <a:endParaRPr i="1"/>
          </a:p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1152475"/>
            <a:ext cx="85206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provee </a:t>
            </a:r>
            <a:r>
              <a:rPr b="1" lang="en"/>
              <a:t>Autenticación</a:t>
            </a:r>
            <a:r>
              <a:rPr lang="en"/>
              <a:t>, </a:t>
            </a:r>
            <a:r>
              <a:rPr b="1" lang="en"/>
              <a:t>Autorización</a:t>
            </a:r>
            <a:r>
              <a:rPr lang="en"/>
              <a:t> y </a:t>
            </a:r>
            <a:r>
              <a:rPr b="1" lang="en"/>
              <a:t>Protección</a:t>
            </a:r>
            <a:r>
              <a:rPr lang="en"/>
              <a:t> contra ataques comunes.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132" name="Google Shape;132;p28"/>
          <p:cNvSpPr txBox="1"/>
          <p:nvPr/>
        </p:nvSpPr>
        <p:spPr>
          <a:xfrm>
            <a:off x="1168400" y="1996600"/>
            <a:ext cx="441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&lt;dependency&gt;</a:t>
            </a:r>
            <a:endParaRPr i="1" sz="12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&lt;groupId&gt;org.springframework.boot&lt;/groupId&gt;</a:t>
            </a:r>
            <a:endParaRPr i="1" sz="12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&lt;artifactId&gt;spring-boot-starter-security&lt;/artifactId&gt;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&lt;/dependency&gt;</a:t>
            </a:r>
            <a:endParaRPr i="1" sz="1200">
              <a:solidFill>
                <a:srgbClr val="0000FF"/>
              </a:solidFill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271" y="2078275"/>
            <a:ext cx="2447050" cy="21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- Arquitectura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1017725"/>
            <a:ext cx="519334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>
            <p:ph idx="2" type="body"/>
          </p:nvPr>
        </p:nvSpPr>
        <p:spPr>
          <a:xfrm>
            <a:off x="5410300" y="1382625"/>
            <a:ext cx="37338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CorsFilter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</a:rPr>
              <a:t>UsernamePasswordAuthenticationFilter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</a:rPr>
              <a:t>BasicAuthenticationFilter</a:t>
            </a:r>
            <a:endParaRPr b="1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...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</a:rPr>
              <a:t>FilterSecurityInterceptor(AuthorizationFilter)</a:t>
            </a:r>
            <a:endParaRPr b="1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...</a:t>
            </a:r>
            <a:endParaRPr b="1"/>
          </a:p>
        </p:txBody>
      </p:sp>
      <p:sp>
        <p:nvSpPr>
          <p:cNvPr id="142" name="Google Shape;142;p29"/>
          <p:cNvSpPr/>
          <p:nvPr/>
        </p:nvSpPr>
        <p:spPr>
          <a:xfrm>
            <a:off x="398600" y="4139325"/>
            <a:ext cx="2575500" cy="69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9"/>
          <p:cNvCxnSpPr/>
          <p:nvPr/>
        </p:nvCxnSpPr>
        <p:spPr>
          <a:xfrm flipH="1" rot="10800000">
            <a:off x="5137600" y="1571525"/>
            <a:ext cx="272700" cy="5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9"/>
          <p:cNvCxnSpPr/>
          <p:nvPr/>
        </p:nvCxnSpPr>
        <p:spPr>
          <a:xfrm>
            <a:off x="5137600" y="4094625"/>
            <a:ext cx="272700" cy="60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9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 con Form Login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25" y="1156475"/>
            <a:ext cx="4915350" cy="34598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 Básica 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63" y="1017725"/>
            <a:ext cx="508208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000" y="3472377"/>
            <a:ext cx="2969125" cy="108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31"/>
          <p:cNvGrpSpPr/>
          <p:nvPr/>
        </p:nvGrpSpPr>
        <p:grpSpPr>
          <a:xfrm>
            <a:off x="5220150" y="3472375"/>
            <a:ext cx="774300" cy="1035050"/>
            <a:chOff x="5220150" y="3472375"/>
            <a:chExt cx="774300" cy="1035050"/>
          </a:xfrm>
        </p:grpSpPr>
        <p:cxnSp>
          <p:nvCxnSpPr>
            <p:cNvPr id="161" name="Google Shape;161;p31"/>
            <p:cNvCxnSpPr/>
            <p:nvPr/>
          </p:nvCxnSpPr>
          <p:spPr>
            <a:xfrm flipH="1" rot="10800000">
              <a:off x="5220150" y="3472375"/>
              <a:ext cx="774300" cy="122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31"/>
            <p:cNvCxnSpPr/>
            <p:nvPr/>
          </p:nvCxnSpPr>
          <p:spPr>
            <a:xfrm>
              <a:off x="5235475" y="3610425"/>
              <a:ext cx="728100" cy="897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31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Autorizacion(Control de Acceso)</a:t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4039175" y="3482500"/>
            <a:ext cx="4899900" cy="147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@Bean SecurityFilterChain web(HttpSecurity http) throws Exception {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    http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        .authorizeHttpRequests((authorize) -&gt; authorize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            .anyRequest().authenticated()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        );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    return http.build();</a:t>
            </a:r>
            <a:endParaRPr i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}</a:t>
            </a:r>
            <a:endParaRPr i="1" sz="1200">
              <a:solidFill>
                <a:srgbClr val="0000FF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311700" y="42653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</a:t>
            </a:r>
            <a:r>
              <a:rPr lang="en"/>
              <a:t> equivalente al "default" =&gt; </a:t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985" y="1017725"/>
            <a:ext cx="6610366" cy="2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Spring Security</a:t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7969250" y="4616300"/>
            <a:ext cx="762000" cy="333300"/>
          </a:xfrm>
          <a:prstGeom prst="snip1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SSJ</a:t>
            </a: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32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</a:t>
            </a:r>
            <a:r>
              <a:rPr b="1" lang="en"/>
              <a:t>UserDetailsService</a:t>
            </a:r>
            <a:r>
              <a:rPr lang="en"/>
              <a:t> para obtener información del usuario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Configuración de Autorizaciones(</a:t>
            </a:r>
            <a:r>
              <a:rPr lang="en"/>
              <a:t>público</a:t>
            </a:r>
            <a:r>
              <a:rPr lang="en"/>
              <a:t>, privado, roles)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21" y="1152475"/>
            <a:ext cx="46975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