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307" r:id="rId3"/>
    <p:sldId id="265" r:id="rId4"/>
    <p:sldId id="320" r:id="rId5"/>
    <p:sldId id="304" r:id="rId6"/>
    <p:sldId id="302" r:id="rId7"/>
    <p:sldId id="309" r:id="rId8"/>
    <p:sldId id="312" r:id="rId9"/>
    <p:sldId id="314" r:id="rId10"/>
    <p:sldId id="319" r:id="rId11"/>
    <p:sldId id="317" r:id="rId12"/>
    <p:sldId id="310" r:id="rId13"/>
    <p:sldId id="315" r:id="rId14"/>
    <p:sldId id="296" r:id="rId15"/>
    <p:sldId id="316" r:id="rId16"/>
    <p:sldId id="318" r:id="rId17"/>
    <p:sldId id="26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ini" initials="s" lastIdx="1" clrIdx="0">
    <p:extLst>
      <p:ext uri="{19B8F6BF-5375-455C-9EA6-DF929625EA0E}">
        <p15:presenceInfo xmlns:p15="http://schemas.microsoft.com/office/powerpoint/2012/main" userId="699db281704935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8209" autoAdjust="0"/>
  </p:normalViewPr>
  <p:slideViewPr>
    <p:cSldViewPr snapToGrid="0">
      <p:cViewPr varScale="1">
        <p:scale>
          <a:sx n="46" d="100"/>
          <a:sy n="46" d="100"/>
        </p:scale>
        <p:origin x="20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A0CD-BA18-4024-94EA-E18000E180D0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AF8E2-7187-4CBB-B9CD-5440BA1AC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04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75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48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82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2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41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567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1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38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78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31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67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9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6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1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AF8E2-7187-4CBB-B9CD-5440BA1AC2E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3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9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94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94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4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5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77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85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7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91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6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C33A-B6CC-452A-9EBB-2ED97216636E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2DD4-5701-4C89-89D9-B03559B2E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2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svg"/><Relationship Id="rId3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4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svg"/><Relationship Id="rId15" Type="http://schemas.openxmlformats.org/officeDocument/2006/relationships/image" Target="../media/image44.sv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8.sv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69242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Elizangela Ximenes, Guilherme Paiva, Tong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Zhou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Vitor Vasconcelos de Oliveira, Vitor de Araújo Vieira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bject 30"/>
          <p:cNvSpPr/>
          <p:nvPr/>
        </p:nvSpPr>
        <p:spPr>
          <a:xfrm>
            <a:off x="0" y="6603999"/>
            <a:ext cx="12192000" cy="254001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0"/>
          <p:cNvSpPr/>
          <p:nvPr/>
        </p:nvSpPr>
        <p:spPr>
          <a:xfrm>
            <a:off x="0" y="0"/>
            <a:ext cx="12192000" cy="254001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41" y="440297"/>
            <a:ext cx="1080517" cy="993649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557253"/>
            <a:ext cx="9144000" cy="3649142"/>
          </a:xfrm>
        </p:spPr>
        <p:txBody>
          <a:bodyPr/>
          <a:lstStyle/>
          <a:p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PLN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/>
            </a:r>
            <a:br>
              <a:rPr lang="pt-BR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</a:b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Pré-Processamento de Textos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/>
            </a:r>
            <a:br>
              <a:rPr lang="pt-BR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9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Pré-Processamento de Textos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815" y="13178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598516" y="1632814"/>
            <a:ext cx="103728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Etapas</a:t>
            </a:r>
          </a:p>
          <a:p>
            <a:endParaRPr lang="pt-BR" sz="32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 smtClean="0"/>
              <a:t>Seleção de Dados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pt-BR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 smtClean="0"/>
              <a:t>Limpeza dos Dados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pt-BR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 smtClean="0"/>
              <a:t>Formatação de </a:t>
            </a:r>
            <a:r>
              <a:rPr lang="pt-BR" sz="3200" dirty="0"/>
              <a:t>dados</a:t>
            </a:r>
            <a:endParaRPr lang="pt-B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5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cs typeface="Times New Roman" panose="02020603050405020304" pitchFamily="18" charset="0"/>
              </a:rPr>
              <a:t>Pré-Processamento de Textos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815" y="13178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598516" y="1632814"/>
            <a:ext cx="10372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b="1" dirty="0"/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09550" y="1317832"/>
            <a:ext cx="103728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Técnicas comuns</a:t>
            </a:r>
          </a:p>
          <a:p>
            <a:endParaRPr lang="pt-BR" sz="32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/>
              <a:t>Remoção de caracteres </a:t>
            </a:r>
            <a:r>
              <a:rPr lang="pt-BR" sz="3200" dirty="0" smtClean="0"/>
              <a:t>indesejados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/>
              <a:t>Conversão para </a:t>
            </a:r>
            <a:r>
              <a:rPr lang="pt-BR" sz="3200" dirty="0" smtClean="0"/>
              <a:t>minúsculas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/>
              <a:t>Tratamento de abreviações e </a:t>
            </a:r>
            <a:r>
              <a:rPr lang="pt-BR" sz="3200" dirty="0" smtClean="0"/>
              <a:t>contrações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/>
              <a:t>Remoção de </a:t>
            </a:r>
            <a:r>
              <a:rPr lang="pt-BR" sz="3200" dirty="0" err="1" smtClean="0"/>
              <a:t>URLs</a:t>
            </a:r>
            <a:endParaRPr lang="pt-BR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3200" dirty="0"/>
              <a:t>Remoção de stop </a:t>
            </a:r>
            <a:r>
              <a:rPr lang="pt-BR" sz="3200" dirty="0" err="1" smtClean="0"/>
              <a:t>words</a:t>
            </a:r>
            <a:endParaRPr lang="pt-BR" sz="3200" dirty="0" smtClean="0"/>
          </a:p>
          <a:p>
            <a:pPr lvl="1"/>
            <a:endParaRPr lang="pt-BR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pt-BR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79055"/>
            <a:ext cx="12192000" cy="58789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Codificação em </a:t>
            </a:r>
            <a:r>
              <a:rPr lang="pt-BR" dirty="0" err="1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Rust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815" y="13178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598516" y="1632814"/>
            <a:ext cx="1037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8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Codificação em </a:t>
            </a:r>
            <a:r>
              <a:rPr lang="pt-BR" dirty="0" err="1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Rust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815" y="13178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598516" y="1632814"/>
            <a:ext cx="1037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1047"/>
          <a:stretch/>
        </p:blipFill>
        <p:spPr>
          <a:xfrm>
            <a:off x="0" y="979054"/>
            <a:ext cx="12186458" cy="58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Python x </a:t>
            </a:r>
            <a:r>
              <a:rPr lang="pt-BR" dirty="0" err="1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Rust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604058" y="1556634"/>
            <a:ext cx="10793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955680"/>
              </p:ext>
            </p:extLst>
          </p:nvPr>
        </p:nvGraphicFramePr>
        <p:xfrm>
          <a:off x="-1" y="979055"/>
          <a:ext cx="12192000" cy="582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717">
                  <a:extLst>
                    <a:ext uri="{9D8B030D-6E8A-4147-A177-3AD203B41FA5}">
                      <a16:colId xmlns:a16="http://schemas.microsoft.com/office/drawing/2014/main" val="747700426"/>
                    </a:ext>
                  </a:extLst>
                </a:gridCol>
                <a:gridCol w="4786283">
                  <a:extLst>
                    <a:ext uri="{9D8B030D-6E8A-4147-A177-3AD203B41FA5}">
                      <a16:colId xmlns:a16="http://schemas.microsoft.com/office/drawing/2014/main" val="27348151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82712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Característica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Python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 smtClean="0"/>
                        <a:t>Rust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28073"/>
                  </a:ext>
                </a:extLst>
              </a:tr>
              <a:tr h="183341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/>
                        <a:t>Paradigma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Multiparadigma</a:t>
                      </a:r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permite programação orientada a objetos, funcional e imperativa.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Multiparadigma</a:t>
                      </a:r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mas com um forte foco em programação funcional e em segurança de memória.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0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Gerenciamento de memória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Automaticamente pelo interpretador.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Manualmente pelo programador.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32184"/>
                  </a:ext>
                </a:extLst>
              </a:tr>
              <a:tr h="1520305">
                <a:tc>
                  <a:txBody>
                    <a:bodyPr/>
                    <a:lstStyle/>
                    <a:p>
                      <a:pPr algn="ctr"/>
                      <a:r>
                        <a:rPr lang="pt-BR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Consideravelmente mais rápido do que Python.</a:t>
                      </a:r>
                      <a:endParaRPr lang="pt-BR" sz="2400" dirty="0" smtClean="0"/>
                    </a:p>
                    <a:p>
                      <a:pPr algn="just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51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Bibliotecas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Vasta biblioteca padrão e uma comunidade enorme e ativa de desenvolvedores.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Possui uma comunidade menor e menos estabelecida em comparação com Python.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2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4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Vantagens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0683" y="1251528"/>
            <a:ext cx="11136989" cy="5181356"/>
          </a:xfrm>
        </p:spPr>
        <p:txBody>
          <a:bodyPr>
            <a:normAutofit fontScale="92500" lnSpcReduction="20000"/>
          </a:bodyPr>
          <a:lstStyle/>
          <a:p>
            <a:pPr algn="just"/>
            <a:endParaRPr lang="pt-BR" dirty="0">
              <a:latin typeface="+mj-lt"/>
            </a:endParaRPr>
          </a:p>
          <a:p>
            <a:pPr algn="just"/>
            <a:r>
              <a:rPr lang="pt-BR" sz="3200" dirty="0" smtClean="0"/>
              <a:t>Está ganhando </a:t>
            </a:r>
            <a:r>
              <a:rPr lang="pt-BR" sz="3200" dirty="0"/>
              <a:t>popularidade rapidamente, especialmente em aplicações de baixo nível e de alto </a:t>
            </a:r>
            <a:r>
              <a:rPr lang="pt-BR" sz="3200" dirty="0" smtClean="0"/>
              <a:t>desempenho.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/>
              <a:t>É</a:t>
            </a:r>
            <a:r>
              <a:rPr lang="pt-BR" sz="3200" dirty="0" smtClean="0"/>
              <a:t> </a:t>
            </a:r>
            <a:r>
              <a:rPr lang="pt-BR" sz="3200" dirty="0"/>
              <a:t>conhecido por sua segurança de </a:t>
            </a:r>
            <a:r>
              <a:rPr lang="pt-BR" sz="3200" dirty="0" smtClean="0"/>
              <a:t>memória.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/>
              <a:t>P</a:t>
            </a:r>
            <a:r>
              <a:rPr lang="pt-BR" sz="3200" dirty="0" smtClean="0"/>
              <a:t>ossui </a:t>
            </a:r>
            <a:r>
              <a:rPr lang="pt-BR" sz="3200" dirty="0"/>
              <a:t>uma biblioteca de NLP, a </a:t>
            </a:r>
            <a:r>
              <a:rPr lang="pt-BR" sz="3200" dirty="0" err="1"/>
              <a:t>rust-nlp</a:t>
            </a:r>
            <a:r>
              <a:rPr lang="pt-BR" sz="3200" dirty="0"/>
              <a:t>, que oferece suporte para </a:t>
            </a:r>
            <a:r>
              <a:rPr lang="pt-BR" sz="3200" dirty="0" err="1"/>
              <a:t>tokenização</a:t>
            </a:r>
            <a:r>
              <a:rPr lang="pt-BR" sz="3200" dirty="0"/>
              <a:t>, lematização, análise sintática, entre outras </a:t>
            </a:r>
            <a:r>
              <a:rPr lang="pt-BR" sz="3200" dirty="0" smtClean="0"/>
              <a:t>funcionalidades.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 smtClean="0"/>
              <a:t>Linguagem </a:t>
            </a:r>
            <a:r>
              <a:rPr lang="pt-BR" sz="3200" dirty="0"/>
              <a:t>com um alto nível de desempenho, o que pode ser uma vantagem ao lidar com grandes volumes de dados.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6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Referencias 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0683" y="1251528"/>
            <a:ext cx="11136989" cy="5181356"/>
          </a:xfrm>
        </p:spPr>
        <p:txBody>
          <a:bodyPr>
            <a:normAutofit/>
          </a:bodyPr>
          <a:lstStyle/>
          <a:p>
            <a:pPr algn="just"/>
            <a:endParaRPr lang="pt-BR" dirty="0">
              <a:latin typeface="+mj-lt"/>
            </a:endParaRPr>
          </a:p>
          <a:p>
            <a:r>
              <a:rPr lang="en-US" dirty="0"/>
              <a:t>https://www.ibm.com/docs/pt-br/spss-modeler/18.4.0?topic=guide-introduction-crisp-dm </a:t>
            </a:r>
          </a:p>
          <a:p>
            <a:r>
              <a:rPr lang="en-US" dirty="0"/>
              <a:t>https://www.analyticsvidhya.com/blog/2021/06/must-known-techniques-for-text-preprocessing-in-nlp/</a:t>
            </a:r>
          </a:p>
          <a:p>
            <a:r>
              <a:rPr lang="en-US" dirty="0"/>
              <a:t>https://replit.com/</a:t>
            </a:r>
          </a:p>
          <a:p>
            <a:r>
              <a:rPr lang="en-US" dirty="0" smtClean="0"/>
              <a:t>Provost</a:t>
            </a:r>
            <a:r>
              <a:rPr lang="en-US" dirty="0"/>
              <a:t>, F., &amp; Fawcett, T. (2013). Data Science for Business: What you need to know about data mining and data-analytic thinking. O'Reilly Media, Inc.</a:t>
            </a:r>
          </a:p>
          <a:p>
            <a:r>
              <a:rPr lang="en-US" dirty="0"/>
              <a:t>Kim, J., &amp; Zhang, J. (2018). The Data Science Process. Harvard Data Science Review, 1(1).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2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83116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Google Shape;339;p34"/>
          <p:cNvSpPr txBox="1">
            <a:spLocks/>
          </p:cNvSpPr>
          <p:nvPr/>
        </p:nvSpPr>
        <p:spPr>
          <a:xfrm>
            <a:off x="402678" y="3032305"/>
            <a:ext cx="55611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6000" dirty="0" smtClean="0">
                <a:solidFill>
                  <a:schemeClr val="accent6">
                    <a:lumMod val="75000"/>
                  </a:schemeClr>
                </a:solidFill>
              </a:rPr>
              <a:t>Obrigada!</a:t>
            </a:r>
            <a:endParaRPr lang="pt-BR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Google Shape;340;p34"/>
          <p:cNvSpPr txBox="1">
            <a:spLocks/>
          </p:cNvSpPr>
          <p:nvPr/>
        </p:nvSpPr>
        <p:spPr>
          <a:xfrm>
            <a:off x="402678" y="4149094"/>
            <a:ext cx="10999374" cy="206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4800" b="1" dirty="0" smtClean="0">
                <a:solidFill>
                  <a:schemeClr val="lt1"/>
                </a:solidFill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681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Cronograma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Recapitulação </a:t>
            </a:r>
            <a:r>
              <a:rPr lang="pt-BR" sz="3200" dirty="0"/>
              <a:t>do </a:t>
            </a:r>
            <a:r>
              <a:rPr lang="pt-BR" sz="3200" dirty="0" smtClean="0"/>
              <a:t>tema</a:t>
            </a:r>
          </a:p>
          <a:p>
            <a:r>
              <a:rPr lang="pt-BR" sz="3200" dirty="0" smtClean="0"/>
              <a:t>Contextualização</a:t>
            </a:r>
          </a:p>
          <a:p>
            <a:r>
              <a:rPr lang="pt-BR" sz="3200" dirty="0" smtClean="0"/>
              <a:t>Metodologia </a:t>
            </a:r>
            <a:r>
              <a:rPr lang="pt-BR" sz="3200" dirty="0" err="1" smtClean="0"/>
              <a:t>Crisp</a:t>
            </a:r>
            <a:r>
              <a:rPr lang="pt-BR" sz="3200" dirty="0" smtClean="0"/>
              <a:t>-DM</a:t>
            </a:r>
          </a:p>
          <a:p>
            <a:r>
              <a:rPr lang="pt-BR" sz="3200" dirty="0" smtClean="0"/>
              <a:t>Preparação dos Dados</a:t>
            </a:r>
          </a:p>
          <a:p>
            <a:r>
              <a:rPr lang="pt-BR" sz="3200" dirty="0" smtClean="0"/>
              <a:t>Exemplo Codificação </a:t>
            </a:r>
            <a:r>
              <a:rPr lang="pt-BR" sz="3200" dirty="0" err="1" smtClean="0"/>
              <a:t>Rust</a:t>
            </a:r>
            <a:endParaRPr lang="pt-BR" sz="3200" dirty="0" smtClean="0"/>
          </a:p>
          <a:p>
            <a:r>
              <a:rPr lang="pt-BR" sz="3200" dirty="0" smtClean="0"/>
              <a:t>Python x </a:t>
            </a:r>
            <a:r>
              <a:rPr lang="pt-BR" sz="3200" dirty="0" err="1" smtClean="0"/>
              <a:t>Rust</a:t>
            </a:r>
            <a:endParaRPr lang="pt-BR" sz="3200" dirty="0" smtClean="0"/>
          </a:p>
          <a:p>
            <a:r>
              <a:rPr lang="pt-BR" sz="3200" dirty="0" smtClean="0"/>
              <a:t>Referências</a:t>
            </a:r>
          </a:p>
          <a:p>
            <a:endParaRPr lang="pt-BR" sz="3200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3853"/>
            <a:ext cx="12192000" cy="57816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PLN</a:t>
            </a:r>
            <a:endParaRPr lang="pt-BR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629" y="1825625"/>
            <a:ext cx="11204171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tângulo 10"/>
          <p:cNvSpPr/>
          <p:nvPr/>
        </p:nvSpPr>
        <p:spPr>
          <a:xfrm>
            <a:off x="338050" y="107632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374151"/>
                </a:solidFill>
              </a:rPr>
              <a:t> Se </a:t>
            </a:r>
            <a:r>
              <a:rPr lang="pt-BR" sz="3200" dirty="0">
                <a:solidFill>
                  <a:srgbClr val="374151"/>
                </a:solidFill>
              </a:rPr>
              <a:t>concentra na interação entre computadores e linguagem </a:t>
            </a:r>
            <a:r>
              <a:rPr lang="pt-BR" sz="3200" dirty="0" smtClean="0">
                <a:solidFill>
                  <a:srgbClr val="374151"/>
                </a:solidFill>
              </a:rPr>
              <a:t>humana.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rgbClr val="37415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374151"/>
                </a:solidFill>
              </a:rPr>
              <a:t>É composto por diversas etapas na construção de aplicações.</a:t>
            </a:r>
          </a:p>
        </p:txBody>
      </p:sp>
    </p:spTree>
    <p:extLst>
      <p:ext uri="{BB962C8B-B14F-4D97-AF65-F5344CB8AC3E}">
        <p14:creationId xmlns:p14="http://schemas.microsoft.com/office/powerpoint/2010/main" val="31354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CRISP - DM	</a:t>
            </a:r>
            <a:endParaRPr lang="pt-BR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AutoShape 2" descr="Fases do CRISP-DM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650631" y="1568769"/>
            <a:ext cx="108301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Metodologia para solucionar problemas em Ciência dos Dados.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Processo padrão entre indústrias para mineração de dados</a:t>
            </a:r>
            <a:r>
              <a:rPr lang="pt-BR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Fornece </a:t>
            </a:r>
            <a:r>
              <a:rPr lang="pt-BR" sz="3200" dirty="0"/>
              <a:t>um ciclo de vida definido </a:t>
            </a:r>
            <a:r>
              <a:rPr lang="pt-BR" sz="3200" dirty="0" smtClean="0"/>
              <a:t>por </a:t>
            </a:r>
            <a:r>
              <a:rPr lang="pt-BR" sz="3200" dirty="0"/>
              <a:t>estágios de modo </a:t>
            </a:r>
            <a:r>
              <a:rPr lang="pt-BR" sz="3200" dirty="0" smtClean="0"/>
              <a:t>flexível.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Possui 6 estágios.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374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RISP-DM na prática. Este artigo tem como objetivo descrever… | by Matheus  Gonzalez | Matheus Gonzalez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61" y="1010668"/>
            <a:ext cx="5711093" cy="57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CRISP - DM	</a:t>
            </a:r>
            <a:endParaRPr lang="pt-BR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AutoShape 2" descr="Fases do CRISP-DM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Contextualização</a:t>
            </a:r>
            <a:endParaRPr lang="pt-BR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AutoShape 2" descr="Fases do CRISP-DM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680915" y="2412685"/>
            <a:ext cx="1083016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 smtClean="0"/>
              <a:t>Por que priorizar o assunto de pré-processamento de texto?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100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Preparação de Dados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815" y="13178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455816" y="1627855"/>
            <a:ext cx="68427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Prepara o conjunto </a:t>
            </a:r>
            <a:r>
              <a:rPr lang="pt-BR" sz="3200" dirty="0"/>
              <a:t>de dados </a:t>
            </a:r>
            <a:r>
              <a:rPr lang="pt-BR" sz="3200" dirty="0" smtClean="0"/>
              <a:t>final </a:t>
            </a:r>
            <a:r>
              <a:rPr lang="pt-BR" sz="3200" dirty="0"/>
              <a:t>para </a:t>
            </a:r>
            <a:r>
              <a:rPr lang="pt-BR" sz="3200" dirty="0" smtClean="0"/>
              <a:t>modelagem.</a:t>
            </a:r>
          </a:p>
          <a:p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Uma </a:t>
            </a:r>
            <a:r>
              <a:rPr lang="pt-BR" sz="3200" dirty="0"/>
              <a:t>regra prática comum é que 80% do projeto é a preparação de dados</a:t>
            </a:r>
            <a:r>
              <a:rPr lang="pt-BR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É </a:t>
            </a:r>
            <a:r>
              <a:rPr lang="pt-BR" sz="3200" dirty="0"/>
              <a:t>uma etapa crítica do processo de análise de dados, e que muitas vezes é </a:t>
            </a:r>
            <a:r>
              <a:rPr lang="pt-BR" sz="3200" dirty="0" smtClean="0"/>
              <a:t>subestimada.</a:t>
            </a:r>
          </a:p>
          <a:p>
            <a:endParaRPr lang="pt-BR" sz="3200" dirty="0"/>
          </a:p>
          <a:p>
            <a:endParaRPr lang="pt-BR" dirty="0"/>
          </a:p>
        </p:txBody>
      </p:sp>
      <p:pic>
        <p:nvPicPr>
          <p:cNvPr id="8" name="Gráfico 18" descr="Gráfico de barras">
            <a:extLst>
              <a:ext uri="{FF2B5EF4-FFF2-40B4-BE49-F238E27FC236}">
                <a16:creationId xmlns:a16="http://schemas.microsoft.com/office/drawing/2014/main" id="{EEE43DC7-F8BB-4F04-8380-24CE681F06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30598" y="3618313"/>
            <a:ext cx="914400" cy="914400"/>
          </a:xfrm>
          <a:prstGeom prst="rect">
            <a:avLst/>
          </a:prstGeom>
        </p:spPr>
      </p:pic>
      <p:pic>
        <p:nvPicPr>
          <p:cNvPr id="9" name="Gráfico 20" descr="Gráfico de barras DPE">
            <a:extLst>
              <a:ext uri="{FF2B5EF4-FFF2-40B4-BE49-F238E27FC236}">
                <a16:creationId xmlns:a16="http://schemas.microsoft.com/office/drawing/2014/main" id="{E95C6C1C-130D-47A5-A564-9CB1C0C2FB8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flipH="1">
            <a:off x="10955009" y="3154929"/>
            <a:ext cx="914400" cy="914400"/>
          </a:xfrm>
          <a:prstGeom prst="rect">
            <a:avLst/>
          </a:prstGeom>
        </p:spPr>
      </p:pic>
      <p:pic>
        <p:nvPicPr>
          <p:cNvPr id="10" name="Gráfico 25" descr="Tabela">
            <a:extLst>
              <a:ext uri="{FF2B5EF4-FFF2-40B4-BE49-F238E27FC236}">
                <a16:creationId xmlns:a16="http://schemas.microsoft.com/office/drawing/2014/main" id="{3D94F66B-630B-4D9B-BCC0-3B5F5D4D5D2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621167" y="3073452"/>
            <a:ext cx="914400" cy="914400"/>
          </a:xfrm>
          <a:prstGeom prst="rect">
            <a:avLst/>
          </a:prstGeom>
        </p:spPr>
      </p:pic>
      <p:pic>
        <p:nvPicPr>
          <p:cNvPr id="11" name="Gráfico 23" descr="Lupa">
            <a:extLst>
              <a:ext uri="{FF2B5EF4-FFF2-40B4-BE49-F238E27FC236}">
                <a16:creationId xmlns:a16="http://schemas.microsoft.com/office/drawing/2014/main" id="{FCD329F8-DBB3-4556-AA93-1C003A1C30D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009820" y="3370353"/>
            <a:ext cx="914400" cy="914400"/>
          </a:xfrm>
          <a:prstGeom prst="rect">
            <a:avLst/>
          </a:prstGeom>
        </p:spPr>
      </p:pic>
      <p:pic>
        <p:nvPicPr>
          <p:cNvPr id="12" name="Gráfico 74" descr="Gráfico de barras">
            <a:extLst>
              <a:ext uri="{FF2B5EF4-FFF2-40B4-BE49-F238E27FC236}">
                <a16:creationId xmlns:a16="http://schemas.microsoft.com/office/drawing/2014/main" id="{C955E425-9FAE-4D98-997C-272E1305F0C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730598" y="27662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Preparação de Dados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815" y="13178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455815" y="1317832"/>
            <a:ext cx="103728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Benefícios: </a:t>
            </a:r>
          </a:p>
          <a:p>
            <a:endParaRPr lang="pt-BR" sz="3200" dirty="0"/>
          </a:p>
          <a:p>
            <a:r>
              <a:rPr lang="pt-BR" sz="3200" dirty="0" smtClean="0"/>
              <a:t>    Melhor </a:t>
            </a:r>
            <a:r>
              <a:rPr lang="pt-BR" sz="3200" dirty="0"/>
              <a:t>qualidade dos </a:t>
            </a:r>
            <a:r>
              <a:rPr lang="pt-BR" sz="3200" dirty="0" smtClean="0"/>
              <a:t>dados</a:t>
            </a:r>
          </a:p>
          <a:p>
            <a:r>
              <a:rPr lang="pt-BR" sz="3200" dirty="0" smtClean="0"/>
              <a:t>    Dados padronizados</a:t>
            </a:r>
          </a:p>
          <a:p>
            <a:r>
              <a:rPr lang="pt-BR" sz="3200" dirty="0" smtClean="0"/>
              <a:t>    Redução </a:t>
            </a:r>
            <a:r>
              <a:rPr lang="pt-BR" sz="3200" dirty="0"/>
              <a:t>de </a:t>
            </a:r>
            <a:r>
              <a:rPr lang="pt-BR" sz="3200" dirty="0" smtClean="0"/>
              <a:t>ruídos</a:t>
            </a:r>
          </a:p>
          <a:p>
            <a:r>
              <a:rPr lang="pt-BR" sz="3200" dirty="0" smtClean="0"/>
              <a:t>    Redução da dimensionalidade</a:t>
            </a:r>
          </a:p>
          <a:p>
            <a:r>
              <a:rPr lang="pt-BR" sz="3200" dirty="0" smtClean="0"/>
              <a:t>    Melhor </a:t>
            </a:r>
            <a:r>
              <a:rPr lang="pt-BR" sz="3200" dirty="0"/>
              <a:t>desempenho do </a:t>
            </a:r>
            <a:r>
              <a:rPr lang="pt-BR" sz="3200" dirty="0" smtClean="0"/>
              <a:t>modelo</a:t>
            </a:r>
            <a:endParaRPr lang="pt-BR" sz="3200" dirty="0"/>
          </a:p>
          <a:p>
            <a:endParaRPr lang="pt-BR" dirty="0"/>
          </a:p>
        </p:txBody>
      </p:sp>
      <p:sp>
        <p:nvSpPr>
          <p:cNvPr id="10" name="Freeform 213">
            <a:extLst>
              <a:ext uri="{FF2B5EF4-FFF2-40B4-BE49-F238E27FC236}">
                <a16:creationId xmlns:a16="http://schemas.microsoft.com/office/drawing/2014/main" id="{4FD0710A-C3B6-4C9D-BB07-315ADC1F4F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4925" y="2896815"/>
            <a:ext cx="288000" cy="288000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84" y="104"/>
              </a:cxn>
              <a:cxn ang="0">
                <a:pos x="120" y="168"/>
              </a:cxn>
              <a:cxn ang="0">
                <a:pos x="112" y="172"/>
              </a:cxn>
              <a:cxn ang="0">
                <a:pos x="104" y="168"/>
              </a:cxn>
              <a:cxn ang="0">
                <a:pos x="68" y="132"/>
              </a:cxn>
              <a:cxn ang="0">
                <a:pos x="64" y="124"/>
              </a:cxn>
              <a:cxn ang="0">
                <a:pos x="76" y="112"/>
              </a:cxn>
              <a:cxn ang="0">
                <a:pos x="84" y="116"/>
              </a:cxn>
              <a:cxn ang="0">
                <a:pos x="112" y="143"/>
              </a:cxn>
              <a:cxn ang="0">
                <a:pos x="168" y="88"/>
              </a:cxn>
              <a:cxn ang="0">
                <a:pos x="176" y="84"/>
              </a:cxn>
              <a:cxn ang="0">
                <a:pos x="188" y="96"/>
              </a:cxn>
              <a:cxn ang="0">
                <a:pos x="184" y="104"/>
              </a:cxn>
              <a:cxn ang="0">
                <a:pos x="184" y="84"/>
              </a:cxn>
              <a:cxn ang="0">
                <a:pos x="184" y="84"/>
              </a:cxn>
              <a:cxn ang="0">
                <a:pos x="184" y="84"/>
              </a:cxn>
              <a:cxn ang="0">
                <a:pos x="84" y="184"/>
              </a:cxn>
              <a:cxn ang="0">
                <a:pos x="84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84" y="104"/>
                </a:move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  <a:moveTo>
                  <a:pt x="84" y="184"/>
                </a:moveTo>
                <a:cubicBezTo>
                  <a:pt x="84" y="184"/>
                  <a:pt x="84" y="184"/>
                  <a:pt x="84" y="184"/>
                </a:cubicBezTo>
                <a:moveTo>
                  <a:pt x="172" y="184"/>
                </a:moveTo>
                <a:cubicBezTo>
                  <a:pt x="172" y="184"/>
                  <a:pt x="172" y="184"/>
                  <a:pt x="172" y="184"/>
                </a:cubicBezTo>
                <a:cubicBezTo>
                  <a:pt x="172" y="184"/>
                  <a:pt x="172" y="184"/>
                  <a:pt x="172" y="184"/>
                </a:cubicBezTo>
                <a:close/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</a:path>
            </a:pathLst>
          </a:custGeom>
          <a:solidFill>
            <a:srgbClr val="099B98"/>
          </a:solidFill>
          <a:ln w="9525">
            <a:solidFill>
              <a:srgbClr val="099B9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13">
            <a:extLst>
              <a:ext uri="{FF2B5EF4-FFF2-40B4-BE49-F238E27FC236}">
                <a16:creationId xmlns:a16="http://schemas.microsoft.com/office/drawing/2014/main" id="{4FD0710A-C3B6-4C9D-BB07-315ADC1F4F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4925" y="4408931"/>
            <a:ext cx="288000" cy="288000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84" y="104"/>
              </a:cxn>
              <a:cxn ang="0">
                <a:pos x="120" y="168"/>
              </a:cxn>
              <a:cxn ang="0">
                <a:pos x="112" y="172"/>
              </a:cxn>
              <a:cxn ang="0">
                <a:pos x="104" y="168"/>
              </a:cxn>
              <a:cxn ang="0">
                <a:pos x="68" y="132"/>
              </a:cxn>
              <a:cxn ang="0">
                <a:pos x="64" y="124"/>
              </a:cxn>
              <a:cxn ang="0">
                <a:pos x="76" y="112"/>
              </a:cxn>
              <a:cxn ang="0">
                <a:pos x="84" y="116"/>
              </a:cxn>
              <a:cxn ang="0">
                <a:pos x="112" y="143"/>
              </a:cxn>
              <a:cxn ang="0">
                <a:pos x="168" y="88"/>
              </a:cxn>
              <a:cxn ang="0">
                <a:pos x="176" y="84"/>
              </a:cxn>
              <a:cxn ang="0">
                <a:pos x="188" y="96"/>
              </a:cxn>
              <a:cxn ang="0">
                <a:pos x="184" y="104"/>
              </a:cxn>
              <a:cxn ang="0">
                <a:pos x="184" y="84"/>
              </a:cxn>
              <a:cxn ang="0">
                <a:pos x="184" y="84"/>
              </a:cxn>
              <a:cxn ang="0">
                <a:pos x="184" y="84"/>
              </a:cxn>
              <a:cxn ang="0">
                <a:pos x="84" y="184"/>
              </a:cxn>
              <a:cxn ang="0">
                <a:pos x="84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84" y="104"/>
                </a:move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  <a:moveTo>
                  <a:pt x="84" y="184"/>
                </a:moveTo>
                <a:cubicBezTo>
                  <a:pt x="84" y="184"/>
                  <a:pt x="84" y="184"/>
                  <a:pt x="84" y="184"/>
                </a:cubicBezTo>
                <a:moveTo>
                  <a:pt x="172" y="184"/>
                </a:moveTo>
                <a:cubicBezTo>
                  <a:pt x="172" y="184"/>
                  <a:pt x="172" y="184"/>
                  <a:pt x="172" y="184"/>
                </a:cubicBezTo>
                <a:cubicBezTo>
                  <a:pt x="172" y="184"/>
                  <a:pt x="172" y="184"/>
                  <a:pt x="172" y="184"/>
                </a:cubicBezTo>
                <a:close/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</a:path>
            </a:pathLst>
          </a:custGeom>
          <a:solidFill>
            <a:srgbClr val="099B98"/>
          </a:solidFill>
          <a:ln w="9525">
            <a:solidFill>
              <a:srgbClr val="099B9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3">
            <a:extLst>
              <a:ext uri="{FF2B5EF4-FFF2-40B4-BE49-F238E27FC236}">
                <a16:creationId xmlns:a16="http://schemas.microsoft.com/office/drawing/2014/main" id="{4FD0710A-C3B6-4C9D-BB07-315ADC1F4F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5815" y="2460178"/>
            <a:ext cx="288000" cy="288000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84" y="104"/>
              </a:cxn>
              <a:cxn ang="0">
                <a:pos x="120" y="168"/>
              </a:cxn>
              <a:cxn ang="0">
                <a:pos x="112" y="172"/>
              </a:cxn>
              <a:cxn ang="0">
                <a:pos x="104" y="168"/>
              </a:cxn>
              <a:cxn ang="0">
                <a:pos x="68" y="132"/>
              </a:cxn>
              <a:cxn ang="0">
                <a:pos x="64" y="124"/>
              </a:cxn>
              <a:cxn ang="0">
                <a:pos x="76" y="112"/>
              </a:cxn>
              <a:cxn ang="0">
                <a:pos x="84" y="116"/>
              </a:cxn>
              <a:cxn ang="0">
                <a:pos x="112" y="143"/>
              </a:cxn>
              <a:cxn ang="0">
                <a:pos x="168" y="88"/>
              </a:cxn>
              <a:cxn ang="0">
                <a:pos x="176" y="84"/>
              </a:cxn>
              <a:cxn ang="0">
                <a:pos x="188" y="96"/>
              </a:cxn>
              <a:cxn ang="0">
                <a:pos x="184" y="104"/>
              </a:cxn>
              <a:cxn ang="0">
                <a:pos x="184" y="84"/>
              </a:cxn>
              <a:cxn ang="0">
                <a:pos x="184" y="84"/>
              </a:cxn>
              <a:cxn ang="0">
                <a:pos x="184" y="84"/>
              </a:cxn>
              <a:cxn ang="0">
                <a:pos x="84" y="184"/>
              </a:cxn>
              <a:cxn ang="0">
                <a:pos x="84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84" y="104"/>
                </a:move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  <a:moveTo>
                  <a:pt x="84" y="184"/>
                </a:moveTo>
                <a:cubicBezTo>
                  <a:pt x="84" y="184"/>
                  <a:pt x="84" y="184"/>
                  <a:pt x="84" y="184"/>
                </a:cubicBezTo>
                <a:moveTo>
                  <a:pt x="172" y="184"/>
                </a:moveTo>
                <a:cubicBezTo>
                  <a:pt x="172" y="184"/>
                  <a:pt x="172" y="184"/>
                  <a:pt x="172" y="184"/>
                </a:cubicBezTo>
                <a:cubicBezTo>
                  <a:pt x="172" y="184"/>
                  <a:pt x="172" y="184"/>
                  <a:pt x="172" y="184"/>
                </a:cubicBezTo>
                <a:close/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</a:path>
            </a:pathLst>
          </a:custGeom>
          <a:solidFill>
            <a:srgbClr val="099B98"/>
          </a:solidFill>
          <a:ln w="9525">
            <a:solidFill>
              <a:srgbClr val="099B9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3">
            <a:extLst>
              <a:ext uri="{FF2B5EF4-FFF2-40B4-BE49-F238E27FC236}">
                <a16:creationId xmlns:a16="http://schemas.microsoft.com/office/drawing/2014/main" id="{4FD0710A-C3B6-4C9D-BB07-315ADC1F4F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5815" y="3918343"/>
            <a:ext cx="295811" cy="295811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84" y="104"/>
              </a:cxn>
              <a:cxn ang="0">
                <a:pos x="120" y="168"/>
              </a:cxn>
              <a:cxn ang="0">
                <a:pos x="112" y="172"/>
              </a:cxn>
              <a:cxn ang="0">
                <a:pos x="104" y="168"/>
              </a:cxn>
              <a:cxn ang="0">
                <a:pos x="68" y="132"/>
              </a:cxn>
              <a:cxn ang="0">
                <a:pos x="64" y="124"/>
              </a:cxn>
              <a:cxn ang="0">
                <a:pos x="76" y="112"/>
              </a:cxn>
              <a:cxn ang="0">
                <a:pos x="84" y="116"/>
              </a:cxn>
              <a:cxn ang="0">
                <a:pos x="112" y="143"/>
              </a:cxn>
              <a:cxn ang="0">
                <a:pos x="168" y="88"/>
              </a:cxn>
              <a:cxn ang="0">
                <a:pos x="176" y="84"/>
              </a:cxn>
              <a:cxn ang="0">
                <a:pos x="188" y="96"/>
              </a:cxn>
              <a:cxn ang="0">
                <a:pos x="184" y="104"/>
              </a:cxn>
              <a:cxn ang="0">
                <a:pos x="184" y="84"/>
              </a:cxn>
              <a:cxn ang="0">
                <a:pos x="184" y="84"/>
              </a:cxn>
              <a:cxn ang="0">
                <a:pos x="184" y="84"/>
              </a:cxn>
              <a:cxn ang="0">
                <a:pos x="84" y="184"/>
              </a:cxn>
              <a:cxn ang="0">
                <a:pos x="84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84" y="104"/>
                </a:move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  <a:moveTo>
                  <a:pt x="84" y="184"/>
                </a:moveTo>
                <a:cubicBezTo>
                  <a:pt x="84" y="184"/>
                  <a:pt x="84" y="184"/>
                  <a:pt x="84" y="184"/>
                </a:cubicBezTo>
                <a:moveTo>
                  <a:pt x="172" y="184"/>
                </a:moveTo>
                <a:cubicBezTo>
                  <a:pt x="172" y="184"/>
                  <a:pt x="172" y="184"/>
                  <a:pt x="172" y="184"/>
                </a:cubicBezTo>
                <a:cubicBezTo>
                  <a:pt x="172" y="184"/>
                  <a:pt x="172" y="184"/>
                  <a:pt x="172" y="184"/>
                </a:cubicBezTo>
                <a:close/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</a:path>
            </a:pathLst>
          </a:custGeom>
          <a:solidFill>
            <a:srgbClr val="099B98"/>
          </a:solidFill>
          <a:ln w="9525">
            <a:solidFill>
              <a:srgbClr val="099B9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3">
            <a:extLst>
              <a:ext uri="{FF2B5EF4-FFF2-40B4-BE49-F238E27FC236}">
                <a16:creationId xmlns:a16="http://schemas.microsoft.com/office/drawing/2014/main" id="{4FD0710A-C3B6-4C9D-BB07-315ADC1F4F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5815" y="3437307"/>
            <a:ext cx="288000" cy="288000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84" y="104"/>
              </a:cxn>
              <a:cxn ang="0">
                <a:pos x="120" y="168"/>
              </a:cxn>
              <a:cxn ang="0">
                <a:pos x="112" y="172"/>
              </a:cxn>
              <a:cxn ang="0">
                <a:pos x="104" y="168"/>
              </a:cxn>
              <a:cxn ang="0">
                <a:pos x="68" y="132"/>
              </a:cxn>
              <a:cxn ang="0">
                <a:pos x="64" y="124"/>
              </a:cxn>
              <a:cxn ang="0">
                <a:pos x="76" y="112"/>
              </a:cxn>
              <a:cxn ang="0">
                <a:pos x="84" y="116"/>
              </a:cxn>
              <a:cxn ang="0">
                <a:pos x="112" y="143"/>
              </a:cxn>
              <a:cxn ang="0">
                <a:pos x="168" y="88"/>
              </a:cxn>
              <a:cxn ang="0">
                <a:pos x="176" y="84"/>
              </a:cxn>
              <a:cxn ang="0">
                <a:pos x="188" y="96"/>
              </a:cxn>
              <a:cxn ang="0">
                <a:pos x="184" y="104"/>
              </a:cxn>
              <a:cxn ang="0">
                <a:pos x="184" y="84"/>
              </a:cxn>
              <a:cxn ang="0">
                <a:pos x="184" y="84"/>
              </a:cxn>
              <a:cxn ang="0">
                <a:pos x="184" y="84"/>
              </a:cxn>
              <a:cxn ang="0">
                <a:pos x="84" y="184"/>
              </a:cxn>
              <a:cxn ang="0">
                <a:pos x="84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72" y="184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  <a:cxn ang="0">
                <a:pos x="184" y="172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84" y="104"/>
                </a:move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  <a:moveTo>
                  <a:pt x="84" y="184"/>
                </a:moveTo>
                <a:cubicBezTo>
                  <a:pt x="84" y="184"/>
                  <a:pt x="84" y="184"/>
                  <a:pt x="84" y="184"/>
                </a:cubicBezTo>
                <a:moveTo>
                  <a:pt x="172" y="184"/>
                </a:moveTo>
                <a:cubicBezTo>
                  <a:pt x="172" y="184"/>
                  <a:pt x="172" y="184"/>
                  <a:pt x="172" y="184"/>
                </a:cubicBezTo>
                <a:cubicBezTo>
                  <a:pt x="172" y="184"/>
                  <a:pt x="172" y="184"/>
                  <a:pt x="172" y="184"/>
                </a:cubicBezTo>
                <a:close/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</a:path>
            </a:pathLst>
          </a:custGeom>
          <a:solidFill>
            <a:srgbClr val="099B98"/>
          </a:solidFill>
          <a:ln w="9525">
            <a:solidFill>
              <a:srgbClr val="099B9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350"/>
            <a:ext cx="12192000" cy="73370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Pré-Processamento de Textos</a:t>
            </a:r>
            <a:endParaRPr lang="pt-BR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815" y="13178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+mj-lt"/>
              </a:rPr>
              <a:t> </a:t>
            </a:r>
            <a:endParaRPr lang="pt-BR" dirty="0">
              <a:latin typeface="+mj-lt"/>
            </a:endParaRPr>
          </a:p>
        </p:txBody>
      </p:sp>
      <p:sp>
        <p:nvSpPr>
          <p:cNvPr id="4" name="object 24"/>
          <p:cNvSpPr/>
          <p:nvPr/>
        </p:nvSpPr>
        <p:spPr>
          <a:xfrm>
            <a:off x="0" y="6585527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6007948"/>
            <a:ext cx="628073" cy="577579"/>
          </a:xfrm>
          <a:prstGeom prst="rect">
            <a:avLst/>
          </a:prstGeom>
        </p:spPr>
      </p:pic>
      <p:sp>
        <p:nvSpPr>
          <p:cNvPr id="7" name="object 24"/>
          <p:cNvSpPr/>
          <p:nvPr/>
        </p:nvSpPr>
        <p:spPr>
          <a:xfrm>
            <a:off x="0" y="-27123"/>
            <a:ext cx="12192000" cy="272473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598516" y="1632814"/>
            <a:ext cx="10372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Pré-processamento </a:t>
            </a:r>
            <a:r>
              <a:rPr lang="pt-BR" sz="3200" dirty="0"/>
              <a:t>de textos é uma etapa importante na preparação de </a:t>
            </a:r>
            <a:r>
              <a:rPr lang="pt-BR" sz="3200" dirty="0" smtClean="0"/>
              <a:t>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O </a:t>
            </a:r>
            <a:r>
              <a:rPr lang="pt-BR" sz="3200" dirty="0"/>
              <a:t>objetivo é limpar, normalizar e transformar os dados textuais brutos em uma forma que permita a extração de informações relevantes</a:t>
            </a:r>
            <a:r>
              <a:rPr lang="pt-BR" sz="3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516</Words>
  <Application>Microsoft Office PowerPoint</Application>
  <PresentationFormat>Widescreen</PresentationFormat>
  <Paragraphs>122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Tema do Office</vt:lpstr>
      <vt:lpstr>PLN Pré-Processamento de Textos </vt:lpstr>
      <vt:lpstr>Cronograma</vt:lpstr>
      <vt:lpstr>PLN</vt:lpstr>
      <vt:lpstr>CRISP - DM </vt:lpstr>
      <vt:lpstr>CRISP - DM </vt:lpstr>
      <vt:lpstr>Contextualização</vt:lpstr>
      <vt:lpstr>Preparação de Dados</vt:lpstr>
      <vt:lpstr>Preparação de Dados</vt:lpstr>
      <vt:lpstr>Pré-Processamento de Textos</vt:lpstr>
      <vt:lpstr>Pré-Processamento de Textos</vt:lpstr>
      <vt:lpstr>Pré-Processamento de Textos</vt:lpstr>
      <vt:lpstr>Codificação em Rust</vt:lpstr>
      <vt:lpstr>Codificação em Rust</vt:lpstr>
      <vt:lpstr>Python x Rust</vt:lpstr>
      <vt:lpstr>Vantagens</vt:lpstr>
      <vt:lpstr>Referencias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Fake News em Notícias Políticas Brasileiras</dc:title>
  <dc:creator>stefanini</dc:creator>
  <cp:lastModifiedBy>stefanini</cp:lastModifiedBy>
  <cp:revision>207</cp:revision>
  <dcterms:created xsi:type="dcterms:W3CDTF">2022-09-02T18:46:09Z</dcterms:created>
  <dcterms:modified xsi:type="dcterms:W3CDTF">2023-05-04T13:52:25Z</dcterms:modified>
</cp:coreProperties>
</file>