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-3997615" y="-2424846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xfrm>
            <a:off x="22519009" y="12616854"/>
            <a:ext cx="664122" cy="688976"/>
          </a:xfrm>
          <a:prstGeom prst="rect">
            <a:avLst/>
          </a:prstGeom>
        </p:spPr>
        <p:txBody>
          <a:bodyPr/>
          <a:lstStyle>
            <a:lvl1pPr>
              <a:defRPr b="1"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sz="half" idx="13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quarter" idx="13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tif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Num" sz="quarter" idx="2"/>
          </p:nvPr>
        </p:nvSpPr>
        <p:spPr>
          <a:xfrm>
            <a:off x="22646146" y="12616854"/>
            <a:ext cx="409849" cy="688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0" name="Graph.png"/>
          <p:cNvPicPr>
            <a:picLocks noChangeAspect="1"/>
          </p:cNvPicPr>
          <p:nvPr/>
        </p:nvPicPr>
        <p:blipFill>
          <a:blip r:embed="rId2">
            <a:alphaModFix amt="15283"/>
            <a:extLst/>
          </a:blip>
          <a:stretch>
            <a:fillRect/>
          </a:stretch>
        </p:blipFill>
        <p:spPr>
          <a:xfrm rot="4819666">
            <a:off x="9602169" y="-1048101"/>
            <a:ext cx="15373747" cy="15392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Graph.png"/>
          <p:cNvPicPr>
            <a:picLocks noChangeAspect="1"/>
          </p:cNvPicPr>
          <p:nvPr/>
        </p:nvPicPr>
        <p:blipFill>
          <a:blip r:embed="rId2">
            <a:alphaModFix amt="14556"/>
            <a:extLst/>
          </a:blip>
          <a:stretch>
            <a:fillRect/>
          </a:stretch>
        </p:blipFill>
        <p:spPr>
          <a:xfrm rot="11637182">
            <a:off x="-7145753" y="-899569"/>
            <a:ext cx="15078958" cy="15097137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/>
          <p:nvPr/>
        </p:nvSpPr>
        <p:spPr>
          <a:xfrm>
            <a:off x="8526354" y="7089385"/>
            <a:ext cx="7331292" cy="2257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b">
            <a:normAutofit fontScale="100000" lnSpcReduction="0"/>
          </a:bodyPr>
          <a:lstStyle>
            <a:lvl1pPr defTabSz="764024">
              <a:defRPr b="1" sz="13485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GRAFOS </a:t>
            </a:r>
          </a:p>
        </p:txBody>
      </p:sp>
      <p:sp>
        <p:nvSpPr>
          <p:cNvPr id="123" name="Shape 123"/>
          <p:cNvSpPr/>
          <p:nvPr/>
        </p:nvSpPr>
        <p:spPr>
          <a:xfrm>
            <a:off x="535722" y="201850"/>
            <a:ext cx="13335372" cy="280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b">
            <a:normAutofit fontScale="100000" lnSpcReduction="0"/>
          </a:bodyPr>
          <a:lstStyle/>
          <a:p>
            <a:pPr algn="l" defTabSz="328612">
              <a:lnSpc>
                <a:spcPct val="120000"/>
              </a:lnSpc>
              <a:defRPr sz="408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Universidade do Estado de Santa Catarina</a:t>
            </a:r>
          </a:p>
          <a:p>
            <a:pPr algn="l" defTabSz="328612">
              <a:lnSpc>
                <a:spcPct val="120000"/>
              </a:lnSpc>
              <a:defRPr sz="408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Estudante: Guilherme Panizzon</a:t>
            </a:r>
          </a:p>
          <a:p>
            <a:pPr algn="l" defTabSz="328612">
              <a:lnSpc>
                <a:spcPct val="120000"/>
              </a:lnSpc>
              <a:defRPr sz="408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Disciplina: OTPA0001</a:t>
            </a:r>
          </a:p>
          <a:p>
            <a:pPr algn="l" defTabSz="328612">
              <a:lnSpc>
                <a:spcPct val="120000"/>
              </a:lnSpc>
              <a:defRPr sz="408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l" defTabSz="328612">
              <a:lnSpc>
                <a:spcPct val="120000"/>
              </a:lnSpc>
              <a:defRPr sz="408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Professor: Roberto Rosso</a:t>
            </a:r>
          </a:p>
        </p:txBody>
      </p:sp>
      <p:pic>
        <p:nvPicPr>
          <p:cNvPr id="124" name="Graph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66450" y="4534475"/>
            <a:ext cx="2451100" cy="2806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8" name="Graph.png"/>
          <p:cNvPicPr>
            <a:picLocks noChangeAspect="1"/>
          </p:cNvPicPr>
          <p:nvPr/>
        </p:nvPicPr>
        <p:blipFill>
          <a:blip r:embed="rId2">
            <a:alphaModFix amt="15283"/>
            <a:extLst/>
          </a:blip>
          <a:stretch>
            <a:fillRect/>
          </a:stretch>
        </p:blipFill>
        <p:spPr>
          <a:xfrm rot="4819666">
            <a:off x="9602169" y="-1048101"/>
            <a:ext cx="15373747" cy="153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Graph.png"/>
          <p:cNvPicPr>
            <a:picLocks noChangeAspect="1"/>
          </p:cNvPicPr>
          <p:nvPr/>
        </p:nvPicPr>
        <p:blipFill>
          <a:blip r:embed="rId2">
            <a:alphaModFix amt="14556"/>
            <a:extLst/>
          </a:blip>
          <a:stretch>
            <a:fillRect/>
          </a:stretch>
        </p:blipFill>
        <p:spPr>
          <a:xfrm rot="11637182">
            <a:off x="-7145753" y="-899569"/>
            <a:ext cx="15078958" cy="150971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5" name="Group 255"/>
          <p:cNvGrpSpPr/>
          <p:nvPr/>
        </p:nvGrpSpPr>
        <p:grpSpPr>
          <a:xfrm>
            <a:off x="16285553" y="403007"/>
            <a:ext cx="7342473" cy="4306612"/>
            <a:chOff x="0" y="0"/>
            <a:chExt cx="7342472" cy="4306611"/>
          </a:xfrm>
        </p:grpSpPr>
        <p:sp>
          <p:nvSpPr>
            <p:cNvPr id="240" name="Shape 240"/>
            <p:cNvSpPr/>
            <p:nvPr/>
          </p:nvSpPr>
          <p:spPr>
            <a:xfrm>
              <a:off x="1647866" y="337704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41" name="Shape 241"/>
            <p:cNvSpPr/>
            <p:nvPr/>
          </p:nvSpPr>
          <p:spPr>
            <a:xfrm>
              <a:off x="3295733" y="163762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0" y="163762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43" name="Shape 243"/>
            <p:cNvSpPr/>
            <p:nvPr/>
          </p:nvSpPr>
          <p:spPr>
            <a:xfrm>
              <a:off x="0" y="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44" name="Shape 244"/>
            <p:cNvSpPr/>
            <p:nvPr/>
          </p:nvSpPr>
          <p:spPr>
            <a:xfrm>
              <a:off x="3295733" y="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cxnSp>
          <p:nvCxnSpPr>
            <p:cNvPr id="245" name="Connector 245"/>
            <p:cNvCxnSpPr>
              <a:stCxn id="242" idx="0"/>
              <a:endCxn id="243" idx="0"/>
            </p:cNvCxnSpPr>
            <p:nvPr/>
          </p:nvCxnSpPr>
          <p:spPr>
            <a:xfrm flipV="1">
              <a:off x="464785" y="464785"/>
              <a:ext cx="1" cy="1637622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246" name="Connector 246"/>
            <p:cNvCxnSpPr>
              <a:stCxn id="243" idx="0"/>
              <a:endCxn id="244" idx="0"/>
            </p:cNvCxnSpPr>
            <p:nvPr/>
          </p:nvCxnSpPr>
          <p:spPr>
            <a:xfrm>
              <a:off x="464785" y="464785"/>
              <a:ext cx="3295734" cy="1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247" name="Connector 247"/>
            <p:cNvCxnSpPr>
              <a:stCxn id="242" idx="0"/>
              <a:endCxn id="241" idx="0"/>
            </p:cNvCxnSpPr>
            <p:nvPr/>
          </p:nvCxnSpPr>
          <p:spPr>
            <a:xfrm>
              <a:off x="464785" y="2102406"/>
              <a:ext cx="3295734" cy="1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248" name="Connector 248"/>
            <p:cNvCxnSpPr>
              <a:stCxn id="241" idx="0"/>
              <a:endCxn id="244" idx="0"/>
            </p:cNvCxnSpPr>
            <p:nvPr/>
          </p:nvCxnSpPr>
          <p:spPr>
            <a:xfrm flipV="1">
              <a:off x="3760518" y="464785"/>
              <a:ext cx="1" cy="1637622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249" name="Connector 249"/>
            <p:cNvCxnSpPr>
              <a:stCxn id="242" idx="0"/>
              <a:endCxn id="240" idx="0"/>
            </p:cNvCxnSpPr>
            <p:nvPr/>
          </p:nvCxnSpPr>
          <p:spPr>
            <a:xfrm>
              <a:off x="464785" y="2102406"/>
              <a:ext cx="1647868" cy="1739420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250" name="Connector 250"/>
            <p:cNvCxnSpPr>
              <a:stCxn id="240" idx="0"/>
              <a:endCxn id="241" idx="0"/>
            </p:cNvCxnSpPr>
            <p:nvPr/>
          </p:nvCxnSpPr>
          <p:spPr>
            <a:xfrm flipV="1">
              <a:off x="2112652" y="2102406"/>
              <a:ext cx="1647867" cy="1739420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sp>
          <p:nvSpPr>
            <p:cNvPr id="251" name="Shape 251"/>
            <p:cNvSpPr/>
            <p:nvPr/>
          </p:nvSpPr>
          <p:spPr>
            <a:xfrm>
              <a:off x="6412901" y="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52" name="Shape 252"/>
            <p:cNvSpPr/>
            <p:nvPr/>
          </p:nvSpPr>
          <p:spPr>
            <a:xfrm>
              <a:off x="6412901" y="163762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cxnSp>
          <p:nvCxnSpPr>
            <p:cNvPr id="253" name="Connector 253"/>
            <p:cNvCxnSpPr>
              <a:stCxn id="244" idx="0"/>
              <a:endCxn id="251" idx="0"/>
            </p:cNvCxnSpPr>
            <p:nvPr/>
          </p:nvCxnSpPr>
          <p:spPr>
            <a:xfrm>
              <a:off x="3760518" y="464785"/>
              <a:ext cx="3117170" cy="1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254" name="Connector 254"/>
            <p:cNvCxnSpPr>
              <a:stCxn id="252" idx="0"/>
              <a:endCxn id="251" idx="0"/>
            </p:cNvCxnSpPr>
            <p:nvPr/>
          </p:nvCxnSpPr>
          <p:spPr>
            <a:xfrm flipV="1">
              <a:off x="6877687" y="464785"/>
              <a:ext cx="1" cy="1637622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</p:grpSp>
      <p:sp>
        <p:nvSpPr>
          <p:cNvPr id="256" name="Shape 256"/>
          <p:cNvSpPr/>
          <p:nvPr/>
        </p:nvSpPr>
        <p:spPr>
          <a:xfrm>
            <a:off x="500952" y="480009"/>
            <a:ext cx="11691544" cy="280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algn="l" defTabSz="706516">
              <a:lnSpc>
                <a:spcPct val="120000"/>
              </a:lnSpc>
              <a:defRPr b="1" sz="8772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Matriz de Adjacência:</a:t>
            </a:r>
          </a:p>
        </p:txBody>
      </p:sp>
      <p:sp>
        <p:nvSpPr>
          <p:cNvPr id="257" name="Shape 257"/>
          <p:cNvSpPr/>
          <p:nvPr/>
        </p:nvSpPr>
        <p:spPr>
          <a:xfrm>
            <a:off x="511915" y="2085971"/>
            <a:ext cx="5721021" cy="1060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120000"/>
              </a:lnSpc>
              <a:defRPr b="1" sz="6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Considerações</a:t>
            </a:r>
          </a:p>
        </p:txBody>
      </p:sp>
      <p:sp>
        <p:nvSpPr>
          <p:cNvPr id="258" name="Shape 258"/>
          <p:cNvSpPr/>
          <p:nvPr/>
        </p:nvSpPr>
        <p:spPr>
          <a:xfrm>
            <a:off x="928802" y="3616581"/>
            <a:ext cx="22508536" cy="8671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 marL="654402" indent="-654402" algn="l">
              <a:lnSpc>
                <a:spcPct val="120000"/>
              </a:lnSpc>
              <a:buSzPct val="75000"/>
              <a:buChar char="•"/>
              <a:defRPr sz="5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Para um grafo com peso associado à aresta:</a:t>
            </a:r>
          </a:p>
          <a:p>
            <a:pPr algn="l">
              <a:lnSpc>
                <a:spcPct val="120000"/>
              </a:lnSpc>
              <a:defRPr sz="5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l">
              <a:lnSpc>
                <a:spcPct val="120000"/>
              </a:lnSpc>
              <a:defRPr sz="5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l">
              <a:lnSpc>
                <a:spcPct val="120000"/>
              </a:lnSpc>
              <a:defRPr sz="5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654402" indent="-654402" algn="l">
              <a:lnSpc>
                <a:spcPct val="120000"/>
              </a:lnSpc>
              <a:buSzPct val="75000"/>
              <a:buChar char="•"/>
              <a:defRPr sz="5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Consideravelmente bom se a conectividade entre dois vértices em um grafo de baixa densidade é frequentemente requisitada;</a:t>
            </a:r>
          </a:p>
          <a:p>
            <a:pPr marL="654402" indent="-654402" algn="l">
              <a:lnSpc>
                <a:spcPct val="120000"/>
              </a:lnSpc>
              <a:buSzPct val="75000"/>
              <a:buChar char="•"/>
              <a:defRPr sz="5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Ruim se o grafo tiver uma quantidade grande de zeros (grafo denso);</a:t>
            </a:r>
          </a:p>
        </p:txBody>
      </p:sp>
      <p:sp>
        <p:nvSpPr>
          <p:cNvPr id="259" name="Shape 259"/>
          <p:cNvSpPr/>
          <p:nvPr/>
        </p:nvSpPr>
        <p:spPr>
          <a:xfrm>
            <a:off x="2953249" y="4788207"/>
            <a:ext cx="10063188" cy="940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MyGraph[i][j] = peso(i,j);</a:t>
            </a:r>
          </a:p>
        </p:txBody>
      </p:sp>
      <p:sp>
        <p:nvSpPr>
          <p:cNvPr id="260" name="Shape 260"/>
          <p:cNvSpPr/>
          <p:nvPr/>
        </p:nvSpPr>
        <p:spPr>
          <a:xfrm>
            <a:off x="1947882" y="4048082"/>
            <a:ext cx="992937" cy="3105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9800">
                <a:solidFill>
                  <a:srgbClr val="FFFFFF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261" name="Shape 261"/>
          <p:cNvSpPr/>
          <p:nvPr/>
        </p:nvSpPr>
        <p:spPr>
          <a:xfrm>
            <a:off x="2946153" y="5851056"/>
            <a:ext cx="7014692" cy="940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0, caso contrário;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sldNum" sz="quarter" idx="2"/>
          </p:nvPr>
        </p:nvSpPr>
        <p:spPr>
          <a:xfrm>
            <a:off x="22531511" y="12616854"/>
            <a:ext cx="639119" cy="688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64" name="Graph.png"/>
          <p:cNvPicPr>
            <a:picLocks noChangeAspect="1"/>
          </p:cNvPicPr>
          <p:nvPr/>
        </p:nvPicPr>
        <p:blipFill>
          <a:blip r:embed="rId2">
            <a:alphaModFix amt="15283"/>
            <a:extLst/>
          </a:blip>
          <a:stretch>
            <a:fillRect/>
          </a:stretch>
        </p:blipFill>
        <p:spPr>
          <a:xfrm rot="4819666">
            <a:off x="9602169" y="-1048101"/>
            <a:ext cx="15373747" cy="153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Graph.png"/>
          <p:cNvPicPr>
            <a:picLocks noChangeAspect="1"/>
          </p:cNvPicPr>
          <p:nvPr/>
        </p:nvPicPr>
        <p:blipFill>
          <a:blip r:embed="rId2">
            <a:alphaModFix amt="14556"/>
            <a:extLst/>
          </a:blip>
          <a:stretch>
            <a:fillRect/>
          </a:stretch>
        </p:blipFill>
        <p:spPr>
          <a:xfrm rot="11637182">
            <a:off x="-7145753" y="-899569"/>
            <a:ext cx="15078958" cy="150971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1" name="Group 281"/>
          <p:cNvGrpSpPr/>
          <p:nvPr/>
        </p:nvGrpSpPr>
        <p:grpSpPr>
          <a:xfrm>
            <a:off x="16285553" y="403007"/>
            <a:ext cx="7342473" cy="4306612"/>
            <a:chOff x="0" y="0"/>
            <a:chExt cx="7342472" cy="4306611"/>
          </a:xfrm>
        </p:grpSpPr>
        <p:sp>
          <p:nvSpPr>
            <p:cNvPr id="266" name="Shape 266"/>
            <p:cNvSpPr/>
            <p:nvPr/>
          </p:nvSpPr>
          <p:spPr>
            <a:xfrm>
              <a:off x="1647866" y="337704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67" name="Shape 267"/>
            <p:cNvSpPr/>
            <p:nvPr/>
          </p:nvSpPr>
          <p:spPr>
            <a:xfrm>
              <a:off x="3295733" y="163762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68" name="Shape 268"/>
            <p:cNvSpPr/>
            <p:nvPr/>
          </p:nvSpPr>
          <p:spPr>
            <a:xfrm>
              <a:off x="0" y="163762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69" name="Shape 269"/>
            <p:cNvSpPr/>
            <p:nvPr/>
          </p:nvSpPr>
          <p:spPr>
            <a:xfrm>
              <a:off x="0" y="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70" name="Shape 270"/>
            <p:cNvSpPr/>
            <p:nvPr/>
          </p:nvSpPr>
          <p:spPr>
            <a:xfrm>
              <a:off x="3295733" y="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cxnSp>
          <p:nvCxnSpPr>
            <p:cNvPr id="271" name="Connector 271"/>
            <p:cNvCxnSpPr>
              <a:stCxn id="268" idx="0"/>
              <a:endCxn id="269" idx="0"/>
            </p:cNvCxnSpPr>
            <p:nvPr/>
          </p:nvCxnSpPr>
          <p:spPr>
            <a:xfrm flipV="1">
              <a:off x="464785" y="464785"/>
              <a:ext cx="1" cy="1637622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272" name="Connector 272"/>
            <p:cNvCxnSpPr>
              <a:stCxn id="269" idx="0"/>
              <a:endCxn id="270" idx="0"/>
            </p:cNvCxnSpPr>
            <p:nvPr/>
          </p:nvCxnSpPr>
          <p:spPr>
            <a:xfrm>
              <a:off x="464785" y="464785"/>
              <a:ext cx="3295734" cy="1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273" name="Connector 273"/>
            <p:cNvCxnSpPr>
              <a:stCxn id="268" idx="0"/>
              <a:endCxn id="267" idx="0"/>
            </p:cNvCxnSpPr>
            <p:nvPr/>
          </p:nvCxnSpPr>
          <p:spPr>
            <a:xfrm>
              <a:off x="464785" y="2102406"/>
              <a:ext cx="3295734" cy="1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274" name="Connector 274"/>
            <p:cNvCxnSpPr>
              <a:stCxn id="267" idx="0"/>
              <a:endCxn id="270" idx="0"/>
            </p:cNvCxnSpPr>
            <p:nvPr/>
          </p:nvCxnSpPr>
          <p:spPr>
            <a:xfrm flipV="1">
              <a:off x="3760518" y="464785"/>
              <a:ext cx="1" cy="1637622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275" name="Connector 275"/>
            <p:cNvCxnSpPr>
              <a:stCxn id="268" idx="0"/>
              <a:endCxn id="266" idx="0"/>
            </p:cNvCxnSpPr>
            <p:nvPr/>
          </p:nvCxnSpPr>
          <p:spPr>
            <a:xfrm>
              <a:off x="464785" y="2102406"/>
              <a:ext cx="1647868" cy="1739420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276" name="Connector 276"/>
            <p:cNvCxnSpPr>
              <a:stCxn id="266" idx="0"/>
              <a:endCxn id="267" idx="0"/>
            </p:cNvCxnSpPr>
            <p:nvPr/>
          </p:nvCxnSpPr>
          <p:spPr>
            <a:xfrm flipV="1">
              <a:off x="2112652" y="2102406"/>
              <a:ext cx="1647867" cy="1739420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sp>
          <p:nvSpPr>
            <p:cNvPr id="277" name="Shape 277"/>
            <p:cNvSpPr/>
            <p:nvPr/>
          </p:nvSpPr>
          <p:spPr>
            <a:xfrm>
              <a:off x="6412901" y="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78" name="Shape 278"/>
            <p:cNvSpPr/>
            <p:nvPr/>
          </p:nvSpPr>
          <p:spPr>
            <a:xfrm>
              <a:off x="6412901" y="163762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cxnSp>
          <p:nvCxnSpPr>
            <p:cNvPr id="279" name="Connector 279"/>
            <p:cNvCxnSpPr>
              <a:stCxn id="270" idx="0"/>
              <a:endCxn id="277" idx="0"/>
            </p:cNvCxnSpPr>
            <p:nvPr/>
          </p:nvCxnSpPr>
          <p:spPr>
            <a:xfrm>
              <a:off x="3760518" y="464785"/>
              <a:ext cx="3117170" cy="1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280" name="Connector 280"/>
            <p:cNvCxnSpPr>
              <a:stCxn id="278" idx="0"/>
              <a:endCxn id="277" idx="0"/>
            </p:cNvCxnSpPr>
            <p:nvPr/>
          </p:nvCxnSpPr>
          <p:spPr>
            <a:xfrm flipV="1">
              <a:off x="6877687" y="464785"/>
              <a:ext cx="1" cy="1637622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</p:grpSp>
      <p:sp>
        <p:nvSpPr>
          <p:cNvPr id="282" name="Shape 282"/>
          <p:cNvSpPr/>
          <p:nvPr/>
        </p:nvSpPr>
        <p:spPr>
          <a:xfrm>
            <a:off x="1369421" y="2716267"/>
            <a:ext cx="1270001" cy="1270001"/>
          </a:xfrm>
          <a:prstGeom prst="rect">
            <a:avLst/>
          </a:prstGeom>
          <a:solidFill>
            <a:srgbClr val="32D071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9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83" name="Shape 283"/>
          <p:cNvSpPr/>
          <p:nvPr/>
        </p:nvSpPr>
        <p:spPr>
          <a:xfrm>
            <a:off x="1369421" y="4234063"/>
            <a:ext cx="1270001" cy="1270001"/>
          </a:xfrm>
          <a:prstGeom prst="rect">
            <a:avLst/>
          </a:prstGeom>
          <a:solidFill>
            <a:srgbClr val="32D071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9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84" name="Shape 284"/>
          <p:cNvSpPr/>
          <p:nvPr/>
        </p:nvSpPr>
        <p:spPr>
          <a:xfrm>
            <a:off x="1369421" y="5751858"/>
            <a:ext cx="1270001" cy="1270001"/>
          </a:xfrm>
          <a:prstGeom prst="rect">
            <a:avLst/>
          </a:prstGeom>
          <a:solidFill>
            <a:srgbClr val="32D071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9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85" name="Shape 285"/>
          <p:cNvSpPr/>
          <p:nvPr/>
        </p:nvSpPr>
        <p:spPr>
          <a:xfrm>
            <a:off x="1369421" y="7269654"/>
            <a:ext cx="1270001" cy="1270001"/>
          </a:xfrm>
          <a:prstGeom prst="rect">
            <a:avLst/>
          </a:prstGeom>
          <a:solidFill>
            <a:srgbClr val="32D071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9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86" name="Shape 286"/>
          <p:cNvSpPr/>
          <p:nvPr/>
        </p:nvSpPr>
        <p:spPr>
          <a:xfrm>
            <a:off x="1369421" y="8787449"/>
            <a:ext cx="1270001" cy="1270001"/>
          </a:xfrm>
          <a:prstGeom prst="rect">
            <a:avLst/>
          </a:prstGeom>
          <a:solidFill>
            <a:srgbClr val="32D071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9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87" name="Shape 287"/>
          <p:cNvSpPr/>
          <p:nvPr/>
        </p:nvSpPr>
        <p:spPr>
          <a:xfrm>
            <a:off x="1369421" y="10305244"/>
            <a:ext cx="1270001" cy="1270001"/>
          </a:xfrm>
          <a:prstGeom prst="rect">
            <a:avLst/>
          </a:prstGeom>
          <a:solidFill>
            <a:srgbClr val="32D071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9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88" name="Shape 288"/>
          <p:cNvSpPr/>
          <p:nvPr/>
        </p:nvSpPr>
        <p:spPr>
          <a:xfrm>
            <a:off x="1369421" y="11823040"/>
            <a:ext cx="1270001" cy="1270001"/>
          </a:xfrm>
          <a:prstGeom prst="rect">
            <a:avLst/>
          </a:prstGeom>
          <a:solidFill>
            <a:srgbClr val="32D071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9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89" name="Shape 289"/>
          <p:cNvSpPr/>
          <p:nvPr/>
        </p:nvSpPr>
        <p:spPr>
          <a:xfrm>
            <a:off x="5109552" y="2716267"/>
            <a:ext cx="1270001" cy="1270001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9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90" name="Shape 290"/>
          <p:cNvSpPr/>
          <p:nvPr/>
        </p:nvSpPr>
        <p:spPr>
          <a:xfrm>
            <a:off x="5109552" y="4234063"/>
            <a:ext cx="1270001" cy="1270001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9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91" name="Shape 291"/>
          <p:cNvSpPr/>
          <p:nvPr/>
        </p:nvSpPr>
        <p:spPr>
          <a:xfrm>
            <a:off x="5109552" y="5751858"/>
            <a:ext cx="1270001" cy="1270001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9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92" name="Shape 292"/>
          <p:cNvSpPr/>
          <p:nvPr/>
        </p:nvSpPr>
        <p:spPr>
          <a:xfrm>
            <a:off x="5109552" y="7269654"/>
            <a:ext cx="1270001" cy="1270001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9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93" name="Shape 293"/>
          <p:cNvSpPr/>
          <p:nvPr/>
        </p:nvSpPr>
        <p:spPr>
          <a:xfrm>
            <a:off x="5109552" y="8787449"/>
            <a:ext cx="1270001" cy="1270001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9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94" name="Shape 294"/>
          <p:cNvSpPr/>
          <p:nvPr/>
        </p:nvSpPr>
        <p:spPr>
          <a:xfrm>
            <a:off x="5109552" y="10305245"/>
            <a:ext cx="1270001" cy="1270001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9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95" name="Shape 295"/>
          <p:cNvSpPr/>
          <p:nvPr/>
        </p:nvSpPr>
        <p:spPr>
          <a:xfrm>
            <a:off x="5109552" y="11823041"/>
            <a:ext cx="1270001" cy="1270001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9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96" name="Shape 296"/>
          <p:cNvSpPr/>
          <p:nvPr/>
        </p:nvSpPr>
        <p:spPr>
          <a:xfrm>
            <a:off x="3257917" y="3351267"/>
            <a:ext cx="1465915" cy="1"/>
          </a:xfrm>
          <a:prstGeom prst="line">
            <a:avLst/>
          </a:prstGeom>
          <a:ln w="114300">
            <a:solidFill>
              <a:srgbClr val="FFFFFF"/>
            </a:solidFill>
            <a:miter lim="400000"/>
            <a:headEnd type="oval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grpSp>
        <p:nvGrpSpPr>
          <p:cNvPr id="303" name="Group 303"/>
          <p:cNvGrpSpPr/>
          <p:nvPr/>
        </p:nvGrpSpPr>
        <p:grpSpPr>
          <a:xfrm>
            <a:off x="8919553" y="2716267"/>
            <a:ext cx="1270001" cy="8858979"/>
            <a:chOff x="0" y="0"/>
            <a:chExt cx="1270000" cy="8858977"/>
          </a:xfrm>
        </p:grpSpPr>
        <p:sp>
          <p:nvSpPr>
            <p:cNvPr id="297" name="Shape 297"/>
            <p:cNvSpPr/>
            <p:nvPr/>
          </p:nvSpPr>
          <p:spPr>
            <a:xfrm>
              <a:off x="0" y="0"/>
              <a:ext cx="1270000" cy="1270000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9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0" y="1517795"/>
              <a:ext cx="1270000" cy="1270001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9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99" name="Shape 299"/>
            <p:cNvSpPr/>
            <p:nvPr/>
          </p:nvSpPr>
          <p:spPr>
            <a:xfrm>
              <a:off x="0" y="3035591"/>
              <a:ext cx="1270000" cy="1270001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9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00" name="Shape 300"/>
            <p:cNvSpPr/>
            <p:nvPr/>
          </p:nvSpPr>
          <p:spPr>
            <a:xfrm>
              <a:off x="0" y="4553386"/>
              <a:ext cx="1270000" cy="1270001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9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01" name="Shape 301"/>
            <p:cNvSpPr/>
            <p:nvPr/>
          </p:nvSpPr>
          <p:spPr>
            <a:xfrm>
              <a:off x="0" y="6071181"/>
              <a:ext cx="1270000" cy="1270001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9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0" y="7588977"/>
              <a:ext cx="1270000" cy="1270001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9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307" name="Group 307"/>
          <p:cNvGrpSpPr/>
          <p:nvPr/>
        </p:nvGrpSpPr>
        <p:grpSpPr>
          <a:xfrm>
            <a:off x="12602553" y="4284863"/>
            <a:ext cx="1270001" cy="5823387"/>
            <a:chOff x="0" y="1517795"/>
            <a:chExt cx="1270000" cy="5823386"/>
          </a:xfrm>
        </p:grpSpPr>
        <p:sp>
          <p:nvSpPr>
            <p:cNvPr id="304" name="Shape 304"/>
            <p:cNvSpPr/>
            <p:nvPr/>
          </p:nvSpPr>
          <p:spPr>
            <a:xfrm>
              <a:off x="0" y="1517795"/>
              <a:ext cx="1270000" cy="1270001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9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05" name="Shape 305"/>
            <p:cNvSpPr/>
            <p:nvPr/>
          </p:nvSpPr>
          <p:spPr>
            <a:xfrm>
              <a:off x="0" y="3035591"/>
              <a:ext cx="1270000" cy="1270001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9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0" y="6071181"/>
              <a:ext cx="1270000" cy="1270001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9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308" name="Shape 308"/>
          <p:cNvSpPr/>
          <p:nvPr/>
        </p:nvSpPr>
        <p:spPr>
          <a:xfrm>
            <a:off x="3257917" y="4869063"/>
            <a:ext cx="1465915" cy="1"/>
          </a:xfrm>
          <a:prstGeom prst="line">
            <a:avLst/>
          </a:prstGeom>
          <a:ln w="114300">
            <a:solidFill>
              <a:srgbClr val="FFFFFF"/>
            </a:solidFill>
            <a:miter lim="400000"/>
            <a:headEnd type="oval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309" name="Shape 309"/>
          <p:cNvSpPr/>
          <p:nvPr/>
        </p:nvSpPr>
        <p:spPr>
          <a:xfrm>
            <a:off x="3257917" y="6386858"/>
            <a:ext cx="1465915" cy="1"/>
          </a:xfrm>
          <a:prstGeom prst="line">
            <a:avLst/>
          </a:prstGeom>
          <a:ln w="114300">
            <a:solidFill>
              <a:srgbClr val="FFFFFF"/>
            </a:solidFill>
            <a:miter lim="400000"/>
            <a:headEnd type="oval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310" name="Shape 310"/>
          <p:cNvSpPr/>
          <p:nvPr/>
        </p:nvSpPr>
        <p:spPr>
          <a:xfrm>
            <a:off x="3257917" y="7904654"/>
            <a:ext cx="1465915" cy="1"/>
          </a:xfrm>
          <a:prstGeom prst="line">
            <a:avLst/>
          </a:prstGeom>
          <a:ln w="114300">
            <a:solidFill>
              <a:srgbClr val="FFFFFF"/>
            </a:solidFill>
            <a:miter lim="400000"/>
            <a:headEnd type="oval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311" name="Shape 311"/>
          <p:cNvSpPr/>
          <p:nvPr/>
        </p:nvSpPr>
        <p:spPr>
          <a:xfrm>
            <a:off x="3257917" y="9422449"/>
            <a:ext cx="1465915" cy="1"/>
          </a:xfrm>
          <a:prstGeom prst="line">
            <a:avLst/>
          </a:prstGeom>
          <a:ln w="114300">
            <a:solidFill>
              <a:srgbClr val="FFFFFF"/>
            </a:solidFill>
            <a:miter lim="400000"/>
            <a:headEnd type="oval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312" name="Shape 312"/>
          <p:cNvSpPr/>
          <p:nvPr/>
        </p:nvSpPr>
        <p:spPr>
          <a:xfrm>
            <a:off x="3257917" y="10940244"/>
            <a:ext cx="1465915" cy="1"/>
          </a:xfrm>
          <a:prstGeom prst="line">
            <a:avLst/>
          </a:prstGeom>
          <a:ln w="114300">
            <a:solidFill>
              <a:srgbClr val="FFFFFF"/>
            </a:solidFill>
            <a:miter lim="400000"/>
            <a:headEnd type="oval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313" name="Shape 313"/>
          <p:cNvSpPr/>
          <p:nvPr/>
        </p:nvSpPr>
        <p:spPr>
          <a:xfrm>
            <a:off x="3257917" y="12458040"/>
            <a:ext cx="1465915" cy="1"/>
          </a:xfrm>
          <a:prstGeom prst="line">
            <a:avLst/>
          </a:prstGeom>
          <a:ln w="114300">
            <a:solidFill>
              <a:srgbClr val="FFFFFF"/>
            </a:solidFill>
            <a:miter lim="400000"/>
            <a:headEnd type="oval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314" name="Shape 314"/>
          <p:cNvSpPr/>
          <p:nvPr/>
        </p:nvSpPr>
        <p:spPr>
          <a:xfrm>
            <a:off x="6979017" y="3351267"/>
            <a:ext cx="1465916" cy="1"/>
          </a:xfrm>
          <a:prstGeom prst="line">
            <a:avLst/>
          </a:prstGeom>
          <a:ln w="114300">
            <a:solidFill>
              <a:srgbClr val="FFFFFF"/>
            </a:solidFill>
            <a:miter lim="400000"/>
            <a:headEnd type="oval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315" name="Shape 315"/>
          <p:cNvSpPr/>
          <p:nvPr/>
        </p:nvSpPr>
        <p:spPr>
          <a:xfrm>
            <a:off x="6979017" y="4869063"/>
            <a:ext cx="1465916" cy="1"/>
          </a:xfrm>
          <a:prstGeom prst="line">
            <a:avLst/>
          </a:prstGeom>
          <a:ln w="114300">
            <a:solidFill>
              <a:srgbClr val="FFFFFF"/>
            </a:solidFill>
            <a:miter lim="400000"/>
            <a:headEnd type="oval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316" name="Shape 316"/>
          <p:cNvSpPr/>
          <p:nvPr/>
        </p:nvSpPr>
        <p:spPr>
          <a:xfrm>
            <a:off x="6979017" y="6386858"/>
            <a:ext cx="1465916" cy="1"/>
          </a:xfrm>
          <a:prstGeom prst="line">
            <a:avLst/>
          </a:prstGeom>
          <a:ln w="114300">
            <a:solidFill>
              <a:srgbClr val="FFFFFF"/>
            </a:solidFill>
            <a:miter lim="400000"/>
            <a:headEnd type="oval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317" name="Shape 317"/>
          <p:cNvSpPr/>
          <p:nvPr/>
        </p:nvSpPr>
        <p:spPr>
          <a:xfrm>
            <a:off x="6979017" y="7904654"/>
            <a:ext cx="1465916" cy="1"/>
          </a:xfrm>
          <a:prstGeom prst="line">
            <a:avLst/>
          </a:prstGeom>
          <a:ln w="114300">
            <a:solidFill>
              <a:srgbClr val="FFFFFF"/>
            </a:solidFill>
            <a:miter lim="400000"/>
            <a:headEnd type="oval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318" name="Shape 318"/>
          <p:cNvSpPr/>
          <p:nvPr/>
        </p:nvSpPr>
        <p:spPr>
          <a:xfrm>
            <a:off x="6979017" y="9422449"/>
            <a:ext cx="1465916" cy="1"/>
          </a:xfrm>
          <a:prstGeom prst="line">
            <a:avLst/>
          </a:prstGeom>
          <a:ln w="114300">
            <a:solidFill>
              <a:srgbClr val="FFFFFF"/>
            </a:solidFill>
            <a:miter lim="400000"/>
            <a:headEnd type="oval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319" name="Shape 319"/>
          <p:cNvSpPr/>
          <p:nvPr/>
        </p:nvSpPr>
        <p:spPr>
          <a:xfrm>
            <a:off x="6979017" y="10940244"/>
            <a:ext cx="1465916" cy="1"/>
          </a:xfrm>
          <a:prstGeom prst="line">
            <a:avLst/>
          </a:prstGeom>
          <a:ln w="114300">
            <a:solidFill>
              <a:srgbClr val="FFFFFF"/>
            </a:solidFill>
            <a:miter lim="400000"/>
            <a:headEnd type="oval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320" name="Shape 320"/>
          <p:cNvSpPr/>
          <p:nvPr/>
        </p:nvSpPr>
        <p:spPr>
          <a:xfrm>
            <a:off x="10674717" y="4869063"/>
            <a:ext cx="1465916" cy="1"/>
          </a:xfrm>
          <a:prstGeom prst="line">
            <a:avLst/>
          </a:prstGeom>
          <a:ln w="114300">
            <a:solidFill>
              <a:srgbClr val="FFFFFF"/>
            </a:solidFill>
            <a:miter lim="400000"/>
            <a:headEnd type="oval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321" name="Shape 321"/>
          <p:cNvSpPr/>
          <p:nvPr/>
        </p:nvSpPr>
        <p:spPr>
          <a:xfrm>
            <a:off x="10674717" y="6386858"/>
            <a:ext cx="1465916" cy="1"/>
          </a:xfrm>
          <a:prstGeom prst="line">
            <a:avLst/>
          </a:prstGeom>
          <a:ln w="114300">
            <a:solidFill>
              <a:srgbClr val="FFFFFF"/>
            </a:solidFill>
            <a:miter lim="400000"/>
            <a:headEnd type="oval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322" name="Shape 322"/>
          <p:cNvSpPr/>
          <p:nvPr/>
        </p:nvSpPr>
        <p:spPr>
          <a:xfrm>
            <a:off x="10674717" y="9422449"/>
            <a:ext cx="1465916" cy="1"/>
          </a:xfrm>
          <a:prstGeom prst="line">
            <a:avLst/>
          </a:prstGeom>
          <a:ln w="114300">
            <a:solidFill>
              <a:srgbClr val="FFFFFF"/>
            </a:solidFill>
            <a:miter lim="400000"/>
            <a:headEnd type="oval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323" name="Shape 323"/>
          <p:cNvSpPr/>
          <p:nvPr/>
        </p:nvSpPr>
        <p:spPr>
          <a:xfrm>
            <a:off x="500952" y="480009"/>
            <a:ext cx="11691544" cy="280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algn="l" defTabSz="780454">
              <a:lnSpc>
                <a:spcPct val="120000"/>
              </a:lnSpc>
              <a:defRPr b="1" sz="969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Lista de Adjacência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6" name="Graph.png"/>
          <p:cNvPicPr>
            <a:picLocks noChangeAspect="1"/>
          </p:cNvPicPr>
          <p:nvPr/>
        </p:nvPicPr>
        <p:blipFill>
          <a:blip r:embed="rId2">
            <a:alphaModFix amt="15283"/>
            <a:extLst/>
          </a:blip>
          <a:stretch>
            <a:fillRect/>
          </a:stretch>
        </p:blipFill>
        <p:spPr>
          <a:xfrm rot="4819666">
            <a:off x="9602169" y="-1048101"/>
            <a:ext cx="15373747" cy="153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Graph.png"/>
          <p:cNvPicPr>
            <a:picLocks noChangeAspect="1"/>
          </p:cNvPicPr>
          <p:nvPr/>
        </p:nvPicPr>
        <p:blipFill>
          <a:blip r:embed="rId2">
            <a:alphaModFix amt="14556"/>
            <a:extLst/>
          </a:blip>
          <a:stretch>
            <a:fillRect/>
          </a:stretch>
        </p:blipFill>
        <p:spPr>
          <a:xfrm rot="11637182">
            <a:off x="-7145753" y="-899569"/>
            <a:ext cx="15078958" cy="15097137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Shape 328"/>
          <p:cNvSpPr/>
          <p:nvPr/>
        </p:nvSpPr>
        <p:spPr>
          <a:xfrm>
            <a:off x="500952" y="480009"/>
            <a:ext cx="11691544" cy="280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algn="l" defTabSz="780454">
              <a:lnSpc>
                <a:spcPct val="120000"/>
              </a:lnSpc>
              <a:defRPr b="1" sz="969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Lista de Adjacência</a:t>
            </a:r>
          </a:p>
        </p:txBody>
      </p:sp>
      <p:grpSp>
        <p:nvGrpSpPr>
          <p:cNvPr id="344" name="Group 344"/>
          <p:cNvGrpSpPr/>
          <p:nvPr/>
        </p:nvGrpSpPr>
        <p:grpSpPr>
          <a:xfrm>
            <a:off x="14338439" y="4704694"/>
            <a:ext cx="7342474" cy="4306612"/>
            <a:chOff x="0" y="0"/>
            <a:chExt cx="7342472" cy="4306611"/>
          </a:xfrm>
        </p:grpSpPr>
        <p:sp>
          <p:nvSpPr>
            <p:cNvPr id="329" name="Shape 329"/>
            <p:cNvSpPr/>
            <p:nvPr/>
          </p:nvSpPr>
          <p:spPr>
            <a:xfrm>
              <a:off x="1647866" y="337704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30" name="Shape 330"/>
            <p:cNvSpPr/>
            <p:nvPr/>
          </p:nvSpPr>
          <p:spPr>
            <a:xfrm>
              <a:off x="3295733" y="163762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0" y="163762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32" name="Shape 332"/>
            <p:cNvSpPr/>
            <p:nvPr/>
          </p:nvSpPr>
          <p:spPr>
            <a:xfrm>
              <a:off x="0" y="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33" name="Shape 333"/>
            <p:cNvSpPr/>
            <p:nvPr/>
          </p:nvSpPr>
          <p:spPr>
            <a:xfrm>
              <a:off x="3295733" y="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cxnSp>
          <p:nvCxnSpPr>
            <p:cNvPr id="334" name="Connector 334"/>
            <p:cNvCxnSpPr>
              <a:stCxn id="331" idx="0"/>
              <a:endCxn id="332" idx="0"/>
            </p:cNvCxnSpPr>
            <p:nvPr/>
          </p:nvCxnSpPr>
          <p:spPr>
            <a:xfrm flipV="1">
              <a:off x="464785" y="464785"/>
              <a:ext cx="1" cy="1637622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335" name="Connector 335"/>
            <p:cNvCxnSpPr>
              <a:stCxn id="332" idx="0"/>
              <a:endCxn id="333" idx="0"/>
            </p:cNvCxnSpPr>
            <p:nvPr/>
          </p:nvCxnSpPr>
          <p:spPr>
            <a:xfrm>
              <a:off x="464785" y="464785"/>
              <a:ext cx="3295734" cy="1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336" name="Connector 336"/>
            <p:cNvCxnSpPr>
              <a:stCxn id="331" idx="0"/>
              <a:endCxn id="330" idx="0"/>
            </p:cNvCxnSpPr>
            <p:nvPr/>
          </p:nvCxnSpPr>
          <p:spPr>
            <a:xfrm>
              <a:off x="464785" y="2102406"/>
              <a:ext cx="3295734" cy="1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337" name="Connector 337"/>
            <p:cNvCxnSpPr>
              <a:stCxn id="330" idx="0"/>
              <a:endCxn id="333" idx="0"/>
            </p:cNvCxnSpPr>
            <p:nvPr/>
          </p:nvCxnSpPr>
          <p:spPr>
            <a:xfrm flipV="1">
              <a:off x="3760518" y="464785"/>
              <a:ext cx="1" cy="1637622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338" name="Connector 338"/>
            <p:cNvCxnSpPr>
              <a:stCxn id="331" idx="0"/>
              <a:endCxn id="329" idx="0"/>
            </p:cNvCxnSpPr>
            <p:nvPr/>
          </p:nvCxnSpPr>
          <p:spPr>
            <a:xfrm>
              <a:off x="464785" y="2102406"/>
              <a:ext cx="1647868" cy="1739420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339" name="Connector 339"/>
            <p:cNvCxnSpPr>
              <a:stCxn id="329" idx="0"/>
              <a:endCxn id="330" idx="0"/>
            </p:cNvCxnSpPr>
            <p:nvPr/>
          </p:nvCxnSpPr>
          <p:spPr>
            <a:xfrm flipV="1">
              <a:off x="2112652" y="2102406"/>
              <a:ext cx="1647867" cy="1739420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sp>
          <p:nvSpPr>
            <p:cNvPr id="340" name="Shape 340"/>
            <p:cNvSpPr/>
            <p:nvPr/>
          </p:nvSpPr>
          <p:spPr>
            <a:xfrm>
              <a:off x="6412901" y="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6412901" y="163762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cxnSp>
          <p:nvCxnSpPr>
            <p:cNvPr id="342" name="Connector 342"/>
            <p:cNvCxnSpPr>
              <a:stCxn id="333" idx="0"/>
              <a:endCxn id="340" idx="0"/>
            </p:cNvCxnSpPr>
            <p:nvPr/>
          </p:nvCxnSpPr>
          <p:spPr>
            <a:xfrm>
              <a:off x="3760518" y="464785"/>
              <a:ext cx="3117170" cy="1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343" name="Connector 343"/>
            <p:cNvCxnSpPr>
              <a:stCxn id="341" idx="0"/>
              <a:endCxn id="340" idx="0"/>
            </p:cNvCxnSpPr>
            <p:nvPr/>
          </p:nvCxnSpPr>
          <p:spPr>
            <a:xfrm flipV="1">
              <a:off x="6877687" y="464785"/>
              <a:ext cx="1" cy="1637622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</p:grpSp>
      <p:sp>
        <p:nvSpPr>
          <p:cNvPr id="351" name="Shape 351"/>
          <p:cNvSpPr/>
          <p:nvPr/>
        </p:nvSpPr>
        <p:spPr>
          <a:xfrm>
            <a:off x="7274425" y="3827680"/>
            <a:ext cx="325" cy="7733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50800" cap="rnd">
            <a:solidFill>
              <a:srgbClr val="FFFFFF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46" name="Shape 346"/>
          <p:cNvSpPr/>
          <p:nvPr/>
        </p:nvSpPr>
        <p:spPr>
          <a:xfrm>
            <a:off x="4084793" y="3864030"/>
            <a:ext cx="2555241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i="1">
                <a:solidFill>
                  <a:srgbClr val="FFFFFF"/>
                </a:solidFill>
              </a:defRPr>
            </a:lvl1pPr>
          </a:lstStyle>
          <a:p>
            <a:pPr/>
            <a:r>
              <a:t>Entrada </a:t>
            </a:r>
          </a:p>
        </p:txBody>
      </p:sp>
      <p:sp>
        <p:nvSpPr>
          <p:cNvPr id="347" name="Shape 347"/>
          <p:cNvSpPr/>
          <p:nvPr/>
        </p:nvSpPr>
        <p:spPr>
          <a:xfrm>
            <a:off x="4755045" y="5061287"/>
            <a:ext cx="1214736" cy="700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7 8</a:t>
            </a:r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1 2</a:t>
            </a:r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1 3</a:t>
            </a:r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3 2</a:t>
            </a:r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3 5</a:t>
            </a:r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2 4</a:t>
            </a:r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4 5</a:t>
            </a:r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5 6</a:t>
            </a:r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6 7</a:t>
            </a:r>
          </a:p>
        </p:txBody>
      </p:sp>
      <p:sp>
        <p:nvSpPr>
          <p:cNvPr id="348" name="Shape 348"/>
          <p:cNvSpPr/>
          <p:nvPr/>
        </p:nvSpPr>
        <p:spPr>
          <a:xfrm>
            <a:off x="511915" y="2085971"/>
            <a:ext cx="3366708" cy="1060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120000"/>
              </a:lnSpc>
              <a:defRPr b="1" sz="6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Exemplo</a:t>
            </a:r>
          </a:p>
        </p:txBody>
      </p:sp>
      <p:sp>
        <p:nvSpPr>
          <p:cNvPr id="349" name="Shape 349"/>
          <p:cNvSpPr/>
          <p:nvPr/>
        </p:nvSpPr>
        <p:spPr>
          <a:xfrm>
            <a:off x="9718830" y="3864030"/>
            <a:ext cx="195516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i="1">
                <a:solidFill>
                  <a:srgbClr val="FFFFFF"/>
                </a:solidFill>
              </a:defRPr>
            </a:lvl1pPr>
          </a:lstStyle>
          <a:p>
            <a:pPr/>
            <a:r>
              <a:t>Saída </a:t>
            </a:r>
          </a:p>
        </p:txBody>
      </p:sp>
      <p:sp>
        <p:nvSpPr>
          <p:cNvPr id="350" name="Shape 350"/>
          <p:cNvSpPr/>
          <p:nvPr/>
        </p:nvSpPr>
        <p:spPr>
          <a:xfrm>
            <a:off x="8421395" y="5091041"/>
            <a:ext cx="4550036" cy="5476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1 -&gt; 2 -&gt; 3</a:t>
            </a:r>
          </a:p>
          <a:p>
            <a:pPr algn="l"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2 -&gt; 1–&gt; 3 -&gt; 4</a:t>
            </a:r>
          </a:p>
          <a:p>
            <a:pPr algn="l"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3 -&gt; 1 -&gt; 2 -&gt; 5</a:t>
            </a:r>
          </a:p>
          <a:p>
            <a:pPr algn="l"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4 -&gt; 2 -&gt; 5</a:t>
            </a:r>
          </a:p>
          <a:p>
            <a:pPr algn="l"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5 -&gt; 3 -&gt; 4</a:t>
            </a:r>
          </a:p>
          <a:p>
            <a:pPr algn="l"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6 -&gt; 5 -&gt; 7</a:t>
            </a:r>
          </a:p>
          <a:p>
            <a:pPr algn="l"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7 -&gt; 6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54" name="Graph.png"/>
          <p:cNvPicPr>
            <a:picLocks noChangeAspect="1"/>
          </p:cNvPicPr>
          <p:nvPr/>
        </p:nvPicPr>
        <p:blipFill>
          <a:blip r:embed="rId2">
            <a:alphaModFix amt="15283"/>
            <a:extLst/>
          </a:blip>
          <a:stretch>
            <a:fillRect/>
          </a:stretch>
        </p:blipFill>
        <p:spPr>
          <a:xfrm rot="4819666">
            <a:off x="9602169" y="-1048101"/>
            <a:ext cx="15373747" cy="153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Graph.png"/>
          <p:cNvPicPr>
            <a:picLocks noChangeAspect="1"/>
          </p:cNvPicPr>
          <p:nvPr/>
        </p:nvPicPr>
        <p:blipFill>
          <a:blip r:embed="rId2">
            <a:alphaModFix amt="14556"/>
            <a:extLst/>
          </a:blip>
          <a:stretch>
            <a:fillRect/>
          </a:stretch>
        </p:blipFill>
        <p:spPr>
          <a:xfrm rot="11637182">
            <a:off x="-7145753" y="-899569"/>
            <a:ext cx="15078958" cy="150971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1" name="Group 371"/>
          <p:cNvGrpSpPr/>
          <p:nvPr/>
        </p:nvGrpSpPr>
        <p:grpSpPr>
          <a:xfrm>
            <a:off x="16285553" y="403007"/>
            <a:ext cx="7342473" cy="4306612"/>
            <a:chOff x="0" y="0"/>
            <a:chExt cx="7342472" cy="4306611"/>
          </a:xfrm>
        </p:grpSpPr>
        <p:sp>
          <p:nvSpPr>
            <p:cNvPr id="356" name="Shape 356"/>
            <p:cNvSpPr/>
            <p:nvPr/>
          </p:nvSpPr>
          <p:spPr>
            <a:xfrm>
              <a:off x="1647866" y="337704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57" name="Shape 357"/>
            <p:cNvSpPr/>
            <p:nvPr/>
          </p:nvSpPr>
          <p:spPr>
            <a:xfrm>
              <a:off x="3295733" y="163762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58" name="Shape 358"/>
            <p:cNvSpPr/>
            <p:nvPr/>
          </p:nvSpPr>
          <p:spPr>
            <a:xfrm>
              <a:off x="0" y="163762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59" name="Shape 359"/>
            <p:cNvSpPr/>
            <p:nvPr/>
          </p:nvSpPr>
          <p:spPr>
            <a:xfrm>
              <a:off x="0" y="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60" name="Shape 360"/>
            <p:cNvSpPr/>
            <p:nvPr/>
          </p:nvSpPr>
          <p:spPr>
            <a:xfrm>
              <a:off x="3295733" y="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cxnSp>
          <p:nvCxnSpPr>
            <p:cNvPr id="361" name="Connector 361"/>
            <p:cNvCxnSpPr>
              <a:stCxn id="358" idx="0"/>
              <a:endCxn id="359" idx="0"/>
            </p:cNvCxnSpPr>
            <p:nvPr/>
          </p:nvCxnSpPr>
          <p:spPr>
            <a:xfrm flipV="1">
              <a:off x="464785" y="464785"/>
              <a:ext cx="1" cy="1637622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362" name="Connector 362"/>
            <p:cNvCxnSpPr>
              <a:stCxn id="359" idx="0"/>
              <a:endCxn id="360" idx="0"/>
            </p:cNvCxnSpPr>
            <p:nvPr/>
          </p:nvCxnSpPr>
          <p:spPr>
            <a:xfrm>
              <a:off x="464785" y="464785"/>
              <a:ext cx="3295734" cy="1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363" name="Connector 363"/>
            <p:cNvCxnSpPr>
              <a:stCxn id="358" idx="0"/>
              <a:endCxn id="357" idx="0"/>
            </p:cNvCxnSpPr>
            <p:nvPr/>
          </p:nvCxnSpPr>
          <p:spPr>
            <a:xfrm>
              <a:off x="464785" y="2102406"/>
              <a:ext cx="3295734" cy="1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364" name="Connector 364"/>
            <p:cNvCxnSpPr>
              <a:stCxn id="357" idx="0"/>
              <a:endCxn id="360" idx="0"/>
            </p:cNvCxnSpPr>
            <p:nvPr/>
          </p:nvCxnSpPr>
          <p:spPr>
            <a:xfrm flipV="1">
              <a:off x="3760518" y="464785"/>
              <a:ext cx="1" cy="1637622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365" name="Connector 365"/>
            <p:cNvCxnSpPr>
              <a:stCxn id="358" idx="0"/>
              <a:endCxn id="356" idx="0"/>
            </p:cNvCxnSpPr>
            <p:nvPr/>
          </p:nvCxnSpPr>
          <p:spPr>
            <a:xfrm>
              <a:off x="464785" y="2102406"/>
              <a:ext cx="1647868" cy="1739420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366" name="Connector 366"/>
            <p:cNvCxnSpPr>
              <a:stCxn id="356" idx="0"/>
              <a:endCxn id="357" idx="0"/>
            </p:cNvCxnSpPr>
            <p:nvPr/>
          </p:nvCxnSpPr>
          <p:spPr>
            <a:xfrm flipV="1">
              <a:off x="2112652" y="2102406"/>
              <a:ext cx="1647867" cy="1739420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sp>
          <p:nvSpPr>
            <p:cNvPr id="367" name="Shape 367"/>
            <p:cNvSpPr/>
            <p:nvPr/>
          </p:nvSpPr>
          <p:spPr>
            <a:xfrm>
              <a:off x="6412901" y="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68" name="Shape 368"/>
            <p:cNvSpPr/>
            <p:nvPr/>
          </p:nvSpPr>
          <p:spPr>
            <a:xfrm>
              <a:off x="6412901" y="163762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cxnSp>
          <p:nvCxnSpPr>
            <p:cNvPr id="369" name="Connector 369"/>
            <p:cNvCxnSpPr>
              <a:stCxn id="360" idx="0"/>
              <a:endCxn id="367" idx="0"/>
            </p:cNvCxnSpPr>
            <p:nvPr/>
          </p:nvCxnSpPr>
          <p:spPr>
            <a:xfrm>
              <a:off x="3760518" y="464785"/>
              <a:ext cx="3117170" cy="1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370" name="Connector 370"/>
            <p:cNvCxnSpPr>
              <a:stCxn id="368" idx="0"/>
              <a:endCxn id="367" idx="0"/>
            </p:cNvCxnSpPr>
            <p:nvPr/>
          </p:nvCxnSpPr>
          <p:spPr>
            <a:xfrm flipV="1">
              <a:off x="6877687" y="464785"/>
              <a:ext cx="1" cy="1637622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</p:grpSp>
      <p:sp>
        <p:nvSpPr>
          <p:cNvPr id="372" name="Shape 372"/>
          <p:cNvSpPr/>
          <p:nvPr/>
        </p:nvSpPr>
        <p:spPr>
          <a:xfrm>
            <a:off x="500952" y="480009"/>
            <a:ext cx="11691544" cy="280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algn="l" defTabSz="780454">
              <a:lnSpc>
                <a:spcPct val="120000"/>
              </a:lnSpc>
              <a:defRPr b="1" sz="969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Lista de Adjacência</a:t>
            </a:r>
          </a:p>
        </p:txBody>
      </p:sp>
      <p:sp>
        <p:nvSpPr>
          <p:cNvPr id="373" name="Shape 373"/>
          <p:cNvSpPr/>
          <p:nvPr/>
        </p:nvSpPr>
        <p:spPr>
          <a:xfrm>
            <a:off x="511915" y="2085971"/>
            <a:ext cx="8970887" cy="1060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120000"/>
              </a:lnSpc>
              <a:defRPr b="1" sz="6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Implementação em C++</a:t>
            </a:r>
          </a:p>
        </p:txBody>
      </p:sp>
      <p:pic>
        <p:nvPicPr>
          <p:cNvPr id="374" name="Artboar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46294" y="3321811"/>
            <a:ext cx="10891413" cy="9261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77" name="Graph.png"/>
          <p:cNvPicPr>
            <a:picLocks noChangeAspect="1"/>
          </p:cNvPicPr>
          <p:nvPr/>
        </p:nvPicPr>
        <p:blipFill>
          <a:blip r:embed="rId2">
            <a:alphaModFix amt="15283"/>
            <a:extLst/>
          </a:blip>
          <a:stretch>
            <a:fillRect/>
          </a:stretch>
        </p:blipFill>
        <p:spPr>
          <a:xfrm rot="4819666">
            <a:off x="9602169" y="-1048101"/>
            <a:ext cx="15373747" cy="153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8" name="Graph.png"/>
          <p:cNvPicPr>
            <a:picLocks noChangeAspect="1"/>
          </p:cNvPicPr>
          <p:nvPr/>
        </p:nvPicPr>
        <p:blipFill>
          <a:blip r:embed="rId2">
            <a:alphaModFix amt="14556"/>
            <a:extLst/>
          </a:blip>
          <a:stretch>
            <a:fillRect/>
          </a:stretch>
        </p:blipFill>
        <p:spPr>
          <a:xfrm rot="11637182">
            <a:off x="-7145753" y="-899569"/>
            <a:ext cx="15078958" cy="150971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94" name="Group 394"/>
          <p:cNvGrpSpPr/>
          <p:nvPr/>
        </p:nvGrpSpPr>
        <p:grpSpPr>
          <a:xfrm>
            <a:off x="16285553" y="403007"/>
            <a:ext cx="7342473" cy="4306612"/>
            <a:chOff x="0" y="0"/>
            <a:chExt cx="7342472" cy="4306611"/>
          </a:xfrm>
        </p:grpSpPr>
        <p:sp>
          <p:nvSpPr>
            <p:cNvPr id="379" name="Shape 379"/>
            <p:cNvSpPr/>
            <p:nvPr/>
          </p:nvSpPr>
          <p:spPr>
            <a:xfrm>
              <a:off x="1647866" y="337704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80" name="Shape 380"/>
            <p:cNvSpPr/>
            <p:nvPr/>
          </p:nvSpPr>
          <p:spPr>
            <a:xfrm>
              <a:off x="3295733" y="163762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0" y="163762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82" name="Shape 382"/>
            <p:cNvSpPr/>
            <p:nvPr/>
          </p:nvSpPr>
          <p:spPr>
            <a:xfrm>
              <a:off x="0" y="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83" name="Shape 383"/>
            <p:cNvSpPr/>
            <p:nvPr/>
          </p:nvSpPr>
          <p:spPr>
            <a:xfrm>
              <a:off x="3295733" y="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cxnSp>
          <p:nvCxnSpPr>
            <p:cNvPr id="384" name="Connector 384"/>
            <p:cNvCxnSpPr>
              <a:stCxn id="381" idx="0"/>
              <a:endCxn id="382" idx="0"/>
            </p:cNvCxnSpPr>
            <p:nvPr/>
          </p:nvCxnSpPr>
          <p:spPr>
            <a:xfrm flipV="1">
              <a:off x="464785" y="464785"/>
              <a:ext cx="1" cy="1637622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385" name="Connector 385"/>
            <p:cNvCxnSpPr>
              <a:stCxn id="382" idx="0"/>
              <a:endCxn id="383" idx="0"/>
            </p:cNvCxnSpPr>
            <p:nvPr/>
          </p:nvCxnSpPr>
          <p:spPr>
            <a:xfrm>
              <a:off x="464785" y="464785"/>
              <a:ext cx="3295734" cy="1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386" name="Connector 386"/>
            <p:cNvCxnSpPr>
              <a:stCxn id="381" idx="0"/>
              <a:endCxn id="380" idx="0"/>
            </p:cNvCxnSpPr>
            <p:nvPr/>
          </p:nvCxnSpPr>
          <p:spPr>
            <a:xfrm>
              <a:off x="464785" y="2102406"/>
              <a:ext cx="3295734" cy="1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387" name="Connector 387"/>
            <p:cNvCxnSpPr>
              <a:stCxn id="380" idx="0"/>
              <a:endCxn id="383" idx="0"/>
            </p:cNvCxnSpPr>
            <p:nvPr/>
          </p:nvCxnSpPr>
          <p:spPr>
            <a:xfrm flipV="1">
              <a:off x="3760518" y="464785"/>
              <a:ext cx="1" cy="1637622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388" name="Connector 388"/>
            <p:cNvCxnSpPr>
              <a:stCxn id="381" idx="0"/>
              <a:endCxn id="379" idx="0"/>
            </p:cNvCxnSpPr>
            <p:nvPr/>
          </p:nvCxnSpPr>
          <p:spPr>
            <a:xfrm>
              <a:off x="464785" y="2102406"/>
              <a:ext cx="1647868" cy="1739420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389" name="Connector 389"/>
            <p:cNvCxnSpPr>
              <a:stCxn id="379" idx="0"/>
              <a:endCxn id="380" idx="0"/>
            </p:cNvCxnSpPr>
            <p:nvPr/>
          </p:nvCxnSpPr>
          <p:spPr>
            <a:xfrm flipV="1">
              <a:off x="2112652" y="2102406"/>
              <a:ext cx="1647867" cy="1739420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sp>
          <p:nvSpPr>
            <p:cNvPr id="390" name="Shape 390"/>
            <p:cNvSpPr/>
            <p:nvPr/>
          </p:nvSpPr>
          <p:spPr>
            <a:xfrm>
              <a:off x="6412901" y="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91" name="Shape 391"/>
            <p:cNvSpPr/>
            <p:nvPr/>
          </p:nvSpPr>
          <p:spPr>
            <a:xfrm>
              <a:off x="6412901" y="163762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cxnSp>
          <p:nvCxnSpPr>
            <p:cNvPr id="392" name="Connector 392"/>
            <p:cNvCxnSpPr>
              <a:stCxn id="383" idx="0"/>
              <a:endCxn id="390" idx="0"/>
            </p:cNvCxnSpPr>
            <p:nvPr/>
          </p:nvCxnSpPr>
          <p:spPr>
            <a:xfrm>
              <a:off x="3760518" y="464785"/>
              <a:ext cx="3117170" cy="1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393" name="Connector 393"/>
            <p:cNvCxnSpPr>
              <a:stCxn id="391" idx="0"/>
              <a:endCxn id="390" idx="0"/>
            </p:cNvCxnSpPr>
            <p:nvPr/>
          </p:nvCxnSpPr>
          <p:spPr>
            <a:xfrm flipV="1">
              <a:off x="6877687" y="464785"/>
              <a:ext cx="1" cy="1637622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</p:grpSp>
      <p:sp>
        <p:nvSpPr>
          <p:cNvPr id="395" name="Shape 395"/>
          <p:cNvSpPr/>
          <p:nvPr/>
        </p:nvSpPr>
        <p:spPr>
          <a:xfrm>
            <a:off x="500952" y="480009"/>
            <a:ext cx="11691544" cy="280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algn="l" defTabSz="780454">
              <a:lnSpc>
                <a:spcPct val="120000"/>
              </a:lnSpc>
              <a:defRPr b="1" sz="969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Lista de Adjacência</a:t>
            </a:r>
          </a:p>
        </p:txBody>
      </p:sp>
      <p:sp>
        <p:nvSpPr>
          <p:cNvPr id="396" name="Shape 396"/>
          <p:cNvSpPr/>
          <p:nvPr/>
        </p:nvSpPr>
        <p:spPr>
          <a:xfrm>
            <a:off x="511915" y="2085971"/>
            <a:ext cx="5721021" cy="1060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120000"/>
              </a:lnSpc>
              <a:defRPr b="1" sz="6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Considerações</a:t>
            </a:r>
          </a:p>
        </p:txBody>
      </p:sp>
      <p:sp>
        <p:nvSpPr>
          <p:cNvPr id="397" name="Shape 397"/>
          <p:cNvSpPr/>
          <p:nvPr/>
        </p:nvSpPr>
        <p:spPr>
          <a:xfrm>
            <a:off x="928802" y="4556381"/>
            <a:ext cx="22508536" cy="705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 marL="654402" indent="-654402" algn="l">
              <a:lnSpc>
                <a:spcPct val="120000"/>
              </a:lnSpc>
              <a:buSzPct val="75000"/>
              <a:buChar char="•"/>
              <a:defRPr sz="5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Solução compacta e eficiente de representação;</a:t>
            </a:r>
          </a:p>
          <a:p>
            <a:pPr marL="654402" indent="-654402" algn="l">
              <a:lnSpc>
                <a:spcPct val="120000"/>
              </a:lnSpc>
              <a:buSzPct val="75000"/>
              <a:buChar char="•"/>
              <a:defRPr sz="5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Considere como a melhor escolha na maioria dos casos;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00" name="Graph.png"/>
          <p:cNvPicPr>
            <a:picLocks noChangeAspect="1"/>
          </p:cNvPicPr>
          <p:nvPr/>
        </p:nvPicPr>
        <p:blipFill>
          <a:blip r:embed="rId2">
            <a:alphaModFix amt="15283"/>
            <a:extLst/>
          </a:blip>
          <a:stretch>
            <a:fillRect/>
          </a:stretch>
        </p:blipFill>
        <p:spPr>
          <a:xfrm rot="4819666">
            <a:off x="9602169" y="-1048101"/>
            <a:ext cx="15373747" cy="153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1" name="Graph.png"/>
          <p:cNvPicPr>
            <a:picLocks noChangeAspect="1"/>
          </p:cNvPicPr>
          <p:nvPr/>
        </p:nvPicPr>
        <p:blipFill>
          <a:blip r:embed="rId2">
            <a:alphaModFix amt="14556"/>
            <a:extLst/>
          </a:blip>
          <a:stretch>
            <a:fillRect/>
          </a:stretch>
        </p:blipFill>
        <p:spPr>
          <a:xfrm rot="11637182">
            <a:off x="-7145753" y="-899569"/>
            <a:ext cx="15078958" cy="15097137"/>
          </a:xfrm>
          <a:prstGeom prst="rect">
            <a:avLst/>
          </a:prstGeom>
          <a:ln w="12700">
            <a:miter lim="400000"/>
          </a:ln>
        </p:spPr>
      </p:pic>
      <p:sp>
        <p:nvSpPr>
          <p:cNvPr id="402" name="Shape 402"/>
          <p:cNvSpPr/>
          <p:nvPr/>
        </p:nvSpPr>
        <p:spPr>
          <a:xfrm>
            <a:off x="674802" y="-597858"/>
            <a:ext cx="13335371" cy="28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b">
            <a:normAutofit fontScale="100000" lnSpcReduction="0"/>
          </a:bodyPr>
          <a:lstStyle>
            <a:lvl1pPr algn="l">
              <a:lnSpc>
                <a:spcPct val="120000"/>
              </a:lnSpc>
              <a:defRPr b="1" sz="10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Lista de Arestas</a:t>
            </a:r>
          </a:p>
        </p:txBody>
      </p:sp>
      <p:grpSp>
        <p:nvGrpSpPr>
          <p:cNvPr id="430" name="Group 430"/>
          <p:cNvGrpSpPr/>
          <p:nvPr/>
        </p:nvGrpSpPr>
        <p:grpSpPr>
          <a:xfrm>
            <a:off x="1385284" y="2870920"/>
            <a:ext cx="3896813" cy="9858789"/>
            <a:chOff x="0" y="0"/>
            <a:chExt cx="3896812" cy="9858788"/>
          </a:xfrm>
        </p:grpSpPr>
        <p:grpSp>
          <p:nvGrpSpPr>
            <p:cNvPr id="411" name="Group 411"/>
            <p:cNvGrpSpPr/>
            <p:nvPr/>
          </p:nvGrpSpPr>
          <p:grpSpPr>
            <a:xfrm>
              <a:off x="0" y="6935"/>
              <a:ext cx="987789" cy="9844919"/>
              <a:chOff x="0" y="0"/>
              <a:chExt cx="987788" cy="9844918"/>
            </a:xfrm>
          </p:grpSpPr>
          <p:sp>
            <p:nvSpPr>
              <p:cNvPr id="403" name="Shape 403"/>
              <p:cNvSpPr/>
              <p:nvPr/>
            </p:nvSpPr>
            <p:spPr>
              <a:xfrm>
                <a:off x="0" y="0"/>
                <a:ext cx="987789" cy="987789"/>
              </a:xfrm>
              <a:prstGeom prst="rect">
                <a:avLst/>
              </a:prstGeom>
              <a:solidFill>
                <a:srgbClr val="32D071"/>
              </a:solid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b="1" sz="49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04" name="Shape 404"/>
              <p:cNvSpPr/>
              <p:nvPr/>
            </p:nvSpPr>
            <p:spPr>
              <a:xfrm>
                <a:off x="0" y="1265304"/>
                <a:ext cx="987789" cy="987789"/>
              </a:xfrm>
              <a:prstGeom prst="rect">
                <a:avLst/>
              </a:prstGeom>
              <a:solidFill>
                <a:srgbClr val="32D071"/>
              </a:solid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b="1" sz="49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05" name="Shape 405"/>
              <p:cNvSpPr/>
              <p:nvPr/>
            </p:nvSpPr>
            <p:spPr>
              <a:xfrm>
                <a:off x="0" y="2530608"/>
                <a:ext cx="987789" cy="987790"/>
              </a:xfrm>
              <a:prstGeom prst="rect">
                <a:avLst/>
              </a:prstGeom>
              <a:solidFill>
                <a:srgbClr val="32D071"/>
              </a:solid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b="1" sz="49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06" name="Shape 406"/>
              <p:cNvSpPr/>
              <p:nvPr/>
            </p:nvSpPr>
            <p:spPr>
              <a:xfrm>
                <a:off x="0" y="3795912"/>
                <a:ext cx="987789" cy="987790"/>
              </a:xfrm>
              <a:prstGeom prst="rect">
                <a:avLst/>
              </a:prstGeom>
              <a:solidFill>
                <a:srgbClr val="32D071"/>
              </a:solid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b="1" sz="49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07" name="Shape 407"/>
              <p:cNvSpPr/>
              <p:nvPr/>
            </p:nvSpPr>
            <p:spPr>
              <a:xfrm>
                <a:off x="0" y="5061216"/>
                <a:ext cx="987789" cy="987790"/>
              </a:xfrm>
              <a:prstGeom prst="rect">
                <a:avLst/>
              </a:prstGeom>
              <a:solidFill>
                <a:srgbClr val="32D071"/>
              </a:solid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b="1" sz="49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08" name="Shape 408"/>
              <p:cNvSpPr/>
              <p:nvPr/>
            </p:nvSpPr>
            <p:spPr>
              <a:xfrm>
                <a:off x="0" y="6326520"/>
                <a:ext cx="987789" cy="987790"/>
              </a:xfrm>
              <a:prstGeom prst="rect">
                <a:avLst/>
              </a:prstGeom>
              <a:solidFill>
                <a:srgbClr val="32D071"/>
              </a:solid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b="1" sz="49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09" name="Shape 409"/>
              <p:cNvSpPr/>
              <p:nvPr/>
            </p:nvSpPr>
            <p:spPr>
              <a:xfrm>
                <a:off x="0" y="7591825"/>
                <a:ext cx="987789" cy="987790"/>
              </a:xfrm>
              <a:prstGeom prst="rect">
                <a:avLst/>
              </a:prstGeom>
              <a:solidFill>
                <a:srgbClr val="32D071"/>
              </a:solid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b="1" sz="49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410" name="Shape 410"/>
              <p:cNvSpPr/>
              <p:nvPr/>
            </p:nvSpPr>
            <p:spPr>
              <a:xfrm>
                <a:off x="0" y="8857129"/>
                <a:ext cx="987789" cy="987790"/>
              </a:xfrm>
              <a:prstGeom prst="rect">
                <a:avLst/>
              </a:prstGeom>
              <a:solidFill>
                <a:srgbClr val="32D071"/>
              </a:solid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b="1" sz="49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420" name="Group 420"/>
            <p:cNvGrpSpPr/>
            <p:nvPr/>
          </p:nvGrpSpPr>
          <p:grpSpPr>
            <a:xfrm>
              <a:off x="2909023" y="0"/>
              <a:ext cx="987790" cy="9858789"/>
              <a:chOff x="0" y="0"/>
              <a:chExt cx="987788" cy="9858788"/>
            </a:xfrm>
          </p:grpSpPr>
          <p:sp>
            <p:nvSpPr>
              <p:cNvPr id="412" name="Shape 412"/>
              <p:cNvSpPr/>
              <p:nvPr/>
            </p:nvSpPr>
            <p:spPr>
              <a:xfrm>
                <a:off x="0" y="0"/>
                <a:ext cx="987789" cy="987789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b="1" sz="49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13" name="Shape 413"/>
              <p:cNvSpPr/>
              <p:nvPr/>
            </p:nvSpPr>
            <p:spPr>
              <a:xfrm>
                <a:off x="0" y="1267285"/>
                <a:ext cx="987789" cy="987790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b="1" sz="49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14" name="Shape 414"/>
              <p:cNvSpPr/>
              <p:nvPr/>
            </p:nvSpPr>
            <p:spPr>
              <a:xfrm>
                <a:off x="0" y="2534571"/>
                <a:ext cx="987789" cy="987790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b="1" sz="49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15" name="Shape 415"/>
              <p:cNvSpPr/>
              <p:nvPr/>
            </p:nvSpPr>
            <p:spPr>
              <a:xfrm>
                <a:off x="0" y="3801856"/>
                <a:ext cx="987789" cy="987790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b="1" sz="49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16" name="Shape 416"/>
              <p:cNvSpPr/>
              <p:nvPr/>
            </p:nvSpPr>
            <p:spPr>
              <a:xfrm>
                <a:off x="0" y="5069142"/>
                <a:ext cx="987789" cy="987790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b="1" sz="49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417" name="Shape 417"/>
              <p:cNvSpPr/>
              <p:nvPr/>
            </p:nvSpPr>
            <p:spPr>
              <a:xfrm>
                <a:off x="0" y="6336427"/>
                <a:ext cx="987789" cy="987790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b="1" sz="49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418" name="Shape 418"/>
              <p:cNvSpPr/>
              <p:nvPr/>
            </p:nvSpPr>
            <p:spPr>
              <a:xfrm>
                <a:off x="0" y="7603713"/>
                <a:ext cx="987789" cy="987790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b="1" sz="49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  <p:sp>
            <p:nvSpPr>
              <p:cNvPr id="419" name="Shape 419"/>
              <p:cNvSpPr/>
              <p:nvPr/>
            </p:nvSpPr>
            <p:spPr>
              <a:xfrm>
                <a:off x="0" y="8870999"/>
                <a:ext cx="987789" cy="987790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b="1" sz="49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</p:grpSp>
        <p:grpSp>
          <p:nvGrpSpPr>
            <p:cNvPr id="429" name="Group 429"/>
            <p:cNvGrpSpPr/>
            <p:nvPr/>
          </p:nvGrpSpPr>
          <p:grpSpPr>
            <a:xfrm>
              <a:off x="1335494" y="493894"/>
              <a:ext cx="1273521" cy="8871001"/>
              <a:chOff x="0" y="0"/>
              <a:chExt cx="1273520" cy="8870999"/>
            </a:xfrm>
          </p:grpSpPr>
          <p:sp>
            <p:nvSpPr>
              <p:cNvPr id="421" name="Shape 421"/>
              <p:cNvSpPr/>
              <p:nvPr/>
            </p:nvSpPr>
            <p:spPr>
              <a:xfrm>
                <a:off x="0" y="0"/>
                <a:ext cx="1273521" cy="0"/>
              </a:xfrm>
              <a:prstGeom prst="line">
                <a:avLst/>
              </a:prstGeom>
              <a:noFill/>
              <a:ln w="76200" cap="flat">
                <a:solidFill>
                  <a:srgbClr val="FFFFFF"/>
                </a:solidFill>
                <a:prstDash val="solid"/>
                <a:miter lim="400000"/>
                <a:headEnd type="arrow" w="med" len="med"/>
                <a:tailEnd type="arrow" w="med" len="med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422" name="Shape 422"/>
              <p:cNvSpPr/>
              <p:nvPr/>
            </p:nvSpPr>
            <p:spPr>
              <a:xfrm>
                <a:off x="0" y="1267320"/>
                <a:ext cx="1273521" cy="1"/>
              </a:xfrm>
              <a:prstGeom prst="line">
                <a:avLst/>
              </a:prstGeom>
              <a:noFill/>
              <a:ln w="76200" cap="flat">
                <a:solidFill>
                  <a:srgbClr val="FFFFFF"/>
                </a:solidFill>
                <a:prstDash val="solid"/>
                <a:miter lim="400000"/>
                <a:headEnd type="arrow" w="med" len="med"/>
                <a:tailEnd type="arrow" w="med" len="med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423" name="Shape 423"/>
              <p:cNvSpPr/>
              <p:nvPr/>
            </p:nvSpPr>
            <p:spPr>
              <a:xfrm>
                <a:off x="0" y="2534571"/>
                <a:ext cx="1273521" cy="1"/>
              </a:xfrm>
              <a:prstGeom prst="line">
                <a:avLst/>
              </a:prstGeom>
              <a:noFill/>
              <a:ln w="76200" cap="flat">
                <a:solidFill>
                  <a:srgbClr val="FFFFFF"/>
                </a:solidFill>
                <a:prstDash val="solid"/>
                <a:miter lim="400000"/>
                <a:headEnd type="arrow" w="med" len="med"/>
                <a:tailEnd type="arrow" w="med" len="med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424" name="Shape 424"/>
              <p:cNvSpPr/>
              <p:nvPr/>
            </p:nvSpPr>
            <p:spPr>
              <a:xfrm>
                <a:off x="0" y="3801856"/>
                <a:ext cx="1273521" cy="1"/>
              </a:xfrm>
              <a:prstGeom prst="line">
                <a:avLst/>
              </a:prstGeom>
              <a:noFill/>
              <a:ln w="76200" cap="flat">
                <a:solidFill>
                  <a:srgbClr val="FFFFFF"/>
                </a:solidFill>
                <a:prstDash val="solid"/>
                <a:miter lim="400000"/>
                <a:headEnd type="arrow" w="med" len="med"/>
                <a:tailEnd type="arrow" w="med" len="med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425" name="Shape 425"/>
              <p:cNvSpPr/>
              <p:nvPr/>
            </p:nvSpPr>
            <p:spPr>
              <a:xfrm>
                <a:off x="0" y="5069142"/>
                <a:ext cx="1273521" cy="1"/>
              </a:xfrm>
              <a:prstGeom prst="line">
                <a:avLst/>
              </a:prstGeom>
              <a:noFill/>
              <a:ln w="76200" cap="flat">
                <a:solidFill>
                  <a:srgbClr val="FFFFFF"/>
                </a:solidFill>
                <a:prstDash val="solid"/>
                <a:miter lim="400000"/>
                <a:headEnd type="arrow" w="med" len="med"/>
                <a:tailEnd type="arrow" w="med" len="med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426" name="Shape 426"/>
              <p:cNvSpPr/>
              <p:nvPr/>
            </p:nvSpPr>
            <p:spPr>
              <a:xfrm>
                <a:off x="0" y="6336427"/>
                <a:ext cx="1273521" cy="1"/>
              </a:xfrm>
              <a:prstGeom prst="line">
                <a:avLst/>
              </a:prstGeom>
              <a:noFill/>
              <a:ln w="76200" cap="flat">
                <a:solidFill>
                  <a:srgbClr val="FFFFFF"/>
                </a:solidFill>
                <a:prstDash val="solid"/>
                <a:miter lim="400000"/>
                <a:headEnd type="arrow" w="med" len="med"/>
                <a:tailEnd type="arrow" w="med" len="med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427" name="Shape 427"/>
              <p:cNvSpPr/>
              <p:nvPr/>
            </p:nvSpPr>
            <p:spPr>
              <a:xfrm>
                <a:off x="0" y="7603713"/>
                <a:ext cx="1273521" cy="1"/>
              </a:xfrm>
              <a:prstGeom prst="line">
                <a:avLst/>
              </a:prstGeom>
              <a:noFill/>
              <a:ln w="76200" cap="flat">
                <a:solidFill>
                  <a:srgbClr val="FFFFFF"/>
                </a:solidFill>
                <a:prstDash val="solid"/>
                <a:miter lim="400000"/>
                <a:headEnd type="arrow" w="med" len="med"/>
                <a:tailEnd type="arrow" w="med" len="med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428" name="Shape 428"/>
              <p:cNvSpPr/>
              <p:nvPr/>
            </p:nvSpPr>
            <p:spPr>
              <a:xfrm>
                <a:off x="0" y="8870999"/>
                <a:ext cx="1273521" cy="1"/>
              </a:xfrm>
              <a:prstGeom prst="line">
                <a:avLst/>
              </a:prstGeom>
              <a:noFill/>
              <a:ln w="76200" cap="flat">
                <a:solidFill>
                  <a:srgbClr val="FFFFFF"/>
                </a:solidFill>
                <a:prstDash val="solid"/>
                <a:miter lim="400000"/>
                <a:headEnd type="arrow" w="med" len="med"/>
                <a:tailEnd type="arrow" w="med" len="med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</p:grpSp>
      </p:grpSp>
      <p:grpSp>
        <p:nvGrpSpPr>
          <p:cNvPr id="446" name="Group 446"/>
          <p:cNvGrpSpPr/>
          <p:nvPr/>
        </p:nvGrpSpPr>
        <p:grpSpPr>
          <a:xfrm>
            <a:off x="10733656" y="5088650"/>
            <a:ext cx="7342473" cy="4306613"/>
            <a:chOff x="0" y="0"/>
            <a:chExt cx="7342472" cy="4306611"/>
          </a:xfrm>
        </p:grpSpPr>
        <p:sp>
          <p:nvSpPr>
            <p:cNvPr id="431" name="Shape 431"/>
            <p:cNvSpPr/>
            <p:nvPr/>
          </p:nvSpPr>
          <p:spPr>
            <a:xfrm>
              <a:off x="1647866" y="337704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32" name="Shape 432"/>
            <p:cNvSpPr/>
            <p:nvPr/>
          </p:nvSpPr>
          <p:spPr>
            <a:xfrm>
              <a:off x="3295733" y="163762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33" name="Shape 433"/>
            <p:cNvSpPr/>
            <p:nvPr/>
          </p:nvSpPr>
          <p:spPr>
            <a:xfrm>
              <a:off x="0" y="163762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34" name="Shape 434"/>
            <p:cNvSpPr/>
            <p:nvPr/>
          </p:nvSpPr>
          <p:spPr>
            <a:xfrm>
              <a:off x="0" y="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35" name="Shape 435"/>
            <p:cNvSpPr/>
            <p:nvPr/>
          </p:nvSpPr>
          <p:spPr>
            <a:xfrm>
              <a:off x="3295733" y="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cxnSp>
          <p:nvCxnSpPr>
            <p:cNvPr id="436" name="Connector 436"/>
            <p:cNvCxnSpPr>
              <a:stCxn id="433" idx="0"/>
              <a:endCxn id="434" idx="0"/>
            </p:cNvCxnSpPr>
            <p:nvPr/>
          </p:nvCxnSpPr>
          <p:spPr>
            <a:xfrm flipV="1">
              <a:off x="464785" y="464785"/>
              <a:ext cx="1" cy="1637622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437" name="Connector 437"/>
            <p:cNvCxnSpPr>
              <a:stCxn id="434" idx="0"/>
              <a:endCxn id="435" idx="0"/>
            </p:cNvCxnSpPr>
            <p:nvPr/>
          </p:nvCxnSpPr>
          <p:spPr>
            <a:xfrm>
              <a:off x="464785" y="464785"/>
              <a:ext cx="3295734" cy="1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438" name="Connector 438"/>
            <p:cNvCxnSpPr>
              <a:stCxn id="433" idx="0"/>
              <a:endCxn id="432" idx="0"/>
            </p:cNvCxnSpPr>
            <p:nvPr/>
          </p:nvCxnSpPr>
          <p:spPr>
            <a:xfrm>
              <a:off x="464785" y="2102406"/>
              <a:ext cx="3295734" cy="1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439" name="Connector 439"/>
            <p:cNvCxnSpPr>
              <a:stCxn id="432" idx="0"/>
              <a:endCxn id="435" idx="0"/>
            </p:cNvCxnSpPr>
            <p:nvPr/>
          </p:nvCxnSpPr>
          <p:spPr>
            <a:xfrm flipV="1">
              <a:off x="3760518" y="464785"/>
              <a:ext cx="1" cy="1637622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440" name="Connector 440"/>
            <p:cNvCxnSpPr>
              <a:stCxn id="433" idx="0"/>
              <a:endCxn id="431" idx="0"/>
            </p:cNvCxnSpPr>
            <p:nvPr/>
          </p:nvCxnSpPr>
          <p:spPr>
            <a:xfrm>
              <a:off x="464785" y="2102406"/>
              <a:ext cx="1647868" cy="1739420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441" name="Connector 441"/>
            <p:cNvCxnSpPr>
              <a:stCxn id="431" idx="0"/>
              <a:endCxn id="432" idx="0"/>
            </p:cNvCxnSpPr>
            <p:nvPr/>
          </p:nvCxnSpPr>
          <p:spPr>
            <a:xfrm flipV="1">
              <a:off x="2112652" y="2102406"/>
              <a:ext cx="1647867" cy="1739420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sp>
          <p:nvSpPr>
            <p:cNvPr id="442" name="Shape 442"/>
            <p:cNvSpPr/>
            <p:nvPr/>
          </p:nvSpPr>
          <p:spPr>
            <a:xfrm>
              <a:off x="6412901" y="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443" name="Shape 443"/>
            <p:cNvSpPr/>
            <p:nvPr/>
          </p:nvSpPr>
          <p:spPr>
            <a:xfrm>
              <a:off x="6412901" y="163762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cxnSp>
          <p:nvCxnSpPr>
            <p:cNvPr id="444" name="Connector 444"/>
            <p:cNvCxnSpPr>
              <a:stCxn id="435" idx="0"/>
              <a:endCxn id="442" idx="0"/>
            </p:cNvCxnSpPr>
            <p:nvPr/>
          </p:nvCxnSpPr>
          <p:spPr>
            <a:xfrm>
              <a:off x="3760518" y="464785"/>
              <a:ext cx="3117170" cy="1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445" name="Connector 445"/>
            <p:cNvCxnSpPr>
              <a:stCxn id="443" idx="0"/>
              <a:endCxn id="442" idx="0"/>
            </p:cNvCxnSpPr>
            <p:nvPr/>
          </p:nvCxnSpPr>
          <p:spPr>
            <a:xfrm flipV="1">
              <a:off x="6877687" y="464785"/>
              <a:ext cx="1" cy="1637622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49" name="Graph.png"/>
          <p:cNvPicPr>
            <a:picLocks noChangeAspect="1"/>
          </p:cNvPicPr>
          <p:nvPr/>
        </p:nvPicPr>
        <p:blipFill>
          <a:blip r:embed="rId2">
            <a:alphaModFix amt="15283"/>
            <a:extLst/>
          </a:blip>
          <a:stretch>
            <a:fillRect/>
          </a:stretch>
        </p:blipFill>
        <p:spPr>
          <a:xfrm rot="4819666">
            <a:off x="9602169" y="-1048101"/>
            <a:ext cx="15373747" cy="153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0" name="Graph.png"/>
          <p:cNvPicPr>
            <a:picLocks noChangeAspect="1"/>
          </p:cNvPicPr>
          <p:nvPr/>
        </p:nvPicPr>
        <p:blipFill>
          <a:blip r:embed="rId2">
            <a:alphaModFix amt="14556"/>
            <a:extLst/>
          </a:blip>
          <a:stretch>
            <a:fillRect/>
          </a:stretch>
        </p:blipFill>
        <p:spPr>
          <a:xfrm rot="11637182">
            <a:off x="-7145753" y="-899569"/>
            <a:ext cx="15078958" cy="15097137"/>
          </a:xfrm>
          <a:prstGeom prst="rect">
            <a:avLst/>
          </a:prstGeom>
          <a:ln w="12700">
            <a:miter lim="400000"/>
          </a:ln>
        </p:spPr>
      </p:pic>
      <p:sp>
        <p:nvSpPr>
          <p:cNvPr id="451" name="Shape 451"/>
          <p:cNvSpPr/>
          <p:nvPr/>
        </p:nvSpPr>
        <p:spPr>
          <a:xfrm>
            <a:off x="500952" y="480009"/>
            <a:ext cx="11691544" cy="280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algn="l">
              <a:lnSpc>
                <a:spcPct val="120000"/>
              </a:lnSpc>
              <a:defRPr b="1" sz="10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Lista de Arestas</a:t>
            </a:r>
          </a:p>
        </p:txBody>
      </p:sp>
      <p:grpSp>
        <p:nvGrpSpPr>
          <p:cNvPr id="467" name="Group 467"/>
          <p:cNvGrpSpPr/>
          <p:nvPr/>
        </p:nvGrpSpPr>
        <p:grpSpPr>
          <a:xfrm>
            <a:off x="14338439" y="4704694"/>
            <a:ext cx="7342474" cy="4306612"/>
            <a:chOff x="0" y="0"/>
            <a:chExt cx="7342472" cy="4306611"/>
          </a:xfrm>
        </p:grpSpPr>
        <p:sp>
          <p:nvSpPr>
            <p:cNvPr id="452" name="Shape 452"/>
            <p:cNvSpPr/>
            <p:nvPr/>
          </p:nvSpPr>
          <p:spPr>
            <a:xfrm>
              <a:off x="1647866" y="337704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53" name="Shape 453"/>
            <p:cNvSpPr/>
            <p:nvPr/>
          </p:nvSpPr>
          <p:spPr>
            <a:xfrm>
              <a:off x="3295733" y="163762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54" name="Shape 454"/>
            <p:cNvSpPr/>
            <p:nvPr/>
          </p:nvSpPr>
          <p:spPr>
            <a:xfrm>
              <a:off x="0" y="163762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55" name="Shape 455"/>
            <p:cNvSpPr/>
            <p:nvPr/>
          </p:nvSpPr>
          <p:spPr>
            <a:xfrm>
              <a:off x="0" y="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56" name="Shape 456"/>
            <p:cNvSpPr/>
            <p:nvPr/>
          </p:nvSpPr>
          <p:spPr>
            <a:xfrm>
              <a:off x="3295733" y="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cxnSp>
          <p:nvCxnSpPr>
            <p:cNvPr id="457" name="Connector 457"/>
            <p:cNvCxnSpPr>
              <a:stCxn id="454" idx="0"/>
              <a:endCxn id="455" idx="0"/>
            </p:cNvCxnSpPr>
            <p:nvPr/>
          </p:nvCxnSpPr>
          <p:spPr>
            <a:xfrm flipV="1">
              <a:off x="464785" y="464785"/>
              <a:ext cx="1" cy="1637622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458" name="Connector 458"/>
            <p:cNvCxnSpPr>
              <a:stCxn id="455" idx="0"/>
              <a:endCxn id="456" idx="0"/>
            </p:cNvCxnSpPr>
            <p:nvPr/>
          </p:nvCxnSpPr>
          <p:spPr>
            <a:xfrm>
              <a:off x="464785" y="464785"/>
              <a:ext cx="3295734" cy="1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459" name="Connector 459"/>
            <p:cNvCxnSpPr>
              <a:stCxn id="454" idx="0"/>
              <a:endCxn id="453" idx="0"/>
            </p:cNvCxnSpPr>
            <p:nvPr/>
          </p:nvCxnSpPr>
          <p:spPr>
            <a:xfrm>
              <a:off x="464785" y="2102406"/>
              <a:ext cx="3295734" cy="1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460" name="Connector 460"/>
            <p:cNvCxnSpPr>
              <a:stCxn id="453" idx="0"/>
              <a:endCxn id="456" idx="0"/>
            </p:cNvCxnSpPr>
            <p:nvPr/>
          </p:nvCxnSpPr>
          <p:spPr>
            <a:xfrm flipV="1">
              <a:off x="3760518" y="464785"/>
              <a:ext cx="1" cy="1637622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461" name="Connector 461"/>
            <p:cNvCxnSpPr>
              <a:stCxn id="454" idx="0"/>
              <a:endCxn id="452" idx="0"/>
            </p:cNvCxnSpPr>
            <p:nvPr/>
          </p:nvCxnSpPr>
          <p:spPr>
            <a:xfrm>
              <a:off x="464785" y="2102406"/>
              <a:ext cx="1647868" cy="1739420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462" name="Connector 462"/>
            <p:cNvCxnSpPr>
              <a:stCxn id="452" idx="0"/>
              <a:endCxn id="453" idx="0"/>
            </p:cNvCxnSpPr>
            <p:nvPr/>
          </p:nvCxnSpPr>
          <p:spPr>
            <a:xfrm flipV="1">
              <a:off x="2112652" y="2102406"/>
              <a:ext cx="1647867" cy="1739420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sp>
          <p:nvSpPr>
            <p:cNvPr id="463" name="Shape 463"/>
            <p:cNvSpPr/>
            <p:nvPr/>
          </p:nvSpPr>
          <p:spPr>
            <a:xfrm>
              <a:off x="6412901" y="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464" name="Shape 464"/>
            <p:cNvSpPr/>
            <p:nvPr/>
          </p:nvSpPr>
          <p:spPr>
            <a:xfrm>
              <a:off x="6412901" y="163762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cxnSp>
          <p:nvCxnSpPr>
            <p:cNvPr id="465" name="Connector 465"/>
            <p:cNvCxnSpPr>
              <a:stCxn id="456" idx="0"/>
              <a:endCxn id="463" idx="0"/>
            </p:cNvCxnSpPr>
            <p:nvPr/>
          </p:nvCxnSpPr>
          <p:spPr>
            <a:xfrm>
              <a:off x="3760518" y="464785"/>
              <a:ext cx="3117170" cy="1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466" name="Connector 466"/>
            <p:cNvCxnSpPr>
              <a:stCxn id="464" idx="0"/>
              <a:endCxn id="463" idx="0"/>
            </p:cNvCxnSpPr>
            <p:nvPr/>
          </p:nvCxnSpPr>
          <p:spPr>
            <a:xfrm flipV="1">
              <a:off x="6877687" y="464785"/>
              <a:ext cx="1" cy="1637622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</p:grpSp>
      <p:sp>
        <p:nvSpPr>
          <p:cNvPr id="474" name="Shape 474"/>
          <p:cNvSpPr/>
          <p:nvPr/>
        </p:nvSpPr>
        <p:spPr>
          <a:xfrm>
            <a:off x="7274425" y="3827680"/>
            <a:ext cx="325" cy="7733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50800" cap="rnd">
            <a:solidFill>
              <a:srgbClr val="FFFFFF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469" name="Shape 469"/>
          <p:cNvSpPr/>
          <p:nvPr/>
        </p:nvSpPr>
        <p:spPr>
          <a:xfrm>
            <a:off x="4084793" y="3864030"/>
            <a:ext cx="2555241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i="1">
                <a:solidFill>
                  <a:srgbClr val="FFFFFF"/>
                </a:solidFill>
              </a:defRPr>
            </a:lvl1pPr>
          </a:lstStyle>
          <a:p>
            <a:pPr/>
            <a:r>
              <a:t>Entrada </a:t>
            </a:r>
          </a:p>
        </p:txBody>
      </p:sp>
      <p:sp>
        <p:nvSpPr>
          <p:cNvPr id="470" name="Shape 470"/>
          <p:cNvSpPr/>
          <p:nvPr/>
        </p:nvSpPr>
        <p:spPr>
          <a:xfrm>
            <a:off x="511915" y="2085971"/>
            <a:ext cx="3366708" cy="1060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120000"/>
              </a:lnSpc>
              <a:defRPr b="1" sz="6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Exemplo</a:t>
            </a:r>
          </a:p>
        </p:txBody>
      </p:sp>
      <p:sp>
        <p:nvSpPr>
          <p:cNvPr id="471" name="Shape 471"/>
          <p:cNvSpPr/>
          <p:nvPr/>
        </p:nvSpPr>
        <p:spPr>
          <a:xfrm>
            <a:off x="9718830" y="3864030"/>
            <a:ext cx="195516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i="1">
                <a:solidFill>
                  <a:srgbClr val="FFFFFF"/>
                </a:solidFill>
              </a:defRPr>
            </a:lvl1pPr>
          </a:lstStyle>
          <a:p>
            <a:pPr/>
            <a:r>
              <a:t>Saída </a:t>
            </a:r>
          </a:p>
        </p:txBody>
      </p:sp>
      <p:sp>
        <p:nvSpPr>
          <p:cNvPr id="472" name="Shape 472"/>
          <p:cNvSpPr/>
          <p:nvPr/>
        </p:nvSpPr>
        <p:spPr>
          <a:xfrm>
            <a:off x="9524273" y="5345042"/>
            <a:ext cx="2344280" cy="6238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6 &lt;-&gt; 7</a:t>
            </a:r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&lt;-&gt; 6</a:t>
            </a:r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&lt;-&gt; 5</a:t>
            </a:r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&lt;-&gt; 5</a:t>
            </a:r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&lt;-&gt; 4</a:t>
            </a:r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&lt;-&gt; 3</a:t>
            </a:r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&lt;-&gt; 3</a:t>
            </a:r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&lt;-&gt; 2</a:t>
            </a:r>
          </a:p>
        </p:txBody>
      </p:sp>
      <p:sp>
        <p:nvSpPr>
          <p:cNvPr id="473" name="Shape 473"/>
          <p:cNvSpPr/>
          <p:nvPr/>
        </p:nvSpPr>
        <p:spPr>
          <a:xfrm>
            <a:off x="4755035" y="5218041"/>
            <a:ext cx="1214736" cy="7762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7 8</a:t>
            </a:r>
            <a:br/>
            <a:r>
              <a:t>1 2</a:t>
            </a:r>
          </a:p>
          <a:p>
            <a:pPr algn="l"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1 3</a:t>
            </a:r>
          </a:p>
          <a:p>
            <a:pPr algn="l"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2 3</a:t>
            </a:r>
          </a:p>
          <a:p>
            <a:pPr algn="l"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2 4</a:t>
            </a:r>
          </a:p>
          <a:p>
            <a:pPr algn="l"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3 5</a:t>
            </a:r>
          </a:p>
          <a:p>
            <a:pPr algn="l"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4 5</a:t>
            </a:r>
          </a:p>
          <a:p>
            <a:pPr algn="l"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5 6</a:t>
            </a:r>
          </a:p>
          <a:p>
            <a:pPr algn="l"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6 7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77" name="Graph.png"/>
          <p:cNvPicPr>
            <a:picLocks noChangeAspect="1"/>
          </p:cNvPicPr>
          <p:nvPr/>
        </p:nvPicPr>
        <p:blipFill>
          <a:blip r:embed="rId2">
            <a:alphaModFix amt="15283"/>
            <a:extLst/>
          </a:blip>
          <a:stretch>
            <a:fillRect/>
          </a:stretch>
        </p:blipFill>
        <p:spPr>
          <a:xfrm rot="4819666">
            <a:off x="9602169" y="-1048101"/>
            <a:ext cx="15373747" cy="153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8" name="Graph.png"/>
          <p:cNvPicPr>
            <a:picLocks noChangeAspect="1"/>
          </p:cNvPicPr>
          <p:nvPr/>
        </p:nvPicPr>
        <p:blipFill>
          <a:blip r:embed="rId2">
            <a:alphaModFix amt="14556"/>
            <a:extLst/>
          </a:blip>
          <a:stretch>
            <a:fillRect/>
          </a:stretch>
        </p:blipFill>
        <p:spPr>
          <a:xfrm rot="11637182">
            <a:off x="-7145753" y="-899569"/>
            <a:ext cx="15078958" cy="150971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94" name="Group 494"/>
          <p:cNvGrpSpPr/>
          <p:nvPr/>
        </p:nvGrpSpPr>
        <p:grpSpPr>
          <a:xfrm>
            <a:off x="16285553" y="403007"/>
            <a:ext cx="7342473" cy="4306612"/>
            <a:chOff x="0" y="0"/>
            <a:chExt cx="7342472" cy="4306611"/>
          </a:xfrm>
        </p:grpSpPr>
        <p:sp>
          <p:nvSpPr>
            <p:cNvPr id="479" name="Shape 479"/>
            <p:cNvSpPr/>
            <p:nvPr/>
          </p:nvSpPr>
          <p:spPr>
            <a:xfrm>
              <a:off x="1647866" y="337704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80" name="Shape 480"/>
            <p:cNvSpPr/>
            <p:nvPr/>
          </p:nvSpPr>
          <p:spPr>
            <a:xfrm>
              <a:off x="3295733" y="163762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81" name="Shape 481"/>
            <p:cNvSpPr/>
            <p:nvPr/>
          </p:nvSpPr>
          <p:spPr>
            <a:xfrm>
              <a:off x="0" y="163762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82" name="Shape 482"/>
            <p:cNvSpPr/>
            <p:nvPr/>
          </p:nvSpPr>
          <p:spPr>
            <a:xfrm>
              <a:off x="0" y="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83" name="Shape 483"/>
            <p:cNvSpPr/>
            <p:nvPr/>
          </p:nvSpPr>
          <p:spPr>
            <a:xfrm>
              <a:off x="3295733" y="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cxnSp>
          <p:nvCxnSpPr>
            <p:cNvPr id="484" name="Connector 484"/>
            <p:cNvCxnSpPr>
              <a:stCxn id="481" idx="0"/>
              <a:endCxn id="482" idx="0"/>
            </p:cNvCxnSpPr>
            <p:nvPr/>
          </p:nvCxnSpPr>
          <p:spPr>
            <a:xfrm flipV="1">
              <a:off x="464785" y="464785"/>
              <a:ext cx="1" cy="1637622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485" name="Connector 485"/>
            <p:cNvCxnSpPr>
              <a:stCxn id="482" idx="0"/>
              <a:endCxn id="483" idx="0"/>
            </p:cNvCxnSpPr>
            <p:nvPr/>
          </p:nvCxnSpPr>
          <p:spPr>
            <a:xfrm>
              <a:off x="464785" y="464785"/>
              <a:ext cx="3295734" cy="1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486" name="Connector 486"/>
            <p:cNvCxnSpPr>
              <a:stCxn id="481" idx="0"/>
              <a:endCxn id="480" idx="0"/>
            </p:cNvCxnSpPr>
            <p:nvPr/>
          </p:nvCxnSpPr>
          <p:spPr>
            <a:xfrm>
              <a:off x="464785" y="2102406"/>
              <a:ext cx="3295734" cy="1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487" name="Connector 487"/>
            <p:cNvCxnSpPr>
              <a:stCxn id="480" idx="0"/>
              <a:endCxn id="483" idx="0"/>
            </p:cNvCxnSpPr>
            <p:nvPr/>
          </p:nvCxnSpPr>
          <p:spPr>
            <a:xfrm flipV="1">
              <a:off x="3760518" y="464785"/>
              <a:ext cx="1" cy="1637622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488" name="Connector 488"/>
            <p:cNvCxnSpPr>
              <a:stCxn id="481" idx="0"/>
              <a:endCxn id="479" idx="0"/>
            </p:cNvCxnSpPr>
            <p:nvPr/>
          </p:nvCxnSpPr>
          <p:spPr>
            <a:xfrm>
              <a:off x="464785" y="2102406"/>
              <a:ext cx="1647868" cy="1739420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489" name="Connector 489"/>
            <p:cNvCxnSpPr>
              <a:stCxn id="479" idx="0"/>
              <a:endCxn id="480" idx="0"/>
            </p:cNvCxnSpPr>
            <p:nvPr/>
          </p:nvCxnSpPr>
          <p:spPr>
            <a:xfrm flipV="1">
              <a:off x="2112652" y="2102406"/>
              <a:ext cx="1647867" cy="1739420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sp>
          <p:nvSpPr>
            <p:cNvPr id="490" name="Shape 490"/>
            <p:cNvSpPr/>
            <p:nvPr/>
          </p:nvSpPr>
          <p:spPr>
            <a:xfrm>
              <a:off x="6412901" y="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491" name="Shape 491"/>
            <p:cNvSpPr/>
            <p:nvPr/>
          </p:nvSpPr>
          <p:spPr>
            <a:xfrm>
              <a:off x="6412901" y="163762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cxnSp>
          <p:nvCxnSpPr>
            <p:cNvPr id="492" name="Connector 492"/>
            <p:cNvCxnSpPr>
              <a:stCxn id="483" idx="0"/>
              <a:endCxn id="490" idx="0"/>
            </p:cNvCxnSpPr>
            <p:nvPr/>
          </p:nvCxnSpPr>
          <p:spPr>
            <a:xfrm>
              <a:off x="3760518" y="464785"/>
              <a:ext cx="3117170" cy="1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493" name="Connector 493"/>
            <p:cNvCxnSpPr>
              <a:stCxn id="491" idx="0"/>
              <a:endCxn id="490" idx="0"/>
            </p:cNvCxnSpPr>
            <p:nvPr/>
          </p:nvCxnSpPr>
          <p:spPr>
            <a:xfrm flipV="1">
              <a:off x="6877687" y="464785"/>
              <a:ext cx="1" cy="1637622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</p:grpSp>
      <p:sp>
        <p:nvSpPr>
          <p:cNvPr id="495" name="Shape 495"/>
          <p:cNvSpPr/>
          <p:nvPr/>
        </p:nvSpPr>
        <p:spPr>
          <a:xfrm>
            <a:off x="500952" y="480009"/>
            <a:ext cx="11691544" cy="280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algn="l">
              <a:lnSpc>
                <a:spcPct val="120000"/>
              </a:lnSpc>
              <a:defRPr b="1" sz="10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Lista de Arestas</a:t>
            </a:r>
          </a:p>
        </p:txBody>
      </p:sp>
      <p:sp>
        <p:nvSpPr>
          <p:cNvPr id="496" name="Shape 496"/>
          <p:cNvSpPr/>
          <p:nvPr/>
        </p:nvSpPr>
        <p:spPr>
          <a:xfrm>
            <a:off x="511915" y="2085971"/>
            <a:ext cx="8970887" cy="1060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120000"/>
              </a:lnSpc>
              <a:defRPr b="1" sz="6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Implementação em C++</a:t>
            </a:r>
          </a:p>
        </p:txBody>
      </p:sp>
      <p:pic>
        <p:nvPicPr>
          <p:cNvPr id="497" name="Artboar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46294" y="3321811"/>
            <a:ext cx="10891413" cy="9261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00" name="Graph.png"/>
          <p:cNvPicPr>
            <a:picLocks noChangeAspect="1"/>
          </p:cNvPicPr>
          <p:nvPr/>
        </p:nvPicPr>
        <p:blipFill>
          <a:blip r:embed="rId2">
            <a:alphaModFix amt="15283"/>
            <a:extLst/>
          </a:blip>
          <a:stretch>
            <a:fillRect/>
          </a:stretch>
        </p:blipFill>
        <p:spPr>
          <a:xfrm rot="4819666">
            <a:off x="9602169" y="-1048101"/>
            <a:ext cx="15373747" cy="153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01" name="Graph.png"/>
          <p:cNvPicPr>
            <a:picLocks noChangeAspect="1"/>
          </p:cNvPicPr>
          <p:nvPr/>
        </p:nvPicPr>
        <p:blipFill>
          <a:blip r:embed="rId2">
            <a:alphaModFix amt="14556"/>
            <a:extLst/>
          </a:blip>
          <a:stretch>
            <a:fillRect/>
          </a:stretch>
        </p:blipFill>
        <p:spPr>
          <a:xfrm rot="11637182">
            <a:off x="-7145753" y="-899569"/>
            <a:ext cx="15078958" cy="150971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17" name="Group 517"/>
          <p:cNvGrpSpPr/>
          <p:nvPr/>
        </p:nvGrpSpPr>
        <p:grpSpPr>
          <a:xfrm>
            <a:off x="16285553" y="403007"/>
            <a:ext cx="7342473" cy="4306612"/>
            <a:chOff x="0" y="0"/>
            <a:chExt cx="7342472" cy="4306611"/>
          </a:xfrm>
        </p:grpSpPr>
        <p:sp>
          <p:nvSpPr>
            <p:cNvPr id="502" name="Shape 502"/>
            <p:cNvSpPr/>
            <p:nvPr/>
          </p:nvSpPr>
          <p:spPr>
            <a:xfrm>
              <a:off x="1647866" y="337704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503" name="Shape 503"/>
            <p:cNvSpPr/>
            <p:nvPr/>
          </p:nvSpPr>
          <p:spPr>
            <a:xfrm>
              <a:off x="3295733" y="163762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504" name="Shape 504"/>
            <p:cNvSpPr/>
            <p:nvPr/>
          </p:nvSpPr>
          <p:spPr>
            <a:xfrm>
              <a:off x="0" y="163762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505" name="Shape 505"/>
            <p:cNvSpPr/>
            <p:nvPr/>
          </p:nvSpPr>
          <p:spPr>
            <a:xfrm>
              <a:off x="0" y="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506" name="Shape 506"/>
            <p:cNvSpPr/>
            <p:nvPr/>
          </p:nvSpPr>
          <p:spPr>
            <a:xfrm>
              <a:off x="3295733" y="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cxnSp>
          <p:nvCxnSpPr>
            <p:cNvPr id="507" name="Connector 507"/>
            <p:cNvCxnSpPr>
              <a:stCxn id="504" idx="0"/>
              <a:endCxn id="505" idx="0"/>
            </p:cNvCxnSpPr>
            <p:nvPr/>
          </p:nvCxnSpPr>
          <p:spPr>
            <a:xfrm flipV="1">
              <a:off x="464785" y="464785"/>
              <a:ext cx="1" cy="1637622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508" name="Connector 508"/>
            <p:cNvCxnSpPr>
              <a:stCxn id="505" idx="0"/>
              <a:endCxn id="506" idx="0"/>
            </p:cNvCxnSpPr>
            <p:nvPr/>
          </p:nvCxnSpPr>
          <p:spPr>
            <a:xfrm>
              <a:off x="464785" y="464785"/>
              <a:ext cx="3295734" cy="1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509" name="Connector 509"/>
            <p:cNvCxnSpPr>
              <a:stCxn id="504" idx="0"/>
              <a:endCxn id="503" idx="0"/>
            </p:cNvCxnSpPr>
            <p:nvPr/>
          </p:nvCxnSpPr>
          <p:spPr>
            <a:xfrm>
              <a:off x="464785" y="2102406"/>
              <a:ext cx="3295734" cy="1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510" name="Connector 510"/>
            <p:cNvCxnSpPr>
              <a:stCxn id="503" idx="0"/>
              <a:endCxn id="506" idx="0"/>
            </p:cNvCxnSpPr>
            <p:nvPr/>
          </p:nvCxnSpPr>
          <p:spPr>
            <a:xfrm flipV="1">
              <a:off x="3760518" y="464785"/>
              <a:ext cx="1" cy="1637622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511" name="Connector 511"/>
            <p:cNvCxnSpPr>
              <a:stCxn id="504" idx="0"/>
              <a:endCxn id="502" idx="0"/>
            </p:cNvCxnSpPr>
            <p:nvPr/>
          </p:nvCxnSpPr>
          <p:spPr>
            <a:xfrm>
              <a:off x="464785" y="2102406"/>
              <a:ext cx="1647868" cy="1739420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512" name="Connector 512"/>
            <p:cNvCxnSpPr>
              <a:stCxn id="502" idx="0"/>
              <a:endCxn id="503" idx="0"/>
            </p:cNvCxnSpPr>
            <p:nvPr/>
          </p:nvCxnSpPr>
          <p:spPr>
            <a:xfrm flipV="1">
              <a:off x="2112652" y="2102406"/>
              <a:ext cx="1647867" cy="1739420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sp>
          <p:nvSpPr>
            <p:cNvPr id="513" name="Shape 513"/>
            <p:cNvSpPr/>
            <p:nvPr/>
          </p:nvSpPr>
          <p:spPr>
            <a:xfrm>
              <a:off x="6412901" y="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514" name="Shape 514"/>
            <p:cNvSpPr/>
            <p:nvPr/>
          </p:nvSpPr>
          <p:spPr>
            <a:xfrm>
              <a:off x="6412901" y="163762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cxnSp>
          <p:nvCxnSpPr>
            <p:cNvPr id="515" name="Connector 515"/>
            <p:cNvCxnSpPr>
              <a:stCxn id="506" idx="0"/>
              <a:endCxn id="513" idx="0"/>
            </p:cNvCxnSpPr>
            <p:nvPr/>
          </p:nvCxnSpPr>
          <p:spPr>
            <a:xfrm>
              <a:off x="3760518" y="464785"/>
              <a:ext cx="3117170" cy="1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516" name="Connector 516"/>
            <p:cNvCxnSpPr>
              <a:stCxn id="514" idx="0"/>
              <a:endCxn id="513" idx="0"/>
            </p:cNvCxnSpPr>
            <p:nvPr/>
          </p:nvCxnSpPr>
          <p:spPr>
            <a:xfrm flipV="1">
              <a:off x="6877687" y="464785"/>
              <a:ext cx="1" cy="1637622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</p:grpSp>
      <p:sp>
        <p:nvSpPr>
          <p:cNvPr id="518" name="Shape 518"/>
          <p:cNvSpPr/>
          <p:nvPr/>
        </p:nvSpPr>
        <p:spPr>
          <a:xfrm>
            <a:off x="500952" y="480009"/>
            <a:ext cx="11691544" cy="280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algn="l">
              <a:lnSpc>
                <a:spcPct val="120000"/>
              </a:lnSpc>
              <a:defRPr b="1" sz="10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Lista de Arestas</a:t>
            </a:r>
          </a:p>
        </p:txBody>
      </p:sp>
      <p:sp>
        <p:nvSpPr>
          <p:cNvPr id="519" name="Shape 519"/>
          <p:cNvSpPr/>
          <p:nvPr/>
        </p:nvSpPr>
        <p:spPr>
          <a:xfrm>
            <a:off x="511915" y="2085971"/>
            <a:ext cx="5721021" cy="1060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120000"/>
              </a:lnSpc>
              <a:defRPr b="1" sz="6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Considerações</a:t>
            </a:r>
          </a:p>
        </p:txBody>
      </p:sp>
      <p:sp>
        <p:nvSpPr>
          <p:cNvPr id="520" name="Shape 520"/>
          <p:cNvSpPr/>
          <p:nvPr/>
        </p:nvSpPr>
        <p:spPr>
          <a:xfrm>
            <a:off x="937732" y="5737635"/>
            <a:ext cx="14885751" cy="2908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marL="654402" indent="-654402" algn="l">
              <a:lnSpc>
                <a:spcPct val="120000"/>
              </a:lnSpc>
              <a:buSzPct val="75000"/>
              <a:buChar char="•"/>
              <a:defRPr sz="5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Estrutura eficiente para a implementação do algoritmo de Kruskal;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23" name="Graph.png"/>
          <p:cNvPicPr>
            <a:picLocks noChangeAspect="1"/>
          </p:cNvPicPr>
          <p:nvPr/>
        </p:nvPicPr>
        <p:blipFill>
          <a:blip r:embed="rId2">
            <a:alphaModFix amt="15283"/>
            <a:extLst/>
          </a:blip>
          <a:stretch>
            <a:fillRect/>
          </a:stretch>
        </p:blipFill>
        <p:spPr>
          <a:xfrm rot="4819666">
            <a:off x="9602169" y="-1048101"/>
            <a:ext cx="15373747" cy="153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4" name="Graph.png"/>
          <p:cNvPicPr>
            <a:picLocks noChangeAspect="1"/>
          </p:cNvPicPr>
          <p:nvPr/>
        </p:nvPicPr>
        <p:blipFill>
          <a:blip r:embed="rId2">
            <a:alphaModFix amt="14556"/>
            <a:extLst/>
          </a:blip>
          <a:stretch>
            <a:fillRect/>
          </a:stretch>
        </p:blipFill>
        <p:spPr>
          <a:xfrm rot="11637182">
            <a:off x="-7145753" y="-899569"/>
            <a:ext cx="15078958" cy="15097137"/>
          </a:xfrm>
          <a:prstGeom prst="rect">
            <a:avLst/>
          </a:prstGeom>
          <a:ln w="12700">
            <a:miter lim="400000"/>
          </a:ln>
        </p:spPr>
      </p:pic>
      <p:sp>
        <p:nvSpPr>
          <p:cNvPr id="525" name="Shape 525"/>
          <p:cNvSpPr/>
          <p:nvPr/>
        </p:nvSpPr>
        <p:spPr>
          <a:xfrm>
            <a:off x="674802" y="-597858"/>
            <a:ext cx="13335371" cy="28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b">
            <a:normAutofit fontScale="100000" lnSpcReduction="0"/>
          </a:bodyPr>
          <a:lstStyle>
            <a:lvl1pPr algn="l">
              <a:lnSpc>
                <a:spcPct val="120000"/>
              </a:lnSpc>
              <a:defRPr b="1" sz="10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Parent-Child Tree </a:t>
            </a:r>
          </a:p>
        </p:txBody>
      </p:sp>
      <p:grpSp>
        <p:nvGrpSpPr>
          <p:cNvPr id="535" name="Group 535"/>
          <p:cNvGrpSpPr/>
          <p:nvPr/>
        </p:nvGrpSpPr>
        <p:grpSpPr>
          <a:xfrm>
            <a:off x="4668602" y="3091861"/>
            <a:ext cx="6343281" cy="5017678"/>
            <a:chOff x="0" y="0"/>
            <a:chExt cx="6343280" cy="5017677"/>
          </a:xfrm>
        </p:grpSpPr>
        <p:sp>
          <p:nvSpPr>
            <p:cNvPr id="526" name="Shape 526"/>
            <p:cNvSpPr/>
            <p:nvPr/>
          </p:nvSpPr>
          <p:spPr>
            <a:xfrm>
              <a:off x="5369360" y="1967318"/>
              <a:ext cx="973921" cy="9739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527" name="Shape 527"/>
            <p:cNvSpPr/>
            <p:nvPr/>
          </p:nvSpPr>
          <p:spPr>
            <a:xfrm>
              <a:off x="5369360" y="4043756"/>
              <a:ext cx="973921" cy="9739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528" name="Shape 528"/>
            <p:cNvSpPr/>
            <p:nvPr/>
          </p:nvSpPr>
          <p:spPr>
            <a:xfrm>
              <a:off x="2987157" y="0"/>
              <a:ext cx="973921" cy="9739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529" name="Shape 529"/>
            <p:cNvSpPr/>
            <p:nvPr/>
          </p:nvSpPr>
          <p:spPr>
            <a:xfrm>
              <a:off x="0" y="1967318"/>
              <a:ext cx="973921" cy="9739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530" name="Shape 530"/>
            <p:cNvSpPr/>
            <p:nvPr/>
          </p:nvSpPr>
          <p:spPr>
            <a:xfrm>
              <a:off x="1959392" y="3460896"/>
              <a:ext cx="973922" cy="9739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cxnSp>
          <p:nvCxnSpPr>
            <p:cNvPr id="531" name="Connector 531"/>
            <p:cNvCxnSpPr>
              <a:stCxn id="528" idx="0"/>
              <a:endCxn id="529" idx="0"/>
            </p:cNvCxnSpPr>
            <p:nvPr/>
          </p:nvCxnSpPr>
          <p:spPr>
            <a:xfrm flipH="1">
              <a:off x="486960" y="486960"/>
              <a:ext cx="2987158" cy="1967319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</p:cxnSp>
        <p:cxnSp>
          <p:nvCxnSpPr>
            <p:cNvPr id="532" name="Connector 532"/>
            <p:cNvCxnSpPr>
              <a:stCxn id="529" idx="0"/>
              <a:endCxn id="530" idx="0"/>
            </p:cNvCxnSpPr>
            <p:nvPr/>
          </p:nvCxnSpPr>
          <p:spPr>
            <a:xfrm>
              <a:off x="486960" y="2454278"/>
              <a:ext cx="1959394" cy="1493580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</p:cxnSp>
        <p:cxnSp>
          <p:nvCxnSpPr>
            <p:cNvPr id="533" name="Connector 533"/>
            <p:cNvCxnSpPr>
              <a:stCxn id="528" idx="0"/>
              <a:endCxn id="526" idx="0"/>
            </p:cNvCxnSpPr>
            <p:nvPr/>
          </p:nvCxnSpPr>
          <p:spPr>
            <a:xfrm>
              <a:off x="3474117" y="486960"/>
              <a:ext cx="2382204" cy="1967319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</p:cxnSp>
        <p:cxnSp>
          <p:nvCxnSpPr>
            <p:cNvPr id="534" name="Connector 534"/>
            <p:cNvCxnSpPr>
              <a:stCxn id="527" idx="0"/>
              <a:endCxn id="526" idx="0"/>
            </p:cNvCxnSpPr>
            <p:nvPr/>
          </p:nvCxnSpPr>
          <p:spPr>
            <a:xfrm flipV="1">
              <a:off x="5856320" y="2454278"/>
              <a:ext cx="1" cy="2076439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</p:cxnSp>
      </p:grpSp>
      <p:sp>
        <p:nvSpPr>
          <p:cNvPr id="536" name="Shape 536"/>
          <p:cNvSpPr/>
          <p:nvPr/>
        </p:nvSpPr>
        <p:spPr>
          <a:xfrm>
            <a:off x="16716276" y="2322101"/>
            <a:ext cx="3944850" cy="8651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5600">
                <a:solidFill>
                  <a:srgbClr val="FFFFFF"/>
                </a:solidFill>
              </a:defRPr>
            </a:pPr>
            <a:r>
              <a:t>p(2) = null</a:t>
            </a:r>
          </a:p>
          <a:p>
            <a:pPr algn="l">
              <a:defRPr sz="5600">
                <a:solidFill>
                  <a:srgbClr val="FFFFFF"/>
                </a:solidFill>
              </a:defRPr>
            </a:pPr>
            <a:r>
              <a:t>c(2) = {7,5}</a:t>
            </a:r>
          </a:p>
          <a:p>
            <a:pPr algn="l">
              <a:defRPr sz="5600">
                <a:solidFill>
                  <a:srgbClr val="FFFFFF"/>
                </a:solidFill>
              </a:defRPr>
            </a:pPr>
            <a:r>
              <a:t>p(5) = 2</a:t>
            </a:r>
          </a:p>
          <a:p>
            <a:pPr algn="l">
              <a:defRPr sz="5600">
                <a:solidFill>
                  <a:srgbClr val="FFFFFF"/>
                </a:solidFill>
              </a:defRPr>
            </a:pPr>
            <a:r>
              <a:t>c(5) = {9}</a:t>
            </a:r>
          </a:p>
          <a:p>
            <a:pPr algn="l">
              <a:defRPr sz="5600">
                <a:solidFill>
                  <a:srgbClr val="FFFFFF"/>
                </a:solidFill>
              </a:defRPr>
            </a:pPr>
            <a:r>
              <a:t>p(6) = 7</a:t>
            </a:r>
          </a:p>
          <a:p>
            <a:pPr algn="l">
              <a:defRPr sz="5600">
                <a:solidFill>
                  <a:srgbClr val="FFFFFF"/>
                </a:solidFill>
              </a:defRPr>
            </a:pPr>
            <a:r>
              <a:t>c(6) = null</a:t>
            </a:r>
          </a:p>
          <a:p>
            <a:pPr algn="l">
              <a:defRPr sz="5600">
                <a:solidFill>
                  <a:srgbClr val="FFFFFF"/>
                </a:solidFill>
              </a:defRPr>
            </a:pPr>
            <a:r>
              <a:t>p(7) = 2</a:t>
            </a:r>
          </a:p>
          <a:p>
            <a:pPr algn="l">
              <a:defRPr sz="5600">
                <a:solidFill>
                  <a:srgbClr val="FFFFFF"/>
                </a:solidFill>
              </a:defRPr>
            </a:pPr>
            <a:r>
              <a:t>c(7) = {6}</a:t>
            </a:r>
          </a:p>
          <a:p>
            <a:pPr algn="l">
              <a:defRPr sz="5600">
                <a:solidFill>
                  <a:srgbClr val="FFFFFF"/>
                </a:solidFill>
              </a:defRPr>
            </a:pPr>
            <a:r>
              <a:t>p(9) = 5</a:t>
            </a:r>
          </a:p>
          <a:p>
            <a:pPr algn="l">
              <a:defRPr sz="5600">
                <a:solidFill>
                  <a:srgbClr val="FFFFFF"/>
                </a:solidFill>
              </a:defRPr>
            </a:pPr>
            <a:r>
              <a:t>c(9) = null</a:t>
            </a:r>
          </a:p>
        </p:txBody>
      </p:sp>
      <p:sp>
        <p:nvSpPr>
          <p:cNvPr id="537" name="Shape 537"/>
          <p:cNvSpPr/>
          <p:nvPr/>
        </p:nvSpPr>
        <p:spPr>
          <a:xfrm>
            <a:off x="1247378" y="8389961"/>
            <a:ext cx="14591669" cy="5964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marL="654402" indent="-654402" algn="l">
              <a:lnSpc>
                <a:spcPct val="120000"/>
              </a:lnSpc>
              <a:buSzPct val="75000"/>
              <a:buChar char="•"/>
              <a:defRPr sz="45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Para cada vértice é armazenado apenas 2 atributos: o pai (NULL quando vértice raiz) e a lista de filhos (NULL para folhas);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Num" sz="quarter" idx="2"/>
          </p:nvPr>
        </p:nvSpPr>
        <p:spPr>
          <a:xfrm>
            <a:off x="22646146" y="12616854"/>
            <a:ext cx="409849" cy="688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7" name="Graph.png"/>
          <p:cNvPicPr>
            <a:picLocks noChangeAspect="1"/>
          </p:cNvPicPr>
          <p:nvPr/>
        </p:nvPicPr>
        <p:blipFill>
          <a:blip r:embed="rId2">
            <a:alphaModFix amt="15283"/>
            <a:extLst/>
          </a:blip>
          <a:stretch>
            <a:fillRect/>
          </a:stretch>
        </p:blipFill>
        <p:spPr>
          <a:xfrm rot="4819666">
            <a:off x="9602169" y="-1048101"/>
            <a:ext cx="15373747" cy="153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Graph.png"/>
          <p:cNvPicPr>
            <a:picLocks noChangeAspect="1"/>
          </p:cNvPicPr>
          <p:nvPr/>
        </p:nvPicPr>
        <p:blipFill>
          <a:blip r:embed="rId2">
            <a:alphaModFix amt="14556"/>
            <a:extLst/>
          </a:blip>
          <a:stretch>
            <a:fillRect/>
          </a:stretch>
        </p:blipFill>
        <p:spPr>
          <a:xfrm rot="11637182">
            <a:off x="-7145753" y="-899569"/>
            <a:ext cx="15078958" cy="15097137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674802" y="-597858"/>
            <a:ext cx="13335371" cy="28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b">
            <a:normAutofit fontScale="100000" lnSpcReduction="0"/>
          </a:bodyPr>
          <a:lstStyle>
            <a:lvl1pPr algn="l" defTabSz="764024">
              <a:lnSpc>
                <a:spcPct val="120000"/>
              </a:lnSpc>
              <a:defRPr sz="9486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Escopo da Apresentação</a:t>
            </a:r>
          </a:p>
        </p:txBody>
      </p:sp>
      <p:sp>
        <p:nvSpPr>
          <p:cNvPr id="130" name="Shape 130"/>
          <p:cNvSpPr/>
          <p:nvPr/>
        </p:nvSpPr>
        <p:spPr>
          <a:xfrm>
            <a:off x="1928380" y="4372748"/>
            <a:ext cx="17407474" cy="5988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 marL="654402" indent="-654402" algn="l">
              <a:lnSpc>
                <a:spcPct val="120000"/>
              </a:lnSpc>
              <a:buSzPct val="75000"/>
              <a:buChar char="•"/>
              <a:defRPr sz="5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Conceito Geral;</a:t>
            </a:r>
          </a:p>
          <a:p>
            <a:pPr marL="654402" indent="-654402" algn="l">
              <a:lnSpc>
                <a:spcPct val="120000"/>
              </a:lnSpc>
              <a:buSzPct val="75000"/>
              <a:buChar char="•"/>
              <a:defRPr sz="5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Tipos de Grafos;</a:t>
            </a:r>
          </a:p>
          <a:p>
            <a:pPr marL="654402" indent="-654402" algn="l">
              <a:lnSpc>
                <a:spcPct val="120000"/>
              </a:lnSpc>
              <a:buSzPct val="75000"/>
              <a:buChar char="•"/>
              <a:defRPr sz="5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Representação Computacional;</a:t>
            </a:r>
          </a:p>
          <a:p>
            <a:pPr marL="654402" indent="-654402" algn="l">
              <a:lnSpc>
                <a:spcPct val="120000"/>
              </a:lnSpc>
              <a:buSzPct val="75000"/>
              <a:buChar char="•"/>
              <a:defRPr sz="5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Algoritmos de Busca em Grafos;</a:t>
            </a:r>
          </a:p>
          <a:p>
            <a:pPr marL="654402" indent="-654402" algn="l">
              <a:lnSpc>
                <a:spcPct val="120000"/>
              </a:lnSpc>
              <a:buSzPct val="75000"/>
              <a:buChar char="•"/>
              <a:defRPr sz="5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Aplicações;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40" name="Graph.png"/>
          <p:cNvPicPr>
            <a:picLocks noChangeAspect="1"/>
          </p:cNvPicPr>
          <p:nvPr/>
        </p:nvPicPr>
        <p:blipFill>
          <a:blip r:embed="rId2">
            <a:alphaModFix amt="15283"/>
            <a:extLst/>
          </a:blip>
          <a:stretch>
            <a:fillRect/>
          </a:stretch>
        </p:blipFill>
        <p:spPr>
          <a:xfrm rot="4819666">
            <a:off x="9602169" y="-1048101"/>
            <a:ext cx="15373747" cy="153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41" name="Graph.png"/>
          <p:cNvPicPr>
            <a:picLocks noChangeAspect="1"/>
          </p:cNvPicPr>
          <p:nvPr/>
        </p:nvPicPr>
        <p:blipFill>
          <a:blip r:embed="rId2">
            <a:alphaModFix amt="14556"/>
            <a:extLst/>
          </a:blip>
          <a:stretch>
            <a:fillRect/>
          </a:stretch>
        </p:blipFill>
        <p:spPr>
          <a:xfrm rot="11637182">
            <a:off x="-7145753" y="-899569"/>
            <a:ext cx="15078958" cy="15097137"/>
          </a:xfrm>
          <a:prstGeom prst="rect">
            <a:avLst/>
          </a:prstGeom>
          <a:ln w="12700">
            <a:miter lim="400000"/>
          </a:ln>
        </p:spPr>
      </p:pic>
      <p:sp>
        <p:nvSpPr>
          <p:cNvPr id="542" name="Shape 542"/>
          <p:cNvSpPr/>
          <p:nvPr/>
        </p:nvSpPr>
        <p:spPr>
          <a:xfrm>
            <a:off x="674802" y="-597858"/>
            <a:ext cx="13335371" cy="28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b">
            <a:normAutofit fontScale="100000" lnSpcReduction="0"/>
          </a:bodyPr>
          <a:lstStyle>
            <a:lvl1pPr algn="l">
              <a:lnSpc>
                <a:spcPct val="120000"/>
              </a:lnSpc>
              <a:defRPr sz="10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Comparativo</a:t>
            </a:r>
          </a:p>
        </p:txBody>
      </p:sp>
      <p:graphicFrame>
        <p:nvGraphicFramePr>
          <p:cNvPr id="543" name="Table 543"/>
          <p:cNvGraphicFramePr/>
          <p:nvPr/>
        </p:nvGraphicFramePr>
        <p:xfrm>
          <a:off x="3855971" y="2880274"/>
          <a:ext cx="17852773" cy="795545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926386"/>
                <a:gridCol w="8926386"/>
              </a:tblGrid>
              <a:tr h="99443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Tarefa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Vencedor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</a:tr>
              <a:tr h="994431">
                <a:tc>
                  <a:txBody>
                    <a:bodyPr/>
                    <a:lstStyle/>
                    <a:p>
                      <a:pPr indent="169333" algn="l" defTabSz="914400">
                        <a:defRPr sz="1800"/>
                      </a:pPr>
                      <a:r>
                        <a:rPr sz="3600"/>
                        <a:t>Checar se (u,v) pertence ao grafo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indent="262466" algn="l" defTabSz="914400">
                        <a:defRPr sz="3600"/>
                      </a:pPr>
                      <a:r>
                        <a:t>Matrizes de adjacência </a:t>
                      </a: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</a:t>
                      </a:r>
                      <a:r>
                        <a:t>(1)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94431">
                <a:tc>
                  <a:txBody>
                    <a:bodyPr/>
                    <a:lstStyle/>
                    <a:p>
                      <a:pPr indent="169333" algn="l" defTabSz="914400">
                        <a:defRPr sz="1800"/>
                      </a:pPr>
                      <a:r>
                        <a:rPr sz="3600"/>
                        <a:t>Checar o grau de um vértice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L="262466" algn="l" defTabSz="914400">
                        <a:defRPr sz="1800"/>
                      </a:pPr>
                      <a:r>
                        <a:rPr sz="3600"/>
                        <a:t>Listas de adjacência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94431">
                <a:tc>
                  <a:txBody>
                    <a:bodyPr/>
                    <a:lstStyle/>
                    <a:p>
                      <a:pPr marL="169333" algn="l" defTabSz="914400">
                        <a:defRPr sz="1800"/>
                      </a:pPr>
                      <a:r>
                        <a:rPr sz="3600"/>
                        <a:t>Memória em grafo pequenos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indent="262466" algn="l" defTabSz="914400">
                        <a:defRPr sz="1800"/>
                      </a:pPr>
                      <a:r>
                        <a:rPr sz="3600"/>
                        <a:t>Listas de adjacência (n+m) vs 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94431">
                <a:tc>
                  <a:txBody>
                    <a:bodyPr/>
                    <a:lstStyle/>
                    <a:p>
                      <a:pPr marL="169333" algn="l" defTabSz="914400">
                        <a:defRPr sz="1800"/>
                      </a:pPr>
                      <a:r>
                        <a:rPr sz="3600"/>
                        <a:t>Inserção ou remoção de arestas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L="262466" algn="l" defTabSz="914400">
                        <a:defRPr sz="3600"/>
                      </a:pPr>
                      <a:r>
                        <a:t>Matrizes de adjacência </a:t>
                      </a: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</a:t>
                      </a:r>
                      <a:r>
                        <a:t>(1) vs </a:t>
                      </a: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</a:t>
                      </a:r>
                      <a:r>
                        <a:t>(d)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94431">
                <a:tc>
                  <a:txBody>
                    <a:bodyPr/>
                    <a:lstStyle/>
                    <a:p>
                      <a:pPr indent="169333" algn="l" defTabSz="914400">
                        <a:defRPr sz="1800"/>
                      </a:pPr>
                      <a:r>
                        <a:rPr sz="3600"/>
                        <a:t>Busca em grafos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indent="262466" algn="l" defTabSz="914400">
                        <a:defRPr sz="1800"/>
                      </a:pPr>
                      <a:r>
                        <a:rPr sz="3600"/>
                        <a:t>Listas de adjacência Θ(m+n) vs Θ(n^2)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94431">
                <a:tc>
                  <a:txBody>
                    <a:bodyPr/>
                    <a:lstStyle/>
                    <a:p>
                      <a:pPr indent="169333" algn="l" defTabSz="914400">
                        <a:defRPr sz="1800"/>
                      </a:pPr>
                      <a:r>
                        <a:rPr sz="3600"/>
                        <a:t>Velocidade de implementação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indent="262466" algn="l" defTabSz="914400">
                        <a:defRPr sz="1800"/>
                      </a:pPr>
                      <a:r>
                        <a:rPr sz="3600"/>
                        <a:t>Matrizes de adjacência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94431">
                <a:tc>
                  <a:txBody>
                    <a:bodyPr/>
                    <a:lstStyle/>
                    <a:p>
                      <a:pPr indent="169333" algn="l" defTabSz="914400">
                        <a:defRPr sz="1800"/>
                      </a:pPr>
                      <a:r>
                        <a:rPr sz="3600"/>
                        <a:t>Melhor para a maioria dos problemas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L="262466" algn="l" defTabSz="914400">
                        <a:defRPr sz="1800"/>
                      </a:pPr>
                      <a:r>
                        <a:rPr sz="3600"/>
                        <a:t>Listas de adjacência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544" name="Shape 544"/>
          <p:cNvSpPr/>
          <p:nvPr/>
        </p:nvSpPr>
        <p:spPr>
          <a:xfrm>
            <a:off x="9841128" y="11053762"/>
            <a:ext cx="5235144" cy="777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/>
            <a:r>
              <a:t>Fonte: [TADM], p.152</a:t>
            </a:r>
          </a:p>
        </p:txBody>
      </p:sp>
      <p:sp>
        <p:nvSpPr>
          <p:cNvPr id="545" name="Shape 545"/>
          <p:cNvSpPr/>
          <p:nvPr/>
        </p:nvSpPr>
        <p:spPr>
          <a:xfrm>
            <a:off x="19609252" y="5956829"/>
            <a:ext cx="346228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700"/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type="sldNum" sz="quarter" idx="2"/>
          </p:nvPr>
        </p:nvSpPr>
        <p:spPr>
          <a:xfrm>
            <a:off x="22282759" y="12262478"/>
            <a:ext cx="664121" cy="688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48" name="Graph.png"/>
          <p:cNvPicPr>
            <a:picLocks noChangeAspect="1"/>
          </p:cNvPicPr>
          <p:nvPr/>
        </p:nvPicPr>
        <p:blipFill>
          <a:blip r:embed="rId2">
            <a:alphaModFix amt="15283"/>
            <a:extLst/>
          </a:blip>
          <a:stretch>
            <a:fillRect/>
          </a:stretch>
        </p:blipFill>
        <p:spPr>
          <a:xfrm rot="4819666">
            <a:off x="9602169" y="-1048101"/>
            <a:ext cx="15373747" cy="153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49" name="Graph.png"/>
          <p:cNvPicPr>
            <a:picLocks noChangeAspect="1"/>
          </p:cNvPicPr>
          <p:nvPr/>
        </p:nvPicPr>
        <p:blipFill>
          <a:blip r:embed="rId2">
            <a:alphaModFix amt="14556"/>
            <a:extLst/>
          </a:blip>
          <a:stretch>
            <a:fillRect/>
          </a:stretch>
        </p:blipFill>
        <p:spPr>
          <a:xfrm rot="11637182">
            <a:off x="-7145753" y="-899569"/>
            <a:ext cx="15078958" cy="15097137"/>
          </a:xfrm>
          <a:prstGeom prst="rect">
            <a:avLst/>
          </a:prstGeom>
          <a:ln w="12700">
            <a:miter lim="400000"/>
          </a:ln>
        </p:spPr>
      </p:pic>
      <p:sp>
        <p:nvSpPr>
          <p:cNvPr id="550" name="Shape 550"/>
          <p:cNvSpPr/>
          <p:nvPr/>
        </p:nvSpPr>
        <p:spPr>
          <a:xfrm>
            <a:off x="674802" y="-597858"/>
            <a:ext cx="15998424" cy="28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b">
            <a:normAutofit fontScale="100000" lnSpcReduction="0"/>
          </a:bodyPr>
          <a:lstStyle>
            <a:lvl1pPr algn="l" defTabSz="731162">
              <a:lnSpc>
                <a:spcPct val="120000"/>
              </a:lnSpc>
              <a:defRPr sz="9078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Algoritmos de Busca em Grafos</a:t>
            </a:r>
          </a:p>
        </p:txBody>
      </p:sp>
      <p:sp>
        <p:nvSpPr>
          <p:cNvPr id="551" name="Shape 551"/>
          <p:cNvSpPr/>
          <p:nvPr/>
        </p:nvSpPr>
        <p:spPr>
          <a:xfrm>
            <a:off x="19609252" y="5956829"/>
            <a:ext cx="346228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700"/>
            </a:lvl1pPr>
          </a:lstStyle>
          <a:p>
            <a:pPr/>
            <a:r>
              <a:t>2</a:t>
            </a:r>
          </a:p>
        </p:txBody>
      </p:sp>
      <p:sp>
        <p:nvSpPr>
          <p:cNvPr id="552" name="Shape 552"/>
          <p:cNvSpPr/>
          <p:nvPr/>
        </p:nvSpPr>
        <p:spPr>
          <a:xfrm>
            <a:off x="968177" y="5529724"/>
            <a:ext cx="21678603" cy="4342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 marL="654402" indent="-654402" algn="l">
              <a:lnSpc>
                <a:spcPct val="120000"/>
              </a:lnSpc>
              <a:buSzPct val="75000"/>
              <a:buChar char="•"/>
              <a:defRPr sz="6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BFS (Breath First Search) - Busca em Largura</a:t>
            </a:r>
          </a:p>
          <a:p>
            <a:pPr marL="654402" indent="-654402" algn="l">
              <a:lnSpc>
                <a:spcPct val="120000"/>
              </a:lnSpc>
              <a:buSzPct val="75000"/>
              <a:buChar char="•"/>
              <a:defRPr sz="6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DFS (Depth First Search) - Busca em Profundidade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>
            <p:ph type="sldNum" sz="quarter" idx="2"/>
          </p:nvPr>
        </p:nvSpPr>
        <p:spPr>
          <a:xfrm>
            <a:off x="22282759" y="12262478"/>
            <a:ext cx="664121" cy="688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55" name="Graph.png"/>
          <p:cNvPicPr>
            <a:picLocks noChangeAspect="1"/>
          </p:cNvPicPr>
          <p:nvPr/>
        </p:nvPicPr>
        <p:blipFill>
          <a:blip r:embed="rId2">
            <a:alphaModFix amt="15283"/>
            <a:extLst/>
          </a:blip>
          <a:stretch>
            <a:fillRect/>
          </a:stretch>
        </p:blipFill>
        <p:spPr>
          <a:xfrm rot="4819666">
            <a:off x="9602169" y="-1048101"/>
            <a:ext cx="15373747" cy="153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6" name="Graph.png"/>
          <p:cNvPicPr>
            <a:picLocks noChangeAspect="1"/>
          </p:cNvPicPr>
          <p:nvPr/>
        </p:nvPicPr>
        <p:blipFill>
          <a:blip r:embed="rId2">
            <a:alphaModFix amt="14556"/>
            <a:extLst/>
          </a:blip>
          <a:stretch>
            <a:fillRect/>
          </a:stretch>
        </p:blipFill>
        <p:spPr>
          <a:xfrm rot="11637182">
            <a:off x="-7145753" y="-899569"/>
            <a:ext cx="15078958" cy="15097137"/>
          </a:xfrm>
          <a:prstGeom prst="rect">
            <a:avLst/>
          </a:prstGeom>
          <a:ln w="12700">
            <a:miter lim="400000"/>
          </a:ln>
        </p:spPr>
      </p:pic>
      <p:sp>
        <p:nvSpPr>
          <p:cNvPr id="557" name="Shape 557"/>
          <p:cNvSpPr/>
          <p:nvPr/>
        </p:nvSpPr>
        <p:spPr>
          <a:xfrm>
            <a:off x="674802" y="-597858"/>
            <a:ext cx="15998424" cy="28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b">
            <a:normAutofit fontScale="100000" lnSpcReduction="0"/>
          </a:bodyPr>
          <a:lstStyle>
            <a:lvl1pPr algn="l" defTabSz="731162">
              <a:lnSpc>
                <a:spcPct val="120000"/>
              </a:lnSpc>
              <a:defRPr sz="9078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Algoritmos de Busca em Grafos</a:t>
            </a:r>
          </a:p>
        </p:txBody>
      </p:sp>
      <p:sp>
        <p:nvSpPr>
          <p:cNvPr id="558" name="Shape 558"/>
          <p:cNvSpPr/>
          <p:nvPr/>
        </p:nvSpPr>
        <p:spPr>
          <a:xfrm>
            <a:off x="19609252" y="5956829"/>
            <a:ext cx="346228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700"/>
            </a:lvl1pPr>
          </a:lstStyle>
          <a:p>
            <a:pPr/>
            <a:r>
              <a:t>2</a:t>
            </a:r>
          </a:p>
        </p:txBody>
      </p:sp>
      <p:sp>
        <p:nvSpPr>
          <p:cNvPr id="559" name="Shape 559"/>
          <p:cNvSpPr/>
          <p:nvPr/>
        </p:nvSpPr>
        <p:spPr>
          <a:xfrm>
            <a:off x="1451832" y="2424638"/>
            <a:ext cx="18431483" cy="1109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654402" indent="-654402" algn="l">
              <a:lnSpc>
                <a:spcPct val="120000"/>
              </a:lnSpc>
              <a:buSzPct val="75000"/>
              <a:buChar char="•"/>
              <a:defRPr b="1" sz="6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BFS (Breath First Search) - Busca em Largura</a:t>
            </a:r>
          </a:p>
        </p:txBody>
      </p:sp>
      <p:grpSp>
        <p:nvGrpSpPr>
          <p:cNvPr id="585" name="Group 585"/>
          <p:cNvGrpSpPr/>
          <p:nvPr/>
        </p:nvGrpSpPr>
        <p:grpSpPr>
          <a:xfrm>
            <a:off x="12747445" y="5156009"/>
            <a:ext cx="9866540" cy="6493086"/>
            <a:chOff x="0" y="0"/>
            <a:chExt cx="9866539" cy="6493084"/>
          </a:xfrm>
        </p:grpSpPr>
        <p:grpSp>
          <p:nvGrpSpPr>
            <p:cNvPr id="577" name="Group 577"/>
            <p:cNvGrpSpPr/>
            <p:nvPr/>
          </p:nvGrpSpPr>
          <p:grpSpPr>
            <a:xfrm>
              <a:off x="545982" y="0"/>
              <a:ext cx="8718555" cy="6493085"/>
              <a:chOff x="0" y="0"/>
              <a:chExt cx="8718553" cy="6493084"/>
            </a:xfrm>
          </p:grpSpPr>
          <p:sp>
            <p:nvSpPr>
              <p:cNvPr id="560" name="Shape 560"/>
              <p:cNvSpPr/>
              <p:nvPr/>
            </p:nvSpPr>
            <p:spPr>
              <a:xfrm>
                <a:off x="6448581" y="1918006"/>
                <a:ext cx="949510" cy="94951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b="1" sz="4000">
                    <a:solidFill>
                      <a:schemeClr val="accent1">
                        <a:satOff val="-3355"/>
                        <a:lumOff val="26614"/>
                      </a:schemeClr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  <p:sp>
            <p:nvSpPr>
              <p:cNvPr id="561" name="Shape 561"/>
              <p:cNvSpPr/>
              <p:nvPr/>
            </p:nvSpPr>
            <p:spPr>
              <a:xfrm>
                <a:off x="7769045" y="3485477"/>
                <a:ext cx="949509" cy="94951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b="1" sz="4000">
                    <a:solidFill>
                      <a:schemeClr val="accent1">
                        <a:satOff val="-3355"/>
                        <a:lumOff val="26614"/>
                      </a:schemeClr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I</a:t>
                </a:r>
              </a:p>
            </p:txBody>
          </p:sp>
          <p:sp>
            <p:nvSpPr>
              <p:cNvPr id="562" name="Shape 562"/>
              <p:cNvSpPr/>
              <p:nvPr/>
            </p:nvSpPr>
            <p:spPr>
              <a:xfrm>
                <a:off x="4367076" y="0"/>
                <a:ext cx="949510" cy="94950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b="1" sz="4000">
                    <a:solidFill>
                      <a:schemeClr val="accent1">
                        <a:satOff val="-3355"/>
                        <a:lumOff val="26614"/>
                      </a:schemeClr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  <p:sp>
            <p:nvSpPr>
              <p:cNvPr id="563" name="Shape 563"/>
              <p:cNvSpPr/>
              <p:nvPr/>
            </p:nvSpPr>
            <p:spPr>
              <a:xfrm>
                <a:off x="1596830" y="1918006"/>
                <a:ext cx="949509" cy="94951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b="1" sz="4000">
                    <a:solidFill>
                      <a:schemeClr val="accent1">
                        <a:satOff val="-3355"/>
                        <a:lumOff val="26614"/>
                      </a:schemeClr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64" name="Shape 564"/>
              <p:cNvSpPr/>
              <p:nvPr/>
            </p:nvSpPr>
            <p:spPr>
              <a:xfrm>
                <a:off x="3365073" y="3485477"/>
                <a:ext cx="949510" cy="94951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b="1" sz="4000">
                    <a:solidFill>
                      <a:schemeClr val="accent1">
                        <a:satOff val="-3355"/>
                        <a:lumOff val="26614"/>
                      </a:schemeClr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cxnSp>
            <p:nvCxnSpPr>
              <p:cNvPr id="565" name="Connector 565"/>
              <p:cNvCxnSpPr>
                <a:stCxn id="562" idx="0"/>
                <a:endCxn id="563" idx="0"/>
              </p:cNvCxnSpPr>
              <p:nvPr/>
            </p:nvCxnSpPr>
            <p:spPr>
              <a:xfrm flipH="1">
                <a:off x="2071584" y="474754"/>
                <a:ext cx="2770248" cy="1918008"/>
              </a:xfrm>
              <a:prstGeom prst="straightConnector1">
                <a:avLst/>
              </a:prstGeom>
              <a:ln w="1016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</p:cxnSp>
          <p:cxnSp>
            <p:nvCxnSpPr>
              <p:cNvPr id="566" name="Connector 566"/>
              <p:cNvCxnSpPr>
                <a:stCxn id="563" idx="0"/>
                <a:endCxn id="564" idx="0"/>
              </p:cNvCxnSpPr>
              <p:nvPr/>
            </p:nvCxnSpPr>
            <p:spPr>
              <a:xfrm>
                <a:off x="2071584" y="2392761"/>
                <a:ext cx="1768245" cy="1567471"/>
              </a:xfrm>
              <a:prstGeom prst="straightConnector1">
                <a:avLst/>
              </a:prstGeom>
              <a:ln w="1016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</p:cxnSp>
          <p:cxnSp>
            <p:nvCxnSpPr>
              <p:cNvPr id="567" name="Connector 567"/>
              <p:cNvCxnSpPr>
                <a:stCxn id="562" idx="0"/>
                <a:endCxn id="560" idx="0"/>
              </p:cNvCxnSpPr>
              <p:nvPr/>
            </p:nvCxnSpPr>
            <p:spPr>
              <a:xfrm>
                <a:off x="4841831" y="474754"/>
                <a:ext cx="2081506" cy="1918008"/>
              </a:xfrm>
              <a:prstGeom prst="straightConnector1">
                <a:avLst/>
              </a:prstGeom>
              <a:ln w="1016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</p:cxnSp>
          <p:cxnSp>
            <p:nvCxnSpPr>
              <p:cNvPr id="568" name="Connector 568"/>
              <p:cNvCxnSpPr>
                <a:stCxn id="561" idx="0"/>
                <a:endCxn id="560" idx="0"/>
              </p:cNvCxnSpPr>
              <p:nvPr/>
            </p:nvCxnSpPr>
            <p:spPr>
              <a:xfrm flipH="1" flipV="1">
                <a:off x="6923336" y="2392761"/>
                <a:ext cx="1320464" cy="1567471"/>
              </a:xfrm>
              <a:prstGeom prst="straightConnector1">
                <a:avLst/>
              </a:prstGeom>
              <a:ln w="101600" cap="flat">
                <a:solidFill>
                  <a:srgbClr val="FFFFFF"/>
                </a:solidFill>
                <a:prstDash val="solid"/>
                <a:miter lim="400000"/>
                <a:headEnd type="triangle" w="med" len="med"/>
              </a:ln>
              <a:effectLst/>
            </p:spPr>
          </p:cxnSp>
          <p:sp>
            <p:nvSpPr>
              <p:cNvPr id="569" name="Shape 569"/>
              <p:cNvSpPr/>
              <p:nvPr/>
            </p:nvSpPr>
            <p:spPr>
              <a:xfrm>
                <a:off x="0" y="3485477"/>
                <a:ext cx="949509" cy="94951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b="1" sz="4000">
                    <a:solidFill>
                      <a:schemeClr val="accent1">
                        <a:satOff val="-3355"/>
                        <a:lumOff val="26614"/>
                      </a:schemeClr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70" name="Shape 570"/>
              <p:cNvSpPr/>
              <p:nvPr/>
            </p:nvSpPr>
            <p:spPr>
              <a:xfrm>
                <a:off x="2224903" y="5543575"/>
                <a:ext cx="949510" cy="94951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b="1" sz="4000">
                    <a:solidFill>
                      <a:schemeClr val="accent1">
                        <a:satOff val="-3355"/>
                        <a:lumOff val="26614"/>
                      </a:schemeClr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71" name="Shape 571"/>
              <p:cNvSpPr/>
              <p:nvPr/>
            </p:nvSpPr>
            <p:spPr>
              <a:xfrm>
                <a:off x="4512683" y="5543575"/>
                <a:ext cx="949510" cy="94951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b="1" sz="4000">
                    <a:solidFill>
                      <a:schemeClr val="accent1">
                        <a:satOff val="-3355"/>
                        <a:lumOff val="26614"/>
                      </a:schemeClr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  <p:sp>
            <p:nvSpPr>
              <p:cNvPr id="572" name="Shape 572"/>
              <p:cNvSpPr/>
              <p:nvPr/>
            </p:nvSpPr>
            <p:spPr>
              <a:xfrm>
                <a:off x="6601613" y="5543575"/>
                <a:ext cx="949510" cy="94951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b="1" sz="4000">
                    <a:solidFill>
                      <a:schemeClr val="accent1">
                        <a:satOff val="-3355"/>
                        <a:lumOff val="26614"/>
                      </a:schemeClr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  <p:cxnSp>
            <p:nvCxnSpPr>
              <p:cNvPr id="573" name="Connector 573"/>
              <p:cNvCxnSpPr>
                <a:stCxn id="569" idx="0"/>
                <a:endCxn id="563" idx="0"/>
              </p:cNvCxnSpPr>
              <p:nvPr/>
            </p:nvCxnSpPr>
            <p:spPr>
              <a:xfrm flipV="1">
                <a:off x="474754" y="2392761"/>
                <a:ext cx="1596831" cy="1567471"/>
              </a:xfrm>
              <a:prstGeom prst="straightConnector1">
                <a:avLst/>
              </a:prstGeom>
              <a:ln w="101600" cap="flat">
                <a:solidFill>
                  <a:srgbClr val="FFFFFF"/>
                </a:solidFill>
                <a:prstDash val="solid"/>
                <a:miter lim="400000"/>
                <a:headEnd type="triangle" w="med" len="med"/>
              </a:ln>
              <a:effectLst/>
            </p:spPr>
          </p:cxnSp>
          <p:cxnSp>
            <p:nvCxnSpPr>
              <p:cNvPr id="574" name="Connector 574"/>
              <p:cNvCxnSpPr>
                <a:stCxn id="570" idx="0"/>
                <a:endCxn id="564" idx="0"/>
              </p:cNvCxnSpPr>
              <p:nvPr/>
            </p:nvCxnSpPr>
            <p:spPr>
              <a:xfrm flipV="1">
                <a:off x="2699658" y="3960231"/>
                <a:ext cx="1140171" cy="2058100"/>
              </a:xfrm>
              <a:prstGeom prst="straightConnector1">
                <a:avLst/>
              </a:prstGeom>
              <a:ln w="101600" cap="flat">
                <a:solidFill>
                  <a:srgbClr val="FFFFFF"/>
                </a:solidFill>
                <a:prstDash val="solid"/>
                <a:miter lim="400000"/>
                <a:headEnd type="triangle" w="med" len="med"/>
              </a:ln>
              <a:effectLst/>
            </p:spPr>
          </p:cxnSp>
          <p:cxnSp>
            <p:nvCxnSpPr>
              <p:cNvPr id="575" name="Connector 575"/>
              <p:cNvCxnSpPr>
                <a:stCxn id="571" idx="0"/>
                <a:endCxn id="564" idx="0"/>
              </p:cNvCxnSpPr>
              <p:nvPr/>
            </p:nvCxnSpPr>
            <p:spPr>
              <a:xfrm flipH="1" flipV="1">
                <a:off x="3839828" y="3960231"/>
                <a:ext cx="1147610" cy="2058100"/>
              </a:xfrm>
              <a:prstGeom prst="straightConnector1">
                <a:avLst/>
              </a:prstGeom>
              <a:ln w="101600" cap="flat">
                <a:solidFill>
                  <a:srgbClr val="FFFFFF"/>
                </a:solidFill>
                <a:prstDash val="solid"/>
                <a:miter lim="400000"/>
                <a:headEnd type="triangle" w="med" len="med"/>
              </a:ln>
              <a:effectLst/>
            </p:spPr>
          </p:cxnSp>
          <p:cxnSp>
            <p:nvCxnSpPr>
              <p:cNvPr id="576" name="Connector 576"/>
              <p:cNvCxnSpPr>
                <a:stCxn id="561" idx="0"/>
                <a:endCxn id="572" idx="0"/>
              </p:cNvCxnSpPr>
              <p:nvPr/>
            </p:nvCxnSpPr>
            <p:spPr>
              <a:xfrm flipH="1">
                <a:off x="7076367" y="3960231"/>
                <a:ext cx="1167433" cy="2058100"/>
              </a:xfrm>
              <a:prstGeom prst="straightConnector1">
                <a:avLst/>
              </a:prstGeom>
              <a:ln w="1016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</p:cxnSp>
        </p:grpSp>
        <p:sp>
          <p:nvSpPr>
            <p:cNvPr id="588" name="Shape 588"/>
            <p:cNvSpPr/>
            <p:nvPr/>
          </p:nvSpPr>
          <p:spPr>
            <a:xfrm>
              <a:off x="1406072" y="302292"/>
              <a:ext cx="7277524" cy="21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76200" cap="flat">
              <a:solidFill>
                <a:srgbClr val="23DA27"/>
              </a:solidFill>
              <a:prstDash val="sysDot"/>
              <a:miter lim="400000"/>
              <a:headEnd type="diamond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104929" y="304303"/>
              <a:ext cx="7563299" cy="1896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23DA27"/>
              </a:solidFill>
              <a:prstDash val="sysDot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151387" y="1786556"/>
              <a:ext cx="7762612" cy="410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23DA27"/>
              </a:solidFill>
              <a:prstDash val="sysDot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0" y="1767166"/>
              <a:ext cx="8829326" cy="2692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23DA27"/>
              </a:solidFill>
              <a:prstDash val="sysDot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34497" y="3496746"/>
              <a:ext cx="9732043" cy="964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23DA27"/>
              </a:solidFill>
              <a:prstDash val="sysDot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2350863" y="3522678"/>
              <a:ext cx="7374086" cy="2269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23DA27"/>
              </a:solidFill>
              <a:prstDash val="sysDot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2463410" y="5554404"/>
              <a:ext cx="6829330" cy="269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23DA27"/>
              </a:solidFill>
              <a:prstDash val="sysDot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sp>
        <p:nvSpPr>
          <p:cNvPr id="586" name="Shape 586"/>
          <p:cNvSpPr/>
          <p:nvPr/>
        </p:nvSpPr>
        <p:spPr>
          <a:xfrm>
            <a:off x="546416" y="12356474"/>
            <a:ext cx="9270368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Ordem: F, B, G, A, D, I , C, E, H</a:t>
            </a:r>
          </a:p>
        </p:txBody>
      </p:sp>
      <p:sp>
        <p:nvSpPr>
          <p:cNvPr id="587" name="Shape 587"/>
          <p:cNvSpPr/>
          <p:nvPr/>
        </p:nvSpPr>
        <p:spPr>
          <a:xfrm>
            <a:off x="703463" y="5078213"/>
            <a:ext cx="12162752" cy="441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3500">
                <a:solidFill>
                  <a:srgbClr val="FFFFFF"/>
                </a:solidFill>
              </a:defRPr>
            </a:pPr>
          </a:p>
          <a:p>
            <a:pPr algn="l">
              <a:defRPr sz="3500">
                <a:solidFill>
                  <a:srgbClr val="FFFFFF"/>
                </a:solidFill>
              </a:defRPr>
            </a:pPr>
          </a:p>
          <a:p>
            <a:pPr algn="l">
              <a:defRPr sz="3500">
                <a:solidFill>
                  <a:srgbClr val="FFFFFF"/>
                </a:solidFill>
              </a:defRPr>
            </a:pPr>
            <a:r>
              <a:t>    enquanto  a fila não estiver vazia  faça</a:t>
            </a:r>
          </a:p>
          <a:p>
            <a:pPr algn="l">
              <a:defRPr sz="3500">
                <a:solidFill>
                  <a:srgbClr val="FFFFFF"/>
                </a:solidFill>
              </a:defRPr>
            </a:pPr>
            <a:r>
              <a:t>        tire um vértice v da fila</a:t>
            </a:r>
          </a:p>
          <a:p>
            <a:pPr algn="l">
              <a:defRPr sz="3500">
                <a:solidFill>
                  <a:srgbClr val="FFFFFF"/>
                </a:solidFill>
              </a:defRPr>
            </a:pPr>
            <a:r>
              <a:t>        para cada vizinho w de v que ainda não foi numerado</a:t>
            </a:r>
          </a:p>
          <a:p>
            <a:pPr algn="l">
              <a:defRPr sz="3500">
                <a:solidFill>
                  <a:srgbClr val="FFFFFF"/>
                </a:solidFill>
              </a:defRPr>
            </a:pPr>
            <a:r>
              <a:t>            numere w e coloque-o na fila </a:t>
            </a:r>
          </a:p>
          <a:p>
            <a:pPr algn="l">
              <a:defRPr sz="35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/>
          <p:nvPr>
            <p:ph type="sldNum" sz="quarter" idx="2"/>
          </p:nvPr>
        </p:nvSpPr>
        <p:spPr>
          <a:xfrm>
            <a:off x="22282759" y="12262478"/>
            <a:ext cx="664121" cy="688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7" name="Shape 597"/>
          <p:cNvSpPr/>
          <p:nvPr/>
        </p:nvSpPr>
        <p:spPr>
          <a:xfrm>
            <a:off x="674802" y="-597858"/>
            <a:ext cx="15998424" cy="28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b">
            <a:normAutofit fontScale="100000" lnSpcReduction="0"/>
          </a:bodyPr>
          <a:lstStyle>
            <a:lvl1pPr algn="l" defTabSz="731162">
              <a:lnSpc>
                <a:spcPct val="120000"/>
              </a:lnSpc>
              <a:defRPr sz="9078">
                <a:solidFill>
                  <a:schemeClr val="accent1">
                    <a:satOff val="-3355"/>
                    <a:lumOff val="26614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Algoritmos de Busca em Grafos</a:t>
            </a:r>
          </a:p>
        </p:txBody>
      </p:sp>
      <p:sp>
        <p:nvSpPr>
          <p:cNvPr id="598" name="Shape 598"/>
          <p:cNvSpPr/>
          <p:nvPr/>
        </p:nvSpPr>
        <p:spPr>
          <a:xfrm>
            <a:off x="19609252" y="5956829"/>
            <a:ext cx="346228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700"/>
            </a:lvl1pPr>
          </a:lstStyle>
          <a:p>
            <a:pPr/>
            <a:r>
              <a:t>2</a:t>
            </a:r>
          </a:p>
        </p:txBody>
      </p:sp>
      <p:pic>
        <p:nvPicPr>
          <p:cNvPr id="599" name="Screen Shot 2016-09-16 at 8.36.3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12895" y="2966623"/>
            <a:ext cx="12350750" cy="9854667"/>
          </a:xfrm>
          <a:prstGeom prst="rect">
            <a:avLst/>
          </a:prstGeom>
          <a:ln w="12700">
            <a:miter lim="400000"/>
          </a:ln>
        </p:spPr>
      </p:pic>
      <p:sp>
        <p:nvSpPr>
          <p:cNvPr id="600" name="Shape 600"/>
          <p:cNvSpPr/>
          <p:nvPr/>
        </p:nvSpPr>
        <p:spPr>
          <a:xfrm>
            <a:off x="1451832" y="2511328"/>
            <a:ext cx="7619363" cy="93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654402" indent="-654402" algn="l">
              <a:lnSpc>
                <a:spcPct val="120000"/>
              </a:lnSpc>
              <a:buSzPct val="75000"/>
              <a:buChar char="•"/>
              <a:defRPr b="1" sz="5200">
                <a:solidFill>
                  <a:schemeClr val="accent1">
                    <a:satOff val="-3355"/>
                    <a:lumOff val="26614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BFS - Implementação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/>
          <p:nvPr>
            <p:ph type="sldNum" sz="quarter" idx="2"/>
          </p:nvPr>
        </p:nvSpPr>
        <p:spPr>
          <a:xfrm>
            <a:off x="22282759" y="12262478"/>
            <a:ext cx="664121" cy="688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03" name="Graph.png"/>
          <p:cNvPicPr>
            <a:picLocks noChangeAspect="1"/>
          </p:cNvPicPr>
          <p:nvPr/>
        </p:nvPicPr>
        <p:blipFill>
          <a:blip r:embed="rId2">
            <a:alphaModFix amt="15283"/>
            <a:extLst/>
          </a:blip>
          <a:stretch>
            <a:fillRect/>
          </a:stretch>
        </p:blipFill>
        <p:spPr>
          <a:xfrm rot="4819666">
            <a:off x="9602169" y="-1048101"/>
            <a:ext cx="15373747" cy="153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04" name="Graph.png"/>
          <p:cNvPicPr>
            <a:picLocks noChangeAspect="1"/>
          </p:cNvPicPr>
          <p:nvPr/>
        </p:nvPicPr>
        <p:blipFill>
          <a:blip r:embed="rId2">
            <a:alphaModFix amt="14556"/>
            <a:extLst/>
          </a:blip>
          <a:stretch>
            <a:fillRect/>
          </a:stretch>
        </p:blipFill>
        <p:spPr>
          <a:xfrm rot="11637182">
            <a:off x="-7145753" y="-899569"/>
            <a:ext cx="15078958" cy="15097137"/>
          </a:xfrm>
          <a:prstGeom prst="rect">
            <a:avLst/>
          </a:prstGeom>
          <a:ln w="12700">
            <a:miter lim="400000"/>
          </a:ln>
        </p:spPr>
      </p:pic>
      <p:sp>
        <p:nvSpPr>
          <p:cNvPr id="605" name="Shape 605"/>
          <p:cNvSpPr/>
          <p:nvPr/>
        </p:nvSpPr>
        <p:spPr>
          <a:xfrm>
            <a:off x="674802" y="-597858"/>
            <a:ext cx="15998424" cy="28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b">
            <a:normAutofit fontScale="100000" lnSpcReduction="0"/>
          </a:bodyPr>
          <a:lstStyle>
            <a:lvl1pPr algn="l" defTabSz="731162">
              <a:lnSpc>
                <a:spcPct val="120000"/>
              </a:lnSpc>
              <a:defRPr sz="9078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Algoritmos de Busca em Grafos</a:t>
            </a:r>
          </a:p>
        </p:txBody>
      </p:sp>
      <p:sp>
        <p:nvSpPr>
          <p:cNvPr id="606" name="Shape 606"/>
          <p:cNvSpPr/>
          <p:nvPr/>
        </p:nvSpPr>
        <p:spPr>
          <a:xfrm>
            <a:off x="19609252" y="5956829"/>
            <a:ext cx="346228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700"/>
            </a:lvl1pPr>
          </a:lstStyle>
          <a:p>
            <a:pPr/>
            <a:r>
              <a:t>2</a:t>
            </a:r>
          </a:p>
        </p:txBody>
      </p:sp>
      <p:grpSp>
        <p:nvGrpSpPr>
          <p:cNvPr id="624" name="Group 624"/>
          <p:cNvGrpSpPr/>
          <p:nvPr/>
        </p:nvGrpSpPr>
        <p:grpSpPr>
          <a:xfrm>
            <a:off x="6480146" y="4452056"/>
            <a:ext cx="10007253" cy="7452836"/>
            <a:chOff x="0" y="0"/>
            <a:chExt cx="10007251" cy="7452834"/>
          </a:xfrm>
        </p:grpSpPr>
        <p:sp>
          <p:nvSpPr>
            <p:cNvPr id="607" name="Shape 607"/>
            <p:cNvSpPr/>
            <p:nvPr/>
          </p:nvSpPr>
          <p:spPr>
            <a:xfrm>
              <a:off x="7401753" y="2201509"/>
              <a:ext cx="1089858" cy="1089857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G</a:t>
              </a:r>
            </a:p>
          </p:txBody>
        </p:sp>
        <p:sp>
          <p:nvSpPr>
            <p:cNvPr id="608" name="Shape 608"/>
            <p:cNvSpPr/>
            <p:nvPr/>
          </p:nvSpPr>
          <p:spPr>
            <a:xfrm>
              <a:off x="8917395" y="4000669"/>
              <a:ext cx="1089857" cy="1089858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I</a:t>
              </a:r>
            </a:p>
          </p:txBody>
        </p:sp>
        <p:sp>
          <p:nvSpPr>
            <p:cNvPr id="609" name="Shape 609"/>
            <p:cNvSpPr/>
            <p:nvPr/>
          </p:nvSpPr>
          <p:spPr>
            <a:xfrm>
              <a:off x="5012578" y="0"/>
              <a:ext cx="1089858" cy="1089857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610" name="Shape 610"/>
            <p:cNvSpPr/>
            <p:nvPr/>
          </p:nvSpPr>
          <p:spPr>
            <a:xfrm>
              <a:off x="1832859" y="2201509"/>
              <a:ext cx="1089857" cy="1089857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611" name="Shape 611"/>
            <p:cNvSpPr/>
            <p:nvPr/>
          </p:nvSpPr>
          <p:spPr>
            <a:xfrm>
              <a:off x="3862468" y="4000669"/>
              <a:ext cx="1089858" cy="1089858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D</a:t>
              </a:r>
            </a:p>
          </p:txBody>
        </p:sp>
        <p:cxnSp>
          <p:nvCxnSpPr>
            <p:cNvPr id="612" name="Connector 612"/>
            <p:cNvCxnSpPr>
              <a:stCxn id="609" idx="0"/>
              <a:endCxn id="610" idx="0"/>
            </p:cNvCxnSpPr>
            <p:nvPr/>
          </p:nvCxnSpPr>
          <p:spPr>
            <a:xfrm flipH="1">
              <a:off x="2377787" y="544928"/>
              <a:ext cx="3179721" cy="2201510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</p:cxnSp>
        <p:cxnSp>
          <p:nvCxnSpPr>
            <p:cNvPr id="613" name="Connector 613"/>
            <p:cNvCxnSpPr>
              <a:stCxn id="610" idx="0"/>
              <a:endCxn id="611" idx="0"/>
            </p:cNvCxnSpPr>
            <p:nvPr/>
          </p:nvCxnSpPr>
          <p:spPr>
            <a:xfrm>
              <a:off x="2377787" y="2746437"/>
              <a:ext cx="2029610" cy="1799162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</p:cxnSp>
        <p:cxnSp>
          <p:nvCxnSpPr>
            <p:cNvPr id="614" name="Connector 614"/>
            <p:cNvCxnSpPr>
              <a:stCxn id="609" idx="0"/>
              <a:endCxn id="607" idx="0"/>
            </p:cNvCxnSpPr>
            <p:nvPr/>
          </p:nvCxnSpPr>
          <p:spPr>
            <a:xfrm>
              <a:off x="5557507" y="544928"/>
              <a:ext cx="2389175" cy="2201510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</p:cxnSp>
        <p:cxnSp>
          <p:nvCxnSpPr>
            <p:cNvPr id="615" name="Connector 615"/>
            <p:cNvCxnSpPr>
              <a:stCxn id="608" idx="0"/>
              <a:endCxn id="607" idx="0"/>
            </p:cNvCxnSpPr>
            <p:nvPr/>
          </p:nvCxnSpPr>
          <p:spPr>
            <a:xfrm flipH="1" flipV="1">
              <a:off x="7946681" y="2746437"/>
              <a:ext cx="1515643" cy="1799162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616" name="Shape 616"/>
            <p:cNvSpPr/>
            <p:nvPr/>
          </p:nvSpPr>
          <p:spPr>
            <a:xfrm>
              <a:off x="0" y="4000669"/>
              <a:ext cx="1089857" cy="1089858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617" name="Shape 617"/>
            <p:cNvSpPr/>
            <p:nvPr/>
          </p:nvSpPr>
          <p:spPr>
            <a:xfrm>
              <a:off x="2553769" y="6362977"/>
              <a:ext cx="1089857" cy="1089858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618" name="Shape 618"/>
            <p:cNvSpPr/>
            <p:nvPr/>
          </p:nvSpPr>
          <p:spPr>
            <a:xfrm>
              <a:off x="5179707" y="6362977"/>
              <a:ext cx="1089858" cy="1089858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619" name="Shape 619"/>
            <p:cNvSpPr/>
            <p:nvPr/>
          </p:nvSpPr>
          <p:spPr>
            <a:xfrm>
              <a:off x="7577404" y="6362977"/>
              <a:ext cx="1089857" cy="1089858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H</a:t>
              </a:r>
            </a:p>
          </p:txBody>
        </p:sp>
        <p:cxnSp>
          <p:nvCxnSpPr>
            <p:cNvPr id="620" name="Connector 620"/>
            <p:cNvCxnSpPr>
              <a:stCxn id="616" idx="0"/>
              <a:endCxn id="610" idx="0"/>
            </p:cNvCxnSpPr>
            <p:nvPr/>
          </p:nvCxnSpPr>
          <p:spPr>
            <a:xfrm flipV="1">
              <a:off x="544928" y="2746437"/>
              <a:ext cx="1832860" cy="1799162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621" name="Connector 621"/>
            <p:cNvCxnSpPr>
              <a:stCxn id="617" idx="0"/>
              <a:endCxn id="611" idx="0"/>
            </p:cNvCxnSpPr>
            <p:nvPr/>
          </p:nvCxnSpPr>
          <p:spPr>
            <a:xfrm flipV="1">
              <a:off x="3098697" y="4545598"/>
              <a:ext cx="1308700" cy="2362308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622" name="Connector 622"/>
            <p:cNvCxnSpPr>
              <a:stCxn id="618" idx="0"/>
              <a:endCxn id="611" idx="0"/>
            </p:cNvCxnSpPr>
            <p:nvPr/>
          </p:nvCxnSpPr>
          <p:spPr>
            <a:xfrm flipH="1" flipV="1">
              <a:off x="4407396" y="4545598"/>
              <a:ext cx="1317241" cy="2362308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623" name="Connector 623"/>
            <p:cNvCxnSpPr>
              <a:stCxn id="608" idx="0"/>
              <a:endCxn id="619" idx="0"/>
            </p:cNvCxnSpPr>
            <p:nvPr/>
          </p:nvCxnSpPr>
          <p:spPr>
            <a:xfrm flipH="1">
              <a:off x="8122332" y="4545598"/>
              <a:ext cx="1339992" cy="2362308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</p:cxnSp>
      </p:grpSp>
      <p:sp>
        <p:nvSpPr>
          <p:cNvPr id="625" name="Shape 625"/>
          <p:cNvSpPr/>
          <p:nvPr/>
        </p:nvSpPr>
        <p:spPr>
          <a:xfrm>
            <a:off x="1451832" y="2424638"/>
            <a:ext cx="20424469" cy="1109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654402" indent="-654402" algn="l">
              <a:lnSpc>
                <a:spcPct val="120000"/>
              </a:lnSpc>
              <a:buSzPct val="75000"/>
              <a:buChar char="•"/>
              <a:defRPr b="1" sz="6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DFS (Depth First Search) - Busca em Profundidade</a:t>
            </a:r>
          </a:p>
        </p:txBody>
      </p:sp>
      <p:sp>
        <p:nvSpPr>
          <p:cNvPr id="626" name="Shape 626"/>
          <p:cNvSpPr/>
          <p:nvPr/>
        </p:nvSpPr>
        <p:spPr>
          <a:xfrm>
            <a:off x="546416" y="12356474"/>
            <a:ext cx="9270368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Ordem: F, B, A, D, C, E, G , I, H</a:t>
            </a:r>
          </a:p>
        </p:txBody>
      </p:sp>
      <p:sp>
        <p:nvSpPr>
          <p:cNvPr id="627" name="Shape 627"/>
          <p:cNvSpPr/>
          <p:nvPr/>
        </p:nvSpPr>
        <p:spPr>
          <a:xfrm flipV="1">
            <a:off x="5623149" y="4292599"/>
            <a:ext cx="6501581" cy="5130802"/>
          </a:xfrm>
          <a:prstGeom prst="line">
            <a:avLst/>
          </a:prstGeom>
          <a:ln w="101600">
            <a:solidFill>
              <a:srgbClr val="00FC00"/>
            </a:solidFill>
            <a:prstDash val="sysDot"/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635" name="Shape 635"/>
          <p:cNvSpPr/>
          <p:nvPr/>
        </p:nvSpPr>
        <p:spPr>
          <a:xfrm>
            <a:off x="5583369" y="8565598"/>
            <a:ext cx="4722278" cy="893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720" h="16200" fill="norm" stroke="1" extrusionOk="0">
                <a:moveTo>
                  <a:pt x="0" y="16042"/>
                </a:moveTo>
                <a:cubicBezTo>
                  <a:pt x="15802" y="-5400"/>
                  <a:pt x="21600" y="-5347"/>
                  <a:pt x="17394" y="16200"/>
                </a:cubicBezTo>
              </a:path>
            </a:pathLst>
          </a:custGeom>
          <a:ln w="101600">
            <a:solidFill>
              <a:srgbClr val="00FC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629" name="Shape 629"/>
          <p:cNvSpPr/>
          <p:nvPr/>
        </p:nvSpPr>
        <p:spPr>
          <a:xfrm flipH="1">
            <a:off x="8200231" y="9448948"/>
            <a:ext cx="1787318" cy="2140993"/>
          </a:xfrm>
          <a:prstGeom prst="line">
            <a:avLst/>
          </a:prstGeom>
          <a:ln w="101600">
            <a:solidFill>
              <a:srgbClr val="00FC00"/>
            </a:solidFill>
            <a:prstDash val="sysDot"/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636" name="Shape 636"/>
          <p:cNvSpPr/>
          <p:nvPr/>
        </p:nvSpPr>
        <p:spPr>
          <a:xfrm>
            <a:off x="8208201" y="9469913"/>
            <a:ext cx="3316884" cy="2127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90" fill="norm" stroke="1" extrusionOk="0">
                <a:moveTo>
                  <a:pt x="0" y="16590"/>
                </a:moveTo>
                <a:cubicBezTo>
                  <a:pt x="11933" y="-2137"/>
                  <a:pt x="19133" y="-5010"/>
                  <a:pt x="21600" y="7972"/>
                </a:cubicBezTo>
              </a:path>
            </a:pathLst>
          </a:custGeom>
          <a:ln w="101600">
            <a:solidFill>
              <a:srgbClr val="00FC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637" name="Shape 637"/>
          <p:cNvSpPr/>
          <p:nvPr/>
        </p:nvSpPr>
        <p:spPr>
          <a:xfrm>
            <a:off x="11466197" y="5669689"/>
            <a:ext cx="991209" cy="5220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210" h="18498" fill="norm" stroke="1" extrusionOk="0">
                <a:moveTo>
                  <a:pt x="12636" y="0"/>
                </a:moveTo>
                <a:cubicBezTo>
                  <a:pt x="21600" y="15971"/>
                  <a:pt x="17388" y="21600"/>
                  <a:pt x="0" y="16888"/>
                </a:cubicBezTo>
              </a:path>
            </a:pathLst>
          </a:custGeom>
          <a:ln w="101600">
            <a:solidFill>
              <a:srgbClr val="00FC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638" name="Shape 638"/>
          <p:cNvSpPr/>
          <p:nvPr/>
        </p:nvSpPr>
        <p:spPr>
          <a:xfrm>
            <a:off x="12198135" y="5643397"/>
            <a:ext cx="1370509" cy="1680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01600">
            <a:solidFill>
              <a:srgbClr val="00FC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639" name="Shape 639"/>
          <p:cNvSpPr/>
          <p:nvPr/>
        </p:nvSpPr>
        <p:spPr>
          <a:xfrm>
            <a:off x="13303422" y="6995648"/>
            <a:ext cx="1921719" cy="2143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01600">
            <a:solidFill>
              <a:srgbClr val="00FC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640" name="Shape 640"/>
          <p:cNvSpPr/>
          <p:nvPr/>
        </p:nvSpPr>
        <p:spPr>
          <a:xfrm>
            <a:off x="13810141" y="9121709"/>
            <a:ext cx="1349525" cy="2264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01600">
            <a:solidFill>
              <a:srgbClr val="00FC00"/>
            </a:solidFill>
            <a:prstDash val="sysDot"/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/>
          <p:nvPr>
            <p:ph type="sldNum" sz="quarter" idx="2"/>
          </p:nvPr>
        </p:nvSpPr>
        <p:spPr>
          <a:xfrm>
            <a:off x="22282759" y="12262478"/>
            <a:ext cx="664121" cy="688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43" name="Shape 643"/>
          <p:cNvSpPr/>
          <p:nvPr/>
        </p:nvSpPr>
        <p:spPr>
          <a:xfrm>
            <a:off x="674802" y="-597858"/>
            <a:ext cx="15998424" cy="28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b">
            <a:normAutofit fontScale="100000" lnSpcReduction="0"/>
          </a:bodyPr>
          <a:lstStyle>
            <a:lvl1pPr algn="l" defTabSz="731162">
              <a:lnSpc>
                <a:spcPct val="120000"/>
              </a:lnSpc>
              <a:defRPr sz="9078">
                <a:solidFill>
                  <a:schemeClr val="accent1">
                    <a:satOff val="-3355"/>
                    <a:lumOff val="26614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Algoritmos de Busca em Grafos</a:t>
            </a:r>
          </a:p>
        </p:txBody>
      </p:sp>
      <p:sp>
        <p:nvSpPr>
          <p:cNvPr id="644" name="Shape 644"/>
          <p:cNvSpPr/>
          <p:nvPr/>
        </p:nvSpPr>
        <p:spPr>
          <a:xfrm>
            <a:off x="19609252" y="5956829"/>
            <a:ext cx="346228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700"/>
            </a:lvl1pPr>
          </a:lstStyle>
          <a:p>
            <a:pPr/>
            <a:r>
              <a:t>2</a:t>
            </a:r>
          </a:p>
        </p:txBody>
      </p:sp>
      <p:sp>
        <p:nvSpPr>
          <p:cNvPr id="645" name="Shape 645"/>
          <p:cNvSpPr/>
          <p:nvPr/>
        </p:nvSpPr>
        <p:spPr>
          <a:xfrm>
            <a:off x="1451832" y="2511328"/>
            <a:ext cx="7643798" cy="93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654402" indent="-654402" algn="l">
              <a:lnSpc>
                <a:spcPct val="120000"/>
              </a:lnSpc>
              <a:buSzPct val="75000"/>
              <a:buChar char="•"/>
              <a:defRPr b="1" sz="5200">
                <a:solidFill>
                  <a:schemeClr val="accent1">
                    <a:satOff val="-3355"/>
                    <a:lumOff val="26614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DFS - Implementação</a:t>
            </a:r>
          </a:p>
        </p:txBody>
      </p:sp>
      <p:pic>
        <p:nvPicPr>
          <p:cNvPr id="646" name="Screen Shot 2016-09-16 at 8.41.0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98665" y="2790900"/>
            <a:ext cx="14343985" cy="89449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49" name="Graph.png"/>
          <p:cNvPicPr>
            <a:picLocks noChangeAspect="1"/>
          </p:cNvPicPr>
          <p:nvPr/>
        </p:nvPicPr>
        <p:blipFill>
          <a:blip r:embed="rId2">
            <a:alphaModFix amt="15283"/>
            <a:extLst/>
          </a:blip>
          <a:stretch>
            <a:fillRect/>
          </a:stretch>
        </p:blipFill>
        <p:spPr>
          <a:xfrm rot="4819666">
            <a:off x="9602169" y="-1048101"/>
            <a:ext cx="15373747" cy="153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50" name="Graph.png"/>
          <p:cNvPicPr>
            <a:picLocks noChangeAspect="1"/>
          </p:cNvPicPr>
          <p:nvPr/>
        </p:nvPicPr>
        <p:blipFill>
          <a:blip r:embed="rId2">
            <a:alphaModFix amt="14556"/>
            <a:extLst/>
          </a:blip>
          <a:stretch>
            <a:fillRect/>
          </a:stretch>
        </p:blipFill>
        <p:spPr>
          <a:xfrm rot="11637182">
            <a:off x="-7145753" y="-899569"/>
            <a:ext cx="15078958" cy="15097137"/>
          </a:xfrm>
          <a:prstGeom prst="rect">
            <a:avLst/>
          </a:prstGeom>
          <a:ln w="12700">
            <a:miter lim="400000"/>
          </a:ln>
        </p:spPr>
      </p:pic>
      <p:sp>
        <p:nvSpPr>
          <p:cNvPr id="651" name="Shape 651"/>
          <p:cNvSpPr/>
          <p:nvPr/>
        </p:nvSpPr>
        <p:spPr>
          <a:xfrm>
            <a:off x="674802" y="-597858"/>
            <a:ext cx="13335371" cy="28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b">
            <a:normAutofit fontScale="100000" lnSpcReduction="0"/>
          </a:bodyPr>
          <a:lstStyle>
            <a:lvl1pPr algn="l">
              <a:lnSpc>
                <a:spcPct val="120000"/>
              </a:lnSpc>
              <a:defRPr b="1" sz="10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Aplicações</a:t>
            </a:r>
          </a:p>
        </p:txBody>
      </p:sp>
      <p:sp>
        <p:nvSpPr>
          <p:cNvPr id="652" name="Shape 652"/>
          <p:cNvSpPr/>
          <p:nvPr/>
        </p:nvSpPr>
        <p:spPr>
          <a:xfrm>
            <a:off x="-384881" y="3716952"/>
            <a:ext cx="17959602" cy="6764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4" marL="2432402" indent="-654402" algn="l">
              <a:lnSpc>
                <a:spcPct val="120000"/>
              </a:lnSpc>
              <a:buSzPct val="75000"/>
              <a:buChar char="•"/>
              <a:defRPr sz="6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Social Networking Analysis;</a:t>
            </a:r>
          </a:p>
          <a:p>
            <a:pPr lvl="4" marL="2432402" indent="-654402" algn="l">
              <a:lnSpc>
                <a:spcPct val="120000"/>
              </a:lnSpc>
              <a:buSzPct val="75000"/>
              <a:buChar char="•"/>
              <a:defRPr sz="6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Verificar se um grafo é bicolorível;</a:t>
            </a:r>
          </a:p>
          <a:p>
            <a:pPr lvl="4" marL="2432402" indent="-654402" algn="l">
              <a:lnSpc>
                <a:spcPct val="120000"/>
              </a:lnSpc>
              <a:buSzPct val="75000"/>
              <a:buChar char="•"/>
              <a:defRPr sz="6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Detecção de ciclos;</a:t>
            </a:r>
          </a:p>
          <a:p>
            <a:pPr lvl="4" marL="2432402" indent="-654402" algn="l">
              <a:lnSpc>
                <a:spcPct val="120000"/>
              </a:lnSpc>
              <a:buSzPct val="75000"/>
              <a:buChar char="•"/>
              <a:defRPr sz="6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Ordenação topológica;</a:t>
            </a:r>
          </a:p>
          <a:p>
            <a:pPr lvl="4" marL="2432402" indent="-654402" algn="l">
              <a:lnSpc>
                <a:spcPct val="120000"/>
              </a:lnSpc>
              <a:buSzPct val="75000"/>
              <a:buChar char="•"/>
              <a:defRPr sz="6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Caminhos mínimos(Grafos não ponderados);</a:t>
            </a:r>
          </a:p>
          <a:p>
            <a:pPr lvl="4" marL="2432402" indent="-654402" algn="l">
              <a:lnSpc>
                <a:spcPct val="120000"/>
              </a:lnSpc>
              <a:buSzPct val="75000"/>
              <a:buChar char="•"/>
              <a:defRPr sz="6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Conectividade;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55" name="Graph.png"/>
          <p:cNvPicPr>
            <a:picLocks noChangeAspect="1"/>
          </p:cNvPicPr>
          <p:nvPr/>
        </p:nvPicPr>
        <p:blipFill>
          <a:blip r:embed="rId2">
            <a:alphaModFix amt="15283"/>
            <a:extLst/>
          </a:blip>
          <a:stretch>
            <a:fillRect/>
          </a:stretch>
        </p:blipFill>
        <p:spPr>
          <a:xfrm rot="4819666">
            <a:off x="9602169" y="-1048101"/>
            <a:ext cx="15373747" cy="153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56" name="Graph.png"/>
          <p:cNvPicPr>
            <a:picLocks noChangeAspect="1"/>
          </p:cNvPicPr>
          <p:nvPr/>
        </p:nvPicPr>
        <p:blipFill>
          <a:blip r:embed="rId2">
            <a:alphaModFix amt="14556"/>
            <a:extLst/>
          </a:blip>
          <a:stretch>
            <a:fillRect/>
          </a:stretch>
        </p:blipFill>
        <p:spPr>
          <a:xfrm rot="11637182">
            <a:off x="-7145753" y="-899569"/>
            <a:ext cx="15078958" cy="15097137"/>
          </a:xfrm>
          <a:prstGeom prst="rect">
            <a:avLst/>
          </a:prstGeom>
          <a:ln w="12700">
            <a:miter lim="400000"/>
          </a:ln>
        </p:spPr>
      </p:pic>
      <p:sp>
        <p:nvSpPr>
          <p:cNvPr id="657" name="Shape 657"/>
          <p:cNvSpPr/>
          <p:nvPr/>
        </p:nvSpPr>
        <p:spPr>
          <a:xfrm>
            <a:off x="674802" y="-597858"/>
            <a:ext cx="13335371" cy="28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b">
            <a:normAutofit fontScale="100000" lnSpcReduction="0"/>
          </a:bodyPr>
          <a:lstStyle>
            <a:lvl1pPr algn="l" defTabSz="731162">
              <a:lnSpc>
                <a:spcPct val="120000"/>
              </a:lnSpc>
              <a:defRPr b="1" sz="9078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Curiosidade - Aplicação</a:t>
            </a:r>
          </a:p>
        </p:txBody>
      </p:sp>
      <p:sp>
        <p:nvSpPr>
          <p:cNvPr id="658" name="Shape 658"/>
          <p:cNvSpPr/>
          <p:nvPr/>
        </p:nvSpPr>
        <p:spPr>
          <a:xfrm>
            <a:off x="19609252" y="5956829"/>
            <a:ext cx="346228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700"/>
            </a:lvl1pPr>
          </a:lstStyle>
          <a:p>
            <a:pPr/>
            <a:r>
              <a:t>2</a:t>
            </a:r>
          </a:p>
        </p:txBody>
      </p:sp>
      <p:sp>
        <p:nvSpPr>
          <p:cNvPr id="659" name="Shape 659"/>
          <p:cNvSpPr/>
          <p:nvPr/>
        </p:nvSpPr>
        <p:spPr>
          <a:xfrm>
            <a:off x="968177" y="3370724"/>
            <a:ext cx="21678603" cy="8671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 marL="654402" indent="-654402" algn="l">
              <a:lnSpc>
                <a:spcPct val="120000"/>
              </a:lnSpc>
              <a:buSzPct val="75000"/>
              <a:buChar char="•"/>
              <a:defRPr sz="55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Social Network Analysis</a:t>
            </a:r>
          </a:p>
          <a:p>
            <a:pPr lvl="4" marL="2432402" indent="-654402" algn="l">
              <a:lnSpc>
                <a:spcPct val="120000"/>
              </a:lnSpc>
              <a:buSzPct val="75000"/>
              <a:buChar char="•"/>
              <a:defRPr sz="55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Análise estrutural para investigar a disseminação da informação em comunidades como também analise da interação humana e predições de comportamento;</a:t>
            </a:r>
          </a:p>
          <a:p>
            <a:pPr lvl="4" marL="2432402" indent="-654402" algn="l">
              <a:lnSpc>
                <a:spcPct val="120000"/>
              </a:lnSpc>
              <a:buSzPct val="75000"/>
              <a:buChar char="•"/>
              <a:defRPr sz="55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Mapeamento das redes terroristas no mundo;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62" name="Graph.png"/>
          <p:cNvPicPr>
            <a:picLocks noChangeAspect="1"/>
          </p:cNvPicPr>
          <p:nvPr/>
        </p:nvPicPr>
        <p:blipFill>
          <a:blip r:embed="rId2">
            <a:alphaModFix amt="15283"/>
            <a:extLst/>
          </a:blip>
          <a:stretch>
            <a:fillRect/>
          </a:stretch>
        </p:blipFill>
        <p:spPr>
          <a:xfrm rot="4819666">
            <a:off x="9602169" y="-1048101"/>
            <a:ext cx="15373747" cy="153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63" name="Graph.png"/>
          <p:cNvPicPr>
            <a:picLocks noChangeAspect="1"/>
          </p:cNvPicPr>
          <p:nvPr/>
        </p:nvPicPr>
        <p:blipFill>
          <a:blip r:embed="rId2">
            <a:alphaModFix amt="14556"/>
            <a:extLst/>
          </a:blip>
          <a:stretch>
            <a:fillRect/>
          </a:stretch>
        </p:blipFill>
        <p:spPr>
          <a:xfrm rot="11637182">
            <a:off x="-7145753" y="-899569"/>
            <a:ext cx="15078958" cy="15097137"/>
          </a:xfrm>
          <a:prstGeom prst="rect">
            <a:avLst/>
          </a:prstGeom>
          <a:ln w="12700">
            <a:miter lim="400000"/>
          </a:ln>
        </p:spPr>
      </p:pic>
      <p:sp>
        <p:nvSpPr>
          <p:cNvPr id="664" name="Shape 664"/>
          <p:cNvSpPr/>
          <p:nvPr/>
        </p:nvSpPr>
        <p:spPr>
          <a:xfrm>
            <a:off x="674802" y="-597858"/>
            <a:ext cx="13335371" cy="28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b">
            <a:normAutofit fontScale="100000" lnSpcReduction="0"/>
          </a:bodyPr>
          <a:lstStyle>
            <a:lvl1pPr algn="l">
              <a:lnSpc>
                <a:spcPct val="120000"/>
              </a:lnSpc>
              <a:defRPr b="1" sz="10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Aplicações</a:t>
            </a:r>
          </a:p>
        </p:txBody>
      </p:sp>
      <p:grpSp>
        <p:nvGrpSpPr>
          <p:cNvPr id="667" name="Group 667"/>
          <p:cNvGrpSpPr/>
          <p:nvPr/>
        </p:nvGrpSpPr>
        <p:grpSpPr>
          <a:xfrm>
            <a:off x="5891662" y="5445551"/>
            <a:ext cx="12600676" cy="3903576"/>
            <a:chOff x="0" y="0"/>
            <a:chExt cx="12600675" cy="3903574"/>
          </a:xfrm>
        </p:grpSpPr>
        <p:pic>
          <p:nvPicPr>
            <p:cNvPr id="666" name="Screen Shot 2016-09-16 at 5.59.51 A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77800" y="114300"/>
              <a:ext cx="12245076" cy="344637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665" name="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2600676" cy="3903575"/>
            </a:xfrm>
            <a:prstGeom prst="rect">
              <a:avLst/>
            </a:prstGeom>
            <a:effectLst/>
          </p:spPr>
        </p:pic>
      </p:grpSp>
      <p:sp>
        <p:nvSpPr>
          <p:cNvPr id="668" name="Shape 668"/>
          <p:cNvSpPr/>
          <p:nvPr/>
        </p:nvSpPr>
        <p:spPr>
          <a:xfrm>
            <a:off x="-892881" y="3072006"/>
            <a:ext cx="9913339" cy="119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4" marL="2432402" indent="-654402" algn="l">
              <a:lnSpc>
                <a:spcPct val="120000"/>
              </a:lnSpc>
              <a:buSzPct val="75000"/>
              <a:buChar char="•"/>
              <a:defRPr b="1" sz="7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Redes terroristas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1" name="Graph.png"/>
          <p:cNvPicPr>
            <a:picLocks noChangeAspect="1"/>
          </p:cNvPicPr>
          <p:nvPr/>
        </p:nvPicPr>
        <p:blipFill>
          <a:blip r:embed="rId2">
            <a:alphaModFix amt="15283"/>
            <a:extLst/>
          </a:blip>
          <a:stretch>
            <a:fillRect/>
          </a:stretch>
        </p:blipFill>
        <p:spPr>
          <a:xfrm rot="4819666">
            <a:off x="9602169" y="-1048101"/>
            <a:ext cx="15373747" cy="153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2" name="Graph.png"/>
          <p:cNvPicPr>
            <a:picLocks noChangeAspect="1"/>
          </p:cNvPicPr>
          <p:nvPr/>
        </p:nvPicPr>
        <p:blipFill>
          <a:blip r:embed="rId2">
            <a:alphaModFix amt="14556"/>
            <a:extLst/>
          </a:blip>
          <a:stretch>
            <a:fillRect/>
          </a:stretch>
        </p:blipFill>
        <p:spPr>
          <a:xfrm rot="11637182">
            <a:off x="-7145753" y="-899569"/>
            <a:ext cx="15078958" cy="15097137"/>
          </a:xfrm>
          <a:prstGeom prst="rect">
            <a:avLst/>
          </a:prstGeom>
          <a:ln w="12700">
            <a:miter lim="400000"/>
          </a:ln>
        </p:spPr>
      </p:pic>
      <p:sp>
        <p:nvSpPr>
          <p:cNvPr id="673" name="Shape 673"/>
          <p:cNvSpPr/>
          <p:nvPr/>
        </p:nvSpPr>
        <p:spPr>
          <a:xfrm>
            <a:off x="674802" y="-597858"/>
            <a:ext cx="13335371" cy="28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b">
            <a:normAutofit fontScale="100000" lnSpcReduction="0"/>
          </a:bodyPr>
          <a:lstStyle>
            <a:lvl1pPr algn="l">
              <a:lnSpc>
                <a:spcPct val="120000"/>
              </a:lnSpc>
              <a:defRPr sz="10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Aplicações</a:t>
            </a:r>
          </a:p>
        </p:txBody>
      </p:sp>
      <p:grpSp>
        <p:nvGrpSpPr>
          <p:cNvPr id="676" name="Group 676"/>
          <p:cNvGrpSpPr/>
          <p:nvPr/>
        </p:nvGrpSpPr>
        <p:grpSpPr>
          <a:xfrm>
            <a:off x="8402332" y="-164001"/>
            <a:ext cx="16095621" cy="12671325"/>
            <a:chOff x="0" y="0"/>
            <a:chExt cx="16095620" cy="12671324"/>
          </a:xfrm>
        </p:grpSpPr>
        <p:pic>
          <p:nvPicPr>
            <p:cNvPr id="675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11315"/>
            <a:stretch>
              <a:fillRect/>
            </a:stretch>
          </p:blipFill>
          <p:spPr>
            <a:xfrm>
              <a:off x="177800" y="114300"/>
              <a:ext cx="15740021" cy="1221412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674" name="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-1"/>
              <a:ext cx="16095621" cy="12671326"/>
            </a:xfrm>
            <a:prstGeom prst="rect">
              <a:avLst/>
            </a:prstGeom>
            <a:effectLst/>
          </p:spPr>
        </p:pic>
      </p:grpSp>
      <p:sp>
        <p:nvSpPr>
          <p:cNvPr id="677" name="Shape 677"/>
          <p:cNvSpPr/>
          <p:nvPr/>
        </p:nvSpPr>
        <p:spPr>
          <a:xfrm>
            <a:off x="-892881" y="3072006"/>
            <a:ext cx="9075901" cy="119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4" marL="2432402" indent="-654402" algn="l">
              <a:lnSpc>
                <a:spcPct val="120000"/>
              </a:lnSpc>
              <a:buSzPct val="75000"/>
              <a:buChar char="•"/>
              <a:defRPr sz="7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Redes terroristas</a:t>
            </a:r>
          </a:p>
        </p:txBody>
      </p:sp>
      <p:sp>
        <p:nvSpPr>
          <p:cNvPr id="678" name="Shape 678"/>
          <p:cNvSpPr/>
          <p:nvPr/>
        </p:nvSpPr>
        <p:spPr>
          <a:xfrm>
            <a:off x="11660358" y="12508904"/>
            <a:ext cx="9579611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Fonte: http://orgnet.com/tnet.html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sldNum" sz="quarter" idx="2"/>
          </p:nvPr>
        </p:nvSpPr>
        <p:spPr>
          <a:xfrm>
            <a:off x="22646146" y="12616854"/>
            <a:ext cx="409849" cy="688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3" name="Graph.png"/>
          <p:cNvPicPr>
            <a:picLocks noChangeAspect="1"/>
          </p:cNvPicPr>
          <p:nvPr/>
        </p:nvPicPr>
        <p:blipFill>
          <a:blip r:embed="rId2">
            <a:alphaModFix amt="15283"/>
            <a:extLst/>
          </a:blip>
          <a:stretch>
            <a:fillRect/>
          </a:stretch>
        </p:blipFill>
        <p:spPr>
          <a:xfrm rot="4819666">
            <a:off x="9602169" y="-1048101"/>
            <a:ext cx="15373747" cy="153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Graph.png"/>
          <p:cNvPicPr>
            <a:picLocks noChangeAspect="1"/>
          </p:cNvPicPr>
          <p:nvPr/>
        </p:nvPicPr>
        <p:blipFill>
          <a:blip r:embed="rId2">
            <a:alphaModFix amt="14556"/>
            <a:extLst/>
          </a:blip>
          <a:stretch>
            <a:fillRect/>
          </a:stretch>
        </p:blipFill>
        <p:spPr>
          <a:xfrm rot="11637182">
            <a:off x="-7145753" y="-899569"/>
            <a:ext cx="15078958" cy="15097137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/>
        </p:nvSpPr>
        <p:spPr>
          <a:xfrm>
            <a:off x="674802" y="-597858"/>
            <a:ext cx="13335371" cy="28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b">
            <a:normAutofit fontScale="100000" lnSpcReduction="0"/>
          </a:bodyPr>
          <a:lstStyle>
            <a:lvl1pPr algn="l" defTabSz="747593">
              <a:lnSpc>
                <a:spcPct val="120000"/>
              </a:lnSpc>
              <a:defRPr sz="9282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Objetivo da Apresentação</a:t>
            </a:r>
          </a:p>
        </p:txBody>
      </p:sp>
      <p:sp>
        <p:nvSpPr>
          <p:cNvPr id="136" name="Shape 136"/>
          <p:cNvSpPr/>
          <p:nvPr/>
        </p:nvSpPr>
        <p:spPr>
          <a:xfrm>
            <a:off x="1928379" y="4372748"/>
            <a:ext cx="17407475" cy="5988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marL="654402" indent="-654402" algn="l">
              <a:lnSpc>
                <a:spcPct val="120000"/>
              </a:lnSpc>
              <a:spcBef>
                <a:spcPts val="4300"/>
              </a:spcBef>
              <a:buSzPct val="75000"/>
              <a:buChar char="•"/>
              <a:defRPr sz="5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Realizar uma revisão da disciplina de Teoria dos Grafos abordando a representação de grafos das quatro principais formas;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1" name="Graph.png"/>
          <p:cNvPicPr>
            <a:picLocks noChangeAspect="1"/>
          </p:cNvPicPr>
          <p:nvPr/>
        </p:nvPicPr>
        <p:blipFill>
          <a:blip r:embed="rId2">
            <a:alphaModFix amt="15283"/>
            <a:extLst/>
          </a:blip>
          <a:stretch>
            <a:fillRect/>
          </a:stretch>
        </p:blipFill>
        <p:spPr>
          <a:xfrm rot="4819666">
            <a:off x="9602169" y="-1048101"/>
            <a:ext cx="15373747" cy="153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82" name="Graph.png"/>
          <p:cNvPicPr>
            <a:picLocks noChangeAspect="1"/>
          </p:cNvPicPr>
          <p:nvPr/>
        </p:nvPicPr>
        <p:blipFill>
          <a:blip r:embed="rId2">
            <a:alphaModFix amt="14556"/>
            <a:extLst/>
          </a:blip>
          <a:stretch>
            <a:fillRect/>
          </a:stretch>
        </p:blipFill>
        <p:spPr>
          <a:xfrm rot="11637182">
            <a:off x="-7145753" y="-899569"/>
            <a:ext cx="15078958" cy="15097137"/>
          </a:xfrm>
          <a:prstGeom prst="rect">
            <a:avLst/>
          </a:prstGeom>
          <a:ln w="12700">
            <a:miter lim="400000"/>
          </a:ln>
        </p:spPr>
      </p:pic>
      <p:sp>
        <p:nvSpPr>
          <p:cNvPr id="683" name="Shape 683"/>
          <p:cNvSpPr/>
          <p:nvPr/>
        </p:nvSpPr>
        <p:spPr>
          <a:xfrm>
            <a:off x="674802" y="-597858"/>
            <a:ext cx="13335371" cy="28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b">
            <a:normAutofit fontScale="100000" lnSpcReduction="0"/>
          </a:bodyPr>
          <a:lstStyle>
            <a:lvl1pPr algn="l">
              <a:lnSpc>
                <a:spcPct val="120000"/>
              </a:lnSpc>
              <a:defRPr sz="10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Aplicações</a:t>
            </a:r>
          </a:p>
        </p:txBody>
      </p:sp>
      <p:grpSp>
        <p:nvGrpSpPr>
          <p:cNvPr id="686" name="Group 686"/>
          <p:cNvGrpSpPr/>
          <p:nvPr/>
        </p:nvGrpSpPr>
        <p:grpSpPr>
          <a:xfrm>
            <a:off x="8278204" y="-142560"/>
            <a:ext cx="16259125" cy="12759479"/>
            <a:chOff x="0" y="0"/>
            <a:chExt cx="16259123" cy="12759478"/>
          </a:xfrm>
        </p:grpSpPr>
        <p:pic>
          <p:nvPicPr>
            <p:cNvPr id="685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11593"/>
            <a:stretch>
              <a:fillRect/>
            </a:stretch>
          </p:blipFill>
          <p:spPr>
            <a:xfrm>
              <a:off x="177800" y="114300"/>
              <a:ext cx="15903524" cy="1230227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684" name="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6259124" cy="12759479"/>
            </a:xfrm>
            <a:prstGeom prst="rect">
              <a:avLst/>
            </a:prstGeom>
            <a:effectLst/>
          </p:spPr>
        </p:pic>
      </p:grpSp>
      <p:sp>
        <p:nvSpPr>
          <p:cNvPr id="687" name="Shape 687"/>
          <p:cNvSpPr/>
          <p:nvPr/>
        </p:nvSpPr>
        <p:spPr>
          <a:xfrm>
            <a:off x="-892881" y="3072006"/>
            <a:ext cx="9075901" cy="119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4" marL="2432402" indent="-654402" algn="l">
              <a:lnSpc>
                <a:spcPct val="120000"/>
              </a:lnSpc>
              <a:buSzPct val="75000"/>
              <a:buChar char="•"/>
              <a:defRPr sz="7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Redes terroristas</a:t>
            </a:r>
          </a:p>
        </p:txBody>
      </p:sp>
      <p:sp>
        <p:nvSpPr>
          <p:cNvPr id="688" name="Shape 688"/>
          <p:cNvSpPr/>
          <p:nvPr/>
        </p:nvSpPr>
        <p:spPr>
          <a:xfrm>
            <a:off x="11660358" y="12508904"/>
            <a:ext cx="9579611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Fonte: http://orgnet.com/tnet.html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1" name="Graph.png"/>
          <p:cNvPicPr>
            <a:picLocks noChangeAspect="1"/>
          </p:cNvPicPr>
          <p:nvPr/>
        </p:nvPicPr>
        <p:blipFill>
          <a:blip r:embed="rId2">
            <a:alphaModFix amt="15283"/>
            <a:extLst/>
          </a:blip>
          <a:stretch>
            <a:fillRect/>
          </a:stretch>
        </p:blipFill>
        <p:spPr>
          <a:xfrm rot="4819666">
            <a:off x="9602169" y="-1048101"/>
            <a:ext cx="15373747" cy="153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92" name="Graph.png"/>
          <p:cNvPicPr>
            <a:picLocks noChangeAspect="1"/>
          </p:cNvPicPr>
          <p:nvPr/>
        </p:nvPicPr>
        <p:blipFill>
          <a:blip r:embed="rId2">
            <a:alphaModFix amt="14556"/>
            <a:extLst/>
          </a:blip>
          <a:stretch>
            <a:fillRect/>
          </a:stretch>
        </p:blipFill>
        <p:spPr>
          <a:xfrm rot="11637182">
            <a:off x="-7145753" y="-899569"/>
            <a:ext cx="15078958" cy="15097137"/>
          </a:xfrm>
          <a:prstGeom prst="rect">
            <a:avLst/>
          </a:prstGeom>
          <a:ln w="12700">
            <a:miter lim="400000"/>
          </a:ln>
        </p:spPr>
      </p:pic>
      <p:sp>
        <p:nvSpPr>
          <p:cNvPr id="693" name="Shape 693"/>
          <p:cNvSpPr/>
          <p:nvPr/>
        </p:nvSpPr>
        <p:spPr>
          <a:xfrm>
            <a:off x="674802" y="-597858"/>
            <a:ext cx="13335371" cy="28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b">
            <a:normAutofit fontScale="100000" lnSpcReduction="0"/>
          </a:bodyPr>
          <a:lstStyle>
            <a:lvl1pPr algn="l">
              <a:lnSpc>
                <a:spcPct val="120000"/>
              </a:lnSpc>
              <a:defRPr b="1" sz="10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Aplicações</a:t>
            </a:r>
          </a:p>
        </p:txBody>
      </p:sp>
      <p:sp>
        <p:nvSpPr>
          <p:cNvPr id="694" name="Shape 694"/>
          <p:cNvSpPr/>
          <p:nvPr/>
        </p:nvSpPr>
        <p:spPr>
          <a:xfrm>
            <a:off x="-892881" y="2437006"/>
            <a:ext cx="9913339" cy="119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4" marL="2432402" indent="-654402" algn="l">
              <a:lnSpc>
                <a:spcPct val="120000"/>
              </a:lnSpc>
              <a:buSzPct val="75000"/>
              <a:buChar char="•"/>
              <a:defRPr b="1" sz="7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Redes terroristas</a:t>
            </a:r>
          </a:p>
        </p:txBody>
      </p:sp>
      <p:pic>
        <p:nvPicPr>
          <p:cNvPr id="69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57890" y="8864305"/>
            <a:ext cx="14219472" cy="3394436"/>
          </a:xfrm>
          <a:prstGeom prst="rect">
            <a:avLst/>
          </a:prstGeom>
          <a:ln w="12700">
            <a:miter lim="400000"/>
          </a:ln>
        </p:spPr>
      </p:pic>
      <p:sp>
        <p:nvSpPr>
          <p:cNvPr id="696" name="Shape 696"/>
          <p:cNvSpPr/>
          <p:nvPr/>
        </p:nvSpPr>
        <p:spPr>
          <a:xfrm>
            <a:off x="-85413" y="4245324"/>
            <a:ext cx="23417715" cy="3007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lvl="4" marL="2432402" indent="-654402" algn="l">
              <a:lnSpc>
                <a:spcPct val="120000"/>
              </a:lnSpc>
              <a:buSzPct val="75000"/>
              <a:buChar char="•"/>
              <a:defRPr sz="55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Qual o vértice (terrorista) de maior grau?</a:t>
            </a:r>
          </a:p>
          <a:p>
            <a:pPr lvl="4" marL="2432402" indent="-654402" algn="l">
              <a:lnSpc>
                <a:spcPct val="120000"/>
              </a:lnSpc>
              <a:buSzPct val="75000"/>
              <a:buChar char="•"/>
              <a:defRPr sz="55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Qual é o menor caminho entre jihadX jihadY?</a:t>
            </a:r>
          </a:p>
          <a:p>
            <a:pPr lvl="4" marL="2432402" indent="-654402" algn="l">
              <a:lnSpc>
                <a:spcPct val="120000"/>
              </a:lnSpc>
              <a:buSzPct val="75000"/>
              <a:buChar char="•"/>
              <a:defRPr sz="55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Quem está no centro do grafo?…</a:t>
            </a:r>
          </a:p>
        </p:txBody>
      </p:sp>
      <p:sp>
        <p:nvSpPr>
          <p:cNvPr id="697" name="Shape 697"/>
          <p:cNvSpPr/>
          <p:nvPr/>
        </p:nvSpPr>
        <p:spPr>
          <a:xfrm>
            <a:off x="7677820" y="12508904"/>
            <a:ext cx="9579611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Fonte: http://orgnet.com/tnet.html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0" name="Graph.png"/>
          <p:cNvPicPr>
            <a:picLocks noChangeAspect="1"/>
          </p:cNvPicPr>
          <p:nvPr/>
        </p:nvPicPr>
        <p:blipFill>
          <a:blip r:embed="rId2">
            <a:alphaModFix amt="15283"/>
            <a:extLst/>
          </a:blip>
          <a:stretch>
            <a:fillRect/>
          </a:stretch>
        </p:blipFill>
        <p:spPr>
          <a:xfrm rot="4819666">
            <a:off x="9602169" y="-1048101"/>
            <a:ext cx="15373747" cy="153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701" name="Graph.png"/>
          <p:cNvPicPr>
            <a:picLocks noChangeAspect="1"/>
          </p:cNvPicPr>
          <p:nvPr/>
        </p:nvPicPr>
        <p:blipFill>
          <a:blip r:embed="rId2">
            <a:alphaModFix amt="14556"/>
            <a:extLst/>
          </a:blip>
          <a:stretch>
            <a:fillRect/>
          </a:stretch>
        </p:blipFill>
        <p:spPr>
          <a:xfrm rot="11637182">
            <a:off x="-7145753" y="-899569"/>
            <a:ext cx="15078958" cy="15097137"/>
          </a:xfrm>
          <a:prstGeom prst="rect">
            <a:avLst/>
          </a:prstGeom>
          <a:ln w="12700">
            <a:miter lim="400000"/>
          </a:ln>
        </p:spPr>
      </p:pic>
      <p:sp>
        <p:nvSpPr>
          <p:cNvPr id="702" name="Shape 702"/>
          <p:cNvSpPr/>
          <p:nvPr/>
        </p:nvSpPr>
        <p:spPr>
          <a:xfrm>
            <a:off x="674802" y="-597858"/>
            <a:ext cx="13335371" cy="28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b">
            <a:normAutofit fontScale="100000" lnSpcReduction="0"/>
          </a:bodyPr>
          <a:lstStyle>
            <a:lvl1pPr algn="l">
              <a:lnSpc>
                <a:spcPct val="120000"/>
              </a:lnSpc>
              <a:defRPr b="1" sz="10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703" name="Shape 703"/>
          <p:cNvSpPr/>
          <p:nvPr/>
        </p:nvSpPr>
        <p:spPr>
          <a:xfrm>
            <a:off x="1050985" y="4119562"/>
            <a:ext cx="22282030" cy="5476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50000"/>
              </a:lnSpc>
              <a:defRPr>
                <a:solidFill>
                  <a:srgbClr val="FFFFFF"/>
                </a:solidFill>
              </a:defRPr>
            </a:pPr>
            <a:r>
              <a:t>[TADM] - Steven S. Skiena - The Algorithm Design ManuaCompetitive, 2008.</a:t>
            </a:r>
          </a:p>
          <a:p>
            <a:pPr algn="l">
              <a:lnSpc>
                <a:spcPct val="150000"/>
              </a:lnSpc>
              <a:defRPr>
                <a:solidFill>
                  <a:srgbClr val="FFFFFF"/>
                </a:solidFill>
              </a:defRPr>
            </a:pPr>
            <a:r>
              <a:t>HALIM, S. Programming 3: The New Lower Bound of Programming Contests, 2009.</a:t>
            </a:r>
          </a:p>
          <a:p>
            <a:pPr algn="l">
              <a:lnSpc>
                <a:spcPct val="150000"/>
              </a:lnSpc>
              <a:defRPr>
                <a:solidFill>
                  <a:srgbClr val="FFFFFF"/>
                </a:solidFill>
              </a:defRPr>
            </a:pPr>
            <a:r>
              <a:t>IME USP. Busca em largura (BFS). Disponível em: http://www.ime.usp.br/~pf/algoritmos_para_grafos/aulas/bfs.html. Acesso em: 16/09/2016.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6" name="Graph.png"/>
          <p:cNvPicPr>
            <a:picLocks noChangeAspect="1"/>
          </p:cNvPicPr>
          <p:nvPr/>
        </p:nvPicPr>
        <p:blipFill>
          <a:blip r:embed="rId2">
            <a:alphaModFix amt="15283"/>
            <a:extLst/>
          </a:blip>
          <a:stretch>
            <a:fillRect/>
          </a:stretch>
        </p:blipFill>
        <p:spPr>
          <a:xfrm rot="4819666">
            <a:off x="9602169" y="-1048101"/>
            <a:ext cx="15373747" cy="153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707" name="Graph.png"/>
          <p:cNvPicPr>
            <a:picLocks noChangeAspect="1"/>
          </p:cNvPicPr>
          <p:nvPr/>
        </p:nvPicPr>
        <p:blipFill>
          <a:blip r:embed="rId2">
            <a:alphaModFix amt="14556"/>
            <a:extLst/>
          </a:blip>
          <a:stretch>
            <a:fillRect/>
          </a:stretch>
        </p:blipFill>
        <p:spPr>
          <a:xfrm rot="11637182">
            <a:off x="-7145753" y="-899569"/>
            <a:ext cx="15078958" cy="15097137"/>
          </a:xfrm>
          <a:prstGeom prst="rect">
            <a:avLst/>
          </a:prstGeom>
          <a:ln w="12700">
            <a:miter lim="400000"/>
          </a:ln>
        </p:spPr>
      </p:pic>
      <p:pic>
        <p:nvPicPr>
          <p:cNvPr id="708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08526" y="5861050"/>
            <a:ext cx="7591398" cy="2656048"/>
          </a:xfrm>
          <a:prstGeom prst="rect">
            <a:avLst/>
          </a:prstGeom>
          <a:ln w="12700">
            <a:miter lim="400000"/>
          </a:ln>
        </p:spPr>
      </p:pic>
      <p:sp>
        <p:nvSpPr>
          <p:cNvPr id="709" name="Shape 709"/>
          <p:cNvSpPr/>
          <p:nvPr/>
        </p:nvSpPr>
        <p:spPr>
          <a:xfrm>
            <a:off x="142958" y="1655762"/>
            <a:ext cx="24192335" cy="3724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sz="7800">
                <a:solidFill>
                  <a:srgbClr val="FFFFFF"/>
                </a:solidFill>
              </a:defRPr>
            </a:lvl1pPr>
          </a:lstStyle>
          <a:p>
            <a:pPr/>
            <a:r>
              <a:t>Este trabalho está licenciado sob uma licença Creative Commons</a:t>
            </a:r>
          </a:p>
        </p:txBody>
      </p:sp>
      <p:sp>
        <p:nvSpPr>
          <p:cNvPr id="710" name="Shape 710"/>
          <p:cNvSpPr/>
          <p:nvPr/>
        </p:nvSpPr>
        <p:spPr>
          <a:xfrm>
            <a:off x="1062731" y="11373009"/>
            <a:ext cx="16670537" cy="1666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Atribuição-Compartilhamento pela mesma licença 4.0.</a:t>
            </a:r>
          </a:p>
          <a:p>
            <a:pPr algn="l"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http://creativecommons.org/licenses/by-sa/4.0/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3" name="Graph.png"/>
          <p:cNvPicPr>
            <a:picLocks noChangeAspect="1"/>
          </p:cNvPicPr>
          <p:nvPr/>
        </p:nvPicPr>
        <p:blipFill>
          <a:blip r:embed="rId2">
            <a:alphaModFix amt="15283"/>
            <a:extLst/>
          </a:blip>
          <a:stretch>
            <a:fillRect/>
          </a:stretch>
        </p:blipFill>
        <p:spPr>
          <a:xfrm rot="4819666">
            <a:off x="9602169" y="-1048101"/>
            <a:ext cx="15373747" cy="153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714" name="Graph.png"/>
          <p:cNvPicPr>
            <a:picLocks noChangeAspect="1"/>
          </p:cNvPicPr>
          <p:nvPr/>
        </p:nvPicPr>
        <p:blipFill>
          <a:blip r:embed="rId2">
            <a:alphaModFix amt="14556"/>
            <a:extLst/>
          </a:blip>
          <a:stretch>
            <a:fillRect/>
          </a:stretch>
        </p:blipFill>
        <p:spPr>
          <a:xfrm rot="11637182">
            <a:off x="-7145753" y="-899569"/>
            <a:ext cx="15078958" cy="150971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17" name="Group 717"/>
          <p:cNvGrpSpPr/>
          <p:nvPr/>
        </p:nvGrpSpPr>
        <p:grpSpPr>
          <a:xfrm>
            <a:off x="1302333" y="5745162"/>
            <a:ext cx="24192335" cy="2225676"/>
            <a:chOff x="0" y="0"/>
            <a:chExt cx="24192334" cy="2225675"/>
          </a:xfrm>
        </p:grpSpPr>
        <p:sp>
          <p:nvSpPr>
            <p:cNvPr id="715" name="Shape 715"/>
            <p:cNvSpPr/>
            <p:nvPr/>
          </p:nvSpPr>
          <p:spPr>
            <a:xfrm>
              <a:off x="0" y="0"/>
              <a:ext cx="24192335" cy="22256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t">
              <a:spAutoFit/>
            </a:bodyPr>
            <a:lstStyle>
              <a:lvl1pPr>
                <a:defRPr sz="13700">
                  <a:solidFill>
                    <a:srgbClr val="FFFFFF"/>
                  </a:solidFill>
                </a:defRPr>
              </a:lvl1pPr>
            </a:lstStyle>
            <a:p>
              <a:pPr/>
              <a:r>
                <a:t>brigado!</a:t>
              </a:r>
            </a:p>
          </p:txBody>
        </p:sp>
        <p:pic>
          <p:nvPicPr>
            <p:cNvPr id="716" name="Graph2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768516" y="39909"/>
              <a:ext cx="1873983" cy="2145856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reflection blurRad="0" stA="50000" stPos="0" endA="0" endPos="40000" dist="0" dir="5400000" fadeDir="5400000" sx="100000" sy="-100000" kx="0" ky="0" algn="bl" rotWithShape="0"/>
            </a:effectLst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Num" sz="quarter" idx="2"/>
          </p:nvPr>
        </p:nvSpPr>
        <p:spPr>
          <a:xfrm>
            <a:off x="22646146" y="12616854"/>
            <a:ext cx="409849" cy="688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9" name="Graph.png"/>
          <p:cNvPicPr>
            <a:picLocks noChangeAspect="1"/>
          </p:cNvPicPr>
          <p:nvPr/>
        </p:nvPicPr>
        <p:blipFill>
          <a:blip r:embed="rId2">
            <a:alphaModFix amt="15283"/>
            <a:extLst/>
          </a:blip>
          <a:stretch>
            <a:fillRect/>
          </a:stretch>
        </p:blipFill>
        <p:spPr>
          <a:xfrm rot="4819666">
            <a:off x="9602169" y="-1048101"/>
            <a:ext cx="15373747" cy="153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Graph.png"/>
          <p:cNvPicPr>
            <a:picLocks noChangeAspect="1"/>
          </p:cNvPicPr>
          <p:nvPr/>
        </p:nvPicPr>
        <p:blipFill>
          <a:blip r:embed="rId2">
            <a:alphaModFix amt="14556"/>
            <a:extLst/>
          </a:blip>
          <a:stretch>
            <a:fillRect/>
          </a:stretch>
        </p:blipFill>
        <p:spPr>
          <a:xfrm rot="11637182">
            <a:off x="-7145753" y="-899569"/>
            <a:ext cx="15078958" cy="15097137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/>
          <p:nvPr/>
        </p:nvSpPr>
        <p:spPr>
          <a:xfrm>
            <a:off x="674802" y="-597858"/>
            <a:ext cx="13335371" cy="28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b">
            <a:normAutofit fontScale="100000" lnSpcReduction="0"/>
          </a:bodyPr>
          <a:lstStyle>
            <a:lvl1pPr algn="l">
              <a:lnSpc>
                <a:spcPct val="120000"/>
              </a:lnSpc>
              <a:defRPr sz="10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Relembrando…</a:t>
            </a:r>
          </a:p>
        </p:txBody>
      </p:sp>
      <p:sp>
        <p:nvSpPr>
          <p:cNvPr id="142" name="Shape 142"/>
          <p:cNvSpPr/>
          <p:nvPr/>
        </p:nvSpPr>
        <p:spPr>
          <a:xfrm>
            <a:off x="928802" y="2819471"/>
            <a:ext cx="17407475" cy="8671588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>
            <a:normAutofit fontScale="100000" lnSpcReduction="0"/>
          </a:bodyPr>
          <a:lstStyle/>
          <a:p>
            <a:pPr marL="654402" indent="-654402" algn="l">
              <a:lnSpc>
                <a:spcPct val="120000"/>
              </a:lnSpc>
              <a:buSzPct val="75000"/>
              <a:buChar char="•"/>
              <a:defRPr sz="5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143" name="Shape 143"/>
          <p:cNvSpPr/>
          <p:nvPr/>
        </p:nvSpPr>
        <p:spPr>
          <a:xfrm>
            <a:off x="1243803" y="4551978"/>
            <a:ext cx="21212716" cy="8671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 marL="654402" indent="-654402" algn="l">
              <a:lnSpc>
                <a:spcPct val="120000"/>
              </a:lnSpc>
              <a:buSzPct val="75000"/>
              <a:buChar char="•"/>
              <a:defRPr sz="65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G=(V,E)</a:t>
            </a:r>
            <a:r>
              <a:t>, onde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t> é o conjunto de vértices e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t> o conjunto de arestas formado por pares ordenados ou não de vértices do conjunto V.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Num" sz="quarter" idx="2"/>
          </p:nvPr>
        </p:nvSpPr>
        <p:spPr>
          <a:xfrm>
            <a:off x="22646146" y="12616854"/>
            <a:ext cx="409849" cy="688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6" name="Graph.png"/>
          <p:cNvPicPr>
            <a:picLocks noChangeAspect="1"/>
          </p:cNvPicPr>
          <p:nvPr/>
        </p:nvPicPr>
        <p:blipFill>
          <a:blip r:embed="rId2">
            <a:alphaModFix amt="15283"/>
            <a:extLst/>
          </a:blip>
          <a:stretch>
            <a:fillRect/>
          </a:stretch>
        </p:blipFill>
        <p:spPr>
          <a:xfrm rot="4819666">
            <a:off x="9602169" y="-1048101"/>
            <a:ext cx="15373747" cy="153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Graph.png"/>
          <p:cNvPicPr>
            <a:picLocks noChangeAspect="1"/>
          </p:cNvPicPr>
          <p:nvPr/>
        </p:nvPicPr>
        <p:blipFill>
          <a:blip r:embed="rId2">
            <a:alphaModFix amt="14556"/>
            <a:extLst/>
          </a:blip>
          <a:stretch>
            <a:fillRect/>
          </a:stretch>
        </p:blipFill>
        <p:spPr>
          <a:xfrm rot="11637182">
            <a:off x="-7145753" y="-899569"/>
            <a:ext cx="15078958" cy="15097137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/>
          <p:nvPr/>
        </p:nvSpPr>
        <p:spPr>
          <a:xfrm>
            <a:off x="674802" y="-597858"/>
            <a:ext cx="13335371" cy="28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b">
            <a:normAutofit fontScale="100000" lnSpcReduction="0"/>
          </a:bodyPr>
          <a:lstStyle>
            <a:lvl1pPr algn="l">
              <a:lnSpc>
                <a:spcPct val="120000"/>
              </a:lnSpc>
              <a:defRPr sz="10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Tipos de Grafos</a:t>
            </a:r>
          </a:p>
        </p:txBody>
      </p:sp>
      <p:sp>
        <p:nvSpPr>
          <p:cNvPr id="149" name="Shape 149"/>
          <p:cNvSpPr/>
          <p:nvPr/>
        </p:nvSpPr>
        <p:spPr>
          <a:xfrm>
            <a:off x="10797240" y="5960125"/>
            <a:ext cx="3337602" cy="1"/>
          </a:xfrm>
          <a:prstGeom prst="line">
            <a:avLst/>
          </a:prstGeom>
          <a:ln w="762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50" name="Shape 150"/>
          <p:cNvSpPr/>
          <p:nvPr/>
        </p:nvSpPr>
        <p:spPr>
          <a:xfrm>
            <a:off x="15928982" y="5126687"/>
            <a:ext cx="7038120" cy="1666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Grafos conexos-não direcionados acíclicos?</a:t>
            </a:r>
          </a:p>
        </p:txBody>
      </p:sp>
      <p:sp>
        <p:nvSpPr>
          <p:cNvPr id="151" name="Shape 151"/>
          <p:cNvSpPr/>
          <p:nvPr/>
        </p:nvSpPr>
        <p:spPr>
          <a:xfrm>
            <a:off x="18064443" y="6998946"/>
            <a:ext cx="2767199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Árvores!</a:t>
            </a:r>
          </a:p>
        </p:txBody>
      </p:sp>
      <p:sp>
        <p:nvSpPr>
          <p:cNvPr id="152" name="Shape 152"/>
          <p:cNvSpPr/>
          <p:nvPr/>
        </p:nvSpPr>
        <p:spPr>
          <a:xfrm>
            <a:off x="1171178" y="3001410"/>
            <a:ext cx="12716930" cy="5198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 marL="654402" indent="-654402" algn="l">
              <a:lnSpc>
                <a:spcPct val="120000"/>
              </a:lnSpc>
              <a:buSzPct val="75000"/>
              <a:buChar char="•"/>
              <a:defRPr sz="65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Direcionados / Não-direcionados;</a:t>
            </a:r>
          </a:p>
          <a:p>
            <a:pPr marL="654402" indent="-654402" algn="l">
              <a:lnSpc>
                <a:spcPct val="120000"/>
              </a:lnSpc>
              <a:buSzPct val="75000"/>
              <a:buChar char="•"/>
              <a:defRPr sz="65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Ponderados / Não-ponderados;</a:t>
            </a:r>
          </a:p>
          <a:p>
            <a:pPr marL="654402" indent="-654402" algn="l">
              <a:lnSpc>
                <a:spcPct val="120000"/>
              </a:lnSpc>
              <a:buSzPct val="75000"/>
              <a:buChar char="•"/>
              <a:defRPr sz="65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Cíclicos e Acíclicos;</a:t>
            </a:r>
          </a:p>
          <a:p>
            <a:pPr marL="654402" indent="-654402" algn="l">
              <a:lnSpc>
                <a:spcPct val="120000"/>
              </a:lnSpc>
              <a:buSzPct val="75000"/>
              <a:buChar char="•"/>
              <a:defRPr sz="65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Esparsos / Densos;</a:t>
            </a:r>
          </a:p>
        </p:txBody>
      </p:sp>
      <p:grpSp>
        <p:nvGrpSpPr>
          <p:cNvPr id="156" name="Group 156"/>
          <p:cNvGrpSpPr/>
          <p:nvPr/>
        </p:nvGrpSpPr>
        <p:grpSpPr>
          <a:xfrm>
            <a:off x="-69012" y="8963724"/>
            <a:ext cx="26300024" cy="3026208"/>
            <a:chOff x="0" y="-381000"/>
            <a:chExt cx="26300022" cy="3026207"/>
          </a:xfrm>
        </p:grpSpPr>
        <p:sp>
          <p:nvSpPr>
            <p:cNvPr id="153" name="Shape 153"/>
            <p:cNvSpPr/>
            <p:nvPr/>
          </p:nvSpPr>
          <p:spPr>
            <a:xfrm>
              <a:off x="0" y="-122672"/>
              <a:ext cx="26300023" cy="27678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 lvl="3" marL="1987902" indent="-654402" algn="l">
                <a:lnSpc>
                  <a:spcPct val="200000"/>
                </a:lnSpc>
                <a:buSzPct val="75000"/>
                <a:buChar char="•"/>
                <a:defRPr sz="57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Um grafo G=(V,E) é chamado </a:t>
              </a:r>
              <a:r>
                <a:rPr b="1">
                  <a:latin typeface="Helvetica Neue"/>
                  <a:ea typeface="Helvetica Neue"/>
                  <a:cs typeface="Helvetica Neue"/>
                  <a:sym typeface="Helvetica Neue"/>
                </a:rPr>
                <a:t>esparso</a:t>
              </a:r>
              <a:r>
                <a:t> se |E| for muito menor que |V|;</a:t>
              </a:r>
            </a:p>
            <a:p>
              <a:pPr lvl="3" marL="1987902" indent="-654402" algn="l">
                <a:lnSpc>
                  <a:spcPct val="200000"/>
                </a:lnSpc>
                <a:buSzPct val="75000"/>
                <a:buChar char="•"/>
                <a:defRPr sz="57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rPr b="1">
                  <a:latin typeface="Helvetica Neue"/>
                  <a:ea typeface="Helvetica Neue"/>
                  <a:cs typeface="Helvetica Neue"/>
                  <a:sym typeface="Helvetica Neue"/>
                </a:rPr>
                <a:t>Denso</a:t>
              </a:r>
              <a:r>
                <a:t> se |E| é próximo ao número de |V|;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23167117" y="-381000"/>
              <a:ext cx="402718" cy="6762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55" name="Shape 155"/>
            <p:cNvSpPr/>
            <p:nvPr/>
          </p:nvSpPr>
          <p:spPr>
            <a:xfrm>
              <a:off x="14711608" y="1238378"/>
              <a:ext cx="402718" cy="676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Num" sz="quarter" idx="2"/>
          </p:nvPr>
        </p:nvSpPr>
        <p:spPr>
          <a:xfrm>
            <a:off x="22646146" y="12616854"/>
            <a:ext cx="409849" cy="688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9" name="Graph.png"/>
          <p:cNvPicPr>
            <a:picLocks noChangeAspect="1"/>
          </p:cNvPicPr>
          <p:nvPr/>
        </p:nvPicPr>
        <p:blipFill>
          <a:blip r:embed="rId2">
            <a:alphaModFix amt="15283"/>
            <a:extLst/>
          </a:blip>
          <a:stretch>
            <a:fillRect/>
          </a:stretch>
        </p:blipFill>
        <p:spPr>
          <a:xfrm rot="4819666">
            <a:off x="9602169" y="-1048101"/>
            <a:ext cx="15373747" cy="153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Graph.png"/>
          <p:cNvPicPr>
            <a:picLocks noChangeAspect="1"/>
          </p:cNvPicPr>
          <p:nvPr/>
        </p:nvPicPr>
        <p:blipFill>
          <a:blip r:embed="rId2">
            <a:alphaModFix amt="14556"/>
            <a:extLst/>
          </a:blip>
          <a:stretch>
            <a:fillRect/>
          </a:stretch>
        </p:blipFill>
        <p:spPr>
          <a:xfrm rot="11637182">
            <a:off x="-7145753" y="-899569"/>
            <a:ext cx="15078958" cy="15097137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hape 161"/>
          <p:cNvSpPr/>
          <p:nvPr/>
        </p:nvSpPr>
        <p:spPr>
          <a:xfrm>
            <a:off x="674802" y="-597858"/>
            <a:ext cx="15717217" cy="28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b">
            <a:normAutofit fontScale="100000" lnSpcReduction="0"/>
          </a:bodyPr>
          <a:lstStyle>
            <a:lvl1pPr algn="l" defTabSz="739378">
              <a:lnSpc>
                <a:spcPct val="120000"/>
              </a:lnSpc>
              <a:defRPr sz="918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Representação Computacional</a:t>
            </a:r>
          </a:p>
        </p:txBody>
      </p:sp>
      <p:sp>
        <p:nvSpPr>
          <p:cNvPr id="162" name="Shape 162"/>
          <p:cNvSpPr/>
          <p:nvPr/>
        </p:nvSpPr>
        <p:spPr>
          <a:xfrm>
            <a:off x="1602978" y="4049710"/>
            <a:ext cx="12716930" cy="5198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 marL="654402" indent="-654402" algn="l">
              <a:lnSpc>
                <a:spcPct val="120000"/>
              </a:lnSpc>
              <a:buSzPct val="75000"/>
              <a:buChar char="•"/>
              <a:defRPr sz="65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Matriz de Adjacência;</a:t>
            </a:r>
          </a:p>
          <a:p>
            <a:pPr marL="654402" indent="-654402" algn="l">
              <a:lnSpc>
                <a:spcPct val="120000"/>
              </a:lnSpc>
              <a:buSzPct val="75000"/>
              <a:buChar char="•"/>
              <a:defRPr sz="65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Lista de Adjacência;</a:t>
            </a:r>
          </a:p>
          <a:p>
            <a:pPr marL="654402" indent="-654402" algn="l">
              <a:lnSpc>
                <a:spcPct val="120000"/>
              </a:lnSpc>
              <a:buSzPct val="75000"/>
              <a:buChar char="•"/>
              <a:defRPr sz="65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Lista de Arestas;</a:t>
            </a:r>
          </a:p>
          <a:p>
            <a:pPr marL="654402" indent="-654402" algn="l">
              <a:lnSpc>
                <a:spcPct val="120000"/>
              </a:lnSpc>
              <a:buSzPct val="75000"/>
              <a:buChar char="•"/>
              <a:defRPr sz="65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Parent-Child Tree;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Num" sz="quarter" idx="2"/>
          </p:nvPr>
        </p:nvSpPr>
        <p:spPr>
          <a:xfrm>
            <a:off x="22646146" y="12616854"/>
            <a:ext cx="409849" cy="688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5" name="Graph.png"/>
          <p:cNvPicPr>
            <a:picLocks noChangeAspect="1"/>
          </p:cNvPicPr>
          <p:nvPr/>
        </p:nvPicPr>
        <p:blipFill>
          <a:blip r:embed="rId2">
            <a:alphaModFix amt="15283"/>
            <a:extLst/>
          </a:blip>
          <a:stretch>
            <a:fillRect/>
          </a:stretch>
        </p:blipFill>
        <p:spPr>
          <a:xfrm rot="4819666">
            <a:off x="9602169" y="-1048101"/>
            <a:ext cx="15373747" cy="153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Graph.png"/>
          <p:cNvPicPr>
            <a:picLocks noChangeAspect="1"/>
          </p:cNvPicPr>
          <p:nvPr/>
        </p:nvPicPr>
        <p:blipFill>
          <a:blip r:embed="rId2">
            <a:alphaModFix amt="14556"/>
            <a:extLst/>
          </a:blip>
          <a:stretch>
            <a:fillRect/>
          </a:stretch>
        </p:blipFill>
        <p:spPr>
          <a:xfrm rot="11637182">
            <a:off x="-7145753" y="-899569"/>
            <a:ext cx="15078958" cy="15097137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67" name="Table 167"/>
          <p:cNvGraphicFramePr/>
          <p:nvPr/>
        </p:nvGraphicFramePr>
        <p:xfrm>
          <a:off x="1717666" y="4172324"/>
          <a:ext cx="10415166" cy="717938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301895"/>
                <a:gridCol w="1301895"/>
                <a:gridCol w="1301895"/>
                <a:gridCol w="1301895"/>
                <a:gridCol w="1301895"/>
                <a:gridCol w="1301895"/>
                <a:gridCol w="1301895"/>
                <a:gridCol w="1301895"/>
              </a:tblGrid>
              <a:tr h="897423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gradFill flip="none" rotWithShape="1">
                      <a:gsLst>
                        <a:gs pos="0">
                          <a:schemeClr val="accent5">
                            <a:hueOff val="-444211"/>
                            <a:satOff val="-14915"/>
                            <a:lumOff val="22857"/>
                          </a:schemeClr>
                        </a:gs>
                        <a:gs pos="47063">
                          <a:schemeClr val="accent5">
                            <a:hueOff val="-444211"/>
                            <a:satOff val="-14915"/>
                            <a:lumOff val="22857"/>
                          </a:schemeClr>
                        </a:gs>
                        <a:gs pos="47063">
                          <a:schemeClr val="accent5">
                            <a:hueOff val="-444211"/>
                            <a:satOff val="-14915"/>
                            <a:lumOff val="22857"/>
                          </a:schemeClr>
                        </a:gs>
                        <a:gs pos="47094">
                          <a:srgbClr val="AE8E4C"/>
                        </a:gs>
                        <a:gs pos="47403">
                          <a:schemeClr val="accent2">
                            <a:hueOff val="-2473793"/>
                            <a:satOff val="-50209"/>
                            <a:lumOff val="23543"/>
                          </a:schemeClr>
                        </a:gs>
                      </a:gsLst>
                      <a:lin ang="1829366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</a:tr>
              <a:tr h="89742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</a:tcPr>
                </a:tc>
              </a:tr>
              <a:tr h="89742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</a:tcPr>
                </a:tc>
              </a:tr>
              <a:tr h="89742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</a:tcPr>
                </a:tc>
              </a:tr>
              <a:tr h="89742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</a:tcPr>
                </a:tc>
              </a:tr>
              <a:tr h="89742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</a:tcPr>
                </a:tc>
              </a:tr>
              <a:tr h="89742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</a:tcPr>
                </a:tc>
              </a:tr>
              <a:tr h="89742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</a:tcPr>
                </a:tc>
              </a:tr>
            </a:tbl>
          </a:graphicData>
        </a:graphic>
      </p:graphicFrame>
      <p:grpSp>
        <p:nvGrpSpPr>
          <p:cNvPr id="183" name="Group 183"/>
          <p:cNvGrpSpPr/>
          <p:nvPr/>
        </p:nvGrpSpPr>
        <p:grpSpPr>
          <a:xfrm>
            <a:off x="16285553" y="403007"/>
            <a:ext cx="7342473" cy="4306612"/>
            <a:chOff x="0" y="0"/>
            <a:chExt cx="7342472" cy="4306611"/>
          </a:xfrm>
        </p:grpSpPr>
        <p:sp>
          <p:nvSpPr>
            <p:cNvPr id="168" name="Shape 168"/>
            <p:cNvSpPr/>
            <p:nvPr/>
          </p:nvSpPr>
          <p:spPr>
            <a:xfrm>
              <a:off x="1647866" y="337704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x="3295733" y="163762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70" name="Shape 170"/>
            <p:cNvSpPr/>
            <p:nvPr/>
          </p:nvSpPr>
          <p:spPr>
            <a:xfrm>
              <a:off x="0" y="163762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71" name="Shape 171"/>
            <p:cNvSpPr/>
            <p:nvPr/>
          </p:nvSpPr>
          <p:spPr>
            <a:xfrm>
              <a:off x="0" y="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72" name="Shape 172"/>
            <p:cNvSpPr/>
            <p:nvPr/>
          </p:nvSpPr>
          <p:spPr>
            <a:xfrm>
              <a:off x="3295733" y="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cxnSp>
          <p:nvCxnSpPr>
            <p:cNvPr id="173" name="Connector 173"/>
            <p:cNvCxnSpPr>
              <a:stCxn id="170" idx="0"/>
              <a:endCxn id="171" idx="0"/>
            </p:cNvCxnSpPr>
            <p:nvPr/>
          </p:nvCxnSpPr>
          <p:spPr>
            <a:xfrm flipV="1">
              <a:off x="464785" y="464785"/>
              <a:ext cx="1" cy="1637622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174" name="Connector 174"/>
            <p:cNvCxnSpPr>
              <a:stCxn id="171" idx="0"/>
              <a:endCxn id="172" idx="0"/>
            </p:cNvCxnSpPr>
            <p:nvPr/>
          </p:nvCxnSpPr>
          <p:spPr>
            <a:xfrm>
              <a:off x="464785" y="464785"/>
              <a:ext cx="3295734" cy="1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175" name="Connector 175"/>
            <p:cNvCxnSpPr>
              <a:stCxn id="170" idx="0"/>
              <a:endCxn id="169" idx="0"/>
            </p:cNvCxnSpPr>
            <p:nvPr/>
          </p:nvCxnSpPr>
          <p:spPr>
            <a:xfrm>
              <a:off x="464785" y="2102406"/>
              <a:ext cx="3295734" cy="1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176" name="Connector 176"/>
            <p:cNvCxnSpPr>
              <a:stCxn id="169" idx="0"/>
              <a:endCxn id="172" idx="0"/>
            </p:cNvCxnSpPr>
            <p:nvPr/>
          </p:nvCxnSpPr>
          <p:spPr>
            <a:xfrm flipV="1">
              <a:off x="3760518" y="464785"/>
              <a:ext cx="1" cy="1637622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177" name="Connector 177"/>
            <p:cNvCxnSpPr>
              <a:stCxn id="170" idx="0"/>
              <a:endCxn id="168" idx="0"/>
            </p:cNvCxnSpPr>
            <p:nvPr/>
          </p:nvCxnSpPr>
          <p:spPr>
            <a:xfrm>
              <a:off x="464785" y="2102406"/>
              <a:ext cx="1647868" cy="1739420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178" name="Connector 178"/>
            <p:cNvCxnSpPr>
              <a:stCxn id="168" idx="0"/>
              <a:endCxn id="169" idx="0"/>
            </p:cNvCxnSpPr>
            <p:nvPr/>
          </p:nvCxnSpPr>
          <p:spPr>
            <a:xfrm flipV="1">
              <a:off x="2112652" y="2102406"/>
              <a:ext cx="1647867" cy="1739420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sp>
          <p:nvSpPr>
            <p:cNvPr id="179" name="Shape 179"/>
            <p:cNvSpPr/>
            <p:nvPr/>
          </p:nvSpPr>
          <p:spPr>
            <a:xfrm>
              <a:off x="6412901" y="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80" name="Shape 180"/>
            <p:cNvSpPr/>
            <p:nvPr/>
          </p:nvSpPr>
          <p:spPr>
            <a:xfrm>
              <a:off x="6412901" y="163762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cxnSp>
          <p:nvCxnSpPr>
            <p:cNvPr id="181" name="Connector 181"/>
            <p:cNvCxnSpPr>
              <a:stCxn id="172" idx="0"/>
              <a:endCxn id="179" idx="0"/>
            </p:cNvCxnSpPr>
            <p:nvPr/>
          </p:nvCxnSpPr>
          <p:spPr>
            <a:xfrm>
              <a:off x="3760518" y="464785"/>
              <a:ext cx="3117170" cy="1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182" name="Connector 182"/>
            <p:cNvCxnSpPr>
              <a:stCxn id="180" idx="0"/>
              <a:endCxn id="179" idx="0"/>
            </p:cNvCxnSpPr>
            <p:nvPr/>
          </p:nvCxnSpPr>
          <p:spPr>
            <a:xfrm flipV="1">
              <a:off x="6877687" y="464785"/>
              <a:ext cx="1" cy="1637622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</p:grpSp>
      <p:sp>
        <p:nvSpPr>
          <p:cNvPr id="184" name="Shape 184"/>
          <p:cNvSpPr/>
          <p:nvPr/>
        </p:nvSpPr>
        <p:spPr>
          <a:xfrm>
            <a:off x="500952" y="480009"/>
            <a:ext cx="11691544" cy="280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algn="l" defTabSz="788669">
              <a:lnSpc>
                <a:spcPct val="120000"/>
              </a:lnSpc>
              <a:defRPr sz="9792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Matriz de Adjacência: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Num" sz="quarter" idx="2"/>
          </p:nvPr>
        </p:nvSpPr>
        <p:spPr>
          <a:xfrm>
            <a:off x="22646146" y="12616854"/>
            <a:ext cx="409849" cy="688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7" name="Graph.png"/>
          <p:cNvPicPr>
            <a:picLocks noChangeAspect="1"/>
          </p:cNvPicPr>
          <p:nvPr/>
        </p:nvPicPr>
        <p:blipFill>
          <a:blip r:embed="rId2">
            <a:alphaModFix amt="15283"/>
            <a:extLst/>
          </a:blip>
          <a:stretch>
            <a:fillRect/>
          </a:stretch>
        </p:blipFill>
        <p:spPr>
          <a:xfrm rot="4819666">
            <a:off x="9602169" y="-1048101"/>
            <a:ext cx="15373747" cy="153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Graph.png"/>
          <p:cNvPicPr>
            <a:picLocks noChangeAspect="1"/>
          </p:cNvPicPr>
          <p:nvPr/>
        </p:nvPicPr>
        <p:blipFill>
          <a:blip r:embed="rId2">
            <a:alphaModFix amt="14556"/>
            <a:extLst/>
          </a:blip>
          <a:stretch>
            <a:fillRect/>
          </a:stretch>
        </p:blipFill>
        <p:spPr>
          <a:xfrm rot="11637182">
            <a:off x="-7145753" y="-899569"/>
            <a:ext cx="15078958" cy="15097137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hape 189"/>
          <p:cNvSpPr/>
          <p:nvPr/>
        </p:nvSpPr>
        <p:spPr>
          <a:xfrm>
            <a:off x="500952" y="480009"/>
            <a:ext cx="11691544" cy="280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algn="l" defTabSz="788669">
              <a:lnSpc>
                <a:spcPct val="120000"/>
              </a:lnSpc>
              <a:defRPr sz="9792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Matriz de Adjacência:</a:t>
            </a:r>
          </a:p>
        </p:txBody>
      </p:sp>
      <p:grpSp>
        <p:nvGrpSpPr>
          <p:cNvPr id="205" name="Group 205"/>
          <p:cNvGrpSpPr/>
          <p:nvPr/>
        </p:nvGrpSpPr>
        <p:grpSpPr>
          <a:xfrm>
            <a:off x="14338439" y="5541073"/>
            <a:ext cx="7342474" cy="4306612"/>
            <a:chOff x="0" y="0"/>
            <a:chExt cx="7342472" cy="4306611"/>
          </a:xfrm>
        </p:grpSpPr>
        <p:sp>
          <p:nvSpPr>
            <p:cNvPr id="190" name="Shape 190"/>
            <p:cNvSpPr/>
            <p:nvPr/>
          </p:nvSpPr>
          <p:spPr>
            <a:xfrm>
              <a:off x="1647866" y="337704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91" name="Shape 191"/>
            <p:cNvSpPr/>
            <p:nvPr/>
          </p:nvSpPr>
          <p:spPr>
            <a:xfrm>
              <a:off x="3295733" y="163762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0" y="163762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93" name="Shape 193"/>
            <p:cNvSpPr/>
            <p:nvPr/>
          </p:nvSpPr>
          <p:spPr>
            <a:xfrm>
              <a:off x="0" y="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94" name="Shape 194"/>
            <p:cNvSpPr/>
            <p:nvPr/>
          </p:nvSpPr>
          <p:spPr>
            <a:xfrm>
              <a:off x="3295733" y="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cxnSp>
          <p:nvCxnSpPr>
            <p:cNvPr id="195" name="Connector 195"/>
            <p:cNvCxnSpPr>
              <a:stCxn id="192" idx="0"/>
              <a:endCxn id="193" idx="0"/>
            </p:cNvCxnSpPr>
            <p:nvPr/>
          </p:nvCxnSpPr>
          <p:spPr>
            <a:xfrm flipV="1">
              <a:off x="464785" y="464785"/>
              <a:ext cx="1" cy="1637622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196" name="Connector 196"/>
            <p:cNvCxnSpPr>
              <a:stCxn id="193" idx="0"/>
              <a:endCxn id="194" idx="0"/>
            </p:cNvCxnSpPr>
            <p:nvPr/>
          </p:nvCxnSpPr>
          <p:spPr>
            <a:xfrm>
              <a:off x="464785" y="464785"/>
              <a:ext cx="3295734" cy="1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197" name="Connector 197"/>
            <p:cNvCxnSpPr>
              <a:stCxn id="192" idx="0"/>
              <a:endCxn id="191" idx="0"/>
            </p:cNvCxnSpPr>
            <p:nvPr/>
          </p:nvCxnSpPr>
          <p:spPr>
            <a:xfrm>
              <a:off x="464785" y="2102406"/>
              <a:ext cx="3295734" cy="1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198" name="Connector 198"/>
            <p:cNvCxnSpPr>
              <a:stCxn id="191" idx="0"/>
              <a:endCxn id="194" idx="0"/>
            </p:cNvCxnSpPr>
            <p:nvPr/>
          </p:nvCxnSpPr>
          <p:spPr>
            <a:xfrm flipV="1">
              <a:off x="3760518" y="464785"/>
              <a:ext cx="1" cy="1637622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199" name="Connector 199"/>
            <p:cNvCxnSpPr>
              <a:stCxn id="192" idx="0"/>
              <a:endCxn id="190" idx="0"/>
            </p:cNvCxnSpPr>
            <p:nvPr/>
          </p:nvCxnSpPr>
          <p:spPr>
            <a:xfrm>
              <a:off x="464785" y="2102406"/>
              <a:ext cx="1647868" cy="1739420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200" name="Connector 200"/>
            <p:cNvCxnSpPr>
              <a:stCxn id="190" idx="0"/>
              <a:endCxn id="191" idx="0"/>
            </p:cNvCxnSpPr>
            <p:nvPr/>
          </p:nvCxnSpPr>
          <p:spPr>
            <a:xfrm flipV="1">
              <a:off x="2112652" y="2102406"/>
              <a:ext cx="1647867" cy="1739420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sp>
          <p:nvSpPr>
            <p:cNvPr id="201" name="Shape 201"/>
            <p:cNvSpPr/>
            <p:nvPr/>
          </p:nvSpPr>
          <p:spPr>
            <a:xfrm>
              <a:off x="6412901" y="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6412901" y="163762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cxnSp>
          <p:nvCxnSpPr>
            <p:cNvPr id="203" name="Connector 203"/>
            <p:cNvCxnSpPr>
              <a:stCxn id="194" idx="0"/>
              <a:endCxn id="201" idx="0"/>
            </p:cNvCxnSpPr>
            <p:nvPr/>
          </p:nvCxnSpPr>
          <p:spPr>
            <a:xfrm>
              <a:off x="3760518" y="464785"/>
              <a:ext cx="3117170" cy="1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204" name="Connector 204"/>
            <p:cNvCxnSpPr>
              <a:stCxn id="202" idx="0"/>
              <a:endCxn id="201" idx="0"/>
            </p:cNvCxnSpPr>
            <p:nvPr/>
          </p:nvCxnSpPr>
          <p:spPr>
            <a:xfrm flipV="1">
              <a:off x="6877687" y="464785"/>
              <a:ext cx="1" cy="1637622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</p:grpSp>
      <p:sp>
        <p:nvSpPr>
          <p:cNvPr id="212" name="Shape 212"/>
          <p:cNvSpPr/>
          <p:nvPr/>
        </p:nvSpPr>
        <p:spPr>
          <a:xfrm>
            <a:off x="7604625" y="3827680"/>
            <a:ext cx="325" cy="7733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50800" cap="rnd">
            <a:solidFill>
              <a:srgbClr val="FFFFFF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07" name="Shape 207"/>
          <p:cNvSpPr/>
          <p:nvPr/>
        </p:nvSpPr>
        <p:spPr>
          <a:xfrm>
            <a:off x="4084793" y="3864030"/>
            <a:ext cx="2555241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i="1">
                <a:solidFill>
                  <a:srgbClr val="FFFFFF"/>
                </a:solidFill>
              </a:defRPr>
            </a:lvl1pPr>
          </a:lstStyle>
          <a:p>
            <a:pPr/>
            <a:r>
              <a:t>Entrada </a:t>
            </a:r>
          </a:p>
        </p:txBody>
      </p:sp>
      <p:sp>
        <p:nvSpPr>
          <p:cNvPr id="208" name="Shape 208"/>
          <p:cNvSpPr/>
          <p:nvPr/>
        </p:nvSpPr>
        <p:spPr>
          <a:xfrm>
            <a:off x="4755045" y="5061287"/>
            <a:ext cx="1214736" cy="700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7 8</a:t>
            </a:r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1 2</a:t>
            </a:r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1 3</a:t>
            </a:r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3 2</a:t>
            </a:r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3 5</a:t>
            </a:r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2 4</a:t>
            </a:r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4 5</a:t>
            </a:r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5 6</a:t>
            </a:r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6 7</a:t>
            </a:r>
          </a:p>
        </p:txBody>
      </p:sp>
      <p:sp>
        <p:nvSpPr>
          <p:cNvPr id="209" name="Shape 209"/>
          <p:cNvSpPr/>
          <p:nvPr/>
        </p:nvSpPr>
        <p:spPr>
          <a:xfrm>
            <a:off x="511915" y="2085971"/>
            <a:ext cx="3366708" cy="1060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120000"/>
              </a:lnSpc>
              <a:defRPr b="1" sz="6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Exemplo</a:t>
            </a:r>
          </a:p>
        </p:txBody>
      </p:sp>
      <p:sp>
        <p:nvSpPr>
          <p:cNvPr id="210" name="Shape 210"/>
          <p:cNvSpPr/>
          <p:nvPr/>
        </p:nvSpPr>
        <p:spPr>
          <a:xfrm>
            <a:off x="8829830" y="3864030"/>
            <a:ext cx="195516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i="1">
                <a:solidFill>
                  <a:srgbClr val="FFFFFF"/>
                </a:solidFill>
              </a:defRPr>
            </a:lvl1pPr>
          </a:lstStyle>
          <a:p>
            <a:pPr/>
            <a:r>
              <a:t>Saída </a:t>
            </a:r>
          </a:p>
        </p:txBody>
      </p:sp>
      <p:sp>
        <p:nvSpPr>
          <p:cNvPr id="211" name="Shape 211"/>
          <p:cNvSpPr/>
          <p:nvPr/>
        </p:nvSpPr>
        <p:spPr>
          <a:xfrm>
            <a:off x="8405365" y="5091041"/>
            <a:ext cx="2804097" cy="5476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0110000</a:t>
            </a:r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1011000</a:t>
            </a:r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1100100</a:t>
            </a:r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0100100</a:t>
            </a:r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0011010</a:t>
            </a:r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0000101</a:t>
            </a:r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0000010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sldNum" sz="quarter" idx="2"/>
          </p:nvPr>
        </p:nvSpPr>
        <p:spPr>
          <a:xfrm>
            <a:off x="22646146" y="12616854"/>
            <a:ext cx="409849" cy="688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5" name="Graph.png"/>
          <p:cNvPicPr>
            <a:picLocks noChangeAspect="1"/>
          </p:cNvPicPr>
          <p:nvPr/>
        </p:nvPicPr>
        <p:blipFill>
          <a:blip r:embed="rId2">
            <a:alphaModFix amt="15283"/>
            <a:extLst/>
          </a:blip>
          <a:stretch>
            <a:fillRect/>
          </a:stretch>
        </p:blipFill>
        <p:spPr>
          <a:xfrm rot="4819666">
            <a:off x="9602169" y="-1048101"/>
            <a:ext cx="15373747" cy="153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Graph.png"/>
          <p:cNvPicPr>
            <a:picLocks noChangeAspect="1"/>
          </p:cNvPicPr>
          <p:nvPr/>
        </p:nvPicPr>
        <p:blipFill>
          <a:blip r:embed="rId2">
            <a:alphaModFix amt="14556"/>
            <a:extLst/>
          </a:blip>
          <a:stretch>
            <a:fillRect/>
          </a:stretch>
        </p:blipFill>
        <p:spPr>
          <a:xfrm rot="11637182">
            <a:off x="-7145753" y="-899569"/>
            <a:ext cx="15078958" cy="150971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2" name="Group 232"/>
          <p:cNvGrpSpPr/>
          <p:nvPr/>
        </p:nvGrpSpPr>
        <p:grpSpPr>
          <a:xfrm>
            <a:off x="16285553" y="403007"/>
            <a:ext cx="7342473" cy="4306612"/>
            <a:chOff x="0" y="0"/>
            <a:chExt cx="7342472" cy="4306611"/>
          </a:xfrm>
        </p:grpSpPr>
        <p:sp>
          <p:nvSpPr>
            <p:cNvPr id="217" name="Shape 217"/>
            <p:cNvSpPr/>
            <p:nvPr/>
          </p:nvSpPr>
          <p:spPr>
            <a:xfrm>
              <a:off x="1647866" y="337704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18" name="Shape 218"/>
            <p:cNvSpPr/>
            <p:nvPr/>
          </p:nvSpPr>
          <p:spPr>
            <a:xfrm>
              <a:off x="3295733" y="163762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19" name="Shape 219"/>
            <p:cNvSpPr/>
            <p:nvPr/>
          </p:nvSpPr>
          <p:spPr>
            <a:xfrm>
              <a:off x="0" y="163762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20" name="Shape 220"/>
            <p:cNvSpPr/>
            <p:nvPr/>
          </p:nvSpPr>
          <p:spPr>
            <a:xfrm>
              <a:off x="0" y="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21" name="Shape 221"/>
            <p:cNvSpPr/>
            <p:nvPr/>
          </p:nvSpPr>
          <p:spPr>
            <a:xfrm>
              <a:off x="3295733" y="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cxnSp>
          <p:nvCxnSpPr>
            <p:cNvPr id="222" name="Connector 222"/>
            <p:cNvCxnSpPr>
              <a:stCxn id="219" idx="0"/>
              <a:endCxn id="220" idx="0"/>
            </p:cNvCxnSpPr>
            <p:nvPr/>
          </p:nvCxnSpPr>
          <p:spPr>
            <a:xfrm flipV="1">
              <a:off x="464785" y="464785"/>
              <a:ext cx="1" cy="1637622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223" name="Connector 223"/>
            <p:cNvCxnSpPr>
              <a:stCxn id="220" idx="0"/>
              <a:endCxn id="221" idx="0"/>
            </p:cNvCxnSpPr>
            <p:nvPr/>
          </p:nvCxnSpPr>
          <p:spPr>
            <a:xfrm>
              <a:off x="464785" y="464785"/>
              <a:ext cx="3295734" cy="1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224" name="Connector 224"/>
            <p:cNvCxnSpPr>
              <a:stCxn id="219" idx="0"/>
              <a:endCxn id="218" idx="0"/>
            </p:cNvCxnSpPr>
            <p:nvPr/>
          </p:nvCxnSpPr>
          <p:spPr>
            <a:xfrm>
              <a:off x="464785" y="2102406"/>
              <a:ext cx="3295734" cy="1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225" name="Connector 225"/>
            <p:cNvCxnSpPr>
              <a:stCxn id="218" idx="0"/>
              <a:endCxn id="221" idx="0"/>
            </p:cNvCxnSpPr>
            <p:nvPr/>
          </p:nvCxnSpPr>
          <p:spPr>
            <a:xfrm flipV="1">
              <a:off x="3760518" y="464785"/>
              <a:ext cx="1" cy="1637622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226" name="Connector 226"/>
            <p:cNvCxnSpPr>
              <a:stCxn id="219" idx="0"/>
              <a:endCxn id="217" idx="0"/>
            </p:cNvCxnSpPr>
            <p:nvPr/>
          </p:nvCxnSpPr>
          <p:spPr>
            <a:xfrm>
              <a:off x="464785" y="2102406"/>
              <a:ext cx="1647868" cy="1739420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227" name="Connector 227"/>
            <p:cNvCxnSpPr>
              <a:stCxn id="217" idx="0"/>
              <a:endCxn id="218" idx="0"/>
            </p:cNvCxnSpPr>
            <p:nvPr/>
          </p:nvCxnSpPr>
          <p:spPr>
            <a:xfrm flipV="1">
              <a:off x="2112652" y="2102406"/>
              <a:ext cx="1647867" cy="1739420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sp>
          <p:nvSpPr>
            <p:cNvPr id="228" name="Shape 228"/>
            <p:cNvSpPr/>
            <p:nvPr/>
          </p:nvSpPr>
          <p:spPr>
            <a:xfrm>
              <a:off x="6412901" y="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29" name="Shape 229"/>
            <p:cNvSpPr/>
            <p:nvPr/>
          </p:nvSpPr>
          <p:spPr>
            <a:xfrm>
              <a:off x="6412901" y="1637620"/>
              <a:ext cx="929572" cy="9295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cxnSp>
          <p:nvCxnSpPr>
            <p:cNvPr id="230" name="Connector 230"/>
            <p:cNvCxnSpPr>
              <a:stCxn id="221" idx="0"/>
              <a:endCxn id="228" idx="0"/>
            </p:cNvCxnSpPr>
            <p:nvPr/>
          </p:nvCxnSpPr>
          <p:spPr>
            <a:xfrm>
              <a:off x="3760518" y="464785"/>
              <a:ext cx="3117170" cy="1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231" name="Connector 231"/>
            <p:cNvCxnSpPr>
              <a:stCxn id="229" idx="0"/>
              <a:endCxn id="228" idx="0"/>
            </p:cNvCxnSpPr>
            <p:nvPr/>
          </p:nvCxnSpPr>
          <p:spPr>
            <a:xfrm flipV="1">
              <a:off x="6877687" y="464785"/>
              <a:ext cx="1" cy="1637622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</p:grpSp>
      <p:sp>
        <p:nvSpPr>
          <p:cNvPr id="233" name="Shape 233"/>
          <p:cNvSpPr/>
          <p:nvPr/>
        </p:nvSpPr>
        <p:spPr>
          <a:xfrm>
            <a:off x="500952" y="480009"/>
            <a:ext cx="11691544" cy="280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algn="l" defTabSz="706516">
              <a:lnSpc>
                <a:spcPct val="120000"/>
              </a:lnSpc>
              <a:defRPr b="1" sz="8772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Matriz de Adjacência:</a:t>
            </a:r>
          </a:p>
        </p:txBody>
      </p:sp>
      <p:sp>
        <p:nvSpPr>
          <p:cNvPr id="234" name="Shape 234"/>
          <p:cNvSpPr/>
          <p:nvPr/>
        </p:nvSpPr>
        <p:spPr>
          <a:xfrm>
            <a:off x="511915" y="2085971"/>
            <a:ext cx="8970887" cy="1060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120000"/>
              </a:lnSpc>
              <a:defRPr b="1" sz="6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Implementação em C++</a:t>
            </a:r>
          </a:p>
        </p:txBody>
      </p:sp>
      <p:pic>
        <p:nvPicPr>
          <p:cNvPr id="235" name="Artboar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46294" y="3321811"/>
            <a:ext cx="10891412" cy="9261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