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5" r:id="rId9"/>
    <p:sldId id="266" r:id="rId10"/>
    <p:sldId id="267"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6" d="100"/>
          <a:sy n="66" d="100"/>
        </p:scale>
        <p:origin x="900" y="3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E61D1C4-3598-48B6-AB5B-98077E938F0C}"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854A5-71EC-4070-9B70-52B7100470FA}" type="slidenum">
              <a:rPr lang="en-US" smtClean="0"/>
              <a:t>‹#›</a:t>
            </a:fld>
            <a:endParaRPr lang="en-US"/>
          </a:p>
        </p:txBody>
      </p:sp>
    </p:spTree>
    <p:extLst>
      <p:ext uri="{BB962C8B-B14F-4D97-AF65-F5344CB8AC3E}">
        <p14:creationId xmlns:p14="http://schemas.microsoft.com/office/powerpoint/2010/main" val="3130607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61D1C4-3598-48B6-AB5B-98077E938F0C}"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854A5-71EC-4070-9B70-52B7100470FA}" type="slidenum">
              <a:rPr lang="en-US" smtClean="0"/>
              <a:t>‹#›</a:t>
            </a:fld>
            <a:endParaRPr lang="en-US"/>
          </a:p>
        </p:txBody>
      </p:sp>
    </p:spTree>
    <p:extLst>
      <p:ext uri="{BB962C8B-B14F-4D97-AF65-F5344CB8AC3E}">
        <p14:creationId xmlns:p14="http://schemas.microsoft.com/office/powerpoint/2010/main" val="3389160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61D1C4-3598-48B6-AB5B-98077E938F0C}"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854A5-71EC-4070-9B70-52B7100470FA}" type="slidenum">
              <a:rPr lang="en-US" smtClean="0"/>
              <a:t>‹#›</a:t>
            </a:fld>
            <a:endParaRPr lang="en-US"/>
          </a:p>
        </p:txBody>
      </p:sp>
    </p:spTree>
    <p:extLst>
      <p:ext uri="{BB962C8B-B14F-4D97-AF65-F5344CB8AC3E}">
        <p14:creationId xmlns:p14="http://schemas.microsoft.com/office/powerpoint/2010/main" val="190154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61D1C4-3598-48B6-AB5B-98077E938F0C}"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854A5-71EC-4070-9B70-52B7100470FA}" type="slidenum">
              <a:rPr lang="en-US" smtClean="0"/>
              <a:t>‹#›</a:t>
            </a:fld>
            <a:endParaRPr lang="en-US"/>
          </a:p>
        </p:txBody>
      </p:sp>
    </p:spTree>
    <p:extLst>
      <p:ext uri="{BB962C8B-B14F-4D97-AF65-F5344CB8AC3E}">
        <p14:creationId xmlns:p14="http://schemas.microsoft.com/office/powerpoint/2010/main" val="2095422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61D1C4-3598-48B6-AB5B-98077E938F0C}"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854A5-71EC-4070-9B70-52B7100470FA}" type="slidenum">
              <a:rPr lang="en-US" smtClean="0"/>
              <a:t>‹#›</a:t>
            </a:fld>
            <a:endParaRPr lang="en-US"/>
          </a:p>
        </p:txBody>
      </p:sp>
    </p:spTree>
    <p:extLst>
      <p:ext uri="{BB962C8B-B14F-4D97-AF65-F5344CB8AC3E}">
        <p14:creationId xmlns:p14="http://schemas.microsoft.com/office/powerpoint/2010/main" val="1866844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61D1C4-3598-48B6-AB5B-98077E938F0C}"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854A5-71EC-4070-9B70-52B7100470FA}" type="slidenum">
              <a:rPr lang="en-US" smtClean="0"/>
              <a:t>‹#›</a:t>
            </a:fld>
            <a:endParaRPr lang="en-US"/>
          </a:p>
        </p:txBody>
      </p:sp>
    </p:spTree>
    <p:extLst>
      <p:ext uri="{BB962C8B-B14F-4D97-AF65-F5344CB8AC3E}">
        <p14:creationId xmlns:p14="http://schemas.microsoft.com/office/powerpoint/2010/main" val="2924734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E61D1C4-3598-48B6-AB5B-98077E938F0C}" type="datetimeFigureOut">
              <a:rPr lang="en-US" smtClean="0"/>
              <a:t>1/24/2020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5854A5-71EC-4070-9B70-52B7100470FA}" type="slidenum">
              <a:rPr lang="en-US" smtClean="0"/>
              <a:t>‹#›</a:t>
            </a:fld>
            <a:endParaRPr lang="en-US"/>
          </a:p>
        </p:txBody>
      </p:sp>
    </p:spTree>
    <p:extLst>
      <p:ext uri="{BB962C8B-B14F-4D97-AF65-F5344CB8AC3E}">
        <p14:creationId xmlns:p14="http://schemas.microsoft.com/office/powerpoint/2010/main" val="2619833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E61D1C4-3598-48B6-AB5B-98077E938F0C}" type="datetimeFigureOut">
              <a:rPr lang="en-US" smtClean="0"/>
              <a:t>1/24/2020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5854A5-71EC-4070-9B70-52B7100470FA}" type="slidenum">
              <a:rPr lang="en-US" smtClean="0"/>
              <a:t>‹#›</a:t>
            </a:fld>
            <a:endParaRPr lang="en-US"/>
          </a:p>
        </p:txBody>
      </p:sp>
    </p:spTree>
    <p:extLst>
      <p:ext uri="{BB962C8B-B14F-4D97-AF65-F5344CB8AC3E}">
        <p14:creationId xmlns:p14="http://schemas.microsoft.com/office/powerpoint/2010/main" val="2103382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61D1C4-3598-48B6-AB5B-98077E938F0C}" type="datetimeFigureOut">
              <a:rPr lang="en-US" smtClean="0"/>
              <a:t>1/24/2020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5854A5-71EC-4070-9B70-52B7100470FA}" type="slidenum">
              <a:rPr lang="en-US" smtClean="0"/>
              <a:t>‹#›</a:t>
            </a:fld>
            <a:endParaRPr lang="en-US"/>
          </a:p>
        </p:txBody>
      </p:sp>
    </p:spTree>
    <p:extLst>
      <p:ext uri="{BB962C8B-B14F-4D97-AF65-F5344CB8AC3E}">
        <p14:creationId xmlns:p14="http://schemas.microsoft.com/office/powerpoint/2010/main" val="1604624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61D1C4-3598-48B6-AB5B-98077E938F0C}"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854A5-71EC-4070-9B70-52B7100470FA}" type="slidenum">
              <a:rPr lang="en-US" smtClean="0"/>
              <a:t>‹#›</a:t>
            </a:fld>
            <a:endParaRPr lang="en-US"/>
          </a:p>
        </p:txBody>
      </p:sp>
    </p:spTree>
    <p:extLst>
      <p:ext uri="{BB962C8B-B14F-4D97-AF65-F5344CB8AC3E}">
        <p14:creationId xmlns:p14="http://schemas.microsoft.com/office/powerpoint/2010/main" val="836913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61D1C4-3598-48B6-AB5B-98077E938F0C}"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854A5-71EC-4070-9B70-52B7100470FA}" type="slidenum">
              <a:rPr lang="en-US" smtClean="0"/>
              <a:t>‹#›</a:t>
            </a:fld>
            <a:endParaRPr lang="en-US"/>
          </a:p>
        </p:txBody>
      </p:sp>
    </p:spTree>
    <p:extLst>
      <p:ext uri="{BB962C8B-B14F-4D97-AF65-F5344CB8AC3E}">
        <p14:creationId xmlns:p14="http://schemas.microsoft.com/office/powerpoint/2010/main" val="2435288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61D1C4-3598-48B6-AB5B-98077E938F0C}" type="datetimeFigureOut">
              <a:rPr lang="en-US" smtClean="0"/>
              <a:t>1/24/2020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854A5-71EC-4070-9B70-52B7100470FA}" type="slidenum">
              <a:rPr lang="en-US" smtClean="0"/>
              <a:t>‹#›</a:t>
            </a:fld>
            <a:endParaRPr lang="en-US"/>
          </a:p>
        </p:txBody>
      </p:sp>
    </p:spTree>
    <p:extLst>
      <p:ext uri="{BB962C8B-B14F-4D97-AF65-F5344CB8AC3E}">
        <p14:creationId xmlns:p14="http://schemas.microsoft.com/office/powerpoint/2010/main" val="3493633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57154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993"/>
            <a:ext cx="10515600" cy="1325563"/>
          </a:xfrm>
        </p:spPr>
        <p:txBody>
          <a:bodyPr/>
          <a:lstStyle/>
          <a:p>
            <a:r>
              <a:rPr lang="en-US" dirty="0" smtClean="0"/>
              <a:t>Clients Section &gt;&gt; </a:t>
            </a:r>
            <a:r>
              <a:rPr lang="en-US" sz="3200" dirty="0" smtClean="0"/>
              <a:t>Reviews &gt;&gt; </a:t>
            </a:r>
            <a:r>
              <a:rPr lang="en-US" sz="2400" dirty="0" smtClean="0"/>
              <a:t>DFM </a:t>
            </a:r>
            <a:endParaRPr lang="en-US" sz="2400" dirty="0"/>
          </a:p>
        </p:txBody>
      </p:sp>
      <p:sp>
        <p:nvSpPr>
          <p:cNvPr id="11" name="TextBox 10"/>
          <p:cNvSpPr txBox="1"/>
          <p:nvPr/>
        </p:nvSpPr>
        <p:spPr>
          <a:xfrm>
            <a:off x="653144" y="5605150"/>
            <a:ext cx="9773392" cy="369332"/>
          </a:xfrm>
          <a:prstGeom prst="rect">
            <a:avLst/>
          </a:prstGeom>
          <a:noFill/>
        </p:spPr>
        <p:txBody>
          <a:bodyPr wrap="square" rtlCol="0">
            <a:spAutoFit/>
          </a:bodyPr>
          <a:lstStyle/>
          <a:p>
            <a:r>
              <a:rPr lang="en-US" dirty="0" smtClean="0"/>
              <a:t>A popup  containing DFM information and facility remove DFM dependency.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55" y="557212"/>
            <a:ext cx="11112005" cy="6467702"/>
          </a:xfrm>
          <a:prstGeom prst="rect">
            <a:avLst/>
          </a:prstGeom>
        </p:spPr>
      </p:pic>
    </p:spTree>
    <p:extLst>
      <p:ext uri="{BB962C8B-B14F-4D97-AF65-F5344CB8AC3E}">
        <p14:creationId xmlns:p14="http://schemas.microsoft.com/office/powerpoint/2010/main" val="524786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 Section &gt;&gt; </a:t>
            </a:r>
            <a:r>
              <a:rPr lang="en-US" sz="3200" dirty="0" smtClean="0"/>
              <a:t>Reviews &gt;&gt; Banners</a:t>
            </a:r>
            <a:endParaRPr lang="en-US" sz="3200" dirty="0"/>
          </a:p>
        </p:txBody>
      </p:sp>
      <p:sp>
        <p:nvSpPr>
          <p:cNvPr id="12" name="TextBox 11"/>
          <p:cNvSpPr txBox="1"/>
          <p:nvPr/>
        </p:nvSpPr>
        <p:spPr>
          <a:xfrm>
            <a:off x="2410692" y="1395425"/>
            <a:ext cx="6234544" cy="338554"/>
          </a:xfrm>
          <a:prstGeom prst="rect">
            <a:avLst/>
          </a:prstGeom>
          <a:noFill/>
        </p:spPr>
        <p:txBody>
          <a:bodyPr wrap="square" rtlCol="0">
            <a:spAutoFit/>
          </a:bodyPr>
          <a:lstStyle/>
          <a:p>
            <a:pPr algn="ctr"/>
            <a:r>
              <a:rPr lang="en-US" sz="1600" dirty="0" smtClean="0"/>
              <a:t>&lt;&lt;Client name </a:t>
            </a:r>
            <a:r>
              <a:rPr lang="en-US" sz="1600" dirty="0" smtClean="0"/>
              <a:t>&gt;&gt;  - Banners for Review &lt;&lt;Review Id&gt;&gt;</a:t>
            </a:r>
            <a:endParaRPr lang="en-US" sz="1600" dirty="0"/>
          </a:p>
        </p:txBody>
      </p:sp>
    </p:spTree>
    <p:extLst>
      <p:ext uri="{BB962C8B-B14F-4D97-AF65-F5344CB8AC3E}">
        <p14:creationId xmlns:p14="http://schemas.microsoft.com/office/powerpoint/2010/main" val="494206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 Section</a:t>
            </a:r>
            <a:endParaRPr lang="en-US" dirty="0"/>
          </a:p>
        </p:txBody>
      </p:sp>
      <p:sp>
        <p:nvSpPr>
          <p:cNvPr id="3" name="Content Placeholder 2"/>
          <p:cNvSpPr>
            <a:spLocks noGrp="1"/>
          </p:cNvSpPr>
          <p:nvPr>
            <p:ph idx="1"/>
          </p:nvPr>
        </p:nvSpPr>
        <p:spPr/>
        <p:txBody>
          <a:bodyPr/>
          <a:lstStyle/>
          <a:p>
            <a:r>
              <a:rPr lang="en-US" dirty="0" smtClean="0"/>
              <a:t>A tabular paginated listing of clients.</a:t>
            </a:r>
          </a:p>
          <a:p>
            <a:pPr lvl="1"/>
            <a:r>
              <a:rPr lang="en-US" dirty="0" smtClean="0"/>
              <a:t>With search options</a:t>
            </a:r>
          </a:p>
          <a:p>
            <a:pPr lvl="1"/>
            <a:r>
              <a:rPr lang="en-US" dirty="0" smtClean="0"/>
              <a:t>Options to link GMR &amp; DFM – (in a popup)</a:t>
            </a:r>
          </a:p>
          <a:p>
            <a:pPr lvl="1"/>
            <a:r>
              <a:rPr lang="en-US" dirty="0" smtClean="0"/>
              <a:t>Add/change doctors image, logo – (in a popup, with crop support)</a:t>
            </a:r>
          </a:p>
          <a:p>
            <a:pPr lvl="1"/>
            <a:r>
              <a:rPr lang="en-US" dirty="0" smtClean="0"/>
              <a:t>Options to </a:t>
            </a:r>
            <a:r>
              <a:rPr lang="en-US" dirty="0" err="1" smtClean="0"/>
              <a:t>viewadd</a:t>
            </a:r>
            <a:r>
              <a:rPr lang="en-US" dirty="0" smtClean="0"/>
              <a:t> custom reviews</a:t>
            </a:r>
          </a:p>
          <a:p>
            <a:pPr lvl="1"/>
            <a:r>
              <a:rPr lang="en-US" dirty="0" smtClean="0"/>
              <a:t>Auto generate HOF banners</a:t>
            </a:r>
          </a:p>
          <a:p>
            <a:pPr lvl="1"/>
            <a:r>
              <a:rPr lang="en-US" dirty="0" smtClean="0"/>
              <a:t>Auto-delete HOF banners</a:t>
            </a:r>
          </a:p>
          <a:p>
            <a:pPr lvl="1"/>
            <a:endParaRPr lang="en-US" dirty="0" smtClean="0"/>
          </a:p>
        </p:txBody>
      </p:sp>
    </p:spTree>
    <p:extLst>
      <p:ext uri="{BB962C8B-B14F-4D97-AF65-F5344CB8AC3E}">
        <p14:creationId xmlns:p14="http://schemas.microsoft.com/office/powerpoint/2010/main" val="3836113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 Section</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036468319"/>
              </p:ext>
            </p:extLst>
          </p:nvPr>
        </p:nvGraphicFramePr>
        <p:xfrm>
          <a:off x="963221" y="1583813"/>
          <a:ext cx="9878950" cy="3439914"/>
        </p:xfrm>
        <a:graphic>
          <a:graphicData uri="http://schemas.openxmlformats.org/drawingml/2006/table">
            <a:tbl>
              <a:tblPr firstRow="1" bandRow="1">
                <a:tableStyleId>{5C22544A-7EE6-4342-B048-85BDC9FD1C3A}</a:tableStyleId>
              </a:tblPr>
              <a:tblGrid>
                <a:gridCol w="390566"/>
                <a:gridCol w="1943733"/>
                <a:gridCol w="940943"/>
                <a:gridCol w="1354815"/>
                <a:gridCol w="997527"/>
                <a:gridCol w="4251366"/>
              </a:tblGrid>
              <a:tr h="370840">
                <a:tc>
                  <a:txBody>
                    <a:bodyPr/>
                    <a:lstStyle/>
                    <a:p>
                      <a:r>
                        <a:rPr lang="en-US" dirty="0" smtClean="0"/>
                        <a:t>ID</a:t>
                      </a:r>
                      <a:endParaRPr lang="en-US" dirty="0"/>
                    </a:p>
                  </a:txBody>
                  <a:tcPr/>
                </a:tc>
                <a:tc>
                  <a:txBody>
                    <a:bodyPr/>
                    <a:lstStyle/>
                    <a:p>
                      <a:r>
                        <a:rPr lang="en-US" dirty="0" smtClean="0"/>
                        <a:t>Name &amp; URL</a:t>
                      </a:r>
                      <a:endParaRPr lang="en-US" dirty="0"/>
                    </a:p>
                  </a:txBody>
                  <a:tcPr/>
                </a:tc>
                <a:tc>
                  <a:txBody>
                    <a:bodyPr/>
                    <a:lstStyle/>
                    <a:p>
                      <a:r>
                        <a:rPr lang="en-US" dirty="0" smtClean="0"/>
                        <a:t>User Image</a:t>
                      </a:r>
                      <a:endParaRPr lang="en-US" dirty="0"/>
                    </a:p>
                  </a:txBody>
                  <a:tcPr/>
                </a:tc>
                <a:tc>
                  <a:txBody>
                    <a:bodyPr/>
                    <a:lstStyle/>
                    <a:p>
                      <a:r>
                        <a:rPr lang="en-US" dirty="0" smtClean="0"/>
                        <a:t>User Logo</a:t>
                      </a:r>
                      <a:endParaRPr lang="en-US" dirty="0"/>
                    </a:p>
                  </a:txBody>
                  <a:tcPr/>
                </a:tc>
                <a:tc>
                  <a:txBody>
                    <a:bodyPr/>
                    <a:lstStyle/>
                    <a:p>
                      <a:r>
                        <a:rPr lang="en-US" dirty="0" smtClean="0"/>
                        <a:t>Linkages</a:t>
                      </a:r>
                      <a:endParaRPr lang="en-US" dirty="0"/>
                    </a:p>
                  </a:txBody>
                  <a:tcPr/>
                </a:tc>
                <a:tc>
                  <a:txBody>
                    <a:bodyPr/>
                    <a:lstStyle/>
                    <a:p>
                      <a:r>
                        <a:rPr lang="en-US" dirty="0" smtClean="0"/>
                        <a:t>Actions</a:t>
                      </a:r>
                      <a:endParaRPr lang="en-US" dirty="0"/>
                    </a:p>
                  </a:txBody>
                  <a:tcPr/>
                </a:tc>
              </a:tr>
              <a:tr h="574794">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r>
                        <a:rPr lang="en-US" sz="1000" kern="1200" baseline="0" dirty="0" smtClean="0">
                          <a:solidFill>
                            <a:schemeClr val="dk1"/>
                          </a:solidFill>
                          <a:latin typeface="+mn-lt"/>
                          <a:ea typeface="+mn-ea"/>
                          <a:cs typeface="+mn-cs"/>
                        </a:rPr>
                        <a:t>DFM GMR</a:t>
                      </a:r>
                      <a:endParaRPr lang="en-US" sz="1000" kern="1200" baseline="0" dirty="0">
                        <a:solidFill>
                          <a:schemeClr val="dk1"/>
                        </a:solidFill>
                        <a:latin typeface="+mn-lt"/>
                        <a:ea typeface="+mn-ea"/>
                        <a:cs typeface="+mn-cs"/>
                      </a:endParaRPr>
                    </a:p>
                  </a:txBody>
                  <a:tcPr/>
                </a:tc>
                <a:tc>
                  <a:txBody>
                    <a:bodyPr/>
                    <a:lstStyle/>
                    <a:p>
                      <a:r>
                        <a:rPr lang="en-US" sz="1000" dirty="0" smtClean="0"/>
                        <a:t>[Reviews] </a:t>
                      </a:r>
                      <a:r>
                        <a:rPr lang="en-US" sz="1000" baseline="0" dirty="0" smtClean="0"/>
                        <a:t> [Auto generated banners] [Auto Delete Banners]</a:t>
                      </a:r>
                      <a:endParaRPr lang="en-US" sz="1000" dirty="0"/>
                    </a:p>
                  </a:txBody>
                  <a:tcPr/>
                </a:tc>
              </a:tr>
              <a:tr h="370840">
                <a:tc>
                  <a:txBody>
                    <a:bodyPr/>
                    <a:lstStyle/>
                    <a:p>
                      <a:endParaRPr lang="en-US"/>
                    </a:p>
                  </a:txBody>
                  <a:tcPr/>
                </a:tc>
                <a:tc>
                  <a:txBody>
                    <a:bodyPr/>
                    <a:lstStyle/>
                    <a:p>
                      <a:endParaRPr lang="en-US"/>
                    </a:p>
                  </a:txBody>
                  <a:tcPr/>
                </a:tc>
                <a:tc>
                  <a:txBody>
                    <a:bodyPr/>
                    <a:lstStyle/>
                    <a:p>
                      <a:pPr algn="ctr"/>
                      <a:r>
                        <a:rPr lang="en-US" sz="1050" dirty="0" smtClean="0"/>
                        <a:t>&lt;&lt;View&gt;&gt;</a:t>
                      </a:r>
                      <a:endParaRPr lang="en-US" sz="1050" dirty="0"/>
                    </a:p>
                  </a:txBody>
                  <a:tcPr/>
                </a:tc>
                <a:tc>
                  <a:txBody>
                    <a:bodyPr/>
                    <a:lstStyle/>
                    <a:p>
                      <a:pPr algn="ctr"/>
                      <a:r>
                        <a:rPr lang="en-US" sz="1050" dirty="0" smtClean="0"/>
                        <a:t>&lt;&lt;View&gt;&gt;</a:t>
                      </a:r>
                      <a:endParaRPr lang="en-US" sz="1050" b="0" dirty="0"/>
                    </a:p>
                  </a:txBody>
                  <a:tcPr/>
                </a:tc>
                <a:tc>
                  <a:txBody>
                    <a:bodyPr/>
                    <a:lstStyle/>
                    <a:p>
                      <a:r>
                        <a:rPr lang="en-US" sz="1000" kern="1200" baseline="0" dirty="0" smtClean="0">
                          <a:solidFill>
                            <a:schemeClr val="dk1"/>
                          </a:solidFill>
                          <a:latin typeface="+mn-lt"/>
                          <a:ea typeface="+mn-ea"/>
                          <a:cs typeface="+mn-cs"/>
                        </a:rPr>
                        <a:t>GMR +</a:t>
                      </a:r>
                      <a:endParaRPr lang="en-US" sz="1000" kern="1200" baseline="0" dirty="0">
                        <a:solidFill>
                          <a:schemeClr val="dk1"/>
                        </a:solidFill>
                        <a:latin typeface="+mn-lt"/>
                        <a:ea typeface="+mn-ea"/>
                        <a:cs typeface="+mn-cs"/>
                      </a:endParaRPr>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pPr algn="ctr"/>
                      <a:r>
                        <a:rPr lang="en-US" sz="1050" dirty="0" smtClean="0"/>
                        <a:t>&lt;&lt;View&gt;&gt;</a:t>
                      </a:r>
                      <a:endParaRPr lang="en-US" sz="1050" dirty="0"/>
                    </a:p>
                  </a:txBody>
                  <a:tcPr/>
                </a:tc>
                <a:tc>
                  <a:txBody>
                    <a:bodyPr/>
                    <a:lstStyle/>
                    <a:p>
                      <a:pPr algn="ctr"/>
                      <a:r>
                        <a:rPr lang="en-US" sz="1050" dirty="0" smtClean="0"/>
                        <a:t>&lt;&lt;upload&gt;&gt;</a:t>
                      </a:r>
                      <a:endParaRPr lang="en-US" sz="1050" dirty="0"/>
                    </a:p>
                  </a:txBody>
                  <a:tcPr/>
                </a:tc>
                <a:tc>
                  <a:txBody>
                    <a:bodyPr/>
                    <a:lstStyle/>
                    <a:p>
                      <a:r>
                        <a:rPr lang="en-US" sz="1000" kern="1200" baseline="0" dirty="0" smtClean="0">
                          <a:solidFill>
                            <a:schemeClr val="dk1"/>
                          </a:solidFill>
                          <a:latin typeface="+mn-lt"/>
                          <a:ea typeface="+mn-ea"/>
                          <a:cs typeface="+mn-cs"/>
                        </a:rPr>
                        <a:t>GMR +</a:t>
                      </a:r>
                      <a:endParaRPr lang="en-US" sz="1000" kern="1200" baseline="0" dirty="0">
                        <a:solidFill>
                          <a:schemeClr val="dk1"/>
                        </a:solidFill>
                        <a:latin typeface="+mn-lt"/>
                        <a:ea typeface="+mn-ea"/>
                        <a:cs typeface="+mn-cs"/>
                      </a:endParaRPr>
                    </a:p>
                  </a:txBody>
                  <a:tcPr/>
                </a:tc>
                <a:tc>
                  <a:txBody>
                    <a:bodyPr/>
                    <a:lstStyle/>
                    <a:p>
                      <a:endParaRPr lang="en-US" dirty="0"/>
                    </a:p>
                  </a:txBody>
                  <a:tcPr/>
                </a:tc>
              </a:tr>
              <a:tr h="370840">
                <a:tc>
                  <a:txBody>
                    <a:bodyPr/>
                    <a:lstStyle/>
                    <a:p>
                      <a:endParaRPr lang="en-US"/>
                    </a:p>
                  </a:txBody>
                  <a:tcPr/>
                </a:tc>
                <a:tc>
                  <a:txBody>
                    <a:bodyPr/>
                    <a:lstStyle/>
                    <a:p>
                      <a:endParaRPr lang="en-US"/>
                    </a:p>
                  </a:txBody>
                  <a:tcPr/>
                </a:tc>
                <a:tc>
                  <a:txBody>
                    <a:bodyPr/>
                    <a:lstStyle/>
                    <a:p>
                      <a:pPr algn="ctr"/>
                      <a:endParaRPr lang="en-US" sz="1050"/>
                    </a:p>
                  </a:txBody>
                  <a:tcPr/>
                </a:tc>
                <a:tc>
                  <a:txBody>
                    <a:bodyPr/>
                    <a:lstStyle/>
                    <a:p>
                      <a:pPr algn="ctr"/>
                      <a:endParaRPr lang="en-US" sz="1050" dirty="0"/>
                    </a:p>
                  </a:txBody>
                  <a:tcPr/>
                </a:tc>
                <a:tc>
                  <a:txBody>
                    <a:bodyPr/>
                    <a:lstStyle/>
                    <a:p>
                      <a:r>
                        <a:rPr lang="en-US" dirty="0" smtClean="0"/>
                        <a:t>+</a:t>
                      </a:r>
                      <a:endParaRPr lang="en-US" dirty="0"/>
                    </a:p>
                  </a:txBody>
                  <a:tcPr/>
                </a:tc>
                <a:tc>
                  <a:txBody>
                    <a:bodyPr/>
                    <a:lstStyle/>
                    <a:p>
                      <a:endParaRPr lang="en-US" dirty="0"/>
                    </a:p>
                  </a:txBody>
                  <a:tcPr/>
                </a:tc>
              </a:tr>
              <a:tr h="370840">
                <a:tc>
                  <a:txBody>
                    <a:bodyPr/>
                    <a:lstStyle/>
                    <a:p>
                      <a:endParaRPr lang="en-US"/>
                    </a:p>
                  </a:txBody>
                  <a:tcPr/>
                </a:tc>
                <a:tc>
                  <a:txBody>
                    <a:bodyPr/>
                    <a:lstStyle/>
                    <a:p>
                      <a:endParaRPr lang="en-US"/>
                    </a:p>
                  </a:txBody>
                  <a:tcPr/>
                </a:tc>
                <a:tc>
                  <a:txBody>
                    <a:bodyPr/>
                    <a:lstStyle/>
                    <a:p>
                      <a:pPr algn="ctr"/>
                      <a:endParaRPr lang="en-US" sz="1050"/>
                    </a:p>
                  </a:txBody>
                  <a:tcPr/>
                </a:tc>
                <a:tc>
                  <a:txBody>
                    <a:bodyPr/>
                    <a:lstStyle/>
                    <a:p>
                      <a:pPr algn="ctr"/>
                      <a:endParaRPr lang="en-US" sz="1050" dirty="0"/>
                    </a:p>
                  </a:txBody>
                  <a:tcPr/>
                </a:tc>
                <a:tc>
                  <a:txBody>
                    <a:bodyPr/>
                    <a:lstStyle/>
                    <a:p>
                      <a:r>
                        <a:rPr lang="en-US" dirty="0" smtClean="0"/>
                        <a:t>+</a:t>
                      </a:r>
                      <a:endParaRPr lang="en-US" dirty="0"/>
                    </a:p>
                  </a:txBody>
                  <a:tcPr/>
                </a:tc>
                <a:tc>
                  <a:txBody>
                    <a:bodyPr/>
                    <a:lstStyle/>
                    <a:p>
                      <a:endParaRPr lang="en-US" dirty="0"/>
                    </a:p>
                  </a:txBody>
                  <a:tcPr/>
                </a:tc>
              </a:tr>
              <a:tr h="370840">
                <a:tc>
                  <a:txBody>
                    <a:bodyPr/>
                    <a:lstStyle/>
                    <a:p>
                      <a:endParaRPr lang="en-US"/>
                    </a:p>
                  </a:txBody>
                  <a:tcPr/>
                </a:tc>
                <a:tc>
                  <a:txBody>
                    <a:bodyPr/>
                    <a:lstStyle/>
                    <a:p>
                      <a:endParaRPr lang="en-US"/>
                    </a:p>
                  </a:txBody>
                  <a:tcPr/>
                </a:tc>
                <a:tc>
                  <a:txBody>
                    <a:bodyPr/>
                    <a:lstStyle/>
                    <a:p>
                      <a:pPr algn="ctr"/>
                      <a:endParaRPr lang="en-US" sz="1050"/>
                    </a:p>
                  </a:txBody>
                  <a:tcPr/>
                </a:tc>
                <a:tc>
                  <a:txBody>
                    <a:bodyPr/>
                    <a:lstStyle/>
                    <a:p>
                      <a:pPr algn="ctr"/>
                      <a:endParaRPr lang="en-US" sz="1050" dirty="0"/>
                    </a:p>
                  </a:txBody>
                  <a:tcPr/>
                </a:tc>
                <a:tc>
                  <a:txBody>
                    <a:bodyPr/>
                    <a:lstStyle/>
                    <a:p>
                      <a:r>
                        <a:rPr lang="en-US" dirty="0" smtClean="0"/>
                        <a:t>+</a:t>
                      </a:r>
                      <a:endParaRPr lang="en-US" dirty="0"/>
                    </a:p>
                  </a:txBody>
                  <a:tcPr/>
                </a:tc>
                <a:tc>
                  <a:txBody>
                    <a:bodyPr/>
                    <a:lstStyle/>
                    <a:p>
                      <a:endParaRPr lang="en-US" dirty="0"/>
                    </a:p>
                  </a:txBody>
                  <a:tcPr/>
                </a:tc>
              </a:tr>
              <a:tr h="370840">
                <a:tc>
                  <a:txBody>
                    <a:bodyPr/>
                    <a:lstStyle/>
                    <a:p>
                      <a:endParaRPr lang="en-US"/>
                    </a:p>
                  </a:txBody>
                  <a:tcPr/>
                </a:tc>
                <a:tc>
                  <a:txBody>
                    <a:bodyPr/>
                    <a:lstStyle/>
                    <a:p>
                      <a:endParaRPr lang="en-US"/>
                    </a:p>
                  </a:txBody>
                  <a:tcPr/>
                </a:tc>
                <a:tc>
                  <a:txBody>
                    <a:bodyPr/>
                    <a:lstStyle/>
                    <a:p>
                      <a:pPr algn="ctr"/>
                      <a:endParaRPr lang="en-US" sz="1050"/>
                    </a:p>
                  </a:txBody>
                  <a:tcPr/>
                </a:tc>
                <a:tc>
                  <a:txBody>
                    <a:bodyPr/>
                    <a:lstStyle/>
                    <a:p>
                      <a:pPr algn="ctr"/>
                      <a:endParaRPr lang="en-US" sz="1050" dirty="0"/>
                    </a:p>
                  </a:txBody>
                  <a:tcPr/>
                </a:tc>
                <a:tc>
                  <a:txBody>
                    <a:bodyPr/>
                    <a:lstStyle/>
                    <a:p>
                      <a:r>
                        <a:rPr lang="en-US" dirty="0" smtClean="0"/>
                        <a:t>+</a:t>
                      </a:r>
                      <a:endParaRPr lang="en-US" dirty="0"/>
                    </a:p>
                  </a:txBody>
                  <a:tcPr/>
                </a:tc>
                <a:tc>
                  <a:txBody>
                    <a:bodyPr/>
                    <a:lstStyle/>
                    <a:p>
                      <a:endParaRPr lang="en-US" dirty="0"/>
                    </a:p>
                  </a:txBody>
                  <a:tcPr/>
                </a:tc>
              </a:tr>
            </a:tbl>
          </a:graphicData>
        </a:graphic>
      </p:graphicFrame>
      <p:sp>
        <p:nvSpPr>
          <p:cNvPr id="7" name="Rectangle 6"/>
          <p:cNvSpPr/>
          <p:nvPr/>
        </p:nvSpPr>
        <p:spPr>
          <a:xfrm>
            <a:off x="8835242" y="1353787"/>
            <a:ext cx="1959428" cy="33690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Search</a:t>
            </a:r>
            <a:endParaRPr lang="en-US" dirty="0">
              <a:solidFill>
                <a:schemeClr val="tx1"/>
              </a:solidFill>
            </a:endParaRPr>
          </a:p>
        </p:txBody>
      </p:sp>
      <p:pic>
        <p:nvPicPr>
          <p:cNvPr id="9" name="Picture 8"/>
          <p:cNvPicPr>
            <a:picLocks noChangeAspect="1"/>
          </p:cNvPicPr>
          <p:nvPr/>
        </p:nvPicPr>
        <p:blipFill>
          <a:blip r:embed="rId2"/>
          <a:stretch>
            <a:fillRect/>
          </a:stretch>
        </p:blipFill>
        <p:spPr>
          <a:xfrm>
            <a:off x="3576389" y="2350848"/>
            <a:ext cx="474085" cy="474085"/>
          </a:xfrm>
          <a:prstGeom prst="rect">
            <a:avLst/>
          </a:prstGeom>
        </p:spPr>
      </p:pic>
      <p:pic>
        <p:nvPicPr>
          <p:cNvPr id="10" name="Picture 9"/>
          <p:cNvPicPr>
            <a:picLocks noChangeAspect="1"/>
          </p:cNvPicPr>
          <p:nvPr/>
        </p:nvPicPr>
        <p:blipFill>
          <a:blip r:embed="rId3"/>
          <a:stretch>
            <a:fillRect/>
          </a:stretch>
        </p:blipFill>
        <p:spPr>
          <a:xfrm>
            <a:off x="4363749" y="2448462"/>
            <a:ext cx="1146402" cy="278855"/>
          </a:xfrm>
          <a:prstGeom prst="rect">
            <a:avLst/>
          </a:prstGeom>
        </p:spPr>
      </p:pic>
      <p:sp>
        <p:nvSpPr>
          <p:cNvPr id="11" name="TextBox 10"/>
          <p:cNvSpPr txBox="1"/>
          <p:nvPr/>
        </p:nvSpPr>
        <p:spPr>
          <a:xfrm>
            <a:off x="1021278" y="5070764"/>
            <a:ext cx="9773392" cy="1200329"/>
          </a:xfrm>
          <a:prstGeom prst="rect">
            <a:avLst/>
          </a:prstGeom>
          <a:noFill/>
        </p:spPr>
        <p:txBody>
          <a:bodyPr wrap="square" rtlCol="0">
            <a:spAutoFit/>
          </a:bodyPr>
          <a:lstStyle/>
          <a:p>
            <a:r>
              <a:rPr lang="en-US" dirty="0" smtClean="0"/>
              <a:t>User image, user logo can be displayed but if all are to be loaded at page load, it would affect loaded time. Therefore it is suggested to have an option to view images by on demand. If there is no image added an &lt;&lt;upload&gt;&gt; link can be shown. For images uploaded already, by clicking on image it is possible to show the upload popup.</a:t>
            </a:r>
            <a:endParaRPr lang="en-US" dirty="0"/>
          </a:p>
        </p:txBody>
      </p:sp>
    </p:spTree>
    <p:extLst>
      <p:ext uri="{BB962C8B-B14F-4D97-AF65-F5344CB8AC3E}">
        <p14:creationId xmlns:p14="http://schemas.microsoft.com/office/powerpoint/2010/main" val="3333965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 Section &gt;&gt; </a:t>
            </a:r>
            <a:r>
              <a:rPr lang="en-US" sz="3200" dirty="0" smtClean="0"/>
              <a:t>User Image Upload</a:t>
            </a:r>
            <a:endParaRPr lang="en-US" sz="3200" dirty="0"/>
          </a:p>
        </p:txBody>
      </p:sp>
      <p:sp>
        <p:nvSpPr>
          <p:cNvPr id="11" name="TextBox 10"/>
          <p:cNvSpPr txBox="1"/>
          <p:nvPr/>
        </p:nvSpPr>
        <p:spPr>
          <a:xfrm>
            <a:off x="1021278" y="5070764"/>
            <a:ext cx="9773392" cy="369332"/>
          </a:xfrm>
          <a:prstGeom prst="rect">
            <a:avLst/>
          </a:prstGeom>
          <a:noFill/>
        </p:spPr>
        <p:txBody>
          <a:bodyPr wrap="square" rtlCol="0">
            <a:spAutoFit/>
          </a:bodyPr>
          <a:lstStyle/>
          <a:p>
            <a:r>
              <a:rPr lang="en-US" dirty="0" smtClean="0"/>
              <a:t>User Image upload with image preview and cropping facilities.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2050" y="236580"/>
            <a:ext cx="9867900" cy="5743575"/>
          </a:xfrm>
          <a:prstGeom prst="rect">
            <a:avLst/>
          </a:prstGeom>
        </p:spPr>
      </p:pic>
      <p:sp>
        <p:nvSpPr>
          <p:cNvPr id="5" name="Rectangle 4"/>
          <p:cNvSpPr/>
          <p:nvPr/>
        </p:nvSpPr>
        <p:spPr>
          <a:xfrm>
            <a:off x="4714504" y="2612571"/>
            <a:ext cx="1472540" cy="1448790"/>
          </a:xfrm>
          <a:prstGeom prst="rect">
            <a:avLst/>
          </a:prstGeom>
          <a:solidFill>
            <a:schemeClr val="bg1">
              <a:lumMod val="95000"/>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4504" y="2594913"/>
            <a:ext cx="1484105" cy="1484105"/>
          </a:xfrm>
          <a:prstGeom prst="rect">
            <a:avLst/>
          </a:prstGeom>
        </p:spPr>
      </p:pic>
      <p:sp>
        <p:nvSpPr>
          <p:cNvPr id="14" name="TextBox 13"/>
          <p:cNvSpPr txBox="1"/>
          <p:nvPr/>
        </p:nvSpPr>
        <p:spPr>
          <a:xfrm>
            <a:off x="3770140" y="1915930"/>
            <a:ext cx="3319975" cy="338554"/>
          </a:xfrm>
          <a:prstGeom prst="rect">
            <a:avLst/>
          </a:prstGeom>
          <a:noFill/>
        </p:spPr>
        <p:txBody>
          <a:bodyPr wrap="square" rtlCol="0">
            <a:spAutoFit/>
          </a:bodyPr>
          <a:lstStyle/>
          <a:p>
            <a:pPr algn="ctr"/>
            <a:r>
              <a:rPr lang="en-US" sz="1600" dirty="0" smtClean="0"/>
              <a:t>&lt;&lt;Client name &gt;&gt;</a:t>
            </a:r>
            <a:endParaRPr lang="en-US" sz="1600" dirty="0"/>
          </a:p>
        </p:txBody>
      </p:sp>
    </p:spTree>
    <p:extLst>
      <p:ext uri="{BB962C8B-B14F-4D97-AF65-F5344CB8AC3E}">
        <p14:creationId xmlns:p14="http://schemas.microsoft.com/office/powerpoint/2010/main" val="155744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2050" y="289925"/>
            <a:ext cx="9867900" cy="5743575"/>
          </a:xfrm>
          <a:prstGeom prst="rect">
            <a:avLst/>
          </a:prstGeom>
        </p:spPr>
      </p:pic>
      <p:sp>
        <p:nvSpPr>
          <p:cNvPr id="2" name="Title 1"/>
          <p:cNvSpPr>
            <a:spLocks noGrp="1"/>
          </p:cNvSpPr>
          <p:nvPr>
            <p:ph type="title"/>
          </p:nvPr>
        </p:nvSpPr>
        <p:spPr/>
        <p:txBody>
          <a:bodyPr/>
          <a:lstStyle/>
          <a:p>
            <a:r>
              <a:rPr lang="en-US" dirty="0" smtClean="0"/>
              <a:t>Clients Section &gt;&gt; </a:t>
            </a:r>
            <a:r>
              <a:rPr lang="en-US" sz="3200" dirty="0" smtClean="0"/>
              <a:t>User Logo Upload</a:t>
            </a:r>
            <a:endParaRPr lang="en-US" sz="3200" dirty="0"/>
          </a:p>
        </p:txBody>
      </p:sp>
      <p:sp>
        <p:nvSpPr>
          <p:cNvPr id="11" name="TextBox 10"/>
          <p:cNvSpPr txBox="1"/>
          <p:nvPr/>
        </p:nvSpPr>
        <p:spPr>
          <a:xfrm>
            <a:off x="1021278" y="5070764"/>
            <a:ext cx="9773392" cy="369332"/>
          </a:xfrm>
          <a:prstGeom prst="rect">
            <a:avLst/>
          </a:prstGeom>
          <a:noFill/>
        </p:spPr>
        <p:txBody>
          <a:bodyPr wrap="square" rtlCol="0">
            <a:spAutoFit/>
          </a:bodyPr>
          <a:lstStyle/>
          <a:p>
            <a:r>
              <a:rPr lang="en-US" dirty="0" smtClean="0"/>
              <a:t>User Logo upload with image preview and cropping facilities.</a:t>
            </a:r>
            <a:endParaRPr lang="en-US" dirty="0"/>
          </a:p>
        </p:txBody>
      </p:sp>
      <p:sp>
        <p:nvSpPr>
          <p:cNvPr id="14" name="TextBox 13"/>
          <p:cNvSpPr txBox="1"/>
          <p:nvPr/>
        </p:nvSpPr>
        <p:spPr>
          <a:xfrm>
            <a:off x="3770140" y="1915930"/>
            <a:ext cx="3319975" cy="338554"/>
          </a:xfrm>
          <a:prstGeom prst="rect">
            <a:avLst/>
          </a:prstGeom>
          <a:noFill/>
        </p:spPr>
        <p:txBody>
          <a:bodyPr wrap="square" rtlCol="0">
            <a:spAutoFit/>
          </a:bodyPr>
          <a:lstStyle/>
          <a:p>
            <a:pPr algn="ctr"/>
            <a:r>
              <a:rPr lang="en-US" sz="1600" dirty="0" smtClean="0"/>
              <a:t>&lt;&lt;Client name &gt;&gt;</a:t>
            </a:r>
            <a:endParaRPr lang="en-US" sz="1600" dirty="0"/>
          </a:p>
        </p:txBody>
      </p:sp>
    </p:spTree>
    <p:extLst>
      <p:ext uri="{BB962C8B-B14F-4D97-AF65-F5344CB8AC3E}">
        <p14:creationId xmlns:p14="http://schemas.microsoft.com/office/powerpoint/2010/main" val="1478598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3" y="-89902"/>
            <a:ext cx="9867900" cy="5743575"/>
          </a:xfrm>
          <a:prstGeom prst="rect">
            <a:avLst/>
          </a:prstGeom>
        </p:spPr>
      </p:pic>
      <p:sp>
        <p:nvSpPr>
          <p:cNvPr id="2" name="Title 1"/>
          <p:cNvSpPr>
            <a:spLocks noGrp="1"/>
          </p:cNvSpPr>
          <p:nvPr>
            <p:ph type="title"/>
          </p:nvPr>
        </p:nvSpPr>
        <p:spPr/>
        <p:txBody>
          <a:bodyPr/>
          <a:lstStyle/>
          <a:p>
            <a:r>
              <a:rPr lang="en-US" dirty="0" smtClean="0"/>
              <a:t>Clients Section &gt;&gt; </a:t>
            </a:r>
            <a:r>
              <a:rPr lang="en-US" sz="3200" dirty="0" smtClean="0"/>
              <a:t>Linkages</a:t>
            </a:r>
            <a:endParaRPr lang="en-US" sz="3200" dirty="0"/>
          </a:p>
        </p:txBody>
      </p:sp>
      <p:sp>
        <p:nvSpPr>
          <p:cNvPr id="11" name="TextBox 10"/>
          <p:cNvSpPr txBox="1"/>
          <p:nvPr/>
        </p:nvSpPr>
        <p:spPr>
          <a:xfrm>
            <a:off x="1021278" y="5070764"/>
            <a:ext cx="9773392" cy="646331"/>
          </a:xfrm>
          <a:prstGeom prst="rect">
            <a:avLst/>
          </a:prstGeom>
          <a:noFill/>
        </p:spPr>
        <p:txBody>
          <a:bodyPr wrap="square" rtlCol="0">
            <a:spAutoFit/>
          </a:bodyPr>
          <a:lstStyle/>
          <a:p>
            <a:r>
              <a:rPr lang="en-US" dirty="0" smtClean="0"/>
              <a:t>A popup with two listings of GMR profile and DFM profiles allowing users to select linkages between client record , GMR profile and DFM profile</a:t>
            </a:r>
            <a:endParaRPr lang="en-US" dirty="0"/>
          </a:p>
        </p:txBody>
      </p:sp>
      <p:sp>
        <p:nvSpPr>
          <p:cNvPr id="14" name="TextBox 13"/>
          <p:cNvSpPr txBox="1"/>
          <p:nvPr/>
        </p:nvSpPr>
        <p:spPr>
          <a:xfrm>
            <a:off x="3770140" y="1915930"/>
            <a:ext cx="3319975" cy="338554"/>
          </a:xfrm>
          <a:prstGeom prst="rect">
            <a:avLst/>
          </a:prstGeom>
          <a:noFill/>
        </p:spPr>
        <p:txBody>
          <a:bodyPr wrap="square" rtlCol="0">
            <a:spAutoFit/>
          </a:bodyPr>
          <a:lstStyle/>
          <a:p>
            <a:pPr algn="ctr"/>
            <a:r>
              <a:rPr lang="en-US" sz="1600" dirty="0" smtClean="0"/>
              <a:t>&lt;&lt;Client name &gt;&gt;</a:t>
            </a:r>
            <a:endParaRPr lang="en-US" sz="1600" dirty="0"/>
          </a:p>
        </p:txBody>
      </p:sp>
      <p:sp>
        <p:nvSpPr>
          <p:cNvPr id="8" name="TextBox 7"/>
          <p:cNvSpPr txBox="1"/>
          <p:nvPr/>
        </p:nvSpPr>
        <p:spPr>
          <a:xfrm>
            <a:off x="3770138" y="2341226"/>
            <a:ext cx="1219200" cy="276999"/>
          </a:xfrm>
          <a:prstGeom prst="rect">
            <a:avLst/>
          </a:prstGeom>
          <a:noFill/>
        </p:spPr>
        <p:txBody>
          <a:bodyPr wrap="square" rtlCol="0">
            <a:spAutoFit/>
          </a:bodyPr>
          <a:lstStyle/>
          <a:p>
            <a:pPr algn="ctr"/>
            <a:r>
              <a:rPr lang="en-US" sz="1200" dirty="0" smtClean="0"/>
              <a:t>GMR Profile List</a:t>
            </a:r>
            <a:endParaRPr lang="en-US" sz="1200" dirty="0"/>
          </a:p>
        </p:txBody>
      </p:sp>
      <p:sp>
        <p:nvSpPr>
          <p:cNvPr id="9" name="TextBox 8"/>
          <p:cNvSpPr txBox="1"/>
          <p:nvPr/>
        </p:nvSpPr>
        <p:spPr>
          <a:xfrm>
            <a:off x="5767750" y="2341225"/>
            <a:ext cx="1219200" cy="276999"/>
          </a:xfrm>
          <a:prstGeom prst="rect">
            <a:avLst/>
          </a:prstGeom>
          <a:noFill/>
        </p:spPr>
        <p:txBody>
          <a:bodyPr wrap="square" rtlCol="0">
            <a:spAutoFit/>
          </a:bodyPr>
          <a:lstStyle/>
          <a:p>
            <a:pPr algn="ctr"/>
            <a:r>
              <a:rPr lang="en-US" sz="1200" dirty="0" smtClean="0"/>
              <a:t>DFM Profile List</a:t>
            </a:r>
            <a:endParaRPr lang="en-US" sz="1200" dirty="0"/>
          </a:p>
        </p:txBody>
      </p:sp>
    </p:spTree>
    <p:extLst>
      <p:ext uri="{BB962C8B-B14F-4D97-AF65-F5344CB8AC3E}">
        <p14:creationId xmlns:p14="http://schemas.microsoft.com/office/powerpoint/2010/main" val="457848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 Section &gt;&gt; </a:t>
            </a:r>
            <a:r>
              <a:rPr lang="en-US" sz="3200" dirty="0" smtClean="0"/>
              <a:t>Reviews</a:t>
            </a:r>
            <a:endParaRPr lang="en-US" sz="3200" dirty="0"/>
          </a:p>
        </p:txBody>
      </p:sp>
      <p:sp>
        <p:nvSpPr>
          <p:cNvPr id="11" name="TextBox 10"/>
          <p:cNvSpPr txBox="1"/>
          <p:nvPr/>
        </p:nvSpPr>
        <p:spPr>
          <a:xfrm>
            <a:off x="1021278" y="5070764"/>
            <a:ext cx="9773392" cy="646331"/>
          </a:xfrm>
          <a:prstGeom prst="rect">
            <a:avLst/>
          </a:prstGeom>
          <a:noFill/>
        </p:spPr>
        <p:txBody>
          <a:bodyPr wrap="square" rtlCol="0">
            <a:spAutoFit/>
          </a:bodyPr>
          <a:lstStyle/>
          <a:p>
            <a:r>
              <a:rPr lang="en-US" dirty="0" smtClean="0"/>
              <a:t>A tabular listing of reviews for the relevant client with options to view Banners and </a:t>
            </a:r>
            <a:r>
              <a:rPr lang="en-US" dirty="0" smtClean="0"/>
              <a:t>details and DFM Details.</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109647306"/>
              </p:ext>
            </p:extLst>
          </p:nvPr>
        </p:nvGraphicFramePr>
        <p:xfrm>
          <a:off x="963221" y="1780761"/>
          <a:ext cx="9878950" cy="3170674"/>
        </p:xfrm>
        <a:graphic>
          <a:graphicData uri="http://schemas.openxmlformats.org/drawingml/2006/table">
            <a:tbl>
              <a:tblPr firstRow="1" bandRow="1">
                <a:tableStyleId>{5C22544A-7EE6-4342-B048-85BDC9FD1C3A}</a:tableStyleId>
              </a:tblPr>
              <a:tblGrid>
                <a:gridCol w="390566"/>
                <a:gridCol w="1023653"/>
                <a:gridCol w="956603"/>
                <a:gridCol w="3048482"/>
                <a:gridCol w="2648933"/>
                <a:gridCol w="1810713"/>
              </a:tblGrid>
              <a:tr h="370840">
                <a:tc>
                  <a:txBody>
                    <a:bodyPr/>
                    <a:lstStyle/>
                    <a:p>
                      <a:r>
                        <a:rPr lang="en-US" dirty="0" smtClean="0"/>
                        <a:t>ID</a:t>
                      </a:r>
                      <a:endParaRPr lang="en-US" dirty="0"/>
                    </a:p>
                  </a:txBody>
                  <a:tcPr/>
                </a:tc>
                <a:tc>
                  <a:txBody>
                    <a:bodyPr/>
                    <a:lstStyle/>
                    <a:p>
                      <a:r>
                        <a:rPr lang="en-US" dirty="0" smtClean="0"/>
                        <a:t>Provider</a:t>
                      </a:r>
                      <a:endParaRPr lang="en-US" dirty="0"/>
                    </a:p>
                  </a:txBody>
                  <a:tcPr/>
                </a:tc>
                <a:tc>
                  <a:txBody>
                    <a:bodyPr/>
                    <a:lstStyle/>
                    <a:p>
                      <a:r>
                        <a:rPr lang="en-US" dirty="0" smtClean="0"/>
                        <a:t>Rating</a:t>
                      </a:r>
                      <a:endParaRPr lang="en-US" dirty="0"/>
                    </a:p>
                  </a:txBody>
                  <a:tcPr/>
                </a:tc>
                <a:tc>
                  <a:txBody>
                    <a:bodyPr/>
                    <a:lstStyle/>
                    <a:p>
                      <a:r>
                        <a:rPr lang="en-US" dirty="0" smtClean="0"/>
                        <a:t>Review</a:t>
                      </a:r>
                      <a:endParaRPr lang="en-US" dirty="0"/>
                    </a:p>
                  </a:txBody>
                  <a:tcPr/>
                </a:tc>
                <a:tc>
                  <a:txBody>
                    <a:bodyPr/>
                    <a:lstStyle/>
                    <a:p>
                      <a:r>
                        <a:rPr lang="en-US" dirty="0" smtClean="0"/>
                        <a:t>Created</a:t>
                      </a:r>
                      <a:r>
                        <a:rPr lang="en-US" baseline="0" dirty="0" smtClean="0"/>
                        <a:t> Date</a:t>
                      </a:r>
                      <a:endParaRPr lang="en-US" dirty="0"/>
                    </a:p>
                  </a:txBody>
                  <a:tcPr/>
                </a:tc>
                <a:tc>
                  <a:txBody>
                    <a:bodyPr/>
                    <a:lstStyle/>
                    <a:p>
                      <a:r>
                        <a:rPr lang="en-US" dirty="0" smtClean="0"/>
                        <a:t>Actions</a:t>
                      </a:r>
                      <a:endParaRPr lang="en-US" dirty="0"/>
                    </a:p>
                  </a:txBody>
                  <a:tcPr/>
                </a:tc>
              </a:tr>
              <a:tr h="574794">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sz="1000" kern="1200" baseline="0" dirty="0">
                        <a:solidFill>
                          <a:schemeClr val="dk1"/>
                        </a:solidFill>
                        <a:latin typeface="+mn-lt"/>
                        <a:ea typeface="+mn-ea"/>
                        <a:cs typeface="+mn-cs"/>
                      </a:endParaRPr>
                    </a:p>
                  </a:txBody>
                  <a:tcPr/>
                </a:tc>
                <a:tc>
                  <a:txBody>
                    <a:bodyPr/>
                    <a:lstStyle/>
                    <a:p>
                      <a:r>
                        <a:rPr lang="en-US" sz="1000" dirty="0" smtClean="0"/>
                        <a:t>[Banners] [DFM details]</a:t>
                      </a:r>
                      <a:endParaRPr lang="en-US" sz="1000" dirty="0"/>
                    </a:p>
                  </a:txBody>
                  <a:tcPr/>
                </a:tc>
              </a:tr>
              <a:tr h="370840">
                <a:tc>
                  <a:txBody>
                    <a:bodyPr/>
                    <a:lstStyle/>
                    <a:p>
                      <a:endParaRPr lang="en-US"/>
                    </a:p>
                  </a:txBody>
                  <a:tcPr/>
                </a:tc>
                <a:tc>
                  <a:txBody>
                    <a:bodyPr/>
                    <a:lstStyle/>
                    <a:p>
                      <a:endParaRPr lang="en-US"/>
                    </a:p>
                  </a:txBody>
                  <a:tcPr/>
                </a:tc>
                <a:tc>
                  <a:txBody>
                    <a:bodyPr/>
                    <a:lstStyle/>
                    <a:p>
                      <a:pPr algn="ctr"/>
                      <a:endParaRPr lang="en-US" sz="1050" dirty="0"/>
                    </a:p>
                  </a:txBody>
                  <a:tcPr/>
                </a:tc>
                <a:tc>
                  <a:txBody>
                    <a:bodyPr/>
                    <a:lstStyle/>
                    <a:p>
                      <a:pPr algn="ctr"/>
                      <a:endParaRPr lang="en-US" sz="1050" b="0" dirty="0"/>
                    </a:p>
                  </a:txBody>
                  <a:tcPr/>
                </a:tc>
                <a:tc>
                  <a:txBody>
                    <a:bodyPr/>
                    <a:lstStyle/>
                    <a:p>
                      <a:endParaRPr lang="en-US" sz="1000" kern="1200" baseline="0" dirty="0">
                        <a:solidFill>
                          <a:schemeClr val="dk1"/>
                        </a:solidFill>
                        <a:latin typeface="+mn-lt"/>
                        <a:ea typeface="+mn-ea"/>
                        <a:cs typeface="+mn-cs"/>
                      </a:endParaRPr>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pPr algn="ctr"/>
                      <a:endParaRPr lang="en-US" sz="1050" dirty="0"/>
                    </a:p>
                  </a:txBody>
                  <a:tcPr/>
                </a:tc>
                <a:tc>
                  <a:txBody>
                    <a:bodyPr/>
                    <a:lstStyle/>
                    <a:p>
                      <a:pPr algn="ctr"/>
                      <a:endParaRPr lang="en-US" sz="1050" dirty="0"/>
                    </a:p>
                  </a:txBody>
                  <a:tcPr/>
                </a:tc>
                <a:tc>
                  <a:txBody>
                    <a:bodyPr/>
                    <a:lstStyle/>
                    <a:p>
                      <a:endParaRPr lang="en-US" sz="1000" kern="1200" baseline="0" dirty="0">
                        <a:solidFill>
                          <a:schemeClr val="dk1"/>
                        </a:solidFill>
                        <a:latin typeface="+mn-lt"/>
                        <a:ea typeface="+mn-ea"/>
                        <a:cs typeface="+mn-cs"/>
                      </a:endParaRPr>
                    </a:p>
                  </a:txBody>
                  <a:tcPr/>
                </a:tc>
                <a:tc>
                  <a:txBody>
                    <a:bodyPr/>
                    <a:lstStyle/>
                    <a:p>
                      <a:endParaRPr lang="en-US" dirty="0"/>
                    </a:p>
                  </a:txBody>
                  <a:tcPr/>
                </a:tc>
              </a:tr>
              <a:tr h="370840">
                <a:tc>
                  <a:txBody>
                    <a:bodyPr/>
                    <a:lstStyle/>
                    <a:p>
                      <a:endParaRPr lang="en-US"/>
                    </a:p>
                  </a:txBody>
                  <a:tcPr/>
                </a:tc>
                <a:tc>
                  <a:txBody>
                    <a:bodyPr/>
                    <a:lstStyle/>
                    <a:p>
                      <a:endParaRPr lang="en-US"/>
                    </a:p>
                  </a:txBody>
                  <a:tcPr/>
                </a:tc>
                <a:tc>
                  <a:txBody>
                    <a:bodyPr/>
                    <a:lstStyle/>
                    <a:p>
                      <a:pPr algn="ctr"/>
                      <a:endParaRPr lang="en-US" sz="1050"/>
                    </a:p>
                  </a:txBody>
                  <a:tcPr/>
                </a:tc>
                <a:tc>
                  <a:txBody>
                    <a:bodyPr/>
                    <a:lstStyle/>
                    <a:p>
                      <a:pPr algn="ctr"/>
                      <a:endParaRPr lang="en-US" sz="1050" dirty="0"/>
                    </a:p>
                  </a:txBody>
                  <a:tcPr/>
                </a:tc>
                <a:tc>
                  <a:txBody>
                    <a:bodyPr/>
                    <a:lstStyle/>
                    <a:p>
                      <a:endParaRPr lang="en-US" dirty="0"/>
                    </a:p>
                  </a:txBody>
                  <a:tcPr/>
                </a:tc>
                <a:tc>
                  <a:txBody>
                    <a:bodyPr/>
                    <a:lstStyle/>
                    <a:p>
                      <a:endParaRPr lang="en-US" dirty="0"/>
                    </a:p>
                  </a:txBody>
                  <a:tcPr/>
                </a:tc>
              </a:tr>
              <a:tr h="370840">
                <a:tc>
                  <a:txBody>
                    <a:bodyPr/>
                    <a:lstStyle/>
                    <a:p>
                      <a:endParaRPr lang="en-US"/>
                    </a:p>
                  </a:txBody>
                  <a:tcPr/>
                </a:tc>
                <a:tc>
                  <a:txBody>
                    <a:bodyPr/>
                    <a:lstStyle/>
                    <a:p>
                      <a:endParaRPr lang="en-US"/>
                    </a:p>
                  </a:txBody>
                  <a:tcPr/>
                </a:tc>
                <a:tc>
                  <a:txBody>
                    <a:bodyPr/>
                    <a:lstStyle/>
                    <a:p>
                      <a:pPr algn="ctr"/>
                      <a:endParaRPr lang="en-US" sz="1050"/>
                    </a:p>
                  </a:txBody>
                  <a:tcPr/>
                </a:tc>
                <a:tc>
                  <a:txBody>
                    <a:bodyPr/>
                    <a:lstStyle/>
                    <a:p>
                      <a:pPr algn="ctr"/>
                      <a:endParaRPr lang="en-US" sz="1050" dirty="0"/>
                    </a:p>
                  </a:txBody>
                  <a:tcPr/>
                </a:tc>
                <a:tc>
                  <a:txBody>
                    <a:bodyPr/>
                    <a:lstStyle/>
                    <a:p>
                      <a:endParaRPr lang="en-US" dirty="0"/>
                    </a:p>
                  </a:txBody>
                  <a:tcPr/>
                </a:tc>
                <a:tc>
                  <a:txBody>
                    <a:bodyPr/>
                    <a:lstStyle/>
                    <a:p>
                      <a:endParaRPr lang="en-US" dirty="0"/>
                    </a:p>
                  </a:txBody>
                  <a:tcPr/>
                </a:tc>
              </a:tr>
              <a:tr h="370840">
                <a:tc>
                  <a:txBody>
                    <a:bodyPr/>
                    <a:lstStyle/>
                    <a:p>
                      <a:endParaRPr lang="en-US"/>
                    </a:p>
                  </a:txBody>
                  <a:tcPr/>
                </a:tc>
                <a:tc>
                  <a:txBody>
                    <a:bodyPr/>
                    <a:lstStyle/>
                    <a:p>
                      <a:endParaRPr lang="en-US"/>
                    </a:p>
                  </a:txBody>
                  <a:tcPr/>
                </a:tc>
                <a:tc>
                  <a:txBody>
                    <a:bodyPr/>
                    <a:lstStyle/>
                    <a:p>
                      <a:pPr algn="ctr"/>
                      <a:endParaRPr lang="en-US" sz="1050"/>
                    </a:p>
                  </a:txBody>
                  <a:tcPr/>
                </a:tc>
                <a:tc>
                  <a:txBody>
                    <a:bodyPr/>
                    <a:lstStyle/>
                    <a:p>
                      <a:pPr algn="ctr"/>
                      <a:endParaRPr lang="en-US" sz="1050" dirty="0"/>
                    </a:p>
                  </a:txBody>
                  <a:tcPr/>
                </a:tc>
                <a:tc>
                  <a:txBody>
                    <a:bodyPr/>
                    <a:lstStyle/>
                    <a:p>
                      <a:endParaRPr lang="en-US" dirty="0"/>
                    </a:p>
                  </a:txBody>
                  <a:tcPr/>
                </a:tc>
                <a:tc>
                  <a:txBody>
                    <a:bodyPr/>
                    <a:lstStyle/>
                    <a:p>
                      <a:endParaRPr lang="en-US" dirty="0"/>
                    </a:p>
                  </a:txBody>
                  <a:tcPr/>
                </a:tc>
              </a:tr>
              <a:tr h="370840">
                <a:tc>
                  <a:txBody>
                    <a:bodyPr/>
                    <a:lstStyle/>
                    <a:p>
                      <a:endParaRPr lang="en-US"/>
                    </a:p>
                  </a:txBody>
                  <a:tcPr/>
                </a:tc>
                <a:tc>
                  <a:txBody>
                    <a:bodyPr/>
                    <a:lstStyle/>
                    <a:p>
                      <a:endParaRPr lang="en-US"/>
                    </a:p>
                  </a:txBody>
                  <a:tcPr/>
                </a:tc>
                <a:tc>
                  <a:txBody>
                    <a:bodyPr/>
                    <a:lstStyle/>
                    <a:p>
                      <a:pPr algn="ctr"/>
                      <a:endParaRPr lang="en-US" sz="1050"/>
                    </a:p>
                  </a:txBody>
                  <a:tcPr/>
                </a:tc>
                <a:tc>
                  <a:txBody>
                    <a:bodyPr/>
                    <a:lstStyle/>
                    <a:p>
                      <a:pPr algn="ctr"/>
                      <a:endParaRPr lang="en-US" sz="1050" dirty="0"/>
                    </a:p>
                  </a:txBody>
                  <a:tcPr/>
                </a:tc>
                <a:tc>
                  <a:txBody>
                    <a:bodyPr/>
                    <a:lstStyle/>
                    <a:p>
                      <a:endParaRPr lang="en-US" dirty="0"/>
                    </a:p>
                  </a:txBody>
                  <a:tcPr/>
                </a:tc>
                <a:tc>
                  <a:txBody>
                    <a:bodyPr/>
                    <a:lstStyle/>
                    <a:p>
                      <a:endParaRPr lang="en-US" dirty="0"/>
                    </a:p>
                  </a:txBody>
                  <a:tcPr/>
                </a:tc>
              </a:tr>
            </a:tbl>
          </a:graphicData>
        </a:graphic>
      </p:graphicFrame>
      <p:sp>
        <p:nvSpPr>
          <p:cNvPr id="12" name="TextBox 11"/>
          <p:cNvSpPr txBox="1"/>
          <p:nvPr/>
        </p:nvSpPr>
        <p:spPr>
          <a:xfrm>
            <a:off x="3770140" y="1395425"/>
            <a:ext cx="3319975" cy="338554"/>
          </a:xfrm>
          <a:prstGeom prst="rect">
            <a:avLst/>
          </a:prstGeom>
          <a:noFill/>
        </p:spPr>
        <p:txBody>
          <a:bodyPr wrap="square" rtlCol="0">
            <a:spAutoFit/>
          </a:bodyPr>
          <a:lstStyle/>
          <a:p>
            <a:pPr algn="ctr"/>
            <a:r>
              <a:rPr lang="en-US" sz="1600" dirty="0" smtClean="0"/>
              <a:t>&lt;&lt;Client name &gt;&gt;</a:t>
            </a:r>
            <a:endParaRPr lang="en-US" sz="1600" dirty="0"/>
          </a:p>
        </p:txBody>
      </p:sp>
      <p:sp>
        <p:nvSpPr>
          <p:cNvPr id="6" name="Rectangle 5"/>
          <p:cNvSpPr/>
          <p:nvPr/>
        </p:nvSpPr>
        <p:spPr>
          <a:xfrm>
            <a:off x="8419605" y="1413162"/>
            <a:ext cx="2410690" cy="33690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Add Custom Review</a:t>
            </a:r>
            <a:endParaRPr lang="en-US" dirty="0">
              <a:solidFill>
                <a:schemeClr val="tx1"/>
              </a:solidFill>
            </a:endParaRPr>
          </a:p>
        </p:txBody>
      </p:sp>
    </p:spTree>
    <p:extLst>
      <p:ext uri="{BB962C8B-B14F-4D97-AF65-F5344CB8AC3E}">
        <p14:creationId xmlns:p14="http://schemas.microsoft.com/office/powerpoint/2010/main" val="2873835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993"/>
            <a:ext cx="10515600" cy="1325563"/>
          </a:xfrm>
        </p:spPr>
        <p:txBody>
          <a:bodyPr/>
          <a:lstStyle/>
          <a:p>
            <a:r>
              <a:rPr lang="en-US" dirty="0" smtClean="0"/>
              <a:t>Clients Section &gt;&gt; </a:t>
            </a:r>
            <a:r>
              <a:rPr lang="en-US" sz="3200" dirty="0" smtClean="0"/>
              <a:t>Reviews &gt;&gt; </a:t>
            </a:r>
            <a:r>
              <a:rPr lang="en-US" sz="2400" dirty="0" smtClean="0"/>
              <a:t>Banners</a:t>
            </a:r>
            <a:endParaRPr lang="en-US" sz="2400" dirty="0"/>
          </a:p>
        </p:txBody>
      </p:sp>
      <p:sp>
        <p:nvSpPr>
          <p:cNvPr id="11" name="TextBox 10"/>
          <p:cNvSpPr txBox="1"/>
          <p:nvPr/>
        </p:nvSpPr>
        <p:spPr>
          <a:xfrm>
            <a:off x="1045030" y="5533898"/>
            <a:ext cx="9773392" cy="646331"/>
          </a:xfrm>
          <a:prstGeom prst="rect">
            <a:avLst/>
          </a:prstGeom>
          <a:noFill/>
        </p:spPr>
        <p:txBody>
          <a:bodyPr wrap="square" rtlCol="0">
            <a:spAutoFit/>
          </a:bodyPr>
          <a:lstStyle/>
          <a:p>
            <a:r>
              <a:rPr lang="en-US" dirty="0" smtClean="0"/>
              <a:t>Banner creation process will be same as existing method. In addition to that it is suggested to have support for URL shortening and QR code inclusions.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772405949"/>
              </p:ext>
            </p:extLst>
          </p:nvPr>
        </p:nvGraphicFramePr>
        <p:xfrm>
          <a:off x="963221" y="1804511"/>
          <a:ext cx="9878950" cy="3170674"/>
        </p:xfrm>
        <a:graphic>
          <a:graphicData uri="http://schemas.openxmlformats.org/drawingml/2006/table">
            <a:tbl>
              <a:tblPr firstRow="1" bandRow="1">
                <a:tableStyleId>{5C22544A-7EE6-4342-B048-85BDC9FD1C3A}</a:tableStyleId>
              </a:tblPr>
              <a:tblGrid>
                <a:gridCol w="390566"/>
                <a:gridCol w="1023653"/>
                <a:gridCol w="956603"/>
                <a:gridCol w="3048482"/>
                <a:gridCol w="2648933"/>
                <a:gridCol w="1810713"/>
              </a:tblGrid>
              <a:tr h="370840">
                <a:tc>
                  <a:txBody>
                    <a:bodyPr/>
                    <a:lstStyle/>
                    <a:p>
                      <a:r>
                        <a:rPr lang="en-US" dirty="0" smtClean="0"/>
                        <a:t>ID</a:t>
                      </a:r>
                      <a:endParaRPr lang="en-US" dirty="0"/>
                    </a:p>
                  </a:txBody>
                  <a:tcPr/>
                </a:tc>
                <a:tc>
                  <a:txBody>
                    <a:bodyPr/>
                    <a:lstStyle/>
                    <a:p>
                      <a:r>
                        <a:rPr lang="en-US" dirty="0" smtClean="0"/>
                        <a:t>Provider</a:t>
                      </a:r>
                      <a:endParaRPr lang="en-US" dirty="0"/>
                    </a:p>
                  </a:txBody>
                  <a:tcPr/>
                </a:tc>
                <a:tc>
                  <a:txBody>
                    <a:bodyPr/>
                    <a:lstStyle/>
                    <a:p>
                      <a:r>
                        <a:rPr lang="en-US" dirty="0" smtClean="0"/>
                        <a:t>Rating</a:t>
                      </a:r>
                      <a:endParaRPr lang="en-US" dirty="0"/>
                    </a:p>
                  </a:txBody>
                  <a:tcPr/>
                </a:tc>
                <a:tc>
                  <a:txBody>
                    <a:bodyPr/>
                    <a:lstStyle/>
                    <a:p>
                      <a:r>
                        <a:rPr lang="en-US" dirty="0" smtClean="0"/>
                        <a:t>Review</a:t>
                      </a:r>
                      <a:endParaRPr lang="en-US" dirty="0"/>
                    </a:p>
                  </a:txBody>
                  <a:tcPr/>
                </a:tc>
                <a:tc>
                  <a:txBody>
                    <a:bodyPr/>
                    <a:lstStyle/>
                    <a:p>
                      <a:r>
                        <a:rPr lang="en-US" dirty="0" smtClean="0"/>
                        <a:t>Created</a:t>
                      </a:r>
                      <a:r>
                        <a:rPr lang="en-US" baseline="0" dirty="0" smtClean="0"/>
                        <a:t> Date</a:t>
                      </a:r>
                      <a:endParaRPr lang="en-US" dirty="0"/>
                    </a:p>
                  </a:txBody>
                  <a:tcPr/>
                </a:tc>
                <a:tc>
                  <a:txBody>
                    <a:bodyPr/>
                    <a:lstStyle/>
                    <a:p>
                      <a:r>
                        <a:rPr lang="en-US" dirty="0" smtClean="0"/>
                        <a:t>Actions</a:t>
                      </a:r>
                      <a:endParaRPr lang="en-US" dirty="0"/>
                    </a:p>
                  </a:txBody>
                  <a:tcPr/>
                </a:tc>
              </a:tr>
              <a:tr h="574794">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sz="1000" kern="1200" baseline="0" dirty="0">
                        <a:solidFill>
                          <a:schemeClr val="dk1"/>
                        </a:solidFill>
                        <a:latin typeface="+mn-lt"/>
                        <a:ea typeface="+mn-ea"/>
                        <a:cs typeface="+mn-cs"/>
                      </a:endParaRPr>
                    </a:p>
                  </a:txBody>
                  <a:tcPr/>
                </a:tc>
                <a:tc>
                  <a:txBody>
                    <a:bodyPr/>
                    <a:lstStyle/>
                    <a:p>
                      <a:r>
                        <a:rPr lang="en-US" sz="1000" dirty="0" smtClean="0"/>
                        <a:t>[View] [Download] [Edit] [Delete] [DFM]</a:t>
                      </a:r>
                      <a:endParaRPr lang="en-US" sz="1000" dirty="0"/>
                    </a:p>
                  </a:txBody>
                  <a:tcPr/>
                </a:tc>
              </a:tr>
              <a:tr h="370840">
                <a:tc>
                  <a:txBody>
                    <a:bodyPr/>
                    <a:lstStyle/>
                    <a:p>
                      <a:endParaRPr lang="en-US"/>
                    </a:p>
                  </a:txBody>
                  <a:tcPr/>
                </a:tc>
                <a:tc>
                  <a:txBody>
                    <a:bodyPr/>
                    <a:lstStyle/>
                    <a:p>
                      <a:endParaRPr lang="en-US"/>
                    </a:p>
                  </a:txBody>
                  <a:tcPr/>
                </a:tc>
                <a:tc>
                  <a:txBody>
                    <a:bodyPr/>
                    <a:lstStyle/>
                    <a:p>
                      <a:pPr algn="ctr"/>
                      <a:endParaRPr lang="en-US" sz="1050" dirty="0"/>
                    </a:p>
                  </a:txBody>
                  <a:tcPr/>
                </a:tc>
                <a:tc>
                  <a:txBody>
                    <a:bodyPr/>
                    <a:lstStyle/>
                    <a:p>
                      <a:pPr algn="ctr"/>
                      <a:endParaRPr lang="en-US" sz="1050" b="0" dirty="0"/>
                    </a:p>
                  </a:txBody>
                  <a:tcPr/>
                </a:tc>
                <a:tc>
                  <a:txBody>
                    <a:bodyPr/>
                    <a:lstStyle/>
                    <a:p>
                      <a:endParaRPr lang="en-US" sz="1000" kern="1200" baseline="0" dirty="0">
                        <a:solidFill>
                          <a:schemeClr val="dk1"/>
                        </a:solidFill>
                        <a:latin typeface="+mn-lt"/>
                        <a:ea typeface="+mn-ea"/>
                        <a:cs typeface="+mn-cs"/>
                      </a:endParaRPr>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pPr algn="ctr"/>
                      <a:endParaRPr lang="en-US" sz="1050" dirty="0"/>
                    </a:p>
                  </a:txBody>
                  <a:tcPr/>
                </a:tc>
                <a:tc>
                  <a:txBody>
                    <a:bodyPr/>
                    <a:lstStyle/>
                    <a:p>
                      <a:pPr algn="ctr"/>
                      <a:endParaRPr lang="en-US" sz="1050" dirty="0"/>
                    </a:p>
                  </a:txBody>
                  <a:tcPr/>
                </a:tc>
                <a:tc>
                  <a:txBody>
                    <a:bodyPr/>
                    <a:lstStyle/>
                    <a:p>
                      <a:endParaRPr lang="en-US" sz="1000" kern="1200" baseline="0" dirty="0">
                        <a:solidFill>
                          <a:schemeClr val="dk1"/>
                        </a:solidFill>
                        <a:latin typeface="+mn-lt"/>
                        <a:ea typeface="+mn-ea"/>
                        <a:cs typeface="+mn-cs"/>
                      </a:endParaRPr>
                    </a:p>
                  </a:txBody>
                  <a:tcPr/>
                </a:tc>
                <a:tc>
                  <a:txBody>
                    <a:bodyPr/>
                    <a:lstStyle/>
                    <a:p>
                      <a:endParaRPr lang="en-US" dirty="0"/>
                    </a:p>
                  </a:txBody>
                  <a:tcPr/>
                </a:tc>
              </a:tr>
              <a:tr h="370840">
                <a:tc>
                  <a:txBody>
                    <a:bodyPr/>
                    <a:lstStyle/>
                    <a:p>
                      <a:endParaRPr lang="en-US"/>
                    </a:p>
                  </a:txBody>
                  <a:tcPr/>
                </a:tc>
                <a:tc>
                  <a:txBody>
                    <a:bodyPr/>
                    <a:lstStyle/>
                    <a:p>
                      <a:endParaRPr lang="en-US"/>
                    </a:p>
                  </a:txBody>
                  <a:tcPr/>
                </a:tc>
                <a:tc>
                  <a:txBody>
                    <a:bodyPr/>
                    <a:lstStyle/>
                    <a:p>
                      <a:pPr algn="ctr"/>
                      <a:endParaRPr lang="en-US" sz="1050"/>
                    </a:p>
                  </a:txBody>
                  <a:tcPr/>
                </a:tc>
                <a:tc>
                  <a:txBody>
                    <a:bodyPr/>
                    <a:lstStyle/>
                    <a:p>
                      <a:pPr algn="ctr"/>
                      <a:endParaRPr lang="en-US" sz="1050" dirty="0"/>
                    </a:p>
                  </a:txBody>
                  <a:tcPr/>
                </a:tc>
                <a:tc>
                  <a:txBody>
                    <a:bodyPr/>
                    <a:lstStyle/>
                    <a:p>
                      <a:endParaRPr lang="en-US" dirty="0"/>
                    </a:p>
                  </a:txBody>
                  <a:tcPr/>
                </a:tc>
                <a:tc>
                  <a:txBody>
                    <a:bodyPr/>
                    <a:lstStyle/>
                    <a:p>
                      <a:endParaRPr lang="en-US" dirty="0"/>
                    </a:p>
                  </a:txBody>
                  <a:tcPr/>
                </a:tc>
              </a:tr>
              <a:tr h="370840">
                <a:tc>
                  <a:txBody>
                    <a:bodyPr/>
                    <a:lstStyle/>
                    <a:p>
                      <a:endParaRPr lang="en-US"/>
                    </a:p>
                  </a:txBody>
                  <a:tcPr/>
                </a:tc>
                <a:tc>
                  <a:txBody>
                    <a:bodyPr/>
                    <a:lstStyle/>
                    <a:p>
                      <a:endParaRPr lang="en-US"/>
                    </a:p>
                  </a:txBody>
                  <a:tcPr/>
                </a:tc>
                <a:tc>
                  <a:txBody>
                    <a:bodyPr/>
                    <a:lstStyle/>
                    <a:p>
                      <a:pPr algn="ctr"/>
                      <a:endParaRPr lang="en-US" sz="1050"/>
                    </a:p>
                  </a:txBody>
                  <a:tcPr/>
                </a:tc>
                <a:tc>
                  <a:txBody>
                    <a:bodyPr/>
                    <a:lstStyle/>
                    <a:p>
                      <a:pPr algn="ctr"/>
                      <a:endParaRPr lang="en-US" sz="1050" dirty="0"/>
                    </a:p>
                  </a:txBody>
                  <a:tcPr/>
                </a:tc>
                <a:tc>
                  <a:txBody>
                    <a:bodyPr/>
                    <a:lstStyle/>
                    <a:p>
                      <a:endParaRPr lang="en-US" dirty="0"/>
                    </a:p>
                  </a:txBody>
                  <a:tcPr/>
                </a:tc>
                <a:tc>
                  <a:txBody>
                    <a:bodyPr/>
                    <a:lstStyle/>
                    <a:p>
                      <a:endParaRPr lang="en-US" dirty="0"/>
                    </a:p>
                  </a:txBody>
                  <a:tcPr/>
                </a:tc>
              </a:tr>
              <a:tr h="370840">
                <a:tc>
                  <a:txBody>
                    <a:bodyPr/>
                    <a:lstStyle/>
                    <a:p>
                      <a:endParaRPr lang="en-US"/>
                    </a:p>
                  </a:txBody>
                  <a:tcPr/>
                </a:tc>
                <a:tc>
                  <a:txBody>
                    <a:bodyPr/>
                    <a:lstStyle/>
                    <a:p>
                      <a:endParaRPr lang="en-US"/>
                    </a:p>
                  </a:txBody>
                  <a:tcPr/>
                </a:tc>
                <a:tc>
                  <a:txBody>
                    <a:bodyPr/>
                    <a:lstStyle/>
                    <a:p>
                      <a:pPr algn="ctr"/>
                      <a:endParaRPr lang="en-US" sz="1050"/>
                    </a:p>
                  </a:txBody>
                  <a:tcPr/>
                </a:tc>
                <a:tc>
                  <a:txBody>
                    <a:bodyPr/>
                    <a:lstStyle/>
                    <a:p>
                      <a:pPr algn="ctr"/>
                      <a:endParaRPr lang="en-US" sz="1050" dirty="0"/>
                    </a:p>
                  </a:txBody>
                  <a:tcPr/>
                </a:tc>
                <a:tc>
                  <a:txBody>
                    <a:bodyPr/>
                    <a:lstStyle/>
                    <a:p>
                      <a:endParaRPr lang="en-US" dirty="0"/>
                    </a:p>
                  </a:txBody>
                  <a:tcPr/>
                </a:tc>
                <a:tc>
                  <a:txBody>
                    <a:bodyPr/>
                    <a:lstStyle/>
                    <a:p>
                      <a:endParaRPr lang="en-US" dirty="0"/>
                    </a:p>
                  </a:txBody>
                  <a:tcPr/>
                </a:tc>
              </a:tr>
              <a:tr h="370840">
                <a:tc>
                  <a:txBody>
                    <a:bodyPr/>
                    <a:lstStyle/>
                    <a:p>
                      <a:endParaRPr lang="en-US"/>
                    </a:p>
                  </a:txBody>
                  <a:tcPr/>
                </a:tc>
                <a:tc>
                  <a:txBody>
                    <a:bodyPr/>
                    <a:lstStyle/>
                    <a:p>
                      <a:endParaRPr lang="en-US"/>
                    </a:p>
                  </a:txBody>
                  <a:tcPr/>
                </a:tc>
                <a:tc>
                  <a:txBody>
                    <a:bodyPr/>
                    <a:lstStyle/>
                    <a:p>
                      <a:pPr algn="ctr"/>
                      <a:endParaRPr lang="en-US" sz="1050"/>
                    </a:p>
                  </a:txBody>
                  <a:tcPr/>
                </a:tc>
                <a:tc>
                  <a:txBody>
                    <a:bodyPr/>
                    <a:lstStyle/>
                    <a:p>
                      <a:pPr algn="ctr"/>
                      <a:endParaRPr lang="en-US" sz="1050" dirty="0"/>
                    </a:p>
                  </a:txBody>
                  <a:tcPr/>
                </a:tc>
                <a:tc>
                  <a:txBody>
                    <a:bodyPr/>
                    <a:lstStyle/>
                    <a:p>
                      <a:endParaRPr lang="en-US" dirty="0"/>
                    </a:p>
                  </a:txBody>
                  <a:tcPr/>
                </a:tc>
                <a:tc>
                  <a:txBody>
                    <a:bodyPr/>
                    <a:lstStyle/>
                    <a:p>
                      <a:endParaRPr lang="en-US" dirty="0"/>
                    </a:p>
                  </a:txBody>
                  <a:tcPr/>
                </a:tc>
              </a:tr>
            </a:tbl>
          </a:graphicData>
        </a:graphic>
      </p:graphicFrame>
      <p:sp>
        <p:nvSpPr>
          <p:cNvPr id="9" name="Rectangle 8"/>
          <p:cNvSpPr/>
          <p:nvPr/>
        </p:nvSpPr>
        <p:spPr>
          <a:xfrm>
            <a:off x="3798126" y="1417556"/>
            <a:ext cx="1514103" cy="33690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Add Banner</a:t>
            </a:r>
            <a:endParaRPr lang="en-US" dirty="0">
              <a:solidFill>
                <a:schemeClr val="tx1"/>
              </a:solidFill>
            </a:endParaRPr>
          </a:p>
        </p:txBody>
      </p:sp>
      <p:sp>
        <p:nvSpPr>
          <p:cNvPr id="14" name="Rectangle 13"/>
          <p:cNvSpPr/>
          <p:nvPr/>
        </p:nvSpPr>
        <p:spPr>
          <a:xfrm>
            <a:off x="5379276" y="1417555"/>
            <a:ext cx="2621724" cy="33690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Auto-generate Banners</a:t>
            </a:r>
            <a:endParaRPr lang="en-US" dirty="0">
              <a:solidFill>
                <a:schemeClr val="tx1"/>
              </a:solidFill>
            </a:endParaRPr>
          </a:p>
        </p:txBody>
      </p:sp>
      <p:sp>
        <p:nvSpPr>
          <p:cNvPr id="15" name="Rectangle 14"/>
          <p:cNvSpPr/>
          <p:nvPr/>
        </p:nvSpPr>
        <p:spPr>
          <a:xfrm>
            <a:off x="8196698" y="1417555"/>
            <a:ext cx="2621724" cy="33690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Delete all banners</a:t>
            </a:r>
            <a:endParaRPr lang="en-US" dirty="0">
              <a:solidFill>
                <a:schemeClr val="tx1"/>
              </a:solidFill>
            </a:endParaRPr>
          </a:p>
        </p:txBody>
      </p:sp>
    </p:spTree>
    <p:extLst>
      <p:ext uri="{BB962C8B-B14F-4D97-AF65-F5344CB8AC3E}">
        <p14:creationId xmlns:p14="http://schemas.microsoft.com/office/powerpoint/2010/main" val="3451319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2050" y="687838"/>
            <a:ext cx="9867900" cy="5743575"/>
          </a:xfrm>
          <a:prstGeom prst="rect">
            <a:avLst/>
          </a:prstGeom>
        </p:spPr>
      </p:pic>
      <p:sp>
        <p:nvSpPr>
          <p:cNvPr id="2" name="Title 1"/>
          <p:cNvSpPr>
            <a:spLocks noGrp="1"/>
          </p:cNvSpPr>
          <p:nvPr>
            <p:ph type="title"/>
          </p:nvPr>
        </p:nvSpPr>
        <p:spPr>
          <a:xfrm>
            <a:off x="838200" y="91993"/>
            <a:ext cx="10515600" cy="1325563"/>
          </a:xfrm>
        </p:spPr>
        <p:txBody>
          <a:bodyPr/>
          <a:lstStyle/>
          <a:p>
            <a:r>
              <a:rPr lang="en-US" dirty="0" smtClean="0"/>
              <a:t>Clients Section &gt;&gt; </a:t>
            </a:r>
            <a:r>
              <a:rPr lang="en-US" sz="3200" dirty="0" smtClean="0"/>
              <a:t>Reviews &gt;&gt; </a:t>
            </a:r>
            <a:r>
              <a:rPr lang="en-US" sz="2400" dirty="0" smtClean="0"/>
              <a:t>Banners</a:t>
            </a:r>
            <a:endParaRPr lang="en-US" sz="2400" dirty="0"/>
          </a:p>
        </p:txBody>
      </p:sp>
      <p:sp>
        <p:nvSpPr>
          <p:cNvPr id="11" name="TextBox 10"/>
          <p:cNvSpPr txBox="1"/>
          <p:nvPr/>
        </p:nvSpPr>
        <p:spPr>
          <a:xfrm>
            <a:off x="653144" y="5605150"/>
            <a:ext cx="9773392" cy="646331"/>
          </a:xfrm>
          <a:prstGeom prst="rect">
            <a:avLst/>
          </a:prstGeom>
          <a:noFill/>
        </p:spPr>
        <p:txBody>
          <a:bodyPr wrap="square" rtlCol="0">
            <a:spAutoFit/>
          </a:bodyPr>
          <a:lstStyle/>
          <a:p>
            <a:r>
              <a:rPr lang="en-US" dirty="0" smtClean="0"/>
              <a:t>Banner creation process will be same as existing method. In addition to that it is suggested to have support for URL shortening and QR code inclusions.</a:t>
            </a:r>
            <a:endParaRPr lang="en-US" dirty="0"/>
          </a:p>
        </p:txBody>
      </p:sp>
    </p:spTree>
    <p:extLst>
      <p:ext uri="{BB962C8B-B14F-4D97-AF65-F5344CB8AC3E}">
        <p14:creationId xmlns:p14="http://schemas.microsoft.com/office/powerpoint/2010/main" val="17990486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1384</TotalTime>
  <Words>428</Words>
  <Application>Microsoft Office PowerPoint</Application>
  <PresentationFormat>Widescreen</PresentationFormat>
  <Paragraphs>69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Clients Section</vt:lpstr>
      <vt:lpstr>Clients Section</vt:lpstr>
      <vt:lpstr>Clients Section &gt;&gt; User Image Upload</vt:lpstr>
      <vt:lpstr>Clients Section &gt;&gt; User Logo Upload</vt:lpstr>
      <vt:lpstr>Clients Section &gt;&gt; Linkages</vt:lpstr>
      <vt:lpstr>Clients Section &gt;&gt; Reviews</vt:lpstr>
      <vt:lpstr>Clients Section &gt;&gt; Reviews &gt;&gt; Banners</vt:lpstr>
      <vt:lpstr>Clients Section &gt;&gt; Reviews &gt;&gt; Banners</vt:lpstr>
      <vt:lpstr>Clients Section &gt;&gt; Reviews &gt;&gt; DFM </vt:lpstr>
      <vt:lpstr>Clients Section &gt;&gt; Reviews &gt;&gt; Banners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Indunil</dc:creator>
  <cp:lastModifiedBy>Indunil</cp:lastModifiedBy>
  <cp:revision>35</cp:revision>
  <dcterms:created xsi:type="dcterms:W3CDTF">2020-01-23T04:10:07Z</dcterms:created>
  <dcterms:modified xsi:type="dcterms:W3CDTF">2020-01-24T09:56:05Z</dcterms:modified>
</cp:coreProperties>
</file>