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5E5E"/>
    <a:srgbClr val="DF4141"/>
    <a:srgbClr val="CB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 autoAdjust="0"/>
    <p:restoredTop sz="94710" autoAdjust="0"/>
  </p:normalViewPr>
  <p:slideViewPr>
    <p:cSldViewPr snapToGrid="0">
      <p:cViewPr varScale="1">
        <p:scale>
          <a:sx n="77" d="100"/>
          <a:sy n="77" d="100"/>
        </p:scale>
        <p:origin x="67" y="5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55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e26de96e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e26de96e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e26de96e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e26de96e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26de96e8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e26de96e8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26de96e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26de96e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e26de96e8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e26de96e8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e26de96e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e26de96e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e26de96e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e26de96e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efd312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efd312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287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efd312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efd312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167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efd312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efd312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6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efd312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efd312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85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033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91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75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43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89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354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9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666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efd312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efd3121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defd3121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defd3121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defd312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defd312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efd312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efd312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e26de96e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e26de96e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e26de96e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e26de96e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e26de96e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e26de96e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21675"/>
            <a:ext cx="85206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PUS 11, 12, 15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Software de Control en Tiempo Real para Sistemas Espaciales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2350" y="4225400"/>
            <a:ext cx="80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Andrea Martínez, Guillermo Roldán, José Antonio Plaza, Sergio Núñez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/>
              <a:t>TC(11,4) insert activities into the time-based schedule</a:t>
            </a:r>
            <a:endParaRPr sz="242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s" sz="2100"/>
              <a:t>Transporta una solicitud para insertar una actividad en la funcionalidad del horario basado en el tiempo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87" y="2341502"/>
            <a:ext cx="7366826" cy="22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/>
              <a:t>TC(11,5) delete time-based scheduled activities identified by request identifier</a:t>
            </a:r>
            <a:endParaRPr sz="242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2059500"/>
            <a:ext cx="8520600" cy="28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Eliminar la actividad programada correspondiente al identificador de la solicitud identificador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Si esa actividad programada era la última actividad programada de un subprograma eliminar el subprograma.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/>
              <a:t>TC(11,5) delete time-based scheduled activities identified by request identifier</a:t>
            </a:r>
            <a:endParaRPr sz="242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373700"/>
            <a:ext cx="8520600" cy="28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s" sz="2100"/>
              <a:t>Transporta una solicitud de supresión de actividades programadas en funcionalidad del horario basado en el tiempo, identificadas por el identificador de la solicitud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598" y="2509273"/>
            <a:ext cx="6948800" cy="22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 dirty="0"/>
              <a:t>TC(11,6) delete the time-based scheduled activities identified by a filter</a:t>
            </a:r>
            <a:endParaRPr sz="2420"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209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Eliminar la actividad programada correspondiente al identificador de la solicitud identificador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Si esa actividad programada era la última actividad programada de un subprograma eliminar el subprograma.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/>
              <a:t>TC(11,6) delete the time-based scheduled activities identified by a filter</a:t>
            </a:r>
            <a:endParaRPr sz="2420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484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s" sz="2100"/>
              <a:t>Transporta una solicitud de supresión de actividades programadas en funcionalidad del horario basado en el tiempo, identificadas por un filtro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82" y="2703174"/>
            <a:ext cx="7323030" cy="21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/>
              <a:t>TC(11,7) time-shift scheduled activities identified by request identifier</a:t>
            </a:r>
            <a:endParaRPr sz="2420"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100" dirty="0"/>
              <a:t>Establece el tiempo de liberación de la actividad programada especificada en la instrucción y le inserta la suma del tiempo de liberación actual de esa actividad y el desplazamiento de tiempo.</a:t>
            </a:r>
            <a:endParaRPr sz="2100" dirty="0"/>
          </a:p>
        </p:txBody>
      </p:sp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775" y="2617924"/>
            <a:ext cx="6574100" cy="21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/>
              <a:t>TC(11,8) time-shift the scheduled activities identified by a filter</a:t>
            </a:r>
            <a:endParaRPr sz="3320"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/>
              <a:t>Establece el tiempo de liberación de la actividad programada especificada en la instrucción y le inserta la suma del tiempo de liberación actual de esa actividad y el desplazamiento de tiempo.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75" y="2405649"/>
            <a:ext cx="8012049" cy="23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BCCFE6-35CF-4805-9212-A2514143CB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B506844-68DE-433B-9269-47AEA231DBDB}"/>
              </a:ext>
            </a:extLst>
          </p:cNvPr>
          <p:cNvSpPr/>
          <p:nvPr/>
        </p:nvSpPr>
        <p:spPr>
          <a:xfrm>
            <a:off x="-19644" y="1"/>
            <a:ext cx="9183290" cy="51435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 sz="105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37E14A-6AAB-413A-A153-4F0D77DEE332}"/>
              </a:ext>
            </a:extLst>
          </p:cNvPr>
          <p:cNvSpPr txBox="1"/>
          <p:nvPr/>
        </p:nvSpPr>
        <p:spPr>
          <a:xfrm>
            <a:off x="4783434" y="1694587"/>
            <a:ext cx="3689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</a:rPr>
              <a:t>-Standard ECSS-E-ST-70-31C</a:t>
            </a:r>
          </a:p>
          <a:p>
            <a:pPr algn="ctr"/>
            <a:endParaRPr lang="es-ES" sz="18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endParaRPr lang="es-ES" sz="18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r>
              <a:rPr lang="es-ES" sz="1800" b="1" dirty="0">
                <a:solidFill>
                  <a:schemeClr val="bg1"/>
                </a:solidFill>
              </a:rPr>
              <a:t>-Servicio:</a:t>
            </a:r>
          </a:p>
          <a:p>
            <a:endParaRPr lang="es-ES" sz="1800" b="1" dirty="0">
              <a:solidFill>
                <a:schemeClr val="bg1"/>
              </a:solidFill>
            </a:endParaRPr>
          </a:p>
          <a:p>
            <a:r>
              <a:rPr lang="es-ES" sz="1800" i="1" dirty="0" err="1">
                <a:solidFill>
                  <a:schemeClr val="bg1"/>
                </a:solidFill>
              </a:rPr>
              <a:t>On-board</a:t>
            </a:r>
            <a:r>
              <a:rPr lang="es-ES" sz="1800" i="1" dirty="0">
                <a:solidFill>
                  <a:schemeClr val="bg1"/>
                </a:solidFill>
              </a:rPr>
              <a:t> </a:t>
            </a:r>
            <a:r>
              <a:rPr lang="es-ES" sz="1800" i="1" dirty="0" err="1">
                <a:solidFill>
                  <a:schemeClr val="bg1"/>
                </a:solidFill>
              </a:rPr>
              <a:t>monitoring</a:t>
            </a:r>
            <a:endParaRPr lang="es-ES" sz="1800" i="1" dirty="0">
              <a:solidFill>
                <a:schemeClr val="bg1"/>
              </a:solidFill>
            </a:endParaRPr>
          </a:p>
          <a:p>
            <a:endParaRPr lang="es-ES" sz="1800" i="1" dirty="0">
              <a:solidFill>
                <a:schemeClr val="bg1"/>
              </a:solidFill>
            </a:endParaRPr>
          </a:p>
          <a:p>
            <a:r>
              <a:rPr lang="es-ES" sz="1800" i="1" dirty="0" err="1">
                <a:solidFill>
                  <a:schemeClr val="bg1"/>
                </a:solidFill>
              </a:rPr>
              <a:t>Subservicios</a:t>
            </a:r>
            <a:r>
              <a:rPr lang="es-ES" sz="1800" i="1" dirty="0">
                <a:solidFill>
                  <a:schemeClr val="bg1"/>
                </a:solidFill>
              </a:rPr>
              <a:t> 1,2,4,5,6,7,8,9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E28081-0536-4BAD-A20D-0B0124281871}"/>
              </a:ext>
            </a:extLst>
          </p:cNvPr>
          <p:cNvSpPr txBox="1"/>
          <p:nvPr/>
        </p:nvSpPr>
        <p:spPr>
          <a:xfrm>
            <a:off x="2648907" y="110951"/>
            <a:ext cx="36890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800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s-ES" sz="2800" u="sng" dirty="0">
                <a:solidFill>
                  <a:schemeClr val="bg1"/>
                </a:solidFill>
              </a:rPr>
              <a:t>Servicio 12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ED2EDB2-4DD5-4665-95C5-5F4F5F9E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27" y="1061802"/>
            <a:ext cx="2472037" cy="3487338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CC488222-6D3E-43E8-8BAE-8C00F02CC841}"/>
              </a:ext>
            </a:extLst>
          </p:cNvPr>
          <p:cNvSpPr/>
          <p:nvPr/>
        </p:nvSpPr>
        <p:spPr>
          <a:xfrm>
            <a:off x="4493419" y="1478280"/>
            <a:ext cx="3874302" cy="2895600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8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D314056-9D54-4FB4-AC31-87A2D1885DCD}"/>
              </a:ext>
            </a:extLst>
          </p:cNvPr>
          <p:cNvSpPr/>
          <p:nvPr/>
        </p:nvSpPr>
        <p:spPr>
          <a:xfrm>
            <a:off x="686122" y="3831222"/>
            <a:ext cx="7879144" cy="73765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BCA0DF-BA67-41FF-ADC0-EEAAEE40185E}"/>
              </a:ext>
            </a:extLst>
          </p:cNvPr>
          <p:cNvSpPr/>
          <p:nvPr/>
        </p:nvSpPr>
        <p:spPr>
          <a:xfrm>
            <a:off x="686122" y="1620456"/>
            <a:ext cx="7879144" cy="1469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891250" y="1152475"/>
            <a:ext cx="73383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es" b="1" i="1" dirty="0"/>
              <a:t>Funcionalidad:</a:t>
            </a:r>
            <a:r>
              <a:rPr lang="es" i="1" dirty="0"/>
              <a:t> </a:t>
            </a:r>
          </a:p>
          <a:p>
            <a:pPr marL="0" lvl="0" indent="0" algn="just">
              <a:buNone/>
            </a:pPr>
            <a:endParaRPr lang="es-ES" dirty="0"/>
          </a:p>
          <a:p>
            <a:pPr marL="0" lvl="0" indent="0" algn="just">
              <a:buNone/>
            </a:pPr>
            <a:r>
              <a:rPr lang="es-ES" dirty="0"/>
              <a:t>Supervisar los parámetros o grupos de parámetros a bordo y reaccionar ante las infracciones de las condiciones de monitorización relacionadas mediante la generación de eventos. Los informes de eventos resultantes pueden enviarse a tierra y captarse a bordo, por ejemplo, mediante un </a:t>
            </a:r>
            <a:r>
              <a:rPr lang="es-ES" dirty="0" err="1"/>
              <a:t>subservicio</a:t>
            </a:r>
            <a:r>
              <a:rPr lang="es-ES" dirty="0"/>
              <a:t> de acción de eventos.</a:t>
            </a:r>
          </a:p>
          <a:p>
            <a:pPr marL="0" lvl="0" indent="0" algn="just">
              <a:buNone/>
            </a:pPr>
            <a:endParaRPr lang="es-ES" dirty="0"/>
          </a:p>
          <a:p>
            <a:pPr marL="0" lvl="0" indent="0" algn="just">
              <a:buNone/>
            </a:pPr>
            <a:endParaRPr lang="es-ES" dirty="0"/>
          </a:p>
          <a:p>
            <a:pPr marL="0" lvl="0" indent="0" algn="just">
              <a:buNone/>
            </a:pPr>
            <a:r>
              <a:rPr lang="es-ES" b="1" i="1" dirty="0"/>
              <a:t>2 tipos de </a:t>
            </a:r>
            <a:r>
              <a:rPr lang="es-ES" b="1" i="1" dirty="0" err="1"/>
              <a:t>subservicios</a:t>
            </a:r>
            <a:r>
              <a:rPr lang="es-ES" b="1" i="1" dirty="0"/>
              <a:t>:</a:t>
            </a:r>
          </a:p>
          <a:p>
            <a:pPr marL="0" lvl="0" indent="0" algn="just">
              <a:buNone/>
            </a:pPr>
            <a:endParaRPr lang="es-ES" b="1" i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dirty="0" err="1"/>
              <a:t>Subservicio</a:t>
            </a:r>
            <a:r>
              <a:rPr lang="es-ES" dirty="0"/>
              <a:t> de monitorización de parámetros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s-ES" dirty="0" err="1"/>
              <a:t>Subservicio</a:t>
            </a:r>
            <a:r>
              <a:rPr lang="es-ES" dirty="0"/>
              <a:t> de monitorización funcional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96298D3-C88C-4FB2-B1E6-CC5F057DE27F}"/>
              </a:ext>
            </a:extLst>
          </p:cNvPr>
          <p:cNvCxnSpPr/>
          <p:nvPr/>
        </p:nvCxnSpPr>
        <p:spPr>
          <a:xfrm>
            <a:off x="5804452" y="4065104"/>
            <a:ext cx="407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DFA1B43-F445-4F43-B71D-80A9DE8E8E5D}"/>
              </a:ext>
            </a:extLst>
          </p:cNvPr>
          <p:cNvCxnSpPr/>
          <p:nvPr/>
        </p:nvCxnSpPr>
        <p:spPr>
          <a:xfrm>
            <a:off x="5804452" y="4326834"/>
            <a:ext cx="407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0C5A98A-ABAE-4717-8E52-F17775073D9F}"/>
              </a:ext>
            </a:extLst>
          </p:cNvPr>
          <p:cNvSpPr txBox="1"/>
          <p:nvPr/>
        </p:nvSpPr>
        <p:spPr>
          <a:xfrm>
            <a:off x="6393323" y="3892271"/>
            <a:ext cx="20041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700" dirty="0">
                <a:solidFill>
                  <a:schemeClr val="dk2"/>
                </a:solidFill>
              </a:rPr>
              <a:t>(1-16)</a:t>
            </a:r>
          </a:p>
          <a:p>
            <a:r>
              <a:rPr lang="es-ES" sz="1700" dirty="0">
                <a:solidFill>
                  <a:schemeClr val="dk2"/>
                </a:solidFill>
              </a:rPr>
              <a:t>(17-28)</a:t>
            </a:r>
          </a:p>
        </p:txBody>
      </p:sp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DEF0738C-0268-4E8B-B4C4-BB15A7D69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8543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Servicio PUS (12,X) – On-board monitoring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7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63E8E99-0C26-4FCA-904F-D3717BEA8420}"/>
              </a:ext>
            </a:extLst>
          </p:cNvPr>
          <p:cNvGrpSpPr/>
          <p:nvPr/>
        </p:nvGrpSpPr>
        <p:grpSpPr>
          <a:xfrm>
            <a:off x="623400" y="1143734"/>
            <a:ext cx="3095160" cy="3734904"/>
            <a:chOff x="535774" y="1192696"/>
            <a:chExt cx="2988207" cy="383745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F92BEB9-C98A-47EC-AF71-5DE9B36EE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774" y="1192696"/>
              <a:ext cx="2988207" cy="3218438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0421608C-774A-43A4-8718-4449870E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65" y="4353025"/>
              <a:ext cx="2900581" cy="677122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A618E805-3F38-4B4A-8103-5F5D61048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82" y="1106833"/>
            <a:ext cx="3514676" cy="3390163"/>
          </a:xfrm>
          <a:prstGeom prst="rect">
            <a:avLst/>
          </a:prstGeom>
        </p:spPr>
      </p:pic>
      <p:sp>
        <p:nvSpPr>
          <p:cNvPr id="22" name="Google Shape;61;p14">
            <a:extLst>
              <a:ext uri="{FF2B5EF4-FFF2-40B4-BE49-F238E27FC236}">
                <a16:creationId xmlns:a16="http://schemas.microsoft.com/office/drawing/2014/main" id="{1D371985-2756-4F93-95C6-16A7A11B27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8543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Servicio PUS (12,X) – On-board monitoring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38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PUS (11,X) - Time based scheduling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Funcionalidad:</a:t>
            </a:r>
            <a:r>
              <a:rPr lang="es" dirty="0"/>
              <a:t> Capacidad de comandar procesos de aplicación a bordo mediante solicitudes precargadas en la nave espacial y liberadas a su debido tiempo.</a:t>
            </a:r>
            <a:endParaRPr dirty="0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Capacidad de mantener un calendario de solicitudes basado en el tiempo y para garantizar la liberación oportuna de de dichas solicitudes.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Proporciona una extensión del seguimiento y control en tierra del satélite.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El proceso de aplicación que ejecuta una solicitud, liberada por el subservicio, envía directamente los informes de verificación de la solicitud, si los hay, a la fuente identificada por el identificador de fuente especificado en la solicitud.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48543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Servicio PUS (12,X) – On-board monitoring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16EDBCB-C649-401C-92A5-62B51A467858}"/>
              </a:ext>
            </a:extLst>
          </p:cNvPr>
          <p:cNvGrpSpPr/>
          <p:nvPr/>
        </p:nvGrpSpPr>
        <p:grpSpPr>
          <a:xfrm>
            <a:off x="2231085" y="1282148"/>
            <a:ext cx="4681830" cy="3195569"/>
            <a:chOff x="689441" y="1717775"/>
            <a:chExt cx="3095160" cy="213157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F92BEB9-C98A-47EC-AF71-5DE9B36EE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9320"/>
            <a:stretch/>
          </p:blipFill>
          <p:spPr>
            <a:xfrm>
              <a:off x="689441" y="1717775"/>
              <a:ext cx="3095160" cy="334546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9242EB5-10EF-48F7-826F-ED4D4C12A0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103" b="68653"/>
            <a:stretch/>
          </p:blipFill>
          <p:spPr>
            <a:xfrm>
              <a:off x="689441" y="2052321"/>
              <a:ext cx="3095160" cy="28956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07F2B-CA4A-48B1-9CE2-1E77E9821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046" b="8830"/>
            <a:stretch/>
          </p:blipFill>
          <p:spPr>
            <a:xfrm>
              <a:off x="689441" y="2341881"/>
              <a:ext cx="3095160" cy="1507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867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F982496-B3B7-459F-8AAD-F3EEDC360309}"/>
              </a:ext>
            </a:extLst>
          </p:cNvPr>
          <p:cNvSpPr/>
          <p:nvPr/>
        </p:nvSpPr>
        <p:spPr>
          <a:xfrm>
            <a:off x="979012" y="1680062"/>
            <a:ext cx="5521179" cy="2901878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979012" y="1178717"/>
            <a:ext cx="5690145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 i="1" dirty="0" err="1"/>
              <a:t>Subservicios</a:t>
            </a:r>
            <a:r>
              <a:rPr lang="es-ES" sz="1700" b="1" i="1" dirty="0"/>
              <a:t>:</a:t>
            </a:r>
            <a:endParaRPr sz="1700" b="1" i="1" dirty="0"/>
          </a:p>
          <a:p>
            <a:pPr marL="457200" lvl="0" indent="-33432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" sz="1500" dirty="0"/>
              <a:t>TC(12,1) </a:t>
            </a:r>
            <a:r>
              <a:rPr lang="es-ES" sz="1500" dirty="0" err="1"/>
              <a:t>enable</a:t>
            </a:r>
            <a:r>
              <a:rPr lang="es-ES" sz="1500" dirty="0"/>
              <a:t>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definitions</a:t>
            </a:r>
            <a:endParaRPr lang="en-US" sz="1500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/>
              <a:t>TC(12,2) disable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definitions</a:t>
            </a:r>
            <a:endParaRPr lang="en-US" sz="1500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" sz="1500" dirty="0"/>
              <a:t>TC(12,4) </a:t>
            </a:r>
            <a:r>
              <a:rPr lang="es-ES" sz="1500" dirty="0" err="1"/>
              <a:t>delete</a:t>
            </a:r>
            <a:r>
              <a:rPr lang="es-ES" sz="1500" dirty="0"/>
              <a:t> </a:t>
            </a:r>
            <a:r>
              <a:rPr lang="es-ES" sz="1500" dirty="0" err="1"/>
              <a:t>all</a:t>
            </a:r>
            <a:r>
              <a:rPr lang="es-ES" sz="1500" dirty="0"/>
              <a:t>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definitions</a:t>
            </a:r>
            <a:r>
              <a:rPr lang="es-ES" sz="1500" dirty="0"/>
              <a:t> 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/>
              <a:t>TC(12,5) </a:t>
            </a:r>
            <a:r>
              <a:rPr lang="es-ES" sz="1500" dirty="0" err="1"/>
              <a:t>add</a:t>
            </a:r>
            <a:r>
              <a:rPr lang="es-ES" sz="1500" dirty="0"/>
              <a:t>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definitions</a:t>
            </a:r>
            <a:endParaRPr lang="en-US" sz="1500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" sz="1500" dirty="0"/>
              <a:t>TC(12,6) </a:t>
            </a:r>
            <a:r>
              <a:rPr lang="es-ES" sz="1500" dirty="0" err="1"/>
              <a:t>delete</a:t>
            </a:r>
            <a:r>
              <a:rPr lang="es-ES" sz="1500" dirty="0"/>
              <a:t>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definitions</a:t>
            </a:r>
            <a:r>
              <a:rPr lang="es-ES" sz="1500" dirty="0"/>
              <a:t> 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" sz="1500" dirty="0"/>
              <a:t>TC(12,7) </a:t>
            </a:r>
            <a:r>
              <a:rPr lang="es-ES" sz="1500" dirty="0" err="1"/>
              <a:t>modify</a:t>
            </a:r>
            <a:r>
              <a:rPr lang="es-ES" sz="1500" dirty="0"/>
              <a:t>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definitions</a:t>
            </a:r>
            <a:r>
              <a:rPr lang="es-ES" sz="1500" dirty="0"/>
              <a:t> 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s" sz="1500" dirty="0"/>
              <a:t>TC(12,8) </a:t>
            </a:r>
            <a:r>
              <a:rPr lang="es-ES" sz="1500" dirty="0" err="1"/>
              <a:t>report</a:t>
            </a:r>
            <a:r>
              <a:rPr lang="es-ES" sz="1500" dirty="0"/>
              <a:t>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definitions</a:t>
            </a:r>
            <a:endParaRPr lang="es" sz="1500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-US" sz="1500" dirty="0"/>
              <a:t>TM(12,9) </a:t>
            </a:r>
            <a:r>
              <a:rPr lang="es-ES" sz="1500" dirty="0" err="1"/>
              <a:t>parameter</a:t>
            </a:r>
            <a:r>
              <a:rPr lang="es-ES" sz="1500" dirty="0"/>
              <a:t> </a:t>
            </a:r>
            <a:r>
              <a:rPr lang="es-ES" sz="1500" dirty="0" err="1"/>
              <a:t>monitoring</a:t>
            </a:r>
            <a:r>
              <a:rPr lang="es-ES" sz="1500" dirty="0"/>
              <a:t> </a:t>
            </a:r>
            <a:r>
              <a:rPr lang="es-ES" sz="1500" dirty="0" err="1"/>
              <a:t>definition</a:t>
            </a:r>
            <a:r>
              <a:rPr lang="es-ES" sz="1500" dirty="0"/>
              <a:t> </a:t>
            </a:r>
            <a:r>
              <a:rPr lang="es-ES" sz="1500" dirty="0" err="1"/>
              <a:t>report</a:t>
            </a:r>
            <a:endParaRPr lang="en-US" sz="1500" dirty="0"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8543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Servicio PUS (12,X) – On-board monitoring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66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12C4B63-BA7E-4436-A330-BAEE486FB5D0}"/>
              </a:ext>
            </a:extLst>
          </p:cNvPr>
          <p:cNvSpPr/>
          <p:nvPr/>
        </p:nvSpPr>
        <p:spPr>
          <a:xfrm>
            <a:off x="885874" y="1471764"/>
            <a:ext cx="7453055" cy="1469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22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130" y="445676"/>
            <a:ext cx="75437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TC(12,1)</a:t>
            </a:r>
            <a:r>
              <a:rPr lang="es" dirty="0"/>
              <a:t>– </a:t>
            </a:r>
            <a:r>
              <a:rPr lang="es-ES" sz="2800" dirty="0" err="1"/>
              <a:t>enable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3C8BA-E1C4-4FCF-802B-D3B83868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41" y="3105240"/>
            <a:ext cx="3838575" cy="1143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C97193B-5744-46EA-A9E1-F3C1F8B60C43}"/>
              </a:ext>
            </a:extLst>
          </p:cNvPr>
          <p:cNvSpPr txBox="1"/>
          <p:nvPr/>
        </p:nvSpPr>
        <p:spPr>
          <a:xfrm>
            <a:off x="1053548" y="1535580"/>
            <a:ext cx="7285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Capacidad para habilitar las definiciones de supervisión de parámetros.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Cada instrucción para habilitar una definición de supervisión de parámetros deberá contener el identificador de la definición de monitorización de parámetros (PMON)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43835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12C4B63-BA7E-4436-A330-BAEE486FB5D0}"/>
              </a:ext>
            </a:extLst>
          </p:cNvPr>
          <p:cNvSpPr/>
          <p:nvPr/>
        </p:nvSpPr>
        <p:spPr>
          <a:xfrm>
            <a:off x="885874" y="1471764"/>
            <a:ext cx="7453055" cy="1469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23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130" y="445676"/>
            <a:ext cx="75437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TC(12,2)</a:t>
            </a:r>
            <a:r>
              <a:rPr lang="es" dirty="0"/>
              <a:t>– </a:t>
            </a:r>
            <a:r>
              <a:rPr lang="es-ES" sz="2800" dirty="0" err="1"/>
              <a:t>disable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3C8BA-E1C4-4FCF-802B-D3B83868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41" y="3105240"/>
            <a:ext cx="3838575" cy="1143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C97193B-5744-46EA-A9E1-F3C1F8B60C43}"/>
              </a:ext>
            </a:extLst>
          </p:cNvPr>
          <p:cNvSpPr txBox="1"/>
          <p:nvPr/>
        </p:nvSpPr>
        <p:spPr>
          <a:xfrm>
            <a:off x="1053548" y="1535580"/>
            <a:ext cx="7285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Capacidad para deshabilitar las definiciones de supervisión de parámetros.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Cada instrucción para deshabilitar una definición de supervisión de parámetros deberá contener el identificador de la definición de monitorización de parámetros (PMON)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39962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104" y="445676"/>
            <a:ext cx="7961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s" sz="2800" dirty="0"/>
              <a:t>TC(12,5)</a:t>
            </a:r>
            <a:r>
              <a:rPr lang="es" dirty="0"/>
              <a:t>– </a:t>
            </a:r>
            <a:r>
              <a:rPr lang="es-ES" sz="2800" dirty="0" err="1"/>
              <a:t>add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49223C-9F21-4F54-BC9F-9B9636ECC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4" b="1570"/>
          <a:stretch/>
        </p:blipFill>
        <p:spPr>
          <a:xfrm>
            <a:off x="1042987" y="2760964"/>
            <a:ext cx="7058025" cy="1995612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1A24E6F7-A4A7-41C1-8A34-25168FFDEAB4}"/>
              </a:ext>
            </a:extLst>
          </p:cNvPr>
          <p:cNvSpPr/>
          <p:nvPr/>
        </p:nvSpPr>
        <p:spPr>
          <a:xfrm>
            <a:off x="477078" y="1217707"/>
            <a:ext cx="8189844" cy="1469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1B3021-C264-463D-80AF-775883DE0627}"/>
              </a:ext>
            </a:extLst>
          </p:cNvPr>
          <p:cNvSpPr txBox="1"/>
          <p:nvPr/>
        </p:nvSpPr>
        <p:spPr>
          <a:xfrm>
            <a:off x="477078" y="1290980"/>
            <a:ext cx="8438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Capacidad para para añadir definiciones de supervisión de parámetros.</a:t>
            </a:r>
          </a:p>
          <a:p>
            <a:r>
              <a:rPr lang="es-E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Si la capacidad es declarada se deberá incluir una de las siguientes: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dirty="0"/>
              <a:t>Capacidad de suprimir todas las definiciones de supervisión de parámetros (TC-12,4)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dirty="0"/>
              <a:t>Capacidad de suprimir las definiciones de supervisión de parámetros (TC-12,6) 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178497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A33B0BF-8811-4BBD-8B7F-72F97C92F949}"/>
              </a:ext>
            </a:extLst>
          </p:cNvPr>
          <p:cNvSpPr/>
          <p:nvPr/>
        </p:nvSpPr>
        <p:spPr>
          <a:xfrm>
            <a:off x="636104" y="1431236"/>
            <a:ext cx="7836354" cy="2087216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25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104" y="445676"/>
            <a:ext cx="7961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s" sz="2800" dirty="0"/>
              <a:t>TC(12,4)</a:t>
            </a:r>
            <a:r>
              <a:rPr lang="es" dirty="0"/>
              <a:t>– </a:t>
            </a:r>
            <a:r>
              <a:rPr lang="es-ES" sz="2800" dirty="0" err="1"/>
              <a:t>delete</a:t>
            </a:r>
            <a:r>
              <a:rPr lang="es-ES" sz="2800" dirty="0"/>
              <a:t> </a:t>
            </a:r>
            <a:r>
              <a:rPr lang="es-ES" sz="2800" dirty="0" err="1"/>
              <a:t>all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definitions</a:t>
            </a:r>
            <a:r>
              <a:rPr lang="es-ES" sz="2800" dirty="0"/>
              <a:t> </a:t>
            </a:r>
            <a:br>
              <a:rPr lang="en-US" sz="2800" dirty="0"/>
            </a:br>
            <a:endParaRPr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85572D6-1D1C-4E0B-A26C-C5BEB3B27131}"/>
              </a:ext>
            </a:extLst>
          </p:cNvPr>
          <p:cNvSpPr txBox="1"/>
          <p:nvPr/>
        </p:nvSpPr>
        <p:spPr>
          <a:xfrm>
            <a:off x="974033" y="1595215"/>
            <a:ext cx="7354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Capacidad de borrar todas las definiciones de supervisión de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Cada solicitud de supresión deberá contener exactamente una instrucción para borrar todas las definiciones de monitorización de parámetros.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Las instrucciones para borrar todas las definiciones de monitorización de parámetros no contienen ningún argumento.</a:t>
            </a:r>
          </a:p>
        </p:txBody>
      </p:sp>
    </p:spTree>
    <p:extLst>
      <p:ext uri="{BB962C8B-B14F-4D97-AF65-F5344CB8AC3E}">
        <p14:creationId xmlns:p14="http://schemas.microsoft.com/office/powerpoint/2010/main" val="1476910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7DF75C-C72A-47DE-BB28-21484FB75A1F}"/>
              </a:ext>
            </a:extLst>
          </p:cNvPr>
          <p:cNvSpPr/>
          <p:nvPr/>
        </p:nvSpPr>
        <p:spPr>
          <a:xfrm>
            <a:off x="762671" y="1541963"/>
            <a:ext cx="7453055" cy="146998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26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104" y="445676"/>
            <a:ext cx="7961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s" sz="2800" dirty="0"/>
              <a:t>TC(12,6)</a:t>
            </a:r>
            <a:r>
              <a:rPr lang="es" dirty="0"/>
              <a:t>– </a:t>
            </a:r>
            <a:r>
              <a:rPr lang="es-ES" sz="2800" dirty="0" err="1"/>
              <a:t>delete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definitions</a:t>
            </a:r>
            <a:r>
              <a:rPr lang="es-ES" sz="2800" dirty="0"/>
              <a:t> </a:t>
            </a:r>
            <a:br>
              <a:rPr lang="en-US" sz="2800" dirty="0"/>
            </a:b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99EFDA-7765-4F2B-BAD0-8F74299B2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41" y="3105240"/>
            <a:ext cx="3838575" cy="1143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FCC735-A9FA-47F1-9359-1973234D3B48}"/>
              </a:ext>
            </a:extLst>
          </p:cNvPr>
          <p:cNvSpPr txBox="1"/>
          <p:nvPr/>
        </p:nvSpPr>
        <p:spPr>
          <a:xfrm>
            <a:off x="974033" y="1595215"/>
            <a:ext cx="7354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Capacidad de borrar definiciones de supervisión de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Cada instrucción para borrar definiciones de supervisión de parámetros deberá contener el identificador de la definición de monitorización de parámetros (PMON)</a:t>
            </a:r>
          </a:p>
        </p:txBody>
      </p:sp>
    </p:spTree>
    <p:extLst>
      <p:ext uri="{BB962C8B-B14F-4D97-AF65-F5344CB8AC3E}">
        <p14:creationId xmlns:p14="http://schemas.microsoft.com/office/powerpoint/2010/main" val="1104970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32E687-46D9-44F8-B61D-25CD28AD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112" y="3250024"/>
            <a:ext cx="5057775" cy="14478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37DF75C-C72A-47DE-BB28-21484FB75A1F}"/>
              </a:ext>
            </a:extLst>
          </p:cNvPr>
          <p:cNvSpPr/>
          <p:nvPr/>
        </p:nvSpPr>
        <p:spPr>
          <a:xfrm>
            <a:off x="762671" y="1447800"/>
            <a:ext cx="7453055" cy="181588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27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104" y="445676"/>
            <a:ext cx="7961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s" sz="2800" dirty="0"/>
              <a:t>TC(12,7)</a:t>
            </a:r>
            <a:r>
              <a:rPr lang="es" dirty="0"/>
              <a:t>– </a:t>
            </a:r>
            <a:r>
              <a:rPr lang="es-ES" sz="2800" dirty="0" err="1"/>
              <a:t>modify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definitions</a:t>
            </a:r>
            <a:r>
              <a:rPr lang="es-ES" sz="2800" dirty="0"/>
              <a:t> </a:t>
            </a:r>
            <a:br>
              <a:rPr lang="en-US" sz="2800" dirty="0"/>
            </a:b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FCC735-A9FA-47F1-9359-1973234D3B48}"/>
              </a:ext>
            </a:extLst>
          </p:cNvPr>
          <p:cNvSpPr txBox="1"/>
          <p:nvPr/>
        </p:nvSpPr>
        <p:spPr>
          <a:xfrm>
            <a:off x="939246" y="1447800"/>
            <a:ext cx="7354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Capacidad de modificar las definiciones de supervisión de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Cada instrucción deberá contener: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dirty="0"/>
              <a:t>El identificador de la definición de supervisión de parámetros;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dirty="0"/>
              <a:t>El identificador del parámetro supervisado utilizado por esa definición de monitorización;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600" dirty="0"/>
              <a:t>Los medios para modificar</a:t>
            </a:r>
          </a:p>
        </p:txBody>
      </p:sp>
    </p:spTree>
    <p:extLst>
      <p:ext uri="{BB962C8B-B14F-4D97-AF65-F5344CB8AC3E}">
        <p14:creationId xmlns:p14="http://schemas.microsoft.com/office/powerpoint/2010/main" val="300763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7DF75C-C72A-47DE-BB28-21484FB75A1F}"/>
              </a:ext>
            </a:extLst>
          </p:cNvPr>
          <p:cNvSpPr/>
          <p:nvPr/>
        </p:nvSpPr>
        <p:spPr>
          <a:xfrm>
            <a:off x="762671" y="1447800"/>
            <a:ext cx="7453055" cy="141467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28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104" y="445676"/>
            <a:ext cx="7961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s" sz="2800" dirty="0"/>
              <a:t>TC(12,8)</a:t>
            </a:r>
            <a:r>
              <a:rPr lang="es" dirty="0"/>
              <a:t>– </a:t>
            </a:r>
            <a:r>
              <a:rPr lang="es-ES" sz="2800" dirty="0" err="1"/>
              <a:t>report</a:t>
            </a:r>
            <a:r>
              <a:rPr lang="es-ES" sz="2800" dirty="0"/>
              <a:t>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definitions</a:t>
            </a:r>
            <a:br>
              <a:rPr lang="en-US" sz="2800" dirty="0"/>
            </a:b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FCC735-A9FA-47F1-9359-1973234D3B48}"/>
              </a:ext>
            </a:extLst>
          </p:cNvPr>
          <p:cNvSpPr txBox="1"/>
          <p:nvPr/>
        </p:nvSpPr>
        <p:spPr>
          <a:xfrm>
            <a:off x="939246" y="1447800"/>
            <a:ext cx="7354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Capacidad de informar sobre las definiciones de control de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Cada instrucción para de informar sobre las definiciones de control de parámetros deberá contener el identificador de la definición de monitorización de parámetros (PMON)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B9F8C84-F3E3-4589-89FE-2D837334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741" y="3105240"/>
            <a:ext cx="3838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8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37DF75C-C72A-47DE-BB28-21484FB75A1F}"/>
              </a:ext>
            </a:extLst>
          </p:cNvPr>
          <p:cNvSpPr/>
          <p:nvPr/>
        </p:nvSpPr>
        <p:spPr>
          <a:xfrm>
            <a:off x="762671" y="1447800"/>
            <a:ext cx="7453055" cy="5847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29</a:t>
            </a:fld>
            <a:endParaRPr/>
          </a:p>
        </p:txBody>
      </p:sp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2D0A9FEA-E73A-41AD-97C3-B363A4ED74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104" y="445676"/>
            <a:ext cx="79612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s" sz="2800" dirty="0"/>
              <a:t>TM(12,9)</a:t>
            </a:r>
            <a:r>
              <a:rPr lang="es" dirty="0"/>
              <a:t>– </a:t>
            </a:r>
            <a:r>
              <a:rPr lang="es-ES" sz="2800" dirty="0" err="1"/>
              <a:t>parameter</a:t>
            </a:r>
            <a:r>
              <a:rPr lang="es-ES" sz="2800" dirty="0"/>
              <a:t> </a:t>
            </a:r>
            <a:r>
              <a:rPr lang="es-ES" sz="2800" dirty="0" err="1"/>
              <a:t>monitoring</a:t>
            </a:r>
            <a:r>
              <a:rPr lang="es-ES" sz="2800" dirty="0"/>
              <a:t> </a:t>
            </a:r>
            <a:r>
              <a:rPr lang="es-ES" sz="2800" dirty="0" err="1"/>
              <a:t>definition</a:t>
            </a:r>
            <a:r>
              <a:rPr lang="es-ES" sz="2800" dirty="0"/>
              <a:t> </a:t>
            </a:r>
            <a:r>
              <a:rPr lang="es-ES" sz="2800" dirty="0" err="1"/>
              <a:t>report</a:t>
            </a:r>
            <a:br>
              <a:rPr lang="en-US" sz="2800" dirty="0"/>
            </a:br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FCC735-A9FA-47F1-9359-1973234D3B48}"/>
              </a:ext>
            </a:extLst>
          </p:cNvPr>
          <p:cNvSpPr txBox="1"/>
          <p:nvPr/>
        </p:nvSpPr>
        <p:spPr>
          <a:xfrm>
            <a:off x="939246" y="1447800"/>
            <a:ext cx="735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Cada paquete de telemetría que transporte un informe de definición de supervisión de parámetros deberá ser del subtipo de mensaje 9.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5EE191-C044-47AD-899E-726FD989A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96" b="35090"/>
          <a:stretch/>
        </p:blipFill>
        <p:spPr>
          <a:xfrm>
            <a:off x="441430" y="2548093"/>
            <a:ext cx="4569568" cy="19332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D629AA0-2746-457F-AF06-29BB1DB4B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64" t="65967" b="-1474"/>
          <a:stretch/>
        </p:blipFill>
        <p:spPr>
          <a:xfrm>
            <a:off x="5010998" y="3110926"/>
            <a:ext cx="3580493" cy="105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PUS (11,X) - Time based scheduling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5" y="1017725"/>
            <a:ext cx="420501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941" y="1049938"/>
            <a:ext cx="3423118" cy="375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PUS (11,X) - Time based scheduling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50" y="1432538"/>
            <a:ext cx="4831501" cy="24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250" y="3787150"/>
            <a:ext cx="4831500" cy="833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6251" y="1150125"/>
            <a:ext cx="4831501" cy="2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 PUS (11,X) - Time based scheduling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subservicios a explicar son los siguientes: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TC(11,1) enable the time-based schedule execution function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TC(11,2) disable the time-based schedule execution function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TC(11,3) reset the time-based schedule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TC(11,4) insert activities into the time-based schedule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TC(11,5) delete time-based scheduled activities identified by request identifier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TC(11,6) delete the time-based scheduled activities identified by a filter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TC(11,7) time-shift scheduled activities identified by request identifier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TC(11,8) time-shift the scheduled activities identified by a filter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TC(11,13) time-based schedule summary report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TC(11,14) summary-report the time-based scheduled activities identified by a filter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TC(11,15) time-shift all scheduled activities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TC(11,1) enable the time-based schedule execution function</a:t>
            </a:r>
            <a:endParaRPr sz="240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914475"/>
            <a:ext cx="8520600" cy="20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Establecer el estado de la función de ejecución de la programación basada en el tiempo a "activado".</a:t>
            </a:r>
            <a:endParaRPr sz="21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just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El campo de datos de la aplicación se omite</a:t>
            </a:r>
            <a:endParaRPr sz="2100"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TC(11,2) disable the time-based schedule execution function</a:t>
            </a:r>
            <a:endParaRPr sz="240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914475"/>
            <a:ext cx="8520600" cy="20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Establecer el estado de la función de ejecución de la programación basada en el tiempo a "desactivado".</a:t>
            </a:r>
            <a:endParaRPr sz="21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just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El campo de datos de la aplicación se omite</a:t>
            </a:r>
            <a:endParaRPr sz="2100"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20"/>
              <a:t>TC(11,3) reset the time-based schedule</a:t>
            </a:r>
            <a:endParaRPr sz="24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609675"/>
            <a:ext cx="8520600" cy="2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Establecer el estado de la función de ejecución de la programación basada en el tiempo a "desactivado", y luego eliminar todas las actividades, subactividades y grupos programados de la programación</a:t>
            </a:r>
            <a:endParaRPr sz="21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just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s" sz="2100"/>
              <a:t>El campo de datos de la aplicación se omite</a:t>
            </a:r>
            <a:endParaRPr sz="21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420"/>
              <a:t>TC(11,4) insert activities into the time-based schedule</a:t>
            </a:r>
            <a:endParaRPr sz="242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Crear una nueva actividad programada en el calendario</a:t>
            </a:r>
            <a:endParaRPr sz="2100"/>
          </a:p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Colocar la solicitud especificada en la nueva actividad programada</a:t>
            </a:r>
            <a:endParaRPr sz="2100"/>
          </a:p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Establecer la hora de liberación de la nueva actividad </a:t>
            </a:r>
            <a:endParaRPr sz="2100"/>
          </a:p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 i="1"/>
              <a:t>Si se admiten subprogramas, asociar la nueva actividad programada al subprograma especificado en la instrucción;</a:t>
            </a:r>
            <a:endParaRPr sz="2100" i="1"/>
          </a:p>
          <a:p>
            <a:pPr marL="457200" marR="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 i="1"/>
              <a:t>Si se admiten grupos, asociar la nueva actividad programada al el grupo especificado en esa instrucción.</a:t>
            </a:r>
            <a:endParaRPr i="1"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1335</Words>
  <Application>Microsoft Office PowerPoint</Application>
  <PresentationFormat>Presentación en pantalla (16:9)</PresentationFormat>
  <Paragraphs>156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Courier New</vt:lpstr>
      <vt:lpstr>Roboto Light</vt:lpstr>
      <vt:lpstr>Simple Light</vt:lpstr>
      <vt:lpstr>Servicios PUS 11, 12, 15</vt:lpstr>
      <vt:lpstr>Servicio PUS (11,X) - Time based scheduling</vt:lpstr>
      <vt:lpstr>Servicio PUS (11,X) - Time based scheduling</vt:lpstr>
      <vt:lpstr>Servicio PUS (11,X) - Time based scheduling</vt:lpstr>
      <vt:lpstr>Servicio PUS (11,X) - Time based scheduling</vt:lpstr>
      <vt:lpstr>TC(11,1) enable the time-based schedule execution function</vt:lpstr>
      <vt:lpstr>TC(11,2) disable the time-based schedule execution function</vt:lpstr>
      <vt:lpstr>TC(11,3) reset the time-based schedule</vt:lpstr>
      <vt:lpstr>TC(11,4) insert activities into the time-based schedule</vt:lpstr>
      <vt:lpstr>TC(11,4) insert activities into the time-based schedule</vt:lpstr>
      <vt:lpstr>TC(11,5) delete time-based scheduled activities identified by request identifier</vt:lpstr>
      <vt:lpstr>TC(11,5) delete time-based scheduled activities identified by request identifier</vt:lpstr>
      <vt:lpstr>TC(11,6) delete the time-based scheduled activities identified by a filter</vt:lpstr>
      <vt:lpstr>TC(11,6) delete the time-based scheduled activities identified by a filter</vt:lpstr>
      <vt:lpstr>TC(11,7) time-shift scheduled activities identified by request identifier</vt:lpstr>
      <vt:lpstr>TC(11,8) time-shift the scheduled activities identified by a filter</vt:lpstr>
      <vt:lpstr>Presentación de PowerPoint</vt:lpstr>
      <vt:lpstr>Servicio PUS (12,X) – On-board monitoring</vt:lpstr>
      <vt:lpstr>Servicio PUS (12,X) – On-board monitoring</vt:lpstr>
      <vt:lpstr>Servicio PUS (12,X) – On-board monitoring</vt:lpstr>
      <vt:lpstr>Servicio PUS (12,X) – On-board monitoring</vt:lpstr>
      <vt:lpstr>TC(12,1)– enable parameter monitoring definitions</vt:lpstr>
      <vt:lpstr>TC(12,2)– disable parameter monitoring definitions</vt:lpstr>
      <vt:lpstr>TC(12,5)– add parameter monitoring definitions</vt:lpstr>
      <vt:lpstr>TC(12,4)– delete all parameter monitoring definitions  </vt:lpstr>
      <vt:lpstr>TC(12,6)– delete parameter monitoring definitions  </vt:lpstr>
      <vt:lpstr>TC(12,7)– modify parameter monitoring definitions  </vt:lpstr>
      <vt:lpstr>TC(12,8)– report parameter monitoring definitions </vt:lpstr>
      <vt:lpstr>TM(12,9)– parameter monitoring definition report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Servicios PUS 11, 12, 15</dc:title>
  <cp:lastModifiedBy>Guille Roldan</cp:lastModifiedBy>
  <cp:revision>2</cp:revision>
  <dcterms:modified xsi:type="dcterms:W3CDTF">2022-03-22T13:25:40Z</dcterms:modified>
</cp:coreProperties>
</file>