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74" r:id="rId5"/>
    <p:sldId id="280" r:id="rId6"/>
    <p:sldId id="275" r:id="rId7"/>
    <p:sldId id="281" r:id="rId8"/>
    <p:sldId id="282" r:id="rId9"/>
    <p:sldId id="283" r:id="rId10"/>
    <p:sldId id="284" r:id="rId11"/>
    <p:sldId id="285" r:id="rId12"/>
    <p:sldId id="286" r:id="rId13"/>
    <p:sldId id="273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623E44-4ABB-45EE-AAA8-709AD700A1BA}">
          <p14:sldIdLst>
            <p14:sldId id="256"/>
            <p14:sldId id="269"/>
            <p14:sldId id="260"/>
            <p14:sldId id="274"/>
            <p14:sldId id="280"/>
            <p14:sldId id="275"/>
            <p14:sldId id="281"/>
            <p14:sldId id="282"/>
            <p14:sldId id="283"/>
            <p14:sldId id="284"/>
            <p14:sldId id="285"/>
            <p14:sldId id="28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730-D855-2289-6862-4E4DF82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12D59-C611-07B2-0C33-79AA38EA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4156-76F7-D9F7-5F95-4D9AB692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9D0D-6ECC-0BDD-BFBE-7E110881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4053-F475-68E1-CB92-D383408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9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4D0C-230A-6BC2-49D7-6406256E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A5A6-8344-F835-9610-E3A66D25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6754-BF91-84E4-EEB2-C629244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1642-542E-139A-AA72-F005F2CB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F171-7FE6-1664-4D93-2E1B330C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7FD0C-01DF-584B-DD24-416B0BD5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7236-339D-F6C5-F27E-8E8FF712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E2EA-D5CA-C164-1AD7-348B9A2A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09F2-1E3F-46EE-5069-CCE2899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5599-06F9-1B8E-6561-ED0B8D34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5C6D-56BB-FAAB-29ED-9912936F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FE67-C716-06EE-2F71-48242EBC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D351-FD32-C49E-0EF2-D35ED082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E4C0-67A9-5BA4-02DA-4EEAD511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D4EF-0CCA-1E42-F551-A142C3E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6B09-82A3-5DB8-1E1A-FECD26EE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74F3-39A9-D3E5-A038-BE3ED973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4C54-ADE8-9109-F90F-AF331E77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2AF1-2987-F188-3353-B9EFB4C9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D248-F0F3-1E33-BD2D-A8EBE74E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561C-DA0F-4CE9-5499-7BCE3896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6CFC-F7AC-C8A1-A6EF-9C7719CB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2135-0A96-5BA1-63E5-2D14D933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3840-1A84-19E9-849B-0F2EC24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CD41-644A-A322-BD05-96221F77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C65C-EE59-D00E-B64D-AC8FAE24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CBE-21BB-3750-8708-8C4DCE24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1C27-458E-2D83-653A-EBEF0318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1DB2-5626-450D-0908-38DC916E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1C25-3CD6-2208-3217-A9941F34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BD5D-B11D-46F5-EC57-16F1D169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CE4EA-8233-2180-EBAB-C8B6830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B2ABD-CB9E-44D9-E01D-7ACAED6C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6E895-5997-AC9F-76F8-1FBA8F37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FFB-71AA-A3F0-B963-9EB78BA4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5A3E-A1E8-F299-BDD8-CC7C0CA7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E445-ABCF-42A3-E9DE-EA7421FA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15A8-A11C-EA6D-9E6F-52B648A0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46F0C-5401-E95C-D94B-DEA09DB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1F098-C08D-345A-21D0-F43DE5B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548FB-943F-6D88-6600-59DE05F9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94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7BF1-4835-0ABF-F349-9A12091A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7B10-740D-B319-7BEB-E2B7C7CA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2999-3F55-529C-7494-78FA9D71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5B98-4295-B9F2-569C-2EACAA1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279-D49F-8C0B-0CF5-F4F00E8D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5A4E8-1E50-CBAE-8B6B-6764EB4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8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AF4-B264-8E4B-24AE-A1C85D8F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B242-7AED-E0E3-8331-7849361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3F6AD-D9A2-C6C3-7028-59AA3A761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A9293-ACCF-8FE5-DE47-8DB23802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12CE-D64D-BC3A-387F-DD4F787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7DD9-D852-EE7F-8478-D9392E1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5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0D6A1-9304-4EF3-7560-C11DEF75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F755-E702-EADE-ED99-3D8A8B1A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E23A-9B31-1D38-2B9F-7B21E540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94DA-5B1F-406C-B1D4-C938C7055EF9}" type="datetimeFigureOut">
              <a:rPr lang="es-ES" smtClean="0"/>
              <a:t>06/01/2023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9E81-009D-1381-C128-C0F4F4C6A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A660-ABD2-59D9-D206-FDD7C2016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FBBA-90D6-434F-9C14-208CEA536F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9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E6CD39-5F6F-0CF7-62FC-10E46DE2C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09B5-DCE3-A2F7-7836-8D1C6CD7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s-ES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BOOKING.COM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58007-5567-D8D6-635C-14E40632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Tipología y ciclo de vida de los datos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Gerard Alcalde y Guillem Rochina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3. INTEGRACIÓN Y SELECCIÓN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DATOS DE VUELOS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3. INTEGRACIÓN Y SELECCIÓN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DATOS DE VUELOS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9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3. INTEGRACIÓN Y SELECCIÓN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DATOS DE VUELOS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1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84C299E-8C7E-2900-BA91-FB7854EBC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8333" cy="5223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71A4F-1EDC-8862-D3C2-A33F056DD973}"/>
              </a:ext>
            </a:extLst>
          </p:cNvPr>
          <p:cNvSpPr txBox="1"/>
          <p:nvPr/>
        </p:nvSpPr>
        <p:spPr>
          <a:xfrm>
            <a:off x="2408766" y="3105834"/>
            <a:ext cx="737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GRACIAS</a:t>
            </a:r>
            <a:r>
              <a:rPr lang="es-ES" dirty="0"/>
              <a:t> </a:t>
            </a:r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LA ATENCIÓN</a:t>
            </a:r>
          </a:p>
        </p:txBody>
      </p:sp>
    </p:spTree>
    <p:extLst>
      <p:ext uri="{BB962C8B-B14F-4D97-AF65-F5344CB8AC3E}">
        <p14:creationId xmlns:p14="http://schemas.microsoft.com/office/powerpoint/2010/main" val="3912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188D5-D9CC-9AB7-D9AC-7415C6EF7E4C}"/>
              </a:ext>
            </a:extLst>
          </p:cNvPr>
          <p:cNvSpPr txBox="1"/>
          <p:nvPr/>
        </p:nvSpPr>
        <p:spPr>
          <a:xfrm>
            <a:off x="600113" y="686651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1. DESCRIPCIÓN DEL DATASET</a:t>
            </a:r>
            <a:endParaRPr lang="es-ES" sz="28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4F9D4E-B217-2DB7-54E9-664B6BBE2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1" b="30839"/>
          <a:stretch/>
        </p:blipFill>
        <p:spPr>
          <a:xfrm>
            <a:off x="6350000" y="1795785"/>
            <a:ext cx="5029200" cy="1101012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E8EDC-7226-1D37-243B-6C6898985405}"/>
              </a:ext>
            </a:extLst>
          </p:cNvPr>
          <p:cNvSpPr txBox="1"/>
          <p:nvPr/>
        </p:nvSpPr>
        <p:spPr>
          <a:xfrm>
            <a:off x="434410" y="1557571"/>
            <a:ext cx="5162057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conjunto de datos a tratar es el obtenido como resultado de la práctica anterior de Web </a:t>
            </a:r>
            <a:r>
              <a:rPr lang="es-ES" dirty="0" err="1">
                <a:solidFill>
                  <a:srgbClr val="002060"/>
                </a:solidFill>
              </a:rPr>
              <a:t>Scraping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contiene los datos e indicadores más relevantes de cada uno de los hoteles encontrados en función de determinados criterios de búsqueda.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concreto, en 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encontramos datos de habitaciones para tres ciudades distintas (Barcelona, Madrid y Valencia) en tres meses distintos (Diciembre, Marzo y Junio).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8C2CE-1128-B32F-C44B-6DECC066F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53972"/>
            <a:ext cx="5757333" cy="17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E51D78-FB33-4485-299E-04D3028C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03767"/>
              </p:ext>
            </p:extLst>
          </p:nvPr>
        </p:nvGraphicFramePr>
        <p:xfrm>
          <a:off x="262737" y="666922"/>
          <a:ext cx="10263676" cy="6080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796">
                  <a:extLst>
                    <a:ext uri="{9D8B030D-6E8A-4147-A177-3AD203B41FA5}">
                      <a16:colId xmlns:a16="http://schemas.microsoft.com/office/drawing/2014/main" val="1147689767"/>
                    </a:ext>
                  </a:extLst>
                </a:gridCol>
                <a:gridCol w="842194">
                  <a:extLst>
                    <a:ext uri="{9D8B030D-6E8A-4147-A177-3AD203B41FA5}">
                      <a16:colId xmlns:a16="http://schemas.microsoft.com/office/drawing/2014/main" val="1214854525"/>
                    </a:ext>
                  </a:extLst>
                </a:gridCol>
                <a:gridCol w="7184686">
                  <a:extLst>
                    <a:ext uri="{9D8B030D-6E8A-4147-A177-3AD203B41FA5}">
                      <a16:colId xmlns:a16="http://schemas.microsoft.com/office/drawing/2014/main" val="1975380670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Columna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>
                          <a:effectLst/>
                        </a:rPr>
                        <a:t>Tipo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Descripción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9040555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Name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Nombre del hotel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807292228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City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Nombre de la ciudad donde se realiza la búsqueda (parámetro de búsqueda </a:t>
                      </a:r>
                      <a:r>
                        <a:rPr lang="es-ES" sz="900" dirty="0" err="1">
                          <a:effectLst/>
                        </a:rPr>
                        <a:t>inputado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65681281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Check</a:t>
                      </a:r>
                      <a:r>
                        <a:rPr lang="es-ES" sz="900" dirty="0">
                          <a:effectLst/>
                        </a:rPr>
                        <a:t>-in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entrada al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11109279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Check-out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salida del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71323121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Adults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adultos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60327552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Children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niños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26507579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Num_rooms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habitaciones reservadas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13995784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Address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Dirección postal del hotel, incluyendo calle, número, zona de la ciudad, código postal, ciudad y país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943524836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Hotel_coordinates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Coordenadas del hotel formadas por longitud y latitud separadas por una coma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058228516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Hotel_score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Nota general que recibe el hotel por los usuarios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612978026"/>
                  </a:ext>
                </a:extLst>
              </a:tr>
              <a:tr h="374729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Hotel_scores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que recoge la puntuación del hotel para distintas categorías. </a:t>
                      </a:r>
                      <a:r>
                        <a:rPr lang="en-US" sz="900" dirty="0">
                          <a:effectLst/>
                        </a:rPr>
                        <a:t>Las </a:t>
                      </a:r>
                      <a:r>
                        <a:rPr lang="en-US" sz="900" dirty="0" err="1">
                          <a:effectLst/>
                        </a:rPr>
                        <a:t>categorías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incluidas</a:t>
                      </a:r>
                      <a:r>
                        <a:rPr lang="en-US" sz="900" dirty="0">
                          <a:effectLst/>
                        </a:rPr>
                        <a:t> son: Staff, Facilities, Cleanliness, Comfort, Value for money, Location, Free </a:t>
                      </a:r>
                      <a:r>
                        <a:rPr lang="en-US" sz="900" dirty="0" err="1">
                          <a:effectLst/>
                        </a:rPr>
                        <a:t>WiFi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3203638677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900">
                          <a:effectLst/>
                        </a:rPr>
                        <a:t>Hotel_description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Descripción aportada por el propietario del hotel. Cada elemento de la lista es una línea de la descripción en formato 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820455512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Features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45720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Lista de las distintas características del hotel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496974757"/>
                  </a:ext>
                </a:extLst>
              </a:tr>
              <a:tr h="172092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Room_data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para cada una de las distintas habitaciones disponibles en el hotel los siguientes atributos: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room_name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Nombre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room_price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Precio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room_capacity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Texto con la capacidad de la habitación indicando número de adultos y de niños.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room_options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opciones del hotel asociadas a la habitación (cancelación gratuita, tipo de pensión, </a:t>
                      </a:r>
                      <a:r>
                        <a:rPr lang="es-ES" sz="900" dirty="0" err="1">
                          <a:effectLst/>
                        </a:rPr>
                        <a:t>etc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room_facilities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características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room_bed_type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Tipo de camas en la habitación.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408372833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Posición en la que ha aparecido el hotel al buscar en </a:t>
                      </a:r>
                      <a:r>
                        <a:rPr lang="es-ES" sz="900" dirty="0" err="1">
                          <a:effectLst/>
                        </a:rPr>
                        <a:t>booking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2703820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Current_page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Página en la que ha aparecido el hotel al buscar en booking.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0616790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In_Page_count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Número de la posición en la que se encuentra el hotel dentro de la página de resultados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4158860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Search_date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Str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Fecha en la que se realizó la búsqueda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937145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DEL DATASET</a:t>
            </a:r>
          </a:p>
        </p:txBody>
      </p:sp>
    </p:spTree>
    <p:extLst>
      <p:ext uri="{BB962C8B-B14F-4D97-AF65-F5344CB8AC3E}">
        <p14:creationId xmlns:p14="http://schemas.microsoft.com/office/powerpoint/2010/main" val="21825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77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 LOS OBJETIVOS PROYECTO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500404" y="1098221"/>
            <a:ext cx="10864282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objetivos principales de este proyecto se dividen en tratar de responder dos preguntas: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</a:rPr>
              <a:t>Contexto: </a:t>
            </a:r>
            <a:r>
              <a:rPr lang="es-ES" dirty="0">
                <a:solidFill>
                  <a:srgbClr val="002060"/>
                </a:solidFill>
              </a:rPr>
              <a:t>Aparición del SEO como una preocupación relevante para un gran número de industrias y negocios.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 Problema: </a:t>
            </a:r>
            <a:r>
              <a:rPr lang="es-ES" dirty="0">
                <a:solidFill>
                  <a:srgbClr val="002060"/>
                </a:solidFill>
              </a:rPr>
              <a:t>Dificultad de uso de herramientas SEO para mejorar el posicionamiento en metabuscadores.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que variables y características de las que poseemos en el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dataset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 facilitan un mejor posicionamiento en el metabuscador.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Contexto: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Incremento de la competencia en el sector hotelero (nuevos alojamientos vacacionales a través de plataformas como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AirBNB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).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Problema: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Mayores dificultades para decidir que precio fijar.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aquellas variables que influyen más sobre qué precio se debe fijar para una alojamiento vacacional.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En conclusión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, el proyecto persigue explotar los datos obtenidos en la práctica anterior para responder preguntas que pueden surgir en un negocio hotelero haciendo uso de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R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515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2.1 Transformación de las variables en el formato adecuado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254190" y="1146074"/>
            <a:ext cx="6715087" cy="4989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Con la lectura del </a:t>
            </a:r>
            <a:r>
              <a:rPr lang="es-ES" sz="1600" dirty="0" err="1">
                <a:solidFill>
                  <a:srgbClr val="002060"/>
                </a:solidFill>
              </a:rPr>
              <a:t>dataset</a:t>
            </a:r>
            <a:r>
              <a:rPr lang="es-ES" sz="1600" dirty="0">
                <a:solidFill>
                  <a:srgbClr val="002060"/>
                </a:solidFill>
              </a:rPr>
              <a:t> encontramos que R interpreta los diccionarios y las listas presentes en el conjunto de datos como </a:t>
            </a:r>
            <a:r>
              <a:rPr lang="es-ES" sz="1600" dirty="0" err="1">
                <a:solidFill>
                  <a:srgbClr val="002060"/>
                </a:solidFill>
              </a:rPr>
              <a:t>strings</a:t>
            </a:r>
            <a:r>
              <a:rPr lang="es-ES" sz="1600" dirty="0">
                <a:solidFill>
                  <a:srgbClr val="002060"/>
                </a:solidFill>
              </a:rPr>
              <a:t> (los diccionarios fueron creados teniendo en mente Python para esta práctica), por lo que los tratamos como si realmente lo fueran.</a:t>
            </a:r>
            <a:endParaRPr lang="es-ES" sz="1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este apartado se realiza: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Eliminación de columnas con información redundante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el nombre del alojamiento).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Split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función de un separador completo para generar 2 o más columnas nuevas.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One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Hot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Encoding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para generar variables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dummy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Extracción de información relevante a partir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de gran longitud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la longitud de la descripción o el precio mínimo de una habitación, disponible en el diccionario “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room_data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”).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B4AF9-F7B2-5DBD-8544-ECA539CE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05" y="826558"/>
            <a:ext cx="4929129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39508-107C-7479-059D-5D3A6144B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04" y="3475567"/>
            <a:ext cx="4929129" cy="22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1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>
                <a:solidFill>
                  <a:srgbClr val="002060"/>
                </a:solidFill>
              </a:rPr>
              <a:t>2.2 Tratamiento de ceros y elementos vacíos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0079"/>
            <a:ext cx="6816687" cy="5732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Los datos faltantes o ceros han recibido dos tratamientos distintos según el caso:</a:t>
            </a:r>
          </a:p>
          <a:p>
            <a:pPr algn="just">
              <a:lnSpc>
                <a:spcPct val="150000"/>
              </a:lnSpc>
            </a:pPr>
            <a:endParaRPr lang="es-ES" sz="1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variables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postal_code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encontramos que los registros con ausencia de este valor también presentan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la mayoría del resto de columnas, por lo que en estos casos se ha optado por eliminar dichas filas.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Otras columnas como las relacionadas con los scores (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comfort_score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location_score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etc.) no presentan la misma problemática que las anteriores, por lo que en estos casos se ha preferido mantener los registros y llevar a cabo una imputación mediante el algoritmo de K Vecinos más Próximos (o KNN).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Cabe destacar el caso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 el que encontramos valores faltantes tanto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(por un fallo del web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scraper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) como con valor “-1” (debido a que el hotel no presentaba estos valores). 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Los valores -1 fueron sustituidos por </a:t>
            </a:r>
            <a:r>
              <a:rPr lang="es-ES" sz="16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 y se procedió a la imputación con KNN.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CD505-305C-C1FC-F24D-275F6DA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15" y="1236286"/>
            <a:ext cx="4730417" cy="72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25A65-2D8D-835F-4478-CC3CFE6E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615" y="3862498"/>
            <a:ext cx="4730417" cy="1912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0037E-5026-5A16-371B-56181261C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180"/>
          <a:stretch/>
        </p:blipFill>
        <p:spPr>
          <a:xfrm>
            <a:off x="7332615" y="2254722"/>
            <a:ext cx="4730417" cy="45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93EAB-C468-C18A-9710-6D86D53145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123"/>
          <a:stretch/>
        </p:blipFill>
        <p:spPr>
          <a:xfrm>
            <a:off x="7332615" y="3058610"/>
            <a:ext cx="4730417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2.3 Tratamiento de valores extremos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valores extremos se han intentado detectar visualmente mediante el uso de box-</a:t>
            </a:r>
            <a:r>
              <a:rPr lang="es-ES" dirty="0" err="1">
                <a:solidFill>
                  <a:srgbClr val="002060"/>
                </a:solidFill>
              </a:rPr>
              <a:t>plots</a:t>
            </a:r>
            <a:r>
              <a:rPr lang="es-ES" dirty="0">
                <a:solidFill>
                  <a:srgbClr val="002060"/>
                </a:solidFill>
              </a:rPr>
              <a:t> y por otro lado se ha hecho uso de la función “</a:t>
            </a:r>
            <a:r>
              <a:rPr lang="es-ES" dirty="0" err="1">
                <a:solidFill>
                  <a:srgbClr val="002060"/>
                </a:solidFill>
              </a:rPr>
              <a:t>boxplots.stats</a:t>
            </a:r>
            <a:r>
              <a:rPr lang="es-ES" dirty="0">
                <a:solidFill>
                  <a:srgbClr val="002060"/>
                </a:solidFill>
              </a:rPr>
              <a:t>” para extraer qué valores se consideran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si nos basamos en los </a:t>
            </a:r>
            <a:r>
              <a:rPr lang="es-ES" dirty="0" err="1">
                <a:solidFill>
                  <a:srgbClr val="002060"/>
                </a:solidFill>
              </a:rPr>
              <a:t>boxplots</a:t>
            </a:r>
            <a:r>
              <a:rPr lang="es-ES" dirty="0">
                <a:solidFill>
                  <a:srgbClr val="002060"/>
                </a:solidFill>
              </a:rPr>
              <a:t>. En este caso, consideramos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a aquellos puntos que se sitúan más allá de 1.5 veces el índice intercuartílico con respecto a la mediana. </a:t>
            </a:r>
            <a:r>
              <a:rPr lang="es-ES" b="1" dirty="0">
                <a:solidFill>
                  <a:srgbClr val="002060"/>
                </a:solidFill>
              </a:rPr>
              <a:t>Todos los supuestos </a:t>
            </a:r>
            <a:r>
              <a:rPr lang="es-ES" b="1" dirty="0" err="1">
                <a:solidFill>
                  <a:srgbClr val="002060"/>
                </a:solidFill>
              </a:rPr>
              <a:t>outliers</a:t>
            </a:r>
            <a:r>
              <a:rPr lang="es-ES" b="1" dirty="0">
                <a:solidFill>
                  <a:srgbClr val="002060"/>
                </a:solidFill>
              </a:rPr>
              <a:t> presentan valores que consideramos lógicos por lo que en esta fase no se ha eliminado registro alguno.</a:t>
            </a: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Picture">
            <a:extLst>
              <a:ext uri="{FF2B5EF4-FFF2-40B4-BE49-F238E27FC236}">
                <a16:creationId xmlns:a16="http://schemas.microsoft.com/office/drawing/2014/main" id="{68F0DAFC-A879-5338-E771-C858E9FF7C2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" b="6765"/>
          <a:stretch/>
        </p:blipFill>
        <p:spPr bwMode="auto">
          <a:xfrm>
            <a:off x="5491143" y="3528689"/>
            <a:ext cx="6260401" cy="26530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ECB5A-462E-2F66-FF5A-52E9C35A0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99"/>
          <a:stretch/>
        </p:blipFill>
        <p:spPr>
          <a:xfrm>
            <a:off x="440456" y="3429000"/>
            <a:ext cx="4782684" cy="2752725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3. INTEGRACIÓN Y SELECCIÓN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DATOS DE VUELOS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3. INTEGRACIÓN Y SELECCIÓN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DATOS DE VUELOS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3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1157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DATA CLEANING BOOKING.COM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BOOKING.COM</dc:title>
  <dc:creator>guillem rochina</dc:creator>
  <cp:lastModifiedBy>guillem rochina</cp:lastModifiedBy>
  <cp:revision>33</cp:revision>
  <dcterms:created xsi:type="dcterms:W3CDTF">2022-11-19T17:35:25Z</dcterms:created>
  <dcterms:modified xsi:type="dcterms:W3CDTF">2023-01-06T13:05:16Z</dcterms:modified>
</cp:coreProperties>
</file>