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66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6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Carrera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A5F07B-3B2D-1183-0354-342B3DA5937C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8. Licencia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43AB5-D8EE-4119-F2D8-A415C75387AF}"/>
              </a:ext>
            </a:extLst>
          </p:cNvPr>
          <p:cNvSpPr txBox="1"/>
          <p:nvPr/>
        </p:nvSpPr>
        <p:spPr>
          <a:xfrm>
            <a:off x="1283368" y="1909011"/>
            <a:ext cx="87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COMPLETALO CON LA INFORMACIÓN QUE CONSIDERES MÁS RELEVANTE</a:t>
            </a:r>
          </a:p>
        </p:txBody>
      </p:sp>
    </p:spTree>
    <p:extLst>
      <p:ext uri="{BB962C8B-B14F-4D97-AF65-F5344CB8AC3E}">
        <p14:creationId xmlns:p14="http://schemas.microsoft.com/office/powerpoint/2010/main" val="15203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FA6CF-A052-47E0-9917-4389DBE34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/>
          <a:stretch/>
        </p:blipFill>
        <p:spPr>
          <a:xfrm>
            <a:off x="423333" y="829733"/>
            <a:ext cx="5448078" cy="561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755CF-A69B-8CFB-99E8-0D8AB4AA6C5F}"/>
              </a:ext>
            </a:extLst>
          </p:cNvPr>
          <p:cNvSpPr txBox="1"/>
          <p:nvPr/>
        </p:nvSpPr>
        <p:spPr>
          <a:xfrm>
            <a:off x="6480386" y="3779786"/>
            <a:ext cx="521349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Definición de la clase y set up del </a:t>
            </a:r>
            <a:r>
              <a:rPr lang="es-ES" b="1" dirty="0" err="1">
                <a:solidFill>
                  <a:srgbClr val="002060"/>
                </a:solidFill>
              </a:rPr>
              <a:t>webdriver</a:t>
            </a: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Definición del </a:t>
            </a:r>
            <a:r>
              <a:rPr lang="es-ES" dirty="0" err="1">
                <a:solidFill>
                  <a:srgbClr val="002060"/>
                </a:solidFill>
              </a:rPr>
              <a:t>init</a:t>
            </a:r>
            <a:r>
              <a:rPr lang="es-ES" dirty="0">
                <a:solidFill>
                  <a:srgbClr val="002060"/>
                </a:solidFill>
              </a:rPr>
              <a:t> de la clase </a:t>
            </a:r>
            <a:r>
              <a:rPr lang="es-ES" b="1" dirty="0" err="1">
                <a:solidFill>
                  <a:srgbClr val="002060"/>
                </a:solidFill>
              </a:rPr>
              <a:t>BookingSpider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con sus atributos correspondientes.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Set up del </a:t>
            </a:r>
            <a:r>
              <a:rPr lang="es-ES" dirty="0" err="1">
                <a:solidFill>
                  <a:srgbClr val="002060"/>
                </a:solidFill>
              </a:rPr>
              <a:t>webdriver</a:t>
            </a:r>
            <a:r>
              <a:rPr lang="es-ES" dirty="0">
                <a:solidFill>
                  <a:srgbClr val="002060"/>
                </a:solidFill>
              </a:rPr>
              <a:t> con la función </a:t>
            </a:r>
            <a:r>
              <a:rPr lang="es-ES" dirty="0" err="1">
                <a:solidFill>
                  <a:srgbClr val="002060"/>
                </a:solidFill>
              </a:rPr>
              <a:t>set_selenium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webdriver</a:t>
            </a:r>
            <a:r>
              <a:rPr lang="es-ES" dirty="0">
                <a:solidFill>
                  <a:srgbClr val="002060"/>
                </a:solidFill>
              </a:rPr>
              <a:t>. Se utiliza Firefox y se añade un </a:t>
            </a:r>
            <a:r>
              <a:rPr lang="es-ES" dirty="0" err="1">
                <a:solidFill>
                  <a:srgbClr val="002060"/>
                </a:solidFill>
              </a:rPr>
              <a:t>user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agent</a:t>
            </a:r>
            <a:r>
              <a:rPr lang="es-ES" dirty="0">
                <a:solidFill>
                  <a:srgbClr val="002060"/>
                </a:solidFill>
              </a:rPr>
              <a:t> de forma manual.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FE7E2-6A65-7B01-6573-3E85D54E6D88}"/>
              </a:ext>
            </a:extLst>
          </p:cNvPr>
          <p:cNvSpPr txBox="1"/>
          <p:nvPr/>
        </p:nvSpPr>
        <p:spPr>
          <a:xfrm>
            <a:off x="6480386" y="693387"/>
            <a:ext cx="521349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El código se compone de: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Main.py: </a:t>
            </a:r>
            <a:r>
              <a:rPr lang="es-ES" dirty="0">
                <a:solidFill>
                  <a:srgbClr val="002060"/>
                </a:solidFill>
              </a:rPr>
              <a:t>Encargado de ejecutar la instanciación de la clase definida en el otro script de Python y de ejecutarlo con los parámetros introducidos.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BookingScraper.py:</a:t>
            </a:r>
            <a:r>
              <a:rPr lang="es-ES" dirty="0">
                <a:solidFill>
                  <a:srgbClr val="002060"/>
                </a:solidFill>
              </a:rPr>
              <a:t> Script donde se define y se desarrollar la clase </a:t>
            </a:r>
            <a:r>
              <a:rPr lang="es-ES" b="1" dirty="0" err="1">
                <a:solidFill>
                  <a:srgbClr val="002060"/>
                </a:solidFill>
              </a:rPr>
              <a:t>BookingSpider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y todas sus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06012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D1C57-B39A-BB53-6070-AB058FD4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4" y="748801"/>
            <a:ext cx="6214534" cy="5914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2E591-9853-EA7D-70DB-689B8052285F}"/>
              </a:ext>
            </a:extLst>
          </p:cNvPr>
          <p:cNvSpPr txBox="1"/>
          <p:nvPr/>
        </p:nvSpPr>
        <p:spPr>
          <a:xfrm>
            <a:off x="6732970" y="748801"/>
            <a:ext cx="5213496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Introducción de los parámetros de búsqueda y recorrido en los resultados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Se obtienen los parámetros por defecto y se modifican hasta tener los valores deseados.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se mueve de la pagina principal a la pagina de resultados.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la página de resultados introduce en el calendario las fechas determinadas.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Recupera todos los “bloques” donde hay información de los hoteles.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Pasa de página cuando se ha </a:t>
            </a:r>
            <a:r>
              <a:rPr lang="es-ES" dirty="0" err="1">
                <a:solidFill>
                  <a:srgbClr val="002060"/>
                </a:solidFill>
              </a:rPr>
              <a:t>scrapeado</a:t>
            </a:r>
            <a:r>
              <a:rPr lang="es-ES" dirty="0">
                <a:solidFill>
                  <a:srgbClr val="002060"/>
                </a:solidFill>
              </a:rPr>
              <a:t> toda la información (la información se </a:t>
            </a:r>
            <a:r>
              <a:rPr lang="es-ES" dirty="0" err="1">
                <a:solidFill>
                  <a:srgbClr val="002060"/>
                </a:solidFill>
              </a:rPr>
              <a:t>scrapea</a:t>
            </a:r>
            <a:r>
              <a:rPr lang="es-ES" dirty="0">
                <a:solidFill>
                  <a:srgbClr val="002060"/>
                </a:solidFill>
              </a:rPr>
              <a:t> utilizando el código de la siguiente </a:t>
            </a:r>
            <a:r>
              <a:rPr lang="es-ES" dirty="0" err="1">
                <a:solidFill>
                  <a:srgbClr val="002060"/>
                </a:solidFill>
              </a:rPr>
              <a:t>diapositva</a:t>
            </a:r>
            <a:r>
              <a:rPr lang="es-ES" dirty="0">
                <a:solidFill>
                  <a:srgbClr val="00206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579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2588-5DC1-1032-89A6-0472CE3F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0" y="769561"/>
            <a:ext cx="6430455" cy="591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7ECEB-9528-6461-52A3-EF1B341C5831}"/>
              </a:ext>
            </a:extLst>
          </p:cNvPr>
          <p:cNvSpPr txBox="1"/>
          <p:nvPr/>
        </p:nvSpPr>
        <p:spPr>
          <a:xfrm>
            <a:off x="6737574" y="1950069"/>
            <a:ext cx="521349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Extracción de la información y las imágenes de los hoteles encontrados: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clica en cada bloque encontrado en la página de resultados y se mueve a la página de información completa de cada hotel.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Dentro de cada hotel se obtiene información relevante y las fotos subidas por el propietario.</a:t>
            </a:r>
          </a:p>
        </p:txBody>
      </p:sp>
    </p:spTree>
    <p:extLst>
      <p:ext uri="{BB962C8B-B14F-4D97-AF65-F5344CB8AC3E}">
        <p14:creationId xmlns:p14="http://schemas.microsoft.com/office/powerpoint/2010/main" val="3566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C36F00-A794-E58C-BE7B-7BBF9E52942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(Descripción general)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CBDB1-34E6-257A-976F-6F741E80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9" y="778933"/>
            <a:ext cx="5812171" cy="578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50A6A-64F1-EE20-D7FB-A2E78A63EAD8}"/>
              </a:ext>
            </a:extLst>
          </p:cNvPr>
          <p:cNvSpPr txBox="1"/>
          <p:nvPr/>
        </p:nvSpPr>
        <p:spPr>
          <a:xfrm>
            <a:off x="6335046" y="1359744"/>
            <a:ext cx="52134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Guardado de datos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Una vez obtenidos todos los datos de cada uno de los hoteles de la página actual, el script los guarda en un archivo </a:t>
            </a:r>
            <a:r>
              <a:rPr lang="es-ES" dirty="0" err="1">
                <a:solidFill>
                  <a:srgbClr val="002060"/>
                </a:solidFill>
              </a:rPr>
              <a:t>csv</a:t>
            </a:r>
            <a:r>
              <a:rPr lang="es-ES" dirty="0">
                <a:solidFill>
                  <a:srgbClr val="002060"/>
                </a:solidFill>
              </a:rPr>
              <a:t>: </a:t>
            </a:r>
            <a:r>
              <a:rPr lang="es-ES" b="1" dirty="0">
                <a:solidFill>
                  <a:srgbClr val="002060"/>
                </a:solidFill>
              </a:rPr>
              <a:t>hotels_data.csv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Una vez hecho este se pasa a la página siguiente.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Función </a:t>
            </a:r>
            <a:r>
              <a:rPr lang="es-ES" b="1" dirty="0" err="1">
                <a:solidFill>
                  <a:srgbClr val="002060"/>
                </a:solidFill>
              </a:rPr>
              <a:t>main</a:t>
            </a:r>
            <a:r>
              <a:rPr lang="es-ES" b="1" dirty="0">
                <a:solidFill>
                  <a:srgbClr val="002060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función </a:t>
            </a:r>
            <a:r>
              <a:rPr lang="es-ES" dirty="0" err="1">
                <a:solidFill>
                  <a:srgbClr val="002060"/>
                </a:solidFill>
              </a:rPr>
              <a:t>main</a:t>
            </a:r>
            <a:r>
              <a:rPr lang="es-ES" dirty="0">
                <a:solidFill>
                  <a:srgbClr val="002060"/>
                </a:solidFill>
              </a:rPr>
              <a:t> engloba todos las funcionalidades de la clase en una única función para mantener un  código más limpio y facilitar el </a:t>
            </a:r>
            <a:r>
              <a:rPr lang="es-ES" dirty="0" err="1">
                <a:solidFill>
                  <a:srgbClr val="002060"/>
                </a:solidFill>
              </a:rPr>
              <a:t>debugging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04CDD-B222-6A64-F820-E25345610BA6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9. Código (Problemas y soluciones)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1A220-72B3-6257-AAF8-7B8C0BA6F39B}"/>
              </a:ext>
            </a:extLst>
          </p:cNvPr>
          <p:cNvSpPr txBox="1"/>
          <p:nvPr/>
        </p:nvSpPr>
        <p:spPr>
          <a:xfrm>
            <a:off x="369290" y="1109559"/>
            <a:ext cx="1145342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1" dirty="0">
                <a:solidFill>
                  <a:srgbClr val="002060"/>
                </a:solidFill>
              </a:rPr>
              <a:t>Diferentes </a:t>
            </a:r>
            <a:r>
              <a:rPr lang="es-ES" b="1" i="1" dirty="0" err="1">
                <a:solidFill>
                  <a:srgbClr val="002060"/>
                </a:solidFill>
              </a:rPr>
              <a:t>landing</a:t>
            </a:r>
            <a:r>
              <a:rPr lang="es-ES" b="1" i="1" dirty="0">
                <a:solidFill>
                  <a:srgbClr val="002060"/>
                </a:solidFill>
              </a:rPr>
              <a:t> page en la página principal 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Diferente configuración en las páginas principales en las que puedes caer implica distintos </a:t>
            </a:r>
            <a:r>
              <a:rPr lang="es-ES" dirty="0" err="1">
                <a:solidFill>
                  <a:srgbClr val="002060"/>
                </a:solidFill>
              </a:rPr>
              <a:t>xpaths</a:t>
            </a:r>
            <a:r>
              <a:rPr lang="es-ES" dirty="0">
                <a:solidFill>
                  <a:srgbClr val="002060"/>
                </a:solidFill>
              </a:rPr>
              <a:t> que encontrar.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</a:t>
            </a:r>
            <a:r>
              <a:rPr lang="es-ES" dirty="0">
                <a:solidFill>
                  <a:srgbClr val="002060"/>
                </a:solidFill>
              </a:rPr>
              <a:t>: Función que detecta  en qué página alternativa nos encontramos y aplica un método de búsqueda de </a:t>
            </a:r>
            <a:r>
              <a:rPr lang="es-ES" dirty="0" err="1">
                <a:solidFill>
                  <a:srgbClr val="002060"/>
                </a:solidFill>
              </a:rPr>
              <a:t>xpaths</a:t>
            </a:r>
            <a:r>
              <a:rPr lang="es-ES" dirty="0">
                <a:solidFill>
                  <a:srgbClr val="002060"/>
                </a:solidFill>
              </a:rPr>
              <a:t> distinto</a:t>
            </a: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Pop up de política de cookies y banner de inicio de sesión de Google ocultan los elementos de la página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muchas ocasiones el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no puede detectar los elementos de la página porque los pop ups se lo ocultan (obscure </a:t>
            </a:r>
            <a:r>
              <a:rPr lang="es-ES" dirty="0" err="1">
                <a:solidFill>
                  <a:srgbClr val="002060"/>
                </a:solidFill>
              </a:rPr>
              <a:t>it</a:t>
            </a:r>
            <a:r>
              <a:rPr lang="es-ES" dirty="0">
                <a:solidFill>
                  <a:srgbClr val="002060"/>
                </a:solidFill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Solución: </a:t>
            </a:r>
            <a:r>
              <a:rPr lang="es-ES" dirty="0">
                <a:solidFill>
                  <a:srgbClr val="002060"/>
                </a:solidFill>
              </a:rPr>
              <a:t>Definir varios procesos que se encarguen de detectar dichos pop ups y cerrarlos</a:t>
            </a: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El </a:t>
            </a:r>
            <a:r>
              <a:rPr lang="es-ES" b="1" dirty="0" err="1">
                <a:solidFill>
                  <a:srgbClr val="002060"/>
                </a:solidFill>
              </a:rPr>
              <a:t>scraper</a:t>
            </a:r>
            <a:r>
              <a:rPr lang="es-ES" b="1" dirty="0">
                <a:solidFill>
                  <a:srgbClr val="002060"/>
                </a:solidFill>
              </a:rPr>
              <a:t> no encuentra los </a:t>
            </a:r>
            <a:r>
              <a:rPr lang="es-ES" b="1" dirty="0" err="1">
                <a:solidFill>
                  <a:srgbClr val="002060"/>
                </a:solidFill>
              </a:rPr>
              <a:t>xpath</a:t>
            </a:r>
            <a:r>
              <a:rPr lang="es-ES" b="1" dirty="0">
                <a:solidFill>
                  <a:srgbClr val="002060"/>
                </a:solidFill>
              </a:rPr>
              <a:t> a pesar de estar presentes en la web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ciertas ocasiones no se detectan los </a:t>
            </a:r>
            <a:r>
              <a:rPr lang="es-ES" dirty="0" err="1">
                <a:solidFill>
                  <a:srgbClr val="002060"/>
                </a:solidFill>
              </a:rPr>
              <a:t>xpath</a:t>
            </a:r>
            <a:r>
              <a:rPr lang="es-ES" dirty="0">
                <a:solidFill>
                  <a:srgbClr val="002060"/>
                </a:solidFill>
              </a:rPr>
              <a:t> correctamente aunque estos se encuentren en la página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Solución: </a:t>
            </a:r>
            <a:r>
              <a:rPr lang="es-ES" dirty="0">
                <a:solidFill>
                  <a:srgbClr val="002060"/>
                </a:solidFill>
              </a:rPr>
              <a:t>Utilizar varios try and </a:t>
            </a:r>
            <a:r>
              <a:rPr lang="es-ES" dirty="0" err="1">
                <a:solidFill>
                  <a:srgbClr val="002060"/>
                </a:solidFill>
              </a:rPr>
              <a:t>except</a:t>
            </a:r>
            <a:r>
              <a:rPr lang="es-ES" dirty="0">
                <a:solidFill>
                  <a:srgbClr val="002060"/>
                </a:solidFill>
              </a:rPr>
              <a:t> utilizando varias alternativas a fin de que se detecte el </a:t>
            </a:r>
            <a:r>
              <a:rPr lang="es-ES" dirty="0" err="1">
                <a:solidFill>
                  <a:srgbClr val="002060"/>
                </a:solidFill>
              </a:rPr>
              <a:t>xpath</a:t>
            </a:r>
            <a:r>
              <a:rPr lang="es-ES" dirty="0">
                <a:solidFill>
                  <a:srgbClr val="002060"/>
                </a:solidFill>
              </a:rPr>
              <a:t> en caso de que falle alguna búsqueda.</a:t>
            </a:r>
            <a:endParaRPr lang="es-ES" b="1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8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2611966"/>
            <a:ext cx="737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  <a:p>
            <a:pPr algn="ctr"/>
            <a:endParaRPr lang="es-ES" sz="2400" b="1" i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24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OS DEJAMOS CON LA DEMOSTRACIÓN VISUAL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1. Contexto del proyecto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296852" y="945067"/>
            <a:ext cx="5029200" cy="1101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69FEA-70C1-917A-AE37-57EB495D3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48"/>
          <a:stretch/>
        </p:blipFill>
        <p:spPr>
          <a:xfrm>
            <a:off x="5757333" y="-1"/>
            <a:ext cx="6434667" cy="600891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296852" y="2333947"/>
            <a:ext cx="50292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 del metabuscador de alojamiento vacacional Booking.com.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Proporciona información y permite hacer reservas de habitaciones de hoteles a través de su plataforma.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Extraer información para inferir que factores influyen en la posición de un hotel en la página de resultados.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Enlace: https//www.booking.com</a:t>
            </a:r>
          </a:p>
        </p:txBody>
      </p:sp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E104D-20C3-736E-50DA-18A093F54DBA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2/3. Título y descripción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F954A-C15B-51E3-CDF4-B0C0B63A47A9}"/>
              </a:ext>
            </a:extLst>
          </p:cNvPr>
          <p:cNvSpPr txBox="1"/>
          <p:nvPr/>
        </p:nvSpPr>
        <p:spPr>
          <a:xfrm>
            <a:off x="728133" y="1119073"/>
            <a:ext cx="822150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TITULO: </a:t>
            </a:r>
            <a:r>
              <a:rPr lang="es-ES" dirty="0">
                <a:solidFill>
                  <a:srgbClr val="002060"/>
                </a:solidFill>
              </a:rPr>
              <a:t>Ofertas de alojamiento vacacional en las principales ciudades españolas: Principales indicadores y características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2060"/>
                </a:solidFill>
              </a:rPr>
              <a:t>DESCRIPCIÓN: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resultante es un </a:t>
            </a:r>
            <a:r>
              <a:rPr lang="es-ES" dirty="0" err="1">
                <a:solidFill>
                  <a:srgbClr val="002060"/>
                </a:solidFill>
              </a:rPr>
              <a:t>csv</a:t>
            </a:r>
            <a:r>
              <a:rPr lang="es-ES" dirty="0">
                <a:solidFill>
                  <a:srgbClr val="002060"/>
                </a:solidFill>
              </a:rPr>
              <a:t> y un directorio con todas las fotos recopiladas de cada uno de los hoteles </a:t>
            </a:r>
            <a:r>
              <a:rPr lang="es-ES" dirty="0" err="1">
                <a:solidFill>
                  <a:srgbClr val="002060"/>
                </a:solidFill>
              </a:rPr>
              <a:t>scrapeados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 sucio, no se ha limpiado a fin de utilizarlo en la siguiente práctica.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contienen los datos e indicadores más relevantes de cada uno de los hoteles encontrados en función de determinados criterios de búsqueda: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Fecha de </a:t>
            </a:r>
            <a:r>
              <a:rPr lang="es-ES" dirty="0" err="1">
                <a:solidFill>
                  <a:srgbClr val="002060"/>
                </a:solidFill>
              </a:rPr>
              <a:t>checkin</a:t>
            </a:r>
            <a:r>
              <a:rPr lang="es-ES" dirty="0">
                <a:solidFill>
                  <a:srgbClr val="002060"/>
                </a:solidFill>
              </a:rPr>
              <a:t> y </a:t>
            </a:r>
            <a:r>
              <a:rPr lang="es-ES" dirty="0" err="1">
                <a:solidFill>
                  <a:srgbClr val="002060"/>
                </a:solidFill>
              </a:rPr>
              <a:t>checkout</a:t>
            </a:r>
            <a:r>
              <a:rPr lang="es-ES" dirty="0">
                <a:solidFill>
                  <a:srgbClr val="002060"/>
                </a:solidFill>
              </a:rPr>
              <a:t>, ciudad, </a:t>
            </a:r>
            <a:r>
              <a:rPr lang="es-ES" dirty="0" err="1">
                <a:solidFill>
                  <a:srgbClr val="002060"/>
                </a:solidFill>
              </a:rPr>
              <a:t>nº</a:t>
            </a:r>
            <a:r>
              <a:rPr lang="es-ES" dirty="0">
                <a:solidFill>
                  <a:srgbClr val="002060"/>
                </a:solidFill>
              </a:rPr>
              <a:t> de adultos, niños y habitaciones. </a:t>
            </a:r>
          </a:p>
          <a:p>
            <a:pPr lvl="2" algn="just">
              <a:lnSpc>
                <a:spcPct val="150000"/>
              </a:lnSpc>
            </a:pP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6C346-C343-6FBE-BD83-ADA80885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4" y="781375"/>
            <a:ext cx="10307488" cy="5868219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0" name="Text Box 12">
            <a:extLst>
              <a:ext uri="{FF2B5EF4-FFF2-40B4-BE49-F238E27FC236}">
                <a16:creationId xmlns:a16="http://schemas.microsoft.com/office/drawing/2014/main" id="{593B77F9-8B61-3229-07FE-4487CDB0F951}"/>
              </a:ext>
            </a:extLst>
          </p:cNvPr>
          <p:cNvSpPr txBox="1"/>
          <p:nvPr/>
        </p:nvSpPr>
        <p:spPr>
          <a:xfrm rot="998656">
            <a:off x="2288639" y="5878375"/>
            <a:ext cx="1294130" cy="704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3175" indent="-6350" algn="just">
              <a:lnSpc>
                <a:spcPct val="112000"/>
              </a:lnSpc>
              <a:spcAft>
                <a:spcPts val="130"/>
              </a:spcAft>
            </a:pPr>
            <a:r>
              <a:rPr lang="es-ES" sz="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INFORMACIÓN SE DESTINA A UN CSV Y LAS IMÁGENES A UN DIRECTORIO</a:t>
            </a:r>
            <a:endParaRPr lang="es-ES" sz="1100">
              <a:solidFill>
                <a:srgbClr val="000078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C2DF5-565D-425C-A110-5A09B6654B33}"/>
              </a:ext>
            </a:extLst>
          </p:cNvPr>
          <p:cNvSpPr txBox="1"/>
          <p:nvPr/>
        </p:nvSpPr>
        <p:spPr>
          <a:xfrm>
            <a:off x="728133" y="287867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4.A Representación gráfica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8475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FCFBD5-67F3-914F-54CD-D49AF0F21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98"/>
          <a:stretch/>
        </p:blipFill>
        <p:spPr bwMode="auto">
          <a:xfrm>
            <a:off x="443463" y="806664"/>
            <a:ext cx="10185400" cy="3303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DFD04D-6E4B-BB35-A1A7-85A1264D3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" t="14005"/>
          <a:stretch/>
        </p:blipFill>
        <p:spPr bwMode="auto">
          <a:xfrm>
            <a:off x="1257850" y="4390053"/>
            <a:ext cx="855662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33EB220-C788-4333-BDDB-02E8E05A9858}"/>
              </a:ext>
            </a:extLst>
          </p:cNvPr>
          <p:cNvSpPr/>
          <p:nvPr/>
        </p:nvSpPr>
        <p:spPr>
          <a:xfrm rot="16200000">
            <a:off x="6368293" y="1565063"/>
            <a:ext cx="318770" cy="630364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F982EB7-16C5-E4E8-6FBE-8C025963E018}"/>
              </a:ext>
            </a:extLst>
          </p:cNvPr>
          <p:cNvSpPr txBox="1"/>
          <p:nvPr/>
        </p:nvSpPr>
        <p:spPr>
          <a:xfrm>
            <a:off x="5896805" y="4909291"/>
            <a:ext cx="1294130" cy="2178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3175" indent="-6350" algn="just">
              <a:lnSpc>
                <a:spcPct val="112000"/>
              </a:lnSpc>
              <a:spcAft>
                <a:spcPts val="130"/>
              </a:spcAft>
            </a:pPr>
            <a:r>
              <a:rPr lang="es-ES" sz="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 DE PATH</a:t>
            </a:r>
            <a:endParaRPr lang="es-ES" sz="1100">
              <a:solidFill>
                <a:srgbClr val="000078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0C1DC-5522-6450-BB38-BDCF25386CDC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4.B Representación gráfica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r>
              <a:rPr lang="es-ES" b="1" dirty="0">
                <a:solidFill>
                  <a:srgbClr val="002060"/>
                </a:solidFill>
              </a:rPr>
              <a:t> y los archivos audiovisuales obtenidos</a:t>
            </a:r>
          </a:p>
        </p:txBody>
      </p:sp>
    </p:spTree>
    <p:extLst>
      <p:ext uri="{BB962C8B-B14F-4D97-AF65-F5344CB8AC3E}">
        <p14:creationId xmlns:p14="http://schemas.microsoft.com/office/powerpoint/2010/main" val="211834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Lista de las distintas características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9CCA99-FC84-8105-A6CA-92795E546130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5. Descripción del </a:t>
            </a:r>
            <a:r>
              <a:rPr lang="es-ES" b="1" dirty="0" err="1">
                <a:solidFill>
                  <a:srgbClr val="002060"/>
                </a:solidFill>
              </a:rPr>
              <a:t>dataset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A51BE-010C-1CAC-3E63-FB49D808E79F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6. Propietario y otros proyectos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62FDCA-DCE2-FF69-FC78-306D28DC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" t="5195" r="6223" b="7532"/>
          <a:stretch/>
        </p:blipFill>
        <p:spPr>
          <a:xfrm>
            <a:off x="401054" y="874116"/>
            <a:ext cx="2261936" cy="2360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6ABB1-2EEC-CCA1-A597-DB10BBFE37F9}"/>
              </a:ext>
            </a:extLst>
          </p:cNvPr>
          <p:cNvSpPr txBox="1"/>
          <p:nvPr/>
        </p:nvSpPr>
        <p:spPr>
          <a:xfrm>
            <a:off x="3216441" y="1002453"/>
            <a:ext cx="796490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Propietario: </a:t>
            </a:r>
            <a:r>
              <a:rPr lang="es-ES" dirty="0" err="1">
                <a:solidFill>
                  <a:srgbClr val="002060"/>
                </a:solidFill>
              </a:rPr>
              <a:t>Booking</a:t>
            </a:r>
            <a:r>
              <a:rPr lang="es-ES" dirty="0">
                <a:solidFill>
                  <a:srgbClr val="002060"/>
                </a:solidFill>
              </a:rPr>
              <a:t> Holdings. </a:t>
            </a:r>
            <a:r>
              <a:rPr lang="es-ES" dirty="0" err="1">
                <a:solidFill>
                  <a:srgbClr val="002060"/>
                </a:solidFill>
              </a:rPr>
              <a:t>Propiertario</a:t>
            </a:r>
            <a:r>
              <a:rPr lang="es-ES" dirty="0">
                <a:solidFill>
                  <a:srgbClr val="002060"/>
                </a:solidFill>
              </a:rPr>
              <a:t> de otros metabuscadores como Kayak o </a:t>
            </a:r>
            <a:r>
              <a:rPr lang="es-ES" dirty="0" err="1">
                <a:solidFill>
                  <a:srgbClr val="002060"/>
                </a:solidFill>
              </a:rPr>
              <a:t>Rentalcars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Su metabuscador estrella es Booking.com, con miles de viajeros ocasionales y de negocio utilizando dicha plataforma.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32C133-3D6F-92D4-9015-4C22B57D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587" y="3156800"/>
            <a:ext cx="3508538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675338-DD03-DB10-A888-834953621FC1}"/>
              </a:ext>
            </a:extLst>
          </p:cNvPr>
          <p:cNvSpPr txBox="1"/>
          <p:nvPr/>
        </p:nvSpPr>
        <p:spPr>
          <a:xfrm>
            <a:off x="6660722" y="3234397"/>
            <a:ext cx="50292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Existen proyectos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 orientados a obtener datos de Booking.com, presentados en la memoria del presente documento, y posts y blogs que aconsejan como mejorar el posicionamiento  en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No existe ningún proyecto que junte estas dos ideas.</a:t>
            </a:r>
          </a:p>
        </p:txBody>
      </p:sp>
    </p:spTree>
    <p:extLst>
      <p:ext uri="{BB962C8B-B14F-4D97-AF65-F5344CB8AC3E}">
        <p14:creationId xmlns:p14="http://schemas.microsoft.com/office/powerpoint/2010/main" val="277141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FE514-A34C-FB0A-63AD-5B19B818E1BB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6. Pasos para preservar principios éticos y legales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CD19-1EBA-94BA-B1E3-12D57B748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3744" r="2578" b="3139"/>
          <a:stretch/>
        </p:blipFill>
        <p:spPr bwMode="auto">
          <a:xfrm>
            <a:off x="411345" y="1194584"/>
            <a:ext cx="7256781" cy="5121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80A83-8A9D-870B-6E8C-AC6A4A8B37B3}"/>
              </a:ext>
            </a:extLst>
          </p:cNvPr>
          <p:cNvSpPr/>
          <p:nvPr/>
        </p:nvSpPr>
        <p:spPr>
          <a:xfrm>
            <a:off x="411345" y="2486526"/>
            <a:ext cx="7428111" cy="2245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3F60F-273A-470E-35E9-A29965D03B89}"/>
              </a:ext>
            </a:extLst>
          </p:cNvPr>
          <p:cNvSpPr txBox="1"/>
          <p:nvPr/>
        </p:nvSpPr>
        <p:spPr>
          <a:xfrm>
            <a:off x="8053720" y="1091796"/>
            <a:ext cx="359859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Investigar el archivo </a:t>
            </a:r>
            <a:r>
              <a:rPr lang="es-ES" b="1" dirty="0">
                <a:solidFill>
                  <a:srgbClr val="002060"/>
                </a:solidFill>
              </a:rPr>
              <a:t>robots.txt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Investigar la página de </a:t>
            </a:r>
            <a:r>
              <a:rPr lang="es-ES" b="1" dirty="0">
                <a:solidFill>
                  <a:srgbClr val="002060"/>
                </a:solidFill>
              </a:rPr>
              <a:t>términos y condiciones </a:t>
            </a:r>
            <a:r>
              <a:rPr lang="es-ES" dirty="0">
                <a:solidFill>
                  <a:srgbClr val="002060"/>
                </a:solidFill>
              </a:rPr>
              <a:t>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Incluir un </a:t>
            </a:r>
            <a:r>
              <a:rPr lang="es-ES" b="1" dirty="0" err="1">
                <a:solidFill>
                  <a:srgbClr val="002060"/>
                </a:solidFill>
              </a:rPr>
              <a:t>disclaimer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en el README para evitar cargar con cualquier responsabilidad por culpa de terceros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Introducir </a:t>
            </a:r>
            <a:r>
              <a:rPr lang="es-ES" b="1" dirty="0">
                <a:solidFill>
                  <a:srgbClr val="002060"/>
                </a:solidFill>
              </a:rPr>
              <a:t>retardos</a:t>
            </a:r>
            <a:r>
              <a:rPr lang="es-ES" dirty="0">
                <a:solidFill>
                  <a:srgbClr val="002060"/>
                </a:solidFill>
              </a:rPr>
              <a:t> entre peticiones y otras operaciones así como utilizar un </a:t>
            </a:r>
            <a:r>
              <a:rPr lang="es-ES" b="1" dirty="0" err="1">
                <a:solidFill>
                  <a:srgbClr val="002060"/>
                </a:solidFill>
              </a:rPr>
              <a:t>user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 err="1">
                <a:solidFill>
                  <a:srgbClr val="002060"/>
                </a:solidFill>
              </a:rPr>
              <a:t>agent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>
                <a:solidFill>
                  <a:srgbClr val="002060"/>
                </a:solidFill>
              </a:rPr>
              <a:t>que no indique que es un </a:t>
            </a:r>
            <a:r>
              <a:rPr lang="es-ES" dirty="0" err="1">
                <a:solidFill>
                  <a:srgbClr val="002060"/>
                </a:solidFill>
              </a:rPr>
              <a:t>scraper</a:t>
            </a:r>
            <a:r>
              <a:rPr lang="es-ES" dirty="0">
                <a:solidFill>
                  <a:srgbClr val="002060"/>
                </a:solidFill>
              </a:rPr>
              <a:t> el que accede a la web.</a:t>
            </a:r>
          </a:p>
        </p:txBody>
      </p:sp>
    </p:spTree>
    <p:extLst>
      <p:ext uri="{BB962C8B-B14F-4D97-AF65-F5344CB8AC3E}">
        <p14:creationId xmlns:p14="http://schemas.microsoft.com/office/powerpoint/2010/main" val="17377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D0165-CF3E-03CC-4A3D-106590DFC849}"/>
              </a:ext>
            </a:extLst>
          </p:cNvPr>
          <p:cNvSpPr txBox="1"/>
          <p:nvPr/>
        </p:nvSpPr>
        <p:spPr>
          <a:xfrm>
            <a:off x="732221" y="297590"/>
            <a:ext cx="815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7. Inspiración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4272-7F99-250D-DBF3-5E85122A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03" y="878067"/>
            <a:ext cx="5894330" cy="56823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59A7ED-D78D-7534-87AF-9DC1B45456C3}"/>
              </a:ext>
            </a:extLst>
          </p:cNvPr>
          <p:cNvCxnSpPr>
            <a:cxnSpLocks/>
          </p:cNvCxnSpPr>
          <p:nvPr/>
        </p:nvCxnSpPr>
        <p:spPr>
          <a:xfrm flipH="1">
            <a:off x="732221" y="6714067"/>
            <a:ext cx="15199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243B63-7589-7907-58FE-BE4782764081}"/>
              </a:ext>
            </a:extLst>
          </p:cNvPr>
          <p:cNvCxnSpPr>
            <a:cxnSpLocks/>
          </p:cNvCxnSpPr>
          <p:nvPr/>
        </p:nvCxnSpPr>
        <p:spPr>
          <a:xfrm flipV="1">
            <a:off x="6477000" y="999067"/>
            <a:ext cx="0" cy="489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2ED1A8-FCED-FFC3-2AB0-7E5442424894}"/>
              </a:ext>
            </a:extLst>
          </p:cNvPr>
          <p:cNvSpPr txBox="1"/>
          <p:nvPr/>
        </p:nvSpPr>
        <p:spPr>
          <a:xfrm>
            <a:off x="831711" y="6486325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Mejor posicionamiento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1B532-033E-3A6C-8004-792A46598490}"/>
              </a:ext>
            </a:extLst>
          </p:cNvPr>
          <p:cNvSpPr txBox="1"/>
          <p:nvPr/>
        </p:nvSpPr>
        <p:spPr>
          <a:xfrm rot="5400000">
            <a:off x="5906490" y="3298195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Mejor posicionamiento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53F45-C03F-8BE6-8661-F789276964EB}"/>
              </a:ext>
            </a:extLst>
          </p:cNvPr>
          <p:cNvSpPr txBox="1"/>
          <p:nvPr/>
        </p:nvSpPr>
        <p:spPr>
          <a:xfrm>
            <a:off x="6794073" y="720507"/>
            <a:ext cx="5213496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endParaRPr lang="es-ES" b="1" dirty="0">
              <a:solidFill>
                <a:srgbClr val="00206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Descripción poco clara sobre como mejorar el posicionamiento proporcionada por la web de Booking.com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La utilidad final de este proyecto es obtener datos para hacer una posterior inferencia sobre que variables y características del hotel y su oferta facilitan un mejor posicionamiento en el metabuscador.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Otras funcionalidades del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1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1414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WEB SCRAPING BOOKING.COM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guillem rochina</cp:lastModifiedBy>
  <cp:revision>21</cp:revision>
  <dcterms:created xsi:type="dcterms:W3CDTF">2022-11-19T17:35:25Z</dcterms:created>
  <dcterms:modified xsi:type="dcterms:W3CDTF">2022-11-19T19:11:58Z</dcterms:modified>
</cp:coreProperties>
</file>