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66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623E44-4ABB-45EE-AAA8-709AD700A1BA}">
          <p14:sldIdLst>
            <p14:sldId id="256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71"/>
            <p14:sldId id="272"/>
            <p14:sldId id="26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730-D855-2289-6862-4E4DF82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2D59-C611-07B2-0C33-79AA38EA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4156-76F7-D9F7-5F95-4D9AB692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D0D-6ECC-0BDD-BFBE-7E110881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4053-F475-68E1-CB92-D383408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4D0C-230A-6BC2-49D7-6406256E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A5A6-8344-F835-9610-E3A66D25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6754-BF91-84E4-EEB2-C629244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1642-542E-139A-AA72-F005F2CB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F171-7FE6-1664-4D93-2E1B330C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7FD0C-01DF-584B-DD24-416B0BD5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7236-339D-F6C5-F27E-8E8FF712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2EA-D5CA-C164-1AD7-348B9A2A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09F2-1E3F-46EE-5069-CCE2899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5599-06F9-1B8E-6561-ED0B8D3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5C6D-56BB-FAAB-29ED-9912936F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FE67-C716-06EE-2F71-48242EBC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D351-FD32-C49E-0EF2-D35ED08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E4C0-67A9-5BA4-02DA-4EEAD511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D4EF-0CCA-1E42-F551-A142C3E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B09-82A3-5DB8-1E1A-FECD26EE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74F3-39A9-D3E5-A038-BE3ED973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4C54-ADE8-9109-F90F-AF331E77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2AF1-2987-F188-3353-B9EFB4C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D248-F0F3-1E33-BD2D-A8EBE74E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561C-DA0F-4CE9-5499-7BCE3896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CFC-F7AC-C8A1-A6EF-9C7719CB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2135-0A96-5BA1-63E5-2D14D933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3840-1A84-19E9-849B-0F2EC24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CD41-644A-A322-BD05-96221F77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C65C-EE59-D00E-B64D-AC8FAE24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CBE-21BB-3750-8708-8C4DCE24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1C27-458E-2D83-653A-EBEF0318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1DB2-5626-450D-0908-38DC916E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1C25-3CD6-2208-3217-A9941F34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BD5D-B11D-46F5-EC57-16F1D169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CE4EA-8233-2180-EBAB-C8B6830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2ABD-CB9E-44D9-E01D-7ACAED6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6E895-5997-AC9F-76F8-1FBA8F37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FFB-71AA-A3F0-B963-9EB78BA4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5A3E-A1E8-F299-BDD8-CC7C0CA7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E445-ABCF-42A3-E9DE-EA7421FA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15A8-A11C-EA6D-9E6F-52B648A0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46F0C-5401-E95C-D94B-DEA09DB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1F098-C08D-345A-21D0-F43DE5B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548FB-943F-6D88-6600-59DE05F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94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7BF1-4835-0ABF-F349-9A12091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7B10-740D-B319-7BEB-E2B7C7CA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2999-3F55-529C-7494-78FA9D71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5B98-4295-B9F2-569C-2EACAA1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279-D49F-8C0B-0CF5-F4F00E8D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A4E8-1E50-CBAE-8B6B-6764EB4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8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AF4-B264-8E4B-24AE-A1C85D8F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B242-7AED-E0E3-8331-7849361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3F6AD-D9A2-C6C3-7028-59AA3A761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A9293-ACCF-8FE5-DE47-8DB23802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12CE-D64D-BC3A-387F-DD4F787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7DD9-D852-EE7F-8478-D9392E1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0D6A1-9304-4EF3-7560-C11DEF75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F755-E702-EADE-ED99-3D8A8B1A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E23A-9B31-1D38-2B9F-7B21E540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94DA-5B1F-406C-B1D4-C938C7055EF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9E81-009D-1381-C128-C0F4F4C6A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A660-ABD2-59D9-D206-FDD7C2016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E6CD39-5F6F-0CF7-62FC-10E46DE2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09B5-DCE3-A2F7-7836-8D1C6CD7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s-ES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 BOOKING.COM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58007-5567-D8D6-635C-14E40632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Tipología y ciclo de vida de los datos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Gerard Alcalde y Guillem Rochina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A5F07B-3B2D-1183-0354-342B3DA5937C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8. Licencia del </a:t>
            </a:r>
            <a:r>
              <a:rPr lang="es-ES" b="1" dirty="0" err="1">
                <a:solidFill>
                  <a:srgbClr val="002060"/>
                </a:solidFill>
              </a:rPr>
              <a:t>dataset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43AB5-D8EE-4119-F2D8-A415C75387AF}"/>
              </a:ext>
            </a:extLst>
          </p:cNvPr>
          <p:cNvSpPr txBox="1"/>
          <p:nvPr/>
        </p:nvSpPr>
        <p:spPr>
          <a:xfrm>
            <a:off x="1283368" y="1909011"/>
            <a:ext cx="875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COMPLETALO CON LA INFORMACIÓN QUE CONSIDERES MÁS RELEVANTE</a:t>
            </a:r>
          </a:p>
        </p:txBody>
      </p:sp>
    </p:spTree>
    <p:extLst>
      <p:ext uri="{BB962C8B-B14F-4D97-AF65-F5344CB8AC3E}">
        <p14:creationId xmlns:p14="http://schemas.microsoft.com/office/powerpoint/2010/main" val="152030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C36F00-A794-E58C-BE7B-7BBF9E529429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9. Código (Descripción general)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FA6CF-A052-47E0-9917-4389DBE34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"/>
          <a:stretch/>
        </p:blipFill>
        <p:spPr>
          <a:xfrm>
            <a:off x="423333" y="829733"/>
            <a:ext cx="5448078" cy="561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4755CF-A69B-8CFB-99E8-0D8AB4AA6C5F}"/>
              </a:ext>
            </a:extLst>
          </p:cNvPr>
          <p:cNvSpPr txBox="1"/>
          <p:nvPr/>
        </p:nvSpPr>
        <p:spPr>
          <a:xfrm>
            <a:off x="6480386" y="3779786"/>
            <a:ext cx="521349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Definición de la clase y set up del </a:t>
            </a:r>
            <a:r>
              <a:rPr lang="es-ES" b="1" dirty="0" err="1">
                <a:solidFill>
                  <a:srgbClr val="002060"/>
                </a:solidFill>
              </a:rPr>
              <a:t>webdriver</a:t>
            </a:r>
            <a:endParaRPr lang="es-ES" b="1" dirty="0">
              <a:solidFill>
                <a:srgbClr val="00206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Definición del </a:t>
            </a:r>
            <a:r>
              <a:rPr lang="es-ES" dirty="0" err="1">
                <a:solidFill>
                  <a:srgbClr val="002060"/>
                </a:solidFill>
              </a:rPr>
              <a:t>init</a:t>
            </a:r>
            <a:r>
              <a:rPr lang="es-ES" dirty="0">
                <a:solidFill>
                  <a:srgbClr val="002060"/>
                </a:solidFill>
              </a:rPr>
              <a:t> de la clase </a:t>
            </a:r>
            <a:r>
              <a:rPr lang="es-ES" b="1" dirty="0" err="1">
                <a:solidFill>
                  <a:srgbClr val="002060"/>
                </a:solidFill>
              </a:rPr>
              <a:t>BookingSpider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dirty="0">
                <a:solidFill>
                  <a:srgbClr val="002060"/>
                </a:solidFill>
              </a:rPr>
              <a:t>con sus atributos correspondientes.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Set up del </a:t>
            </a:r>
            <a:r>
              <a:rPr lang="es-ES" dirty="0" err="1">
                <a:solidFill>
                  <a:srgbClr val="002060"/>
                </a:solidFill>
              </a:rPr>
              <a:t>webdriver</a:t>
            </a:r>
            <a:r>
              <a:rPr lang="es-ES" dirty="0">
                <a:solidFill>
                  <a:srgbClr val="002060"/>
                </a:solidFill>
              </a:rPr>
              <a:t> con la función </a:t>
            </a:r>
            <a:r>
              <a:rPr lang="es-ES" dirty="0" err="1">
                <a:solidFill>
                  <a:srgbClr val="002060"/>
                </a:solidFill>
              </a:rPr>
              <a:t>set_selenium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webdriver</a:t>
            </a:r>
            <a:r>
              <a:rPr lang="es-ES" dirty="0">
                <a:solidFill>
                  <a:srgbClr val="002060"/>
                </a:solidFill>
              </a:rPr>
              <a:t>. Se utiliza Firefox y se añade un </a:t>
            </a:r>
            <a:r>
              <a:rPr lang="es-ES" dirty="0" err="1">
                <a:solidFill>
                  <a:srgbClr val="002060"/>
                </a:solidFill>
              </a:rPr>
              <a:t>user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agent</a:t>
            </a:r>
            <a:r>
              <a:rPr lang="es-ES" dirty="0">
                <a:solidFill>
                  <a:srgbClr val="002060"/>
                </a:solidFill>
              </a:rPr>
              <a:t> de forma manual.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FE7E2-6A65-7B01-6573-3E85D54E6D88}"/>
              </a:ext>
            </a:extLst>
          </p:cNvPr>
          <p:cNvSpPr txBox="1"/>
          <p:nvPr/>
        </p:nvSpPr>
        <p:spPr>
          <a:xfrm>
            <a:off x="6480386" y="693387"/>
            <a:ext cx="521349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El código se compone de: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Main.py: </a:t>
            </a:r>
            <a:r>
              <a:rPr lang="es-ES" dirty="0">
                <a:solidFill>
                  <a:srgbClr val="002060"/>
                </a:solidFill>
              </a:rPr>
              <a:t>Encargado de ejecutar la instanciación de la clase definida en el otro script de Python y de ejecutarlo con los parámetros introducidos.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BookingScraper.py:</a:t>
            </a:r>
            <a:r>
              <a:rPr lang="es-ES" dirty="0">
                <a:solidFill>
                  <a:srgbClr val="002060"/>
                </a:solidFill>
              </a:rPr>
              <a:t> Script donde se define y se desarrollar la clase </a:t>
            </a:r>
            <a:r>
              <a:rPr lang="es-ES" b="1" dirty="0" err="1">
                <a:solidFill>
                  <a:srgbClr val="002060"/>
                </a:solidFill>
              </a:rPr>
              <a:t>BookingSpider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dirty="0">
                <a:solidFill>
                  <a:srgbClr val="002060"/>
                </a:solidFill>
              </a:rPr>
              <a:t>y todas sus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06012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C36F00-A794-E58C-BE7B-7BBF9E529429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9. Código (Descripción general)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D1C57-B39A-BB53-6070-AB058FD4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4" y="748801"/>
            <a:ext cx="6214534" cy="5914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2E591-9853-EA7D-70DB-689B8052285F}"/>
              </a:ext>
            </a:extLst>
          </p:cNvPr>
          <p:cNvSpPr txBox="1"/>
          <p:nvPr/>
        </p:nvSpPr>
        <p:spPr>
          <a:xfrm>
            <a:off x="6732970" y="748801"/>
            <a:ext cx="5213496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i="1" dirty="0">
                <a:solidFill>
                  <a:srgbClr val="002060"/>
                </a:solidFill>
              </a:rPr>
              <a:t>Introducción de los parámetros de búsqueda y recorrido en los resultados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Se obtienen los parámetros por defecto y se modifican hasta tener los valores deseados.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scraper</a:t>
            </a:r>
            <a:r>
              <a:rPr lang="es-ES" dirty="0">
                <a:solidFill>
                  <a:srgbClr val="002060"/>
                </a:solidFill>
              </a:rPr>
              <a:t> se mueve de la pagina principal a la pagina de resultados.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la página de resultados introduce en el calendario las fechas determinadas.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Recupera todos los “bloques” donde hay información de los hoteles.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Pasa de página cuando se ha </a:t>
            </a:r>
            <a:r>
              <a:rPr lang="es-ES" dirty="0" err="1">
                <a:solidFill>
                  <a:srgbClr val="002060"/>
                </a:solidFill>
              </a:rPr>
              <a:t>scrapeado</a:t>
            </a:r>
            <a:r>
              <a:rPr lang="es-ES" dirty="0">
                <a:solidFill>
                  <a:srgbClr val="002060"/>
                </a:solidFill>
              </a:rPr>
              <a:t> toda la información (la información se </a:t>
            </a:r>
            <a:r>
              <a:rPr lang="es-ES" dirty="0" err="1">
                <a:solidFill>
                  <a:srgbClr val="002060"/>
                </a:solidFill>
              </a:rPr>
              <a:t>scrapea</a:t>
            </a:r>
            <a:r>
              <a:rPr lang="es-ES" dirty="0">
                <a:solidFill>
                  <a:srgbClr val="002060"/>
                </a:solidFill>
              </a:rPr>
              <a:t> utilizando el código de la siguiente </a:t>
            </a:r>
            <a:r>
              <a:rPr lang="es-ES" dirty="0" err="1">
                <a:solidFill>
                  <a:srgbClr val="002060"/>
                </a:solidFill>
              </a:rPr>
              <a:t>diapositva</a:t>
            </a:r>
            <a:r>
              <a:rPr lang="es-ES" dirty="0">
                <a:solidFill>
                  <a:srgbClr val="00206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7579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C36F00-A794-E58C-BE7B-7BBF9E529429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9. Código (Descripción general)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52588-5DC1-1032-89A6-0472CE3F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0" y="769561"/>
            <a:ext cx="6430455" cy="591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7ECEB-9528-6461-52A3-EF1B341C5831}"/>
              </a:ext>
            </a:extLst>
          </p:cNvPr>
          <p:cNvSpPr txBox="1"/>
          <p:nvPr/>
        </p:nvSpPr>
        <p:spPr>
          <a:xfrm>
            <a:off x="6737574" y="1950069"/>
            <a:ext cx="521349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i="1" dirty="0">
                <a:solidFill>
                  <a:srgbClr val="002060"/>
                </a:solidFill>
              </a:rPr>
              <a:t>Extracción de la información y las imágenes de los hoteles encontrados: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scraper</a:t>
            </a:r>
            <a:r>
              <a:rPr lang="es-ES" dirty="0">
                <a:solidFill>
                  <a:srgbClr val="002060"/>
                </a:solidFill>
              </a:rPr>
              <a:t> clica en cada bloque encontrado en la página de resultados y se mueve a la página de información completa de cada hotel.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Dentro de cada hotel se obtiene información relevante y las fotos subidas por el propietario.</a:t>
            </a:r>
          </a:p>
        </p:txBody>
      </p:sp>
    </p:spTree>
    <p:extLst>
      <p:ext uri="{BB962C8B-B14F-4D97-AF65-F5344CB8AC3E}">
        <p14:creationId xmlns:p14="http://schemas.microsoft.com/office/powerpoint/2010/main" val="356629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C36F00-A794-E58C-BE7B-7BBF9E529429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9. Código (Descripción general)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CBDB1-34E6-257A-976F-6F741E80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9" y="778933"/>
            <a:ext cx="5812171" cy="5781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50A6A-64F1-EE20-D7FB-A2E78A63EAD8}"/>
              </a:ext>
            </a:extLst>
          </p:cNvPr>
          <p:cNvSpPr txBox="1"/>
          <p:nvPr/>
        </p:nvSpPr>
        <p:spPr>
          <a:xfrm>
            <a:off x="6335046" y="1359744"/>
            <a:ext cx="521349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i="1" dirty="0">
                <a:solidFill>
                  <a:srgbClr val="002060"/>
                </a:solidFill>
              </a:rPr>
              <a:t>Guardado de datos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Una vez obtenidos todos los datos de cada uno de los hoteles de la página actual, el script los guarda en un archivo </a:t>
            </a:r>
            <a:r>
              <a:rPr lang="es-ES" dirty="0" err="1">
                <a:solidFill>
                  <a:srgbClr val="002060"/>
                </a:solidFill>
              </a:rPr>
              <a:t>csv</a:t>
            </a:r>
            <a:r>
              <a:rPr lang="es-ES" dirty="0">
                <a:solidFill>
                  <a:srgbClr val="002060"/>
                </a:solidFill>
              </a:rPr>
              <a:t>: </a:t>
            </a:r>
            <a:r>
              <a:rPr lang="es-ES" b="1" dirty="0">
                <a:solidFill>
                  <a:srgbClr val="002060"/>
                </a:solidFill>
              </a:rPr>
              <a:t>hotels_data.csv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Una vez hecho este se pasa a la página siguiente.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Función </a:t>
            </a:r>
            <a:r>
              <a:rPr lang="es-ES" b="1" dirty="0" err="1">
                <a:solidFill>
                  <a:srgbClr val="002060"/>
                </a:solidFill>
              </a:rPr>
              <a:t>main</a:t>
            </a:r>
            <a:r>
              <a:rPr lang="es-ES" b="1" dirty="0">
                <a:solidFill>
                  <a:srgbClr val="002060"/>
                </a:solidFill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La función </a:t>
            </a:r>
            <a:r>
              <a:rPr lang="es-ES" dirty="0" err="1">
                <a:solidFill>
                  <a:srgbClr val="002060"/>
                </a:solidFill>
              </a:rPr>
              <a:t>main</a:t>
            </a:r>
            <a:r>
              <a:rPr lang="es-ES" dirty="0">
                <a:solidFill>
                  <a:srgbClr val="002060"/>
                </a:solidFill>
              </a:rPr>
              <a:t> engloba todos las funcionalidades de la clase en una única función para mantener un  código más limpio y facilitar el </a:t>
            </a:r>
            <a:r>
              <a:rPr lang="es-ES" dirty="0" err="1">
                <a:solidFill>
                  <a:srgbClr val="002060"/>
                </a:solidFill>
              </a:rPr>
              <a:t>debugging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0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B04CDD-B222-6A64-F820-E25345610BA6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9. Código (Problemas y soluciones)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1A220-72B3-6257-AAF8-7B8C0BA6F39B}"/>
              </a:ext>
            </a:extLst>
          </p:cNvPr>
          <p:cNvSpPr txBox="1"/>
          <p:nvPr/>
        </p:nvSpPr>
        <p:spPr>
          <a:xfrm>
            <a:off x="369290" y="1109559"/>
            <a:ext cx="1145342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i="1" dirty="0">
                <a:solidFill>
                  <a:srgbClr val="002060"/>
                </a:solidFill>
              </a:rPr>
              <a:t>Diferentes </a:t>
            </a:r>
            <a:r>
              <a:rPr lang="es-ES" b="1" i="1" dirty="0" err="1">
                <a:solidFill>
                  <a:srgbClr val="002060"/>
                </a:solidFill>
              </a:rPr>
              <a:t>landing</a:t>
            </a:r>
            <a:r>
              <a:rPr lang="es-ES" b="1" i="1" dirty="0">
                <a:solidFill>
                  <a:srgbClr val="002060"/>
                </a:solidFill>
              </a:rPr>
              <a:t> page en la página principal de Booking.com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Diferente configuración en las páginas principales en las que puedes caer implica distintos </a:t>
            </a:r>
            <a:r>
              <a:rPr lang="es-ES" dirty="0" err="1">
                <a:solidFill>
                  <a:srgbClr val="002060"/>
                </a:solidFill>
              </a:rPr>
              <a:t>xpaths</a:t>
            </a:r>
            <a:r>
              <a:rPr lang="es-ES" dirty="0">
                <a:solidFill>
                  <a:srgbClr val="002060"/>
                </a:solidFill>
              </a:rPr>
              <a:t> que encontrar.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Solución</a:t>
            </a:r>
            <a:r>
              <a:rPr lang="es-ES" dirty="0">
                <a:solidFill>
                  <a:srgbClr val="002060"/>
                </a:solidFill>
              </a:rPr>
              <a:t>: Función que detecta  en qué página alternativa nos encontramos y aplica un método de búsqueda de </a:t>
            </a:r>
            <a:r>
              <a:rPr lang="es-ES" dirty="0" err="1">
                <a:solidFill>
                  <a:srgbClr val="002060"/>
                </a:solidFill>
              </a:rPr>
              <a:t>xpaths</a:t>
            </a:r>
            <a:r>
              <a:rPr lang="es-ES" dirty="0">
                <a:solidFill>
                  <a:srgbClr val="002060"/>
                </a:solidFill>
              </a:rPr>
              <a:t> distinto</a:t>
            </a:r>
          </a:p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Pop up de política de cookies y banner de inicio de sesión de Google ocultan los elementos de la página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muchas ocasiones el </a:t>
            </a:r>
            <a:r>
              <a:rPr lang="es-ES" dirty="0" err="1">
                <a:solidFill>
                  <a:srgbClr val="002060"/>
                </a:solidFill>
              </a:rPr>
              <a:t>scraper</a:t>
            </a:r>
            <a:r>
              <a:rPr lang="es-ES" dirty="0">
                <a:solidFill>
                  <a:srgbClr val="002060"/>
                </a:solidFill>
              </a:rPr>
              <a:t> no puede detectar los elementos de la página porque los pop ups se lo ocultan (obscure </a:t>
            </a:r>
            <a:r>
              <a:rPr lang="es-ES" dirty="0" err="1">
                <a:solidFill>
                  <a:srgbClr val="002060"/>
                </a:solidFill>
              </a:rPr>
              <a:t>it</a:t>
            </a:r>
            <a:r>
              <a:rPr lang="es-ES" dirty="0">
                <a:solidFill>
                  <a:srgbClr val="002060"/>
                </a:solidFill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Solución: </a:t>
            </a:r>
            <a:r>
              <a:rPr lang="es-ES" dirty="0">
                <a:solidFill>
                  <a:srgbClr val="002060"/>
                </a:solidFill>
              </a:rPr>
              <a:t>Definir varios procesos que se encarguen de detectar dichos pop ups y cerrarlos</a:t>
            </a:r>
          </a:p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El </a:t>
            </a:r>
            <a:r>
              <a:rPr lang="es-ES" b="1" dirty="0" err="1">
                <a:solidFill>
                  <a:srgbClr val="002060"/>
                </a:solidFill>
              </a:rPr>
              <a:t>scraper</a:t>
            </a:r>
            <a:r>
              <a:rPr lang="es-ES" b="1" dirty="0">
                <a:solidFill>
                  <a:srgbClr val="002060"/>
                </a:solidFill>
              </a:rPr>
              <a:t> no encuentra los </a:t>
            </a:r>
            <a:r>
              <a:rPr lang="es-ES" b="1" dirty="0" err="1">
                <a:solidFill>
                  <a:srgbClr val="002060"/>
                </a:solidFill>
              </a:rPr>
              <a:t>xpath</a:t>
            </a:r>
            <a:r>
              <a:rPr lang="es-ES" b="1" dirty="0">
                <a:solidFill>
                  <a:srgbClr val="002060"/>
                </a:solidFill>
              </a:rPr>
              <a:t> a pesar de estar presentes en la web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ciertas ocasiones no se detectan los </a:t>
            </a:r>
            <a:r>
              <a:rPr lang="es-ES" dirty="0" err="1">
                <a:solidFill>
                  <a:srgbClr val="002060"/>
                </a:solidFill>
              </a:rPr>
              <a:t>xpath</a:t>
            </a:r>
            <a:r>
              <a:rPr lang="es-ES" dirty="0">
                <a:solidFill>
                  <a:srgbClr val="002060"/>
                </a:solidFill>
              </a:rPr>
              <a:t> correctamente aunque estos se encuentren en la página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Solución: </a:t>
            </a:r>
            <a:r>
              <a:rPr lang="es-ES" dirty="0">
                <a:solidFill>
                  <a:srgbClr val="002060"/>
                </a:solidFill>
              </a:rPr>
              <a:t>Utilizar varios try and </a:t>
            </a:r>
            <a:r>
              <a:rPr lang="es-ES" dirty="0" err="1">
                <a:solidFill>
                  <a:srgbClr val="002060"/>
                </a:solidFill>
              </a:rPr>
              <a:t>except</a:t>
            </a:r>
            <a:r>
              <a:rPr lang="es-ES" dirty="0">
                <a:solidFill>
                  <a:srgbClr val="002060"/>
                </a:solidFill>
              </a:rPr>
              <a:t> utilizando varias alternativas a fin de que se detecte el </a:t>
            </a:r>
            <a:r>
              <a:rPr lang="es-ES" dirty="0" err="1">
                <a:solidFill>
                  <a:srgbClr val="002060"/>
                </a:solidFill>
              </a:rPr>
              <a:t>xpath</a:t>
            </a:r>
            <a:r>
              <a:rPr lang="es-ES" dirty="0">
                <a:solidFill>
                  <a:srgbClr val="002060"/>
                </a:solidFill>
              </a:rPr>
              <a:t> en caso de que falle alguna búsqueda.</a:t>
            </a:r>
            <a:endParaRPr lang="es-ES" b="1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8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4C299E-8C7E-2900-BA91-FB7854EBC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8333" cy="5223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71A4F-1EDC-8862-D3C2-A33F056DD973}"/>
              </a:ext>
            </a:extLst>
          </p:cNvPr>
          <p:cNvSpPr txBox="1"/>
          <p:nvPr/>
        </p:nvSpPr>
        <p:spPr>
          <a:xfrm>
            <a:off x="2408766" y="2611966"/>
            <a:ext cx="7374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GRACIAS</a:t>
            </a:r>
            <a:r>
              <a:rPr lang="es-ES" dirty="0"/>
              <a:t> </a:t>
            </a:r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LA ATENCIÓN</a:t>
            </a:r>
          </a:p>
          <a:p>
            <a:pPr algn="ctr"/>
            <a:endParaRPr lang="es-ES" sz="2400" b="1" i="1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ES" sz="24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OS DEJAMOS CON LA DEMOSTRACIÓN VISUAL</a:t>
            </a:r>
          </a:p>
        </p:txBody>
      </p:sp>
    </p:spTree>
    <p:extLst>
      <p:ext uri="{BB962C8B-B14F-4D97-AF65-F5344CB8AC3E}">
        <p14:creationId xmlns:p14="http://schemas.microsoft.com/office/powerpoint/2010/main" val="3912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188D5-D9CC-9AB7-D9AC-7415C6EF7E4C}"/>
              </a:ext>
            </a:extLst>
          </p:cNvPr>
          <p:cNvSpPr txBox="1"/>
          <p:nvPr/>
        </p:nvSpPr>
        <p:spPr>
          <a:xfrm>
            <a:off x="728133" y="287867"/>
            <a:ext cx="67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1. Contexto del proyecto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4F9D4E-B217-2DB7-54E9-664B6BBE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1" b="30839"/>
          <a:stretch/>
        </p:blipFill>
        <p:spPr>
          <a:xfrm>
            <a:off x="296852" y="945067"/>
            <a:ext cx="5029200" cy="1101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69FEA-70C1-917A-AE37-57EB495D3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48"/>
          <a:stretch/>
        </p:blipFill>
        <p:spPr>
          <a:xfrm>
            <a:off x="5757333" y="-1"/>
            <a:ext cx="6434667" cy="6008915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E8EDC-7226-1D37-243B-6C6898985405}"/>
              </a:ext>
            </a:extLst>
          </p:cNvPr>
          <p:cNvSpPr txBox="1"/>
          <p:nvPr/>
        </p:nvSpPr>
        <p:spPr>
          <a:xfrm>
            <a:off x="296852" y="2333947"/>
            <a:ext cx="50292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Web </a:t>
            </a:r>
            <a:r>
              <a:rPr lang="es-ES" dirty="0" err="1">
                <a:solidFill>
                  <a:srgbClr val="002060"/>
                </a:solidFill>
              </a:rPr>
              <a:t>scraping</a:t>
            </a:r>
            <a:r>
              <a:rPr lang="es-ES" dirty="0">
                <a:solidFill>
                  <a:srgbClr val="002060"/>
                </a:solidFill>
              </a:rPr>
              <a:t> del metabuscador de alojamiento vacacional Booking.com.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Proporciona información y permite hacer reservas de habitaciones de hoteles a través de su plataforma.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Extraer información para inferir que factores influyen en la posición de un hotel en la página de resultados.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rgbClr val="00206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Enlace: https//www.booking.com</a:t>
            </a:r>
          </a:p>
        </p:txBody>
      </p:sp>
    </p:spTree>
    <p:extLst>
      <p:ext uri="{BB962C8B-B14F-4D97-AF65-F5344CB8AC3E}">
        <p14:creationId xmlns:p14="http://schemas.microsoft.com/office/powerpoint/2010/main" val="22288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E104D-20C3-736E-50DA-18A093F54DBA}"/>
              </a:ext>
            </a:extLst>
          </p:cNvPr>
          <p:cNvSpPr txBox="1"/>
          <p:nvPr/>
        </p:nvSpPr>
        <p:spPr>
          <a:xfrm>
            <a:off x="728133" y="287867"/>
            <a:ext cx="67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2/3. Título y descripción del </a:t>
            </a:r>
            <a:r>
              <a:rPr lang="es-ES" b="1" dirty="0" err="1">
                <a:solidFill>
                  <a:srgbClr val="002060"/>
                </a:solidFill>
              </a:rPr>
              <a:t>dataset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F954A-C15B-51E3-CDF4-B0C0B63A47A9}"/>
              </a:ext>
            </a:extLst>
          </p:cNvPr>
          <p:cNvSpPr txBox="1"/>
          <p:nvPr/>
        </p:nvSpPr>
        <p:spPr>
          <a:xfrm>
            <a:off x="728133" y="1119073"/>
            <a:ext cx="822150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TITULO: </a:t>
            </a:r>
            <a:r>
              <a:rPr lang="es-ES" dirty="0">
                <a:solidFill>
                  <a:srgbClr val="002060"/>
                </a:solidFill>
              </a:rPr>
              <a:t>Ofertas de alojamiento vacacional en las principales ciudades españolas: Principales indicadores y características para un mejor posicionamiento.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b="1" dirty="0">
              <a:solidFill>
                <a:srgbClr val="00206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DESCRIPCIÓN: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resultante es un </a:t>
            </a:r>
            <a:r>
              <a:rPr lang="es-ES" dirty="0" err="1">
                <a:solidFill>
                  <a:srgbClr val="002060"/>
                </a:solidFill>
              </a:rPr>
              <a:t>csv</a:t>
            </a:r>
            <a:r>
              <a:rPr lang="es-ES" dirty="0">
                <a:solidFill>
                  <a:srgbClr val="002060"/>
                </a:solidFill>
              </a:rPr>
              <a:t> y un directorio con todas las fotos recopiladas de cada uno de los hoteles </a:t>
            </a:r>
            <a:r>
              <a:rPr lang="es-ES" dirty="0" err="1">
                <a:solidFill>
                  <a:srgbClr val="002060"/>
                </a:solidFill>
              </a:rPr>
              <a:t>scrapeados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en sucio, no se ha limpiado a fin de utilizarlo en la siguiente práctica.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contienen los datos e indicadores más relevantes de cada uno de los hoteles encontrados en función de determinados criterios de búsqueda: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Fecha de </a:t>
            </a:r>
            <a:r>
              <a:rPr lang="es-ES" dirty="0" err="1">
                <a:solidFill>
                  <a:srgbClr val="002060"/>
                </a:solidFill>
              </a:rPr>
              <a:t>checkin</a:t>
            </a:r>
            <a:r>
              <a:rPr lang="es-ES" dirty="0">
                <a:solidFill>
                  <a:srgbClr val="002060"/>
                </a:solidFill>
              </a:rPr>
              <a:t> y </a:t>
            </a:r>
            <a:r>
              <a:rPr lang="es-ES" dirty="0" err="1">
                <a:solidFill>
                  <a:srgbClr val="002060"/>
                </a:solidFill>
              </a:rPr>
              <a:t>checkout</a:t>
            </a:r>
            <a:r>
              <a:rPr lang="es-ES" dirty="0">
                <a:solidFill>
                  <a:srgbClr val="002060"/>
                </a:solidFill>
              </a:rPr>
              <a:t>, ciudad, </a:t>
            </a:r>
            <a:r>
              <a:rPr lang="es-ES" dirty="0" err="1">
                <a:solidFill>
                  <a:srgbClr val="002060"/>
                </a:solidFill>
              </a:rPr>
              <a:t>nº</a:t>
            </a:r>
            <a:r>
              <a:rPr lang="es-ES" dirty="0">
                <a:solidFill>
                  <a:srgbClr val="002060"/>
                </a:solidFill>
              </a:rPr>
              <a:t> de adultos, niños y habitaciones. </a:t>
            </a:r>
          </a:p>
          <a:p>
            <a:pPr lvl="2" algn="just">
              <a:lnSpc>
                <a:spcPct val="150000"/>
              </a:lnSpc>
            </a:pP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5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6C346-C343-6FBE-BD83-ADA80885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84" y="781375"/>
            <a:ext cx="10307488" cy="5868219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10" name="Text Box 12">
            <a:extLst>
              <a:ext uri="{FF2B5EF4-FFF2-40B4-BE49-F238E27FC236}">
                <a16:creationId xmlns:a16="http://schemas.microsoft.com/office/drawing/2014/main" id="{593B77F9-8B61-3229-07FE-4487CDB0F951}"/>
              </a:ext>
            </a:extLst>
          </p:cNvPr>
          <p:cNvSpPr txBox="1"/>
          <p:nvPr/>
        </p:nvSpPr>
        <p:spPr>
          <a:xfrm rot="998656">
            <a:off x="2288639" y="5878375"/>
            <a:ext cx="1294130" cy="7048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350" marR="3175" indent="-6350" algn="just">
              <a:lnSpc>
                <a:spcPct val="112000"/>
              </a:lnSpc>
              <a:spcAft>
                <a:spcPts val="130"/>
              </a:spcAft>
            </a:pPr>
            <a:r>
              <a:rPr lang="es-ES" sz="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INFORMACIÓN SE DESTINA A UN CSV Y LAS IMÁGENES A UN DIRECTORIO</a:t>
            </a:r>
            <a:endParaRPr lang="es-ES" sz="1100">
              <a:solidFill>
                <a:srgbClr val="000078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C2DF5-565D-425C-A110-5A09B6654B33}"/>
              </a:ext>
            </a:extLst>
          </p:cNvPr>
          <p:cNvSpPr txBox="1"/>
          <p:nvPr/>
        </p:nvSpPr>
        <p:spPr>
          <a:xfrm>
            <a:off x="728133" y="287867"/>
            <a:ext cx="67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4.A Representación gráfica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84750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8FCFBD5-67F3-914F-54CD-D49AF0F21B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98"/>
          <a:stretch/>
        </p:blipFill>
        <p:spPr bwMode="auto">
          <a:xfrm>
            <a:off x="443463" y="806664"/>
            <a:ext cx="10185400" cy="3303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1DFD04D-6E4B-BB35-A1A7-85A1264D3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" t="14005"/>
          <a:stretch/>
        </p:blipFill>
        <p:spPr bwMode="auto">
          <a:xfrm>
            <a:off x="1257850" y="4390053"/>
            <a:ext cx="8556625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533EB220-C788-4333-BDDB-02E8E05A9858}"/>
              </a:ext>
            </a:extLst>
          </p:cNvPr>
          <p:cNvSpPr/>
          <p:nvPr/>
        </p:nvSpPr>
        <p:spPr>
          <a:xfrm rot="16200000">
            <a:off x="6368293" y="1565063"/>
            <a:ext cx="318770" cy="630364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F982EB7-16C5-E4E8-6FBE-8C025963E018}"/>
              </a:ext>
            </a:extLst>
          </p:cNvPr>
          <p:cNvSpPr txBox="1"/>
          <p:nvPr/>
        </p:nvSpPr>
        <p:spPr>
          <a:xfrm>
            <a:off x="5896805" y="4909291"/>
            <a:ext cx="1294130" cy="21780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350" marR="3175" indent="-6350" algn="just">
              <a:lnSpc>
                <a:spcPct val="112000"/>
              </a:lnSpc>
              <a:spcAft>
                <a:spcPts val="130"/>
              </a:spcAft>
            </a:pPr>
            <a:r>
              <a:rPr lang="es-ES" sz="8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EJEMPLO DE PATH</a:t>
            </a:r>
            <a:endParaRPr lang="es-ES" sz="1100">
              <a:solidFill>
                <a:srgbClr val="000078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0C1DC-5522-6450-BB38-BDCF25386CDC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4.B Representación gráfica del </a:t>
            </a:r>
            <a:r>
              <a:rPr lang="es-ES" b="1" dirty="0" err="1">
                <a:solidFill>
                  <a:srgbClr val="002060"/>
                </a:solidFill>
              </a:rPr>
              <a:t>dataset</a:t>
            </a:r>
            <a:r>
              <a:rPr lang="es-ES" b="1" dirty="0">
                <a:solidFill>
                  <a:srgbClr val="002060"/>
                </a:solidFill>
              </a:rPr>
              <a:t> y los archivos audiovisuales obtenidos</a:t>
            </a:r>
          </a:p>
        </p:txBody>
      </p:sp>
    </p:spTree>
    <p:extLst>
      <p:ext uri="{BB962C8B-B14F-4D97-AF65-F5344CB8AC3E}">
        <p14:creationId xmlns:p14="http://schemas.microsoft.com/office/powerpoint/2010/main" val="211834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51D78-FB33-4485-299E-04D3028C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03767"/>
              </p:ext>
            </p:extLst>
          </p:nvPr>
        </p:nvGraphicFramePr>
        <p:xfrm>
          <a:off x="262737" y="666922"/>
          <a:ext cx="10263676" cy="608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796">
                  <a:extLst>
                    <a:ext uri="{9D8B030D-6E8A-4147-A177-3AD203B41FA5}">
                      <a16:colId xmlns:a16="http://schemas.microsoft.com/office/drawing/2014/main" val="1147689767"/>
                    </a:ext>
                  </a:extLst>
                </a:gridCol>
                <a:gridCol w="842194">
                  <a:extLst>
                    <a:ext uri="{9D8B030D-6E8A-4147-A177-3AD203B41FA5}">
                      <a16:colId xmlns:a16="http://schemas.microsoft.com/office/drawing/2014/main" val="1214854525"/>
                    </a:ext>
                  </a:extLst>
                </a:gridCol>
                <a:gridCol w="7184686">
                  <a:extLst>
                    <a:ext uri="{9D8B030D-6E8A-4147-A177-3AD203B41FA5}">
                      <a16:colId xmlns:a16="http://schemas.microsoft.com/office/drawing/2014/main" val="1975380670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Columna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>
                          <a:effectLst/>
                        </a:rPr>
                        <a:t>Tipo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Descripción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9040555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Name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Nombre del hotel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807292228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City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Nombre de la ciudad donde se realiza la búsqueda (parámetro de búsqueda </a:t>
                      </a:r>
                      <a:r>
                        <a:rPr lang="es-ES" sz="900" dirty="0" err="1">
                          <a:effectLst/>
                        </a:rPr>
                        <a:t>inputado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65681281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Check</a:t>
                      </a:r>
                      <a:r>
                        <a:rPr lang="es-ES" sz="900" dirty="0">
                          <a:effectLst/>
                        </a:rPr>
                        <a:t>-in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entrada al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11109279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Check-out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salida del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71323121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Adults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adultos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60327552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Children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niños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26507579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Num_rooms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habitaciones reservadas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13995784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Address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Dirección postal del hotel, incluyendo calle, número, zona de la ciudad, código postal, ciudad y país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943524836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Hotel_coordinates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Coordenadas del hotel formadas por longitud y latitud separadas por una coma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058228516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Hotel_score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Nota general que recibe el hotel por los usuarios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612978026"/>
                  </a:ext>
                </a:extLst>
              </a:tr>
              <a:tr h="374729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Hotel_scores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que recoge la puntuación del hotel para distintas categorías. </a:t>
                      </a:r>
                      <a:r>
                        <a:rPr lang="en-US" sz="900" dirty="0">
                          <a:effectLst/>
                        </a:rPr>
                        <a:t>Las </a:t>
                      </a:r>
                      <a:r>
                        <a:rPr lang="en-US" sz="900" dirty="0" err="1">
                          <a:effectLst/>
                        </a:rPr>
                        <a:t>categorías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incluidas</a:t>
                      </a:r>
                      <a:r>
                        <a:rPr lang="en-US" sz="900" dirty="0">
                          <a:effectLst/>
                        </a:rPr>
                        <a:t> son: Staff, Facilities, Cleanliness, Comfort, Value for money, Location, Free </a:t>
                      </a:r>
                      <a:r>
                        <a:rPr lang="en-US" sz="900" dirty="0" err="1">
                          <a:effectLst/>
                        </a:rPr>
                        <a:t>WiFi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3203638677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900">
                          <a:effectLst/>
                        </a:rPr>
                        <a:t>Hotel_description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Descripción aportada por el propietario del hotel. Cada elemento de la lista es una línea de la descripción en formato 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820455512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Features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45720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Lista de las distintas características del hotel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496974757"/>
                  </a:ext>
                </a:extLst>
              </a:tr>
              <a:tr h="172092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Room_data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para cada una de las distintas habitaciones disponibles en el hotel los siguientes atributos: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room_name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Nombre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room_price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Precio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room_capacity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Texto con la capacidad de la habitación indicando número de adultos y de niños.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room_options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opciones del hotel asociadas a la habitación (cancelación gratuita, tipo de pensión, </a:t>
                      </a:r>
                      <a:r>
                        <a:rPr lang="es-ES" sz="900" dirty="0" err="1">
                          <a:effectLst/>
                        </a:rPr>
                        <a:t>etc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room_facilities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características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room_bed_type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Tipo de camas en la habitación.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408372833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Posición en la que ha aparecido el hotel al buscar en </a:t>
                      </a:r>
                      <a:r>
                        <a:rPr lang="es-ES" sz="900" dirty="0" err="1">
                          <a:effectLst/>
                        </a:rPr>
                        <a:t>booking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2703820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Current_page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Página en la que ha aparecido el hotel al buscar en booking.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0616790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In_Page_count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Número de la posición en la que se encuentra el hotel dentro de la página de resultados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4158860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Search_date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Str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Fecha en la que se realizó la búsqueda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937145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9CCA99-FC84-8105-A6CA-92795E546130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5. Descripción del </a:t>
            </a:r>
            <a:r>
              <a:rPr lang="es-ES" b="1" dirty="0" err="1">
                <a:solidFill>
                  <a:srgbClr val="002060"/>
                </a:solidFill>
              </a:rPr>
              <a:t>dataset</a:t>
            </a:r>
            <a:endParaRPr lang="es-E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A51BE-010C-1CAC-3E63-FB49D808E79F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6. Propietario y otros proyectos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62FDCA-DCE2-FF69-FC78-306D28DC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" t="5195" r="6223" b="7532"/>
          <a:stretch/>
        </p:blipFill>
        <p:spPr>
          <a:xfrm>
            <a:off x="401054" y="874116"/>
            <a:ext cx="2261936" cy="2360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6ABB1-2EEC-CCA1-A597-DB10BBFE37F9}"/>
              </a:ext>
            </a:extLst>
          </p:cNvPr>
          <p:cNvSpPr txBox="1"/>
          <p:nvPr/>
        </p:nvSpPr>
        <p:spPr>
          <a:xfrm>
            <a:off x="3216441" y="1002453"/>
            <a:ext cx="796490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Propietario: </a:t>
            </a:r>
            <a:r>
              <a:rPr lang="es-ES" dirty="0" err="1">
                <a:solidFill>
                  <a:srgbClr val="002060"/>
                </a:solidFill>
              </a:rPr>
              <a:t>Booking</a:t>
            </a:r>
            <a:r>
              <a:rPr lang="es-ES" dirty="0">
                <a:solidFill>
                  <a:srgbClr val="002060"/>
                </a:solidFill>
              </a:rPr>
              <a:t> Holdings. </a:t>
            </a:r>
            <a:r>
              <a:rPr lang="es-ES" dirty="0" err="1">
                <a:solidFill>
                  <a:srgbClr val="002060"/>
                </a:solidFill>
              </a:rPr>
              <a:t>Propiertario</a:t>
            </a:r>
            <a:r>
              <a:rPr lang="es-ES" dirty="0">
                <a:solidFill>
                  <a:srgbClr val="002060"/>
                </a:solidFill>
              </a:rPr>
              <a:t> de otros metabuscadores como Kayak o </a:t>
            </a:r>
            <a:r>
              <a:rPr lang="es-ES" dirty="0" err="1">
                <a:solidFill>
                  <a:srgbClr val="002060"/>
                </a:solidFill>
              </a:rPr>
              <a:t>Rentalcars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Su metabuscador estrella es Booking.com, con miles de viajeros ocasionales y de negocio utilizando dicha plataforma.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32C133-3D6F-92D4-9015-4C22B57D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587" y="3156800"/>
            <a:ext cx="3508538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675338-DD03-DB10-A888-834953621FC1}"/>
              </a:ext>
            </a:extLst>
          </p:cNvPr>
          <p:cNvSpPr txBox="1"/>
          <p:nvPr/>
        </p:nvSpPr>
        <p:spPr>
          <a:xfrm>
            <a:off x="6660722" y="3234397"/>
            <a:ext cx="502920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Existen proyectos de web </a:t>
            </a:r>
            <a:r>
              <a:rPr lang="es-ES" dirty="0" err="1">
                <a:solidFill>
                  <a:srgbClr val="002060"/>
                </a:solidFill>
              </a:rPr>
              <a:t>scraping</a:t>
            </a:r>
            <a:r>
              <a:rPr lang="es-ES" dirty="0">
                <a:solidFill>
                  <a:srgbClr val="002060"/>
                </a:solidFill>
              </a:rPr>
              <a:t> orientados a obtener datos de Booking.com, presentados en la memoria del presente documento, y posts y blogs que aconsejan como mejorar el posicionamiento  en Booking.com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No existe ningún proyecto que junte estas dos ideas.</a:t>
            </a:r>
          </a:p>
        </p:txBody>
      </p:sp>
    </p:spTree>
    <p:extLst>
      <p:ext uri="{BB962C8B-B14F-4D97-AF65-F5344CB8AC3E}">
        <p14:creationId xmlns:p14="http://schemas.microsoft.com/office/powerpoint/2010/main" val="277141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6FE514-A34C-FB0A-63AD-5B19B818E1BB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6. Pasos para preservar principios éticos y legales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BCD19-1EBA-94BA-B1E3-12D57B748A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" t="3744" r="2578" b="3139"/>
          <a:stretch/>
        </p:blipFill>
        <p:spPr bwMode="auto">
          <a:xfrm>
            <a:off x="411345" y="1194584"/>
            <a:ext cx="7256781" cy="51217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80A83-8A9D-870B-6E8C-AC6A4A8B37B3}"/>
              </a:ext>
            </a:extLst>
          </p:cNvPr>
          <p:cNvSpPr/>
          <p:nvPr/>
        </p:nvSpPr>
        <p:spPr>
          <a:xfrm>
            <a:off x="411345" y="2486526"/>
            <a:ext cx="7428111" cy="2245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3F60F-273A-470E-35E9-A29965D03B89}"/>
              </a:ext>
            </a:extLst>
          </p:cNvPr>
          <p:cNvSpPr txBox="1"/>
          <p:nvPr/>
        </p:nvSpPr>
        <p:spPr>
          <a:xfrm>
            <a:off x="8053720" y="1091796"/>
            <a:ext cx="3598598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Investigar el archivo </a:t>
            </a:r>
            <a:r>
              <a:rPr lang="es-ES" b="1" dirty="0">
                <a:solidFill>
                  <a:srgbClr val="002060"/>
                </a:solidFill>
              </a:rPr>
              <a:t>robots.txt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Investigar la página de </a:t>
            </a:r>
            <a:r>
              <a:rPr lang="es-ES" b="1" dirty="0">
                <a:solidFill>
                  <a:srgbClr val="002060"/>
                </a:solidFill>
              </a:rPr>
              <a:t>términos y condiciones </a:t>
            </a:r>
            <a:r>
              <a:rPr lang="es-ES" dirty="0">
                <a:solidFill>
                  <a:srgbClr val="002060"/>
                </a:solidFill>
              </a:rPr>
              <a:t>de Booking.com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Incluir un </a:t>
            </a:r>
            <a:r>
              <a:rPr lang="es-ES" b="1" dirty="0" err="1">
                <a:solidFill>
                  <a:srgbClr val="002060"/>
                </a:solidFill>
              </a:rPr>
              <a:t>disclaimer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dirty="0">
                <a:solidFill>
                  <a:srgbClr val="002060"/>
                </a:solidFill>
              </a:rPr>
              <a:t>en el README para evitar cargar con cualquier responsabilidad por culpa de terceros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Introducir </a:t>
            </a:r>
            <a:r>
              <a:rPr lang="es-ES" b="1" dirty="0">
                <a:solidFill>
                  <a:srgbClr val="002060"/>
                </a:solidFill>
              </a:rPr>
              <a:t>retardos</a:t>
            </a:r>
            <a:r>
              <a:rPr lang="es-ES" dirty="0">
                <a:solidFill>
                  <a:srgbClr val="002060"/>
                </a:solidFill>
              </a:rPr>
              <a:t> entre peticiones y otras operaciones así como utilizar un </a:t>
            </a:r>
            <a:r>
              <a:rPr lang="es-ES" b="1" dirty="0" err="1">
                <a:solidFill>
                  <a:srgbClr val="002060"/>
                </a:solidFill>
              </a:rPr>
              <a:t>user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b="1" dirty="0" err="1">
                <a:solidFill>
                  <a:srgbClr val="002060"/>
                </a:solidFill>
              </a:rPr>
              <a:t>agent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dirty="0">
                <a:solidFill>
                  <a:srgbClr val="002060"/>
                </a:solidFill>
              </a:rPr>
              <a:t>que no indique que es un </a:t>
            </a:r>
            <a:r>
              <a:rPr lang="es-ES" dirty="0" err="1">
                <a:solidFill>
                  <a:srgbClr val="002060"/>
                </a:solidFill>
              </a:rPr>
              <a:t>scraper</a:t>
            </a:r>
            <a:r>
              <a:rPr lang="es-ES" dirty="0">
                <a:solidFill>
                  <a:srgbClr val="002060"/>
                </a:solidFill>
              </a:rPr>
              <a:t> el que accede a la web.</a:t>
            </a:r>
          </a:p>
        </p:txBody>
      </p:sp>
    </p:spTree>
    <p:extLst>
      <p:ext uri="{BB962C8B-B14F-4D97-AF65-F5344CB8AC3E}">
        <p14:creationId xmlns:p14="http://schemas.microsoft.com/office/powerpoint/2010/main" val="173772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4D0165-CF3E-03CC-4A3D-106590DFC849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7. Inspiración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44272-7F99-250D-DBF3-5E85122A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03" y="878067"/>
            <a:ext cx="5894330" cy="56823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59A7ED-D78D-7534-87AF-9DC1B45456C3}"/>
              </a:ext>
            </a:extLst>
          </p:cNvPr>
          <p:cNvCxnSpPr>
            <a:cxnSpLocks/>
          </p:cNvCxnSpPr>
          <p:nvPr/>
        </p:nvCxnSpPr>
        <p:spPr>
          <a:xfrm flipH="1">
            <a:off x="732221" y="6714067"/>
            <a:ext cx="15199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243B63-7589-7907-58FE-BE4782764081}"/>
              </a:ext>
            </a:extLst>
          </p:cNvPr>
          <p:cNvCxnSpPr>
            <a:cxnSpLocks/>
          </p:cNvCxnSpPr>
          <p:nvPr/>
        </p:nvCxnSpPr>
        <p:spPr>
          <a:xfrm flipV="1">
            <a:off x="6477000" y="999067"/>
            <a:ext cx="0" cy="4893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2ED1A8-FCED-FFC3-2AB0-7E5442424894}"/>
              </a:ext>
            </a:extLst>
          </p:cNvPr>
          <p:cNvSpPr txBox="1"/>
          <p:nvPr/>
        </p:nvSpPr>
        <p:spPr>
          <a:xfrm>
            <a:off x="831711" y="6486325"/>
            <a:ext cx="15135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Mejor posicionamiento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1B532-033E-3A6C-8004-792A46598490}"/>
              </a:ext>
            </a:extLst>
          </p:cNvPr>
          <p:cNvSpPr txBox="1"/>
          <p:nvPr/>
        </p:nvSpPr>
        <p:spPr>
          <a:xfrm rot="5400000">
            <a:off x="5906490" y="3298195"/>
            <a:ext cx="15135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Mejor posicionamiento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53F45-C03F-8BE6-8661-F789276964EB}"/>
              </a:ext>
            </a:extLst>
          </p:cNvPr>
          <p:cNvSpPr txBox="1"/>
          <p:nvPr/>
        </p:nvSpPr>
        <p:spPr>
          <a:xfrm>
            <a:off x="6794073" y="720507"/>
            <a:ext cx="5213496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Aparición del SEO como una preocupación relevante para un gran número de industrias y negocios.</a:t>
            </a:r>
            <a:endParaRPr lang="es-ES" b="1" dirty="0">
              <a:solidFill>
                <a:srgbClr val="00206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Dificultad de uso de herramientas SEO para mejorar el posicionamiento en metabuscadores.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Descripción poco clara sobre como mejorar el posicionamiento proporcionada por la web de Booking.com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La utilidad final de este proyecto es obtener datos para hacer una posterior inferencia sobre que variables y características del hotel y su oferta facilitan un mejor posicionamiento en el metabuscador.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Otras funcionalidades del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1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1419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WEB SCRAPING BOOKING.COM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BOOKING.COM</dc:title>
  <dc:creator>guillem rochina</dc:creator>
  <cp:lastModifiedBy>guillem rochina</cp:lastModifiedBy>
  <cp:revision>22</cp:revision>
  <dcterms:created xsi:type="dcterms:W3CDTF">2022-11-19T17:35:25Z</dcterms:created>
  <dcterms:modified xsi:type="dcterms:W3CDTF">2022-11-20T19:31:41Z</dcterms:modified>
</cp:coreProperties>
</file>