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14d2a4f1b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14d2a4f1b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14d2a4f1b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14d2a4f1b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14d2a4f1b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14d2a4f1b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14d2a4f1b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14d2a4f1b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2aaf110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2aaf110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14d2a4f1b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14d2a4f1b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14d2a4f1b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14d2a4f1b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14d2a4f1b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14d2a4f1b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14d2a4f1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14d2a4f1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14d2a4f1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14d2a4f1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2aaf1109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2aaf1109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14d2a4f1b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14d2a4f1b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14d2a4f1b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14d2a4f1b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14d2a4f1b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14d2a4f1b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14d2a4f1b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14d2a4f1b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14d2a4f1b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14d2a4f1b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ibm.com/topics/phishing" TargetMode="External"/><Relationship Id="rId4" Type="http://schemas.openxmlformats.org/officeDocument/2006/relationships/hyperlink" Target="https://www.itgovernance.eu/blog/en/the-5-most-common-types-of-phishing-attack" TargetMode="External"/><Relationship Id="rId5" Type="http://schemas.openxmlformats.org/officeDocument/2006/relationships/hyperlink" Target="https://ovic.vic.gov.au/privacy/resources-for-organisations/phishing-attacks-and-how-to-protect-against-them/" TargetMode="External"/><Relationship Id="rId6" Type="http://schemas.openxmlformats.org/officeDocument/2006/relationships/hyperlink" Target="https://www.lepide.com/blog/10-ways-to-prevent-phishing-attac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pt-BR" sz="6000"/>
              <a:t>Phishing</a:t>
            </a:r>
            <a:endParaRPr sz="6000"/>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85000" lnSpcReduction="20000"/>
          </a:bodyPr>
          <a:lstStyle/>
          <a:p>
            <a:pPr indent="0" lvl="0" marL="0" rtl="0" algn="ctr">
              <a:spcBef>
                <a:spcPts val="0"/>
              </a:spcBef>
              <a:spcAft>
                <a:spcPts val="0"/>
              </a:spcAft>
              <a:buNone/>
            </a:pPr>
            <a:r>
              <a:rPr lang="pt-BR" sz="2500"/>
              <a:t>F</a:t>
            </a:r>
            <a:r>
              <a:rPr lang="pt-BR" sz="2500"/>
              <a:t>rom problem to solution</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 Heaven Systems Problem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BR"/>
              <a:t>The main problem pointed out by the company was the growing number of phishing emails, which were crowding employees' inboxes, thus triggering a relative drop in productivity, problems with email communication within the company and distrust of employees regarding the data transition. </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lang="pt-BR"/>
              <a:t>In addition, all issues related to this issue were passed on to the IT team, causing them to waste a lot of time to resolve these issues, creating a drop in productivity in the IT team as well.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W</a:t>
            </a:r>
            <a:r>
              <a:rPr lang="pt-BR"/>
              <a:t>ays to prevent Phishing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idx="1" type="body"/>
          </p:nvPr>
        </p:nvSpPr>
        <p:spPr>
          <a:xfrm>
            <a:off x="311700" y="387925"/>
            <a:ext cx="8520600" cy="4029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pt-BR"/>
              <a:t>S</a:t>
            </a:r>
            <a:r>
              <a:rPr b="1" lang="pt-BR"/>
              <a:t>ecurity awareness about this type of attack: </a:t>
            </a:r>
            <a:r>
              <a:rPr lang="pt-BR"/>
              <a:t>raising awareness of the signs and dangers of phishing attacks, employees will be able to identify them and report it to  can take timely steps to contain the incident;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pt-BR"/>
              <a:t>Spam filters or secure email gateways to block deceptive emails: </a:t>
            </a:r>
            <a:r>
              <a:rPr lang="pt-BR"/>
              <a:t>monitoring incoming emails for unwanted or fraudulent content, once identified, they prevent them from ever reaching an employee’s inbox;</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pt-BR"/>
              <a:t>Make use of endpoint monitoring and protection: </a:t>
            </a:r>
            <a:r>
              <a:rPr lang="pt-BR"/>
              <a:t>monitoring endpoints for security threats and implement rapid remediation and response on compromised devices against endpoint attacks;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311700" y="387925"/>
            <a:ext cx="8520600" cy="4029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pt-BR"/>
              <a:t>Conduct phishing attack tests</a:t>
            </a:r>
            <a:r>
              <a:rPr b="1" lang="pt-BR"/>
              <a:t>: </a:t>
            </a:r>
            <a:r>
              <a:rPr lang="pt-BR"/>
              <a:t>simulated phishing attack testing can help security teams evaluate the effectiveness of security awareness training programs, and help end users better understand attacks</a:t>
            </a:r>
            <a:r>
              <a:rPr lang="pt-BR"/>
              <a:t>;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pt-BR"/>
              <a:t>Limit user access to high-value systems and data: </a:t>
            </a:r>
            <a:r>
              <a:rPr lang="pt-BR"/>
              <a:t>restricting access to systems and data can help protect sensitive data from leakage, using the principle of least privilege and only give access to users who absolutely need it;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pt-BR"/>
              <a:t>Rotate passwords regularly: </a:t>
            </a:r>
            <a:r>
              <a:rPr lang="pt-BR"/>
              <a:t>prevent an attacker from gaining unlimited access, prevent ongoing attacks and lock out potential attackers regularly rotating the passwords.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 Heaven Systems Solution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311700" y="280950"/>
            <a:ext cx="8520600" cy="4468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pt-BR"/>
              <a:t>A</a:t>
            </a:r>
            <a:r>
              <a:rPr lang="pt-BR"/>
              <a:t>mong all the options presented, in a general analysis, it was decided that the extreme importance in the initial identification of a phishing attack is the main key for the reduction of the overload of the IT area and the decrease of productivity in the initial sector.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pt-BR"/>
              <a:t>Employees must be aware of the possibility of any phishing attack within the company, and prepared to act appropriately when faced with one. In addition, with the already use of a system to detect Spear-Phishing, IT professionals must receive sufficient training to deal with problems and reports that are generated by the software itself.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pt-BR"/>
              <a:t>Constant training and extensive simulations in all areas of the company are efficient ways to balance the performance and productivity of both in relation to possible attacks.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u="sng">
                <a:solidFill>
                  <a:schemeClr val="hlink"/>
                </a:solidFill>
                <a:hlinkClick r:id="rId3"/>
              </a:rPr>
              <a:t>https://www.ibm.com/topics/phishing</a:t>
            </a:r>
            <a:endParaRPr/>
          </a:p>
          <a:p>
            <a:pPr indent="-342900" lvl="0" marL="457200" rtl="0" algn="l">
              <a:spcBef>
                <a:spcPts val="0"/>
              </a:spcBef>
              <a:spcAft>
                <a:spcPts val="0"/>
              </a:spcAft>
              <a:buSzPts val="1800"/>
              <a:buChar char="●"/>
            </a:pPr>
            <a:r>
              <a:rPr lang="pt-BR" u="sng">
                <a:solidFill>
                  <a:schemeClr val="hlink"/>
                </a:solidFill>
                <a:hlinkClick r:id="rId4"/>
              </a:rPr>
              <a:t>https://www.itgovernance.eu/blog/en/the-5-most-common-types-of-phishing-attack</a:t>
            </a:r>
            <a:endParaRPr/>
          </a:p>
          <a:p>
            <a:pPr indent="-342900" lvl="0" marL="457200" rtl="0" algn="l">
              <a:spcBef>
                <a:spcPts val="0"/>
              </a:spcBef>
              <a:spcAft>
                <a:spcPts val="0"/>
              </a:spcAft>
              <a:buSzPts val="1800"/>
              <a:buChar char="●"/>
            </a:pPr>
            <a:r>
              <a:rPr lang="pt-BR" u="sng">
                <a:solidFill>
                  <a:schemeClr val="hlink"/>
                </a:solidFill>
                <a:hlinkClick r:id="rId5"/>
              </a:rPr>
              <a:t>https://ovic.vic.gov.au/privacy/resources-for-organisations/phishing-attacks-and-how-to-protect-against-them/</a:t>
            </a:r>
            <a:endParaRPr/>
          </a:p>
          <a:p>
            <a:pPr indent="-342900" lvl="0" marL="457200" rtl="0" algn="l">
              <a:spcBef>
                <a:spcPts val="0"/>
              </a:spcBef>
              <a:spcAft>
                <a:spcPts val="0"/>
              </a:spcAft>
              <a:buSzPts val="1800"/>
              <a:buChar char="●"/>
            </a:pPr>
            <a:r>
              <a:rPr lang="pt-BR" u="sng">
                <a:solidFill>
                  <a:schemeClr val="hlink"/>
                </a:solidFill>
                <a:hlinkClick r:id="rId6"/>
              </a:rPr>
              <a:t>https://www.lepide.com/blog/10-ways-to-prevent-phishing-attacks/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What is Phishing?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706050"/>
            <a:ext cx="8520600" cy="3612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BR"/>
              <a:t>F</a:t>
            </a:r>
            <a:r>
              <a:rPr lang="pt-BR"/>
              <a:t>raudulent emails, text messages, phone calls or web sites designed to trick users into downloading malware, sharing sensitive information or personal data;</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lang="pt-BR"/>
              <a:t>Identity theft, credit card fraud, ransomware attacks, data breaches, and huge financial losses for individuals and corporations;</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lang="pt-BR"/>
              <a:t>Social engineering, the practice of deceiving, pressuring or manipulating people into sending information or assets to the wrong people.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382000" y="30825"/>
            <a:ext cx="6380001" cy="4929449"/>
          </a:xfrm>
          <a:prstGeom prst="rect">
            <a:avLst/>
          </a:prstGeom>
          <a:noFill/>
          <a:ln>
            <a:noFill/>
          </a:ln>
        </p:spPr>
      </p:pic>
      <p:sp>
        <p:nvSpPr>
          <p:cNvPr id="76" name="Google Shape;76;p16"/>
          <p:cNvSpPr/>
          <p:nvPr/>
        </p:nvSpPr>
        <p:spPr>
          <a:xfrm>
            <a:off x="1506400" y="4617775"/>
            <a:ext cx="2603400" cy="214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Types of Phishing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568550"/>
            <a:ext cx="8520600" cy="40263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b="1" lang="pt-BR"/>
              <a:t>Email phishing: </a:t>
            </a:r>
            <a:r>
              <a:rPr lang="pt-BR"/>
              <a:t>theft of confidential information through an email that appears to be from a legitimate organization. It is not a targeted attack and can be conducted en masse;</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b="1" lang="pt-BR"/>
              <a:t>Spear phishing: </a:t>
            </a:r>
            <a:r>
              <a:rPr lang="pt-BR"/>
              <a:t>a highly-targeted, well-researched attack generally focused at business executives, public personas and other lucrative targets. Criminals who do this will already have some information about the victim;</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b="1" lang="pt-BR"/>
              <a:t>Whaling: </a:t>
            </a:r>
            <a:r>
              <a:rPr lang="pt-BR"/>
              <a:t>more targeted than the spear, taking aim at high-level executives. Tends to be a lot subtler. Tricks such as fake links and malicious URLs aren’t helpful in this instance;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480050"/>
            <a:ext cx="8520600" cy="3960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b="1" lang="pt-BR"/>
              <a:t>Smishing: </a:t>
            </a:r>
            <a:r>
              <a:rPr lang="pt-BR"/>
              <a:t>sending malicious short links to smartphone users, often disguised as account notices or prize notifications;</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b="1" lang="pt-BR"/>
              <a:t>Vishing: </a:t>
            </a:r>
            <a:r>
              <a:rPr lang="pt-BR"/>
              <a:t>malicious call that pretends to be from helpdesk, a government agency, or another organization and tries to extract personal information;</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b="1" lang="pt-BR"/>
              <a:t>Angler phishing: </a:t>
            </a:r>
            <a:r>
              <a:rPr lang="pt-BR"/>
              <a:t>fake URLs, cloned websites, posts and instant messaging can all be used to persuade people to disclose sensitive information or download malware. Criminals can use the data that people willingly post on social media to create highly targeted attacks.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Examples</a:t>
            </a:r>
            <a:r>
              <a:rPr lang="pt-BR"/>
              <a:t> of Phishing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284873" y="80975"/>
            <a:ext cx="4777026" cy="3322349"/>
          </a:xfrm>
          <a:prstGeom prst="rect">
            <a:avLst/>
          </a:prstGeom>
          <a:noFill/>
          <a:ln>
            <a:noFill/>
          </a:ln>
        </p:spPr>
      </p:pic>
      <p:pic>
        <p:nvPicPr>
          <p:cNvPr id="102" name="Google Shape;102;p21"/>
          <p:cNvPicPr preferRelativeResize="0"/>
          <p:nvPr/>
        </p:nvPicPr>
        <p:blipFill>
          <a:blip r:embed="rId4">
            <a:alphaModFix/>
          </a:blip>
          <a:stretch>
            <a:fillRect/>
          </a:stretch>
        </p:blipFill>
        <p:spPr>
          <a:xfrm>
            <a:off x="6118999" y="80975"/>
            <a:ext cx="2515000" cy="4219950"/>
          </a:xfrm>
          <a:prstGeom prst="rect">
            <a:avLst/>
          </a:prstGeom>
          <a:noFill/>
          <a:ln>
            <a:noFill/>
          </a:ln>
        </p:spPr>
      </p:pic>
      <p:pic>
        <p:nvPicPr>
          <p:cNvPr id="103" name="Google Shape;103;p21"/>
          <p:cNvPicPr preferRelativeResize="0"/>
          <p:nvPr/>
        </p:nvPicPr>
        <p:blipFill>
          <a:blip r:embed="rId5">
            <a:alphaModFix/>
          </a:blip>
          <a:stretch>
            <a:fillRect/>
          </a:stretch>
        </p:blipFill>
        <p:spPr>
          <a:xfrm>
            <a:off x="2959700" y="2571750"/>
            <a:ext cx="3942950" cy="233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