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0" r:id="rId6"/>
    <p:sldId id="259" r:id="rId7"/>
    <p:sldId id="258" r:id="rId8"/>
    <p:sldId id="261" r:id="rId9"/>
    <p:sldId id="262" r:id="rId10"/>
    <p:sldId id="264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4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产品创新部</a:t>
            </a:r>
            <a:br>
              <a:rPr lang="zh-CN" altLang="zh-CN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团队建设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工作环境布置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959485" y="2439035"/>
          <a:ext cx="10351770" cy="364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"/>
                <a:gridCol w="3990340"/>
                <a:gridCol w="1148715"/>
                <a:gridCol w="4321175"/>
              </a:tblGrid>
              <a:tr h="51625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计算机用途和数量</a:t>
                      </a:r>
                      <a:endParaRPr lang="zh-CN" altLang="en-US" sz="2400">
                        <a:solidFill>
                          <a:schemeClr val="tx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编号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用途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Git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服务器，文档和代码仓库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配置管理服务器（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Gitblit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37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Maven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私有仓库服务器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私有项目和第三方的依赖管理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895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测试服务器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项目测试环境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16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员工开发计算机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按照人员进行配置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16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出差用计算机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1-2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笔记本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工作环境布置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959485" y="2439035"/>
          <a:ext cx="10351770" cy="364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"/>
                <a:gridCol w="1696085"/>
                <a:gridCol w="2710180"/>
                <a:gridCol w="5053965"/>
              </a:tblGrid>
              <a:tr h="51625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计算机配置需求</a:t>
                      </a:r>
                      <a:endParaRPr lang="en-US" altLang="zh-CN" sz="2400">
                        <a:solidFill>
                          <a:schemeClr val="tx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编号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关键部件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规格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CPU</a:t>
                      </a:r>
                      <a:endParaRPr 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i5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及以上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或同等规格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37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内存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8GB</a:t>
                      </a:r>
                      <a:r>
                        <a:rPr 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及以上</a:t>
                      </a:r>
                      <a:endParaRPr 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满足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java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开发的内存需求，提高效率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895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500G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及以上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16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显示器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寸及以上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1625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推荐整机： 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Dell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成就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3470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高性能办公电脑整机（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I5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版）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comb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23010"/>
            <a:ext cx="10515600" cy="1325563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一、部门建设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838200" y="2716848"/>
            <a:ext cx="10515600" cy="132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二、部门规范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8200" y="4210368"/>
            <a:ext cx="10515600" cy="132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一、部门建设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0012"/>
            <a:ext cx="10515600" cy="4351338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 目前人员情况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部门经理：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JAVA开发工程师（高级）：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人（已入职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人，将要入职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3830"/>
            <a:ext cx="10515600" cy="1325563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一、部门建设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9837"/>
            <a:ext cx="10515600" cy="69596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 部门规划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38200" y="2521585"/>
          <a:ext cx="10515600" cy="353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680"/>
                <a:gridCol w="2966720"/>
                <a:gridCol w="3505200"/>
              </a:tblGrid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岗位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人数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系统分析师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系统架构师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1-2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外部招聘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+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内部晋升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JAVA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开发工程师（高级）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3-4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外部招聘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内部晋升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JAVA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开发工程师（中级）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2-3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前端开发工程师（高级）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1-2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可根据对前端的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需求商定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美工设计人员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一、部门建设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 部门岗位和组织架构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652010" y="2470150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软件副总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652010" y="3463925"/>
            <a:ext cx="2724150" cy="589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部门经理</a:t>
            </a:r>
            <a:endParaRPr lang="zh-CN" altLang="en-US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72870" y="4608195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系统架构师/系统分析师</a:t>
            </a:r>
            <a:endParaRPr lang="zh-CN" altLang="en-US"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52010" y="4608195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JAVA开发工程师（高级）</a:t>
            </a:r>
            <a:endParaRPr lang="zh-CN" altLang="en-US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52010" y="5633720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JAVA开发工程师（中级）</a:t>
            </a:r>
            <a:endParaRPr lang="zh-CN" altLang="en-US"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847330" y="4608195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前端开发工程师（高级）</a:t>
            </a:r>
            <a:endParaRPr lang="zh-CN" altLang="en-US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846695" y="5633720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美工设计人员</a:t>
            </a:r>
            <a:endParaRPr lang="zh-CN" altLang="en-US">
              <a:sym typeface="+mn-ea"/>
            </a:endParaRPr>
          </a:p>
        </p:txBody>
      </p:sp>
      <p:cxnSp>
        <p:nvCxnSpPr>
          <p:cNvPr id="12" name="肘形连接符 11"/>
          <p:cNvCxnSpPr>
            <a:stCxn id="4" idx="2"/>
            <a:endCxn id="6" idx="0"/>
          </p:cNvCxnSpPr>
          <p:nvPr/>
        </p:nvCxnSpPr>
        <p:spPr>
          <a:xfrm rot="5400000">
            <a:off x="5853748" y="3320098"/>
            <a:ext cx="287655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6" idx="2"/>
            <a:endCxn id="8" idx="0"/>
          </p:cNvCxnSpPr>
          <p:nvPr/>
        </p:nvCxnSpPr>
        <p:spPr>
          <a:xfrm rot="5400000">
            <a:off x="5720398" y="4331018"/>
            <a:ext cx="554355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7" idx="0"/>
          </p:cNvCxnSpPr>
          <p:nvPr/>
        </p:nvCxnSpPr>
        <p:spPr>
          <a:xfrm rot="5400000">
            <a:off x="4080828" y="2691448"/>
            <a:ext cx="554355" cy="32791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6" idx="2"/>
            <a:endCxn id="10" idx="0"/>
          </p:cNvCxnSpPr>
          <p:nvPr/>
        </p:nvCxnSpPr>
        <p:spPr>
          <a:xfrm rot="5400000" flipV="1">
            <a:off x="7318058" y="2733358"/>
            <a:ext cx="554355" cy="31953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2"/>
            <a:endCxn id="9" idx="0"/>
          </p:cNvCxnSpPr>
          <p:nvPr/>
        </p:nvCxnSpPr>
        <p:spPr>
          <a:xfrm rot="5400000">
            <a:off x="5837873" y="5474018"/>
            <a:ext cx="319405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0" idx="2"/>
            <a:endCxn id="11" idx="0"/>
          </p:cNvCxnSpPr>
          <p:nvPr/>
        </p:nvCxnSpPr>
        <p:spPr>
          <a:xfrm rot="5400000">
            <a:off x="9032875" y="5473700"/>
            <a:ext cx="319405" cy="635"/>
          </a:xfrm>
          <a:prstGeom prst="bentConnector3">
            <a:avLst>
              <a:gd name="adj1" fmla="val 50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hecke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二、部门规范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程序开发规范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Java编码规范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前端编码规范（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Angular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数据库编码规范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二、部门规范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1910715"/>
          </a:xfrm>
        </p:spPr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归档和领用规范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统一遵循公司的归档和领用流程。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/>
        </p:nvSpPr>
        <p:spPr>
          <a:xfrm>
            <a:off x="838200" y="3609975"/>
            <a:ext cx="10515600" cy="228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部署和实施规范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前后端分离的部署和实施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跨平台部署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comb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 版本控制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来进行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版本控制，服务器使用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gitblit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来进行搭建。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环境集成：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工具用于命令行使用。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需要桌面客户端可以使用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SourceTree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TortoiseGit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开发环境使用内置的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或者插件来集成。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文本编辑：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NotePad++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nano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gedit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开发： 推荐使用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IntelliJ IDEA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前端开发： 推荐使用IntelliJ IDEA或者IntelliJ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WebStorm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其他开发：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原生开发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-Visual Stdio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原生开发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-Eclipse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必要的插件）。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</Words>
  <Application>WPS 演示</Application>
  <PresentationFormat>宽屏</PresentationFormat>
  <Paragraphs>236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1_Office 主题​​</vt:lpstr>
      <vt:lpstr>产品创新部 </vt:lpstr>
      <vt:lpstr>一、部门建设</vt:lpstr>
      <vt:lpstr>一、部门建设</vt:lpstr>
      <vt:lpstr>一、部门建设</vt:lpstr>
      <vt:lpstr>一、部门建设</vt:lpstr>
      <vt:lpstr>二、部门规范</vt:lpstr>
      <vt:lpstr>二、部门规范</vt:lpstr>
      <vt:lpstr>三、开发环境</vt:lpstr>
      <vt:lpstr>三、开发环境</vt:lpstr>
      <vt:lpstr>三、开发环境</vt:lpstr>
      <vt:lpstr>三、开发环境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leeco</dc:creator>
  <cp:lastModifiedBy>flome</cp:lastModifiedBy>
  <cp:revision>66</cp:revision>
  <dcterms:created xsi:type="dcterms:W3CDTF">2018-08-29T02:49:00Z</dcterms:created>
  <dcterms:modified xsi:type="dcterms:W3CDTF">2018-08-29T06:45:05Z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