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412" r:id="rId2"/>
    <p:sldId id="369" r:id="rId3"/>
    <p:sldId id="370" r:id="rId4"/>
    <p:sldId id="381" r:id="rId5"/>
    <p:sldId id="386" r:id="rId6"/>
    <p:sldId id="394" r:id="rId7"/>
    <p:sldId id="395" r:id="rId8"/>
    <p:sldId id="371" r:id="rId9"/>
    <p:sldId id="393" r:id="rId10"/>
    <p:sldId id="397" r:id="rId11"/>
    <p:sldId id="396" r:id="rId12"/>
    <p:sldId id="382" r:id="rId13"/>
    <p:sldId id="383" r:id="rId14"/>
    <p:sldId id="372" r:id="rId15"/>
    <p:sldId id="389" r:id="rId16"/>
    <p:sldId id="390" r:id="rId17"/>
    <p:sldId id="374" r:id="rId18"/>
    <p:sldId id="384" r:id="rId19"/>
    <p:sldId id="375" r:id="rId20"/>
    <p:sldId id="391" r:id="rId21"/>
    <p:sldId id="392" r:id="rId22"/>
    <p:sldId id="400" r:id="rId23"/>
    <p:sldId id="376" r:id="rId24"/>
    <p:sldId id="379" r:id="rId25"/>
    <p:sldId id="377" r:id="rId26"/>
    <p:sldId id="378" r:id="rId27"/>
    <p:sldId id="410" r:id="rId28"/>
    <p:sldId id="409" r:id="rId29"/>
    <p:sldId id="404" r:id="rId30"/>
    <p:sldId id="405" r:id="rId31"/>
    <p:sldId id="406" r:id="rId32"/>
    <p:sldId id="407" r:id="rId33"/>
    <p:sldId id="408" r:id="rId34"/>
    <p:sldId id="403" r:id="rId35"/>
    <p:sldId id="401" r:id="rId36"/>
    <p:sldId id="411" r:id="rId37"/>
    <p:sldId id="402" r:id="rId38"/>
    <p:sldId id="321" r:id="rId3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583"/>
    <a:srgbClr val="004E8E"/>
    <a:srgbClr val="016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67" autoAdjust="0"/>
  </p:normalViewPr>
  <p:slideViewPr>
    <p:cSldViewPr>
      <p:cViewPr varScale="1">
        <p:scale>
          <a:sx n="56" d="100"/>
          <a:sy n="56" d="100"/>
        </p:scale>
        <p:origin x="177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581C7CCF-FFC4-4527-B3F1-FD54DF6CB87B}" type="datetimeFigureOut">
              <a:rPr lang="zh-CN" altLang="en-US"/>
              <a:pPr>
                <a:defRPr/>
              </a:pPr>
              <a:t>2014/11/20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30100E28-8B73-4920-A7D9-1E717B86225A}" type="slidenum">
              <a:rPr lang="zh-CN" altLang="en-US"/>
              <a:pPr>
                <a:defRPr/>
              </a:pPr>
              <a:t>‹#›</a:t>
            </a:fld>
            <a:endParaRPr lang="zh-CN" altLang="en-US"/>
          </a:p>
        </p:txBody>
      </p:sp>
    </p:spTree>
    <p:extLst>
      <p:ext uri="{BB962C8B-B14F-4D97-AF65-F5344CB8AC3E}">
        <p14:creationId xmlns:p14="http://schemas.microsoft.com/office/powerpoint/2010/main" val="17831847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由</a:t>
            </a:r>
            <a:r>
              <a:rPr lang="en-US" altLang="zh-CN" dirty="0" smtClean="0"/>
              <a:t>Apache</a:t>
            </a:r>
            <a:r>
              <a:rPr lang="zh-CN" altLang="en-US" dirty="0" smtClean="0"/>
              <a:t>基金会开发。用户可以在不了解分布式底层细节的情况下，开发分布式程序。充分利用集群的威力高速运算和存储。</a:t>
            </a:r>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FA3E7BA-0B61-40FE-ABBC-0D51115D03F7}" type="slidenum">
              <a:rPr lang="zh-CN" altLang="en-US" smtClean="0"/>
              <a:pPr eaLnBrk="1" hangingPunct="1"/>
              <a:t>3</a:t>
            </a:fld>
            <a:endParaRPr lang="zh-CN" altLang="en-US" smtClean="0"/>
          </a:p>
        </p:txBody>
      </p:sp>
    </p:spTree>
    <p:extLst>
      <p:ext uri="{BB962C8B-B14F-4D97-AF65-F5344CB8AC3E}">
        <p14:creationId xmlns:p14="http://schemas.microsoft.com/office/powerpoint/2010/main" val="2122006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FD555A9-4DA0-4FED-BF79-DD0E632AB0CB}" type="slidenum">
              <a:rPr lang="zh-CN" altLang="en-US" smtClean="0"/>
              <a:pPr eaLnBrk="1" hangingPunct="1"/>
              <a:t>26</a:t>
            </a:fld>
            <a:endParaRPr lang="zh-CN" altLang="en-US" smtClean="0"/>
          </a:p>
        </p:txBody>
      </p:sp>
    </p:spTree>
    <p:extLst>
      <p:ext uri="{BB962C8B-B14F-4D97-AF65-F5344CB8AC3E}">
        <p14:creationId xmlns:p14="http://schemas.microsoft.com/office/powerpoint/2010/main" val="1249280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FD555A9-4DA0-4FED-BF79-DD0E632AB0CB}" type="slidenum">
              <a:rPr lang="zh-CN" altLang="en-US" smtClean="0"/>
              <a:pPr eaLnBrk="1" hangingPunct="1"/>
              <a:t>27</a:t>
            </a:fld>
            <a:endParaRPr lang="zh-CN" altLang="en-US" smtClean="0"/>
          </a:p>
        </p:txBody>
      </p:sp>
    </p:spTree>
    <p:extLst>
      <p:ext uri="{BB962C8B-B14F-4D97-AF65-F5344CB8AC3E}">
        <p14:creationId xmlns:p14="http://schemas.microsoft.com/office/powerpoint/2010/main" val="1891264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Hive </a:t>
            </a:r>
            <a:r>
              <a:rPr lang="zh-CN" altLang="en-US" dirty="0" smtClean="0"/>
              <a:t>是建立在 </a:t>
            </a:r>
            <a:r>
              <a:rPr lang="en-US" altLang="zh-CN" dirty="0" err="1" smtClean="0"/>
              <a:t>Hadoop</a:t>
            </a:r>
            <a:r>
              <a:rPr lang="zh-CN" altLang="en-US" dirty="0" smtClean="0"/>
              <a:t>上的数据仓库基础构架。它提供了一系列的工具</a:t>
            </a:r>
            <a:r>
              <a:rPr lang="en-US" altLang="zh-CN" dirty="0" smtClean="0"/>
              <a:t>,</a:t>
            </a:r>
            <a:r>
              <a:rPr lang="zh-CN" altLang="en-US" dirty="0" smtClean="0"/>
              <a:t>可以用来进行数据提取转化加载</a:t>
            </a:r>
            <a:r>
              <a:rPr lang="en-US" altLang="zh-CN" dirty="0" smtClean="0"/>
              <a:t>(ETL),</a:t>
            </a:r>
            <a:r>
              <a:rPr lang="zh-CN" altLang="en-US" dirty="0" smtClean="0"/>
              <a:t>这是一种可以存储、查询和分析存储在 </a:t>
            </a:r>
            <a:r>
              <a:rPr lang="en-US" altLang="zh-CN" dirty="0" err="1" smtClean="0"/>
              <a:t>Hadoop</a:t>
            </a:r>
            <a:r>
              <a:rPr lang="en-US" altLang="zh-CN" dirty="0" smtClean="0"/>
              <a:t> </a:t>
            </a:r>
            <a:r>
              <a:rPr lang="zh-CN" altLang="en-US" dirty="0" smtClean="0"/>
              <a:t>中的大规模数据的机制。</a:t>
            </a:r>
            <a:r>
              <a:rPr lang="en-US" altLang="zh-CN" dirty="0" smtClean="0"/>
              <a:t>Hive </a:t>
            </a:r>
            <a:r>
              <a:rPr lang="zh-CN" altLang="en-US" dirty="0" smtClean="0"/>
              <a:t>定义了简单的类 </a:t>
            </a:r>
            <a:r>
              <a:rPr lang="en-US" altLang="zh-CN" dirty="0" smtClean="0"/>
              <a:t>SQL </a:t>
            </a:r>
            <a:r>
              <a:rPr lang="zh-CN" altLang="en-US" dirty="0" smtClean="0"/>
              <a:t>查询语言</a:t>
            </a:r>
            <a:r>
              <a:rPr lang="en-US" altLang="zh-CN" dirty="0" smtClean="0"/>
              <a:t>,</a:t>
            </a:r>
            <a:r>
              <a:rPr lang="zh-CN" altLang="en-US" dirty="0" smtClean="0"/>
              <a:t>称为 </a:t>
            </a:r>
            <a:r>
              <a:rPr lang="en-US" altLang="zh-CN" dirty="0" smtClean="0"/>
              <a:t>QL,</a:t>
            </a:r>
            <a:r>
              <a:rPr lang="zh-CN" altLang="en-US" dirty="0" smtClean="0"/>
              <a:t>它允许熟悉 </a:t>
            </a:r>
            <a:r>
              <a:rPr lang="en-US" altLang="zh-CN" dirty="0" smtClean="0"/>
              <a:t>SQL </a:t>
            </a:r>
            <a:r>
              <a:rPr lang="zh-CN" altLang="en-US" dirty="0" smtClean="0"/>
              <a:t>的用户查询数据。</a:t>
            </a:r>
          </a:p>
          <a:p>
            <a:r>
              <a:rPr lang="zh-CN" altLang="en-US" dirty="0" smtClean="0"/>
              <a:t>同时这个语言也允许熟悉 </a:t>
            </a:r>
            <a:r>
              <a:rPr lang="en-US" altLang="zh-CN" dirty="0" err="1" smtClean="0"/>
              <a:t>MapReduce</a:t>
            </a:r>
            <a:r>
              <a:rPr lang="en-US" altLang="zh-CN" dirty="0" smtClean="0"/>
              <a:t> </a:t>
            </a:r>
            <a:r>
              <a:rPr lang="zh-CN" altLang="en-US" dirty="0" smtClean="0"/>
              <a:t>开发者的开发自定义的 </a:t>
            </a:r>
            <a:r>
              <a:rPr lang="en-US" altLang="zh-CN" dirty="0" smtClean="0"/>
              <a:t>mapper </a:t>
            </a:r>
            <a:r>
              <a:rPr lang="zh-CN" altLang="en-US" dirty="0" smtClean="0"/>
              <a:t>和 </a:t>
            </a:r>
            <a:r>
              <a:rPr lang="en-US" altLang="zh-CN" dirty="0" smtClean="0"/>
              <a:t>reducer </a:t>
            </a:r>
            <a:r>
              <a:rPr lang="zh-CN" altLang="en-US" dirty="0" smtClean="0"/>
              <a:t>来处理内建的 </a:t>
            </a:r>
            <a:r>
              <a:rPr lang="en-US" altLang="zh-CN" dirty="0" smtClean="0"/>
              <a:t>mapper </a:t>
            </a:r>
            <a:r>
              <a:rPr lang="zh-CN" altLang="en-US" dirty="0" smtClean="0"/>
              <a:t>和 </a:t>
            </a:r>
            <a:r>
              <a:rPr lang="en-US" altLang="zh-CN" dirty="0" smtClean="0"/>
              <a:t>reducer </a:t>
            </a:r>
            <a:r>
              <a:rPr lang="zh-CN" altLang="en-US" dirty="0" smtClean="0"/>
              <a:t>无法完成的复杂的分析工作</a:t>
            </a:r>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FD555A9-4DA0-4FED-BF79-DD0E632AB0CB}" type="slidenum">
              <a:rPr lang="zh-CN" altLang="en-US" smtClean="0"/>
              <a:pPr eaLnBrk="1" hangingPunct="1"/>
              <a:t>28</a:t>
            </a:fld>
            <a:endParaRPr lang="zh-CN" altLang="en-US" smtClean="0"/>
          </a:p>
        </p:txBody>
      </p:sp>
    </p:spTree>
    <p:extLst>
      <p:ext uri="{BB962C8B-B14F-4D97-AF65-F5344CB8AC3E}">
        <p14:creationId xmlns:p14="http://schemas.microsoft.com/office/powerpoint/2010/main" val="3190600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FD555A9-4DA0-4FED-BF79-DD0E632AB0CB}" type="slidenum">
              <a:rPr lang="zh-CN" altLang="en-US" smtClean="0"/>
              <a:pPr eaLnBrk="1" hangingPunct="1"/>
              <a:t>29</a:t>
            </a:fld>
            <a:endParaRPr lang="zh-CN" altLang="en-US" smtClean="0"/>
          </a:p>
        </p:txBody>
      </p:sp>
    </p:spTree>
    <p:extLst>
      <p:ext uri="{BB962C8B-B14F-4D97-AF65-F5344CB8AC3E}">
        <p14:creationId xmlns:p14="http://schemas.microsoft.com/office/powerpoint/2010/main" val="1589499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FD555A9-4DA0-4FED-BF79-DD0E632AB0CB}" type="slidenum">
              <a:rPr lang="zh-CN" altLang="en-US" smtClean="0"/>
              <a:pPr eaLnBrk="1" hangingPunct="1"/>
              <a:t>30</a:t>
            </a:fld>
            <a:endParaRPr lang="zh-CN" altLang="en-US" smtClean="0"/>
          </a:p>
        </p:txBody>
      </p:sp>
    </p:spTree>
    <p:extLst>
      <p:ext uri="{BB962C8B-B14F-4D97-AF65-F5344CB8AC3E}">
        <p14:creationId xmlns:p14="http://schemas.microsoft.com/office/powerpoint/2010/main" val="3309111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FD555A9-4DA0-4FED-BF79-DD0E632AB0CB}" type="slidenum">
              <a:rPr lang="zh-CN" altLang="en-US" smtClean="0"/>
              <a:pPr eaLnBrk="1" hangingPunct="1"/>
              <a:t>31</a:t>
            </a:fld>
            <a:endParaRPr lang="zh-CN" altLang="en-US" smtClean="0"/>
          </a:p>
        </p:txBody>
      </p:sp>
    </p:spTree>
    <p:extLst>
      <p:ext uri="{BB962C8B-B14F-4D97-AF65-F5344CB8AC3E}">
        <p14:creationId xmlns:p14="http://schemas.microsoft.com/office/powerpoint/2010/main" val="306525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FD555A9-4DA0-4FED-BF79-DD0E632AB0CB}" type="slidenum">
              <a:rPr lang="zh-CN" altLang="en-US" smtClean="0"/>
              <a:pPr eaLnBrk="1" hangingPunct="1"/>
              <a:t>32</a:t>
            </a:fld>
            <a:endParaRPr lang="zh-CN" altLang="en-US" smtClean="0"/>
          </a:p>
        </p:txBody>
      </p:sp>
    </p:spTree>
    <p:extLst>
      <p:ext uri="{BB962C8B-B14F-4D97-AF65-F5344CB8AC3E}">
        <p14:creationId xmlns:p14="http://schemas.microsoft.com/office/powerpoint/2010/main" val="188427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FD555A9-4DA0-4FED-BF79-DD0E632AB0CB}" type="slidenum">
              <a:rPr lang="zh-CN" altLang="en-US" smtClean="0"/>
              <a:pPr eaLnBrk="1" hangingPunct="1"/>
              <a:t>33</a:t>
            </a:fld>
            <a:endParaRPr lang="zh-CN" altLang="en-US" smtClean="0"/>
          </a:p>
        </p:txBody>
      </p:sp>
    </p:spTree>
    <p:extLst>
      <p:ext uri="{BB962C8B-B14F-4D97-AF65-F5344CB8AC3E}">
        <p14:creationId xmlns:p14="http://schemas.microsoft.com/office/powerpoint/2010/main" val="394706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p:cNvSpPr>
          <p:nvPr>
            <p:ph type="body"/>
          </p:nvPr>
        </p:nvSpPr>
        <p:spPr>
          <a:xfrm>
            <a:off x="0" y="0"/>
            <a:ext cx="0" cy="0"/>
          </a:xfrm>
          <a:prstGeom prst="rect">
            <a:avLst/>
          </a:prstGeom>
        </p:spPr>
        <p:txBody>
          <a:bodyPr lIns="90000" tIns="45000" rIns="90000" bIns="45000">
            <a:normAutofit fontScale="25000" lnSpcReduction="20000"/>
          </a:bodyPr>
          <a:lstStyle/>
          <a:p>
            <a:r>
              <a:rPr lang="en-US" dirty="0" err="1"/>
              <a:t>强一致性：系统中的某个数据被成功更新</a:t>
            </a:r>
            <a:r>
              <a:rPr lang="en-US" dirty="0"/>
              <a:t>(</a:t>
            </a:r>
            <a:r>
              <a:rPr lang="en-US" dirty="0" err="1"/>
              <a:t>事务成功返回</a:t>
            </a:r>
            <a:r>
              <a:rPr lang="en-US" dirty="0"/>
              <a:t>)</a:t>
            </a:r>
            <a:r>
              <a:rPr lang="en-US" dirty="0" err="1"/>
              <a:t>后，后续任何对该数据的读取操作都得到更新后的值。这是传统关系数据库提供的一致性模型，也是关系数据库深受人们喜爱的原因之一</a:t>
            </a:r>
            <a:r>
              <a:rPr lang="en-US" dirty="0"/>
              <a:t>。</a:t>
            </a:r>
            <a:endParaRPr dirty="0"/>
          </a:p>
          <a:p>
            <a:r>
              <a:rPr lang="en-US" dirty="0" err="1"/>
              <a:t>弱一致性：系统中的某个数据被更新后，后续对该数据的读取操作得到的不一定是更新后的值，这种情况下通常有个“不一致性时间窗口</a:t>
            </a:r>
            <a:r>
              <a:rPr lang="en-US" dirty="0"/>
              <a:t>”(inconsistency window)存在：即数据更新完成后在经过这个“</a:t>
            </a:r>
            <a:r>
              <a:rPr lang="en-US" dirty="0" err="1"/>
              <a:t>不一致性时间窗口</a:t>
            </a:r>
            <a:r>
              <a:rPr lang="en-US" dirty="0"/>
              <a:t>”，</a:t>
            </a:r>
            <a:r>
              <a:rPr lang="en-US" dirty="0" err="1"/>
              <a:t>后续读取操作就能够得到更新后的值</a:t>
            </a:r>
            <a:r>
              <a:rPr lang="en-US" dirty="0"/>
              <a:t>。</a:t>
            </a:r>
            <a:endParaRPr dirty="0"/>
          </a:p>
          <a:p>
            <a:r>
              <a:rPr lang="en-US" dirty="0" err="1"/>
              <a:t>最终一致性：属于弱一致性的一种，即某个数据被更新后，如果该数据后续没有被再次更新，那么最终所有的读取操作都会返回更新后的值</a:t>
            </a:r>
            <a:r>
              <a:rPr lang="en-US" dirty="0"/>
              <a:t>。</a:t>
            </a:r>
            <a:endParaRPr dirty="0"/>
          </a:p>
          <a:p>
            <a:endParaRPr dirty="0"/>
          </a:p>
        </p:txBody>
      </p:sp>
      <p:sp>
        <p:nvSpPr>
          <p:cNvPr id="212" name="TextShape 2"/>
          <p:cNvSpPr txBox="1"/>
          <p:nvPr/>
        </p:nvSpPr>
        <p:spPr>
          <a:xfrm>
            <a:off x="0" y="0"/>
            <a:ext cx="0" cy="0"/>
          </a:xfrm>
          <a:prstGeom prst="rect">
            <a:avLst/>
          </a:prstGeom>
        </p:spPr>
        <p:txBody>
          <a:bodyPr lIns="90000" tIns="45000" rIns="90000" bIns="45000"/>
          <a:lstStyle/>
          <a:p>
            <a:pPr>
              <a:lnSpc>
                <a:spcPct val="100000"/>
              </a:lnSpc>
            </a:pPr>
            <a:fld id="{E8D03B8F-AC88-44AC-A0C7-5E8D300D056C}" type="slidenum">
              <a:rPr lang="en-US">
                <a:solidFill>
                  <a:srgbClr val="000000"/>
                </a:solidFill>
                <a:latin typeface="Arial"/>
                <a:ea typeface="宋体"/>
              </a:rPr>
              <a:t>34</a:t>
            </a:fld>
            <a:endParaRPr/>
          </a:p>
        </p:txBody>
      </p:sp>
    </p:spTree>
    <p:extLst>
      <p:ext uri="{BB962C8B-B14F-4D97-AF65-F5344CB8AC3E}">
        <p14:creationId xmlns:p14="http://schemas.microsoft.com/office/powerpoint/2010/main" val="3295059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0" y="0"/>
            <a:ext cx="0" cy="0"/>
          </a:xfrm>
          <a:prstGeom prst="rect">
            <a:avLst/>
          </a:prstGeom>
        </p:spPr>
        <p:txBody>
          <a:bodyPr lIns="90000" tIns="45000" rIns="90000" bIns="45000">
            <a:normAutofit fontScale="25000" lnSpcReduction="20000"/>
          </a:bodyPr>
          <a:lstStyle/>
          <a:p>
            <a:endParaRPr/>
          </a:p>
        </p:txBody>
      </p:sp>
      <p:sp>
        <p:nvSpPr>
          <p:cNvPr id="214" name="TextShape 2"/>
          <p:cNvSpPr txBox="1"/>
          <p:nvPr/>
        </p:nvSpPr>
        <p:spPr>
          <a:xfrm>
            <a:off x="0" y="0"/>
            <a:ext cx="0" cy="0"/>
          </a:xfrm>
          <a:prstGeom prst="rect">
            <a:avLst/>
          </a:prstGeom>
        </p:spPr>
        <p:txBody>
          <a:bodyPr lIns="90000" tIns="45000" rIns="90000" bIns="45000"/>
          <a:lstStyle/>
          <a:p>
            <a:pPr>
              <a:lnSpc>
                <a:spcPct val="100000"/>
              </a:lnSpc>
            </a:pPr>
            <a:fld id="{8E2EC01C-2851-4996-BCA1-BCF63884DF4E}" type="slidenum">
              <a:rPr lang="en-US">
                <a:solidFill>
                  <a:srgbClr val="000000"/>
                </a:solidFill>
                <a:latin typeface="Arial"/>
                <a:ea typeface="宋体"/>
              </a:rPr>
              <a:t>35</a:t>
            </a:fld>
            <a:endParaRPr/>
          </a:p>
        </p:txBody>
      </p:sp>
    </p:spTree>
    <p:extLst>
      <p:ext uri="{BB962C8B-B14F-4D97-AF65-F5344CB8AC3E}">
        <p14:creationId xmlns:p14="http://schemas.microsoft.com/office/powerpoint/2010/main" val="1106883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err="1" smtClean="0"/>
              <a:t>Hadoop</a:t>
            </a:r>
            <a:r>
              <a:rPr lang="en-US" altLang="zh-CN" dirty="0" smtClean="0"/>
              <a:t> </a:t>
            </a:r>
            <a:r>
              <a:rPr lang="zh-CN" altLang="en-US" dirty="0" smtClean="0"/>
              <a:t>由 </a:t>
            </a:r>
            <a:r>
              <a:rPr lang="en-US" altLang="zh-CN" dirty="0" smtClean="0"/>
              <a:t>Apache Software Foundation </a:t>
            </a:r>
            <a:r>
              <a:rPr lang="zh-CN" altLang="en-US" dirty="0" smtClean="0"/>
              <a:t>公司于 </a:t>
            </a:r>
            <a:r>
              <a:rPr lang="en-US" altLang="zh-CN" dirty="0" smtClean="0"/>
              <a:t>2005 </a:t>
            </a:r>
            <a:r>
              <a:rPr lang="zh-CN" altLang="en-US" dirty="0" smtClean="0"/>
              <a:t>年秋天作为 </a:t>
            </a:r>
            <a:r>
              <a:rPr lang="en-US" altLang="zh-CN" dirty="0" err="1" smtClean="0"/>
              <a:t>Lucene</a:t>
            </a:r>
            <a:r>
              <a:rPr lang="zh-CN" altLang="en-US" dirty="0" smtClean="0"/>
              <a:t>的子项目 </a:t>
            </a:r>
            <a:r>
              <a:rPr lang="en-US" altLang="zh-CN" dirty="0" err="1" smtClean="0"/>
              <a:t>Nutch</a:t>
            </a:r>
            <a:r>
              <a:rPr lang="zh-CN" altLang="en-US" dirty="0" smtClean="0"/>
              <a:t>的一部分正式引入。它受到最先由 </a:t>
            </a:r>
            <a:r>
              <a:rPr lang="en-US" altLang="zh-CN" dirty="0" smtClean="0"/>
              <a:t>Google Lab </a:t>
            </a:r>
            <a:r>
              <a:rPr lang="zh-CN" altLang="en-US" dirty="0" smtClean="0"/>
              <a:t>开发的 </a:t>
            </a:r>
            <a:r>
              <a:rPr lang="en-US" altLang="zh-CN" dirty="0" smtClean="0"/>
              <a:t>Map/Reduce </a:t>
            </a:r>
            <a:r>
              <a:rPr lang="zh-CN" altLang="en-US" dirty="0" smtClean="0"/>
              <a:t>和 </a:t>
            </a:r>
            <a:r>
              <a:rPr lang="en-US" altLang="zh-CN" dirty="0" smtClean="0"/>
              <a:t>Google File System(GFS) </a:t>
            </a:r>
            <a:r>
              <a:rPr lang="zh-CN" altLang="en-US" dirty="0" smtClean="0"/>
              <a:t>的启发。</a:t>
            </a:r>
            <a:r>
              <a:rPr lang="en-US" altLang="zh-CN" dirty="0" smtClean="0"/>
              <a:t>2006 </a:t>
            </a:r>
            <a:r>
              <a:rPr lang="zh-CN" altLang="en-US" dirty="0" smtClean="0"/>
              <a:t>年 </a:t>
            </a:r>
            <a:r>
              <a:rPr lang="en-US" altLang="zh-CN" dirty="0" smtClean="0"/>
              <a:t>3 </a:t>
            </a:r>
            <a:r>
              <a:rPr lang="zh-CN" altLang="en-US" dirty="0" smtClean="0"/>
              <a:t>月份，</a:t>
            </a:r>
            <a:r>
              <a:rPr lang="en-US" altLang="zh-CN" dirty="0" smtClean="0"/>
              <a:t>Map/Reduce </a:t>
            </a:r>
            <a:r>
              <a:rPr lang="zh-CN" altLang="en-US" dirty="0" smtClean="0"/>
              <a:t>和 </a:t>
            </a:r>
            <a:r>
              <a:rPr lang="en-US" altLang="zh-CN" dirty="0" err="1" smtClean="0"/>
              <a:t>Nutch</a:t>
            </a:r>
            <a:r>
              <a:rPr lang="en-US" altLang="zh-CN" dirty="0" smtClean="0"/>
              <a:t> Distributed File System (NDFS) </a:t>
            </a:r>
            <a:r>
              <a:rPr lang="zh-CN" altLang="en-US" dirty="0" smtClean="0"/>
              <a:t>分别被纳入称为 </a:t>
            </a:r>
            <a:r>
              <a:rPr lang="en-US" altLang="zh-CN" dirty="0" err="1" smtClean="0"/>
              <a:t>Hadoop</a:t>
            </a:r>
            <a:r>
              <a:rPr lang="en-US" altLang="zh-CN" dirty="0" smtClean="0"/>
              <a:t> </a:t>
            </a:r>
            <a:r>
              <a:rPr lang="zh-CN" altLang="en-US" dirty="0" smtClean="0"/>
              <a:t>的项目中</a:t>
            </a:r>
            <a:endParaRPr lang="en-US" altLang="zh-CN" dirty="0" smtClean="0"/>
          </a:p>
          <a:p>
            <a:endParaRPr lang="en-US" altLang="zh-CN" dirty="0" smtClean="0"/>
          </a:p>
          <a:p>
            <a:r>
              <a:rPr lang="en-US" altLang="zh-CN" sz="1200" dirty="0" err="1" smtClean="0">
                <a:latin typeface="+mn-ea"/>
              </a:rPr>
              <a:t>MapReduce</a:t>
            </a:r>
            <a:r>
              <a:rPr lang="zh-CN" altLang="en-US" sz="1200" smtClean="0">
                <a:latin typeface="+mn-ea"/>
              </a:rPr>
              <a:t>（映射简化）</a:t>
            </a:r>
            <a:endParaRPr lang="en-US" altLang="zh-CN" sz="1200" dirty="0" smtClean="0">
              <a:latin typeface="+mn-ea"/>
            </a:endParaRPr>
          </a:p>
          <a:p>
            <a:r>
              <a:rPr lang="zh-CN" altLang="en-US" sz="1200" b="0" i="0" kern="1200" dirty="0" smtClean="0">
                <a:solidFill>
                  <a:schemeClr val="tx1"/>
                </a:solidFill>
                <a:effectLst/>
                <a:latin typeface="+mn-lt"/>
                <a:ea typeface="+mn-ea"/>
                <a:cs typeface="+mn-cs"/>
              </a:rPr>
              <a:t>我们要数图书馆中的所有书。你数</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号书架，我数</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号书架。这就是“</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。我们人越多，数书就更快。</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现在我们到一起，把所有人的统计数加在一起。这就是“</a:t>
            </a:r>
            <a:r>
              <a:rPr lang="en-US" altLang="zh-CN" sz="1200" b="0" i="0" kern="1200" dirty="0" smtClean="0">
                <a:solidFill>
                  <a:schemeClr val="tx1"/>
                </a:solidFill>
                <a:effectLst/>
                <a:latin typeface="+mn-lt"/>
                <a:ea typeface="+mn-ea"/>
                <a:cs typeface="+mn-cs"/>
              </a:rPr>
              <a:t>Reduce”</a:t>
            </a:r>
            <a:r>
              <a:rPr lang="zh-CN" altLang="en-US" sz="1200" b="0" i="0" kern="1200" dirty="0" smtClean="0">
                <a:solidFill>
                  <a:schemeClr val="tx1"/>
                </a:solidFill>
                <a:effectLst/>
                <a:latin typeface="+mn-lt"/>
                <a:ea typeface="+mn-ea"/>
                <a:cs typeface="+mn-cs"/>
              </a:rPr>
              <a:t>。</a:t>
            </a:r>
            <a:endParaRPr lang="zh-CN" altLang="en-US" dirty="0" smtClean="0"/>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67FD4E6-0F72-4B68-9690-9D3302C2D46C}" type="slidenum">
              <a:rPr lang="zh-CN" altLang="en-US" smtClean="0"/>
              <a:pPr eaLnBrk="1" hangingPunct="1"/>
              <a:t>4</a:t>
            </a:fld>
            <a:endParaRPr lang="zh-CN" altLang="en-US" smtClean="0"/>
          </a:p>
        </p:txBody>
      </p:sp>
    </p:spTree>
    <p:extLst>
      <p:ext uri="{BB962C8B-B14F-4D97-AF65-F5344CB8AC3E}">
        <p14:creationId xmlns:p14="http://schemas.microsoft.com/office/powerpoint/2010/main" val="1895957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0" y="0"/>
            <a:ext cx="0" cy="0"/>
          </a:xfrm>
          <a:prstGeom prst="rect">
            <a:avLst/>
          </a:prstGeom>
        </p:spPr>
        <p:txBody>
          <a:bodyPr lIns="90000" tIns="45000" rIns="90000" bIns="45000">
            <a:normAutofit fontScale="25000" lnSpcReduction="20000"/>
          </a:bodyPr>
          <a:lstStyle/>
          <a:p>
            <a:endParaRPr/>
          </a:p>
        </p:txBody>
      </p:sp>
      <p:sp>
        <p:nvSpPr>
          <p:cNvPr id="214" name="TextShape 2"/>
          <p:cNvSpPr txBox="1"/>
          <p:nvPr/>
        </p:nvSpPr>
        <p:spPr>
          <a:xfrm>
            <a:off x="0" y="0"/>
            <a:ext cx="0" cy="0"/>
          </a:xfrm>
          <a:prstGeom prst="rect">
            <a:avLst/>
          </a:prstGeom>
        </p:spPr>
        <p:txBody>
          <a:bodyPr lIns="90000" tIns="45000" rIns="90000" bIns="45000"/>
          <a:lstStyle/>
          <a:p>
            <a:pPr>
              <a:lnSpc>
                <a:spcPct val="100000"/>
              </a:lnSpc>
            </a:pPr>
            <a:fld id="{8E2EC01C-2851-4996-BCA1-BCF63884DF4E}" type="slidenum">
              <a:rPr lang="en-US">
                <a:solidFill>
                  <a:srgbClr val="000000"/>
                </a:solidFill>
                <a:latin typeface="Arial"/>
                <a:ea typeface="宋体"/>
              </a:rPr>
              <a:t>36</a:t>
            </a:fld>
            <a:endParaRPr/>
          </a:p>
        </p:txBody>
      </p:sp>
    </p:spTree>
    <p:extLst>
      <p:ext uri="{BB962C8B-B14F-4D97-AF65-F5344CB8AC3E}">
        <p14:creationId xmlns:p14="http://schemas.microsoft.com/office/powerpoint/2010/main" val="326663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0" y="0"/>
            <a:ext cx="0" cy="0"/>
          </a:xfrm>
          <a:prstGeom prst="rect">
            <a:avLst/>
          </a:prstGeom>
        </p:spPr>
        <p:txBody>
          <a:bodyPr lIns="90000" tIns="45000" rIns="90000" bIns="45000">
            <a:normAutofit fontScale="25000" lnSpcReduction="20000"/>
          </a:bodyPr>
          <a:lstStyle/>
          <a:p>
            <a:r>
              <a:rPr lang="en-US" dirty="0"/>
              <a:t>Mahout </a:t>
            </a:r>
            <a:r>
              <a:rPr lang="en-US" dirty="0" err="1"/>
              <a:t>现在提供</a:t>
            </a:r>
            <a:r>
              <a:rPr lang="en-US" dirty="0"/>
              <a:t> 4 </a:t>
            </a:r>
            <a:r>
              <a:rPr lang="en-US" dirty="0" err="1"/>
              <a:t>种使用场景的算法</a:t>
            </a:r>
            <a:r>
              <a:rPr lang="en-US" dirty="0"/>
              <a:t>。</a:t>
            </a:r>
            <a:endParaRPr dirty="0"/>
          </a:p>
          <a:p>
            <a:r>
              <a:rPr lang="en-US" dirty="0"/>
              <a:t>• </a:t>
            </a:r>
            <a:r>
              <a:rPr lang="en-US" dirty="0" err="1"/>
              <a:t>推荐引擎算法：通过分析用户的使用行为的历史记录来推算用户最可能喜欢的商品、服务、套餐的相关物品。实现时可以基于用户的推荐</a:t>
            </a:r>
            <a:r>
              <a:rPr lang="en-US" dirty="0"/>
              <a:t>(</a:t>
            </a:r>
            <a:r>
              <a:rPr lang="en-US" dirty="0" err="1"/>
              <a:t>通过查找相似的用户来推荐项目</a:t>
            </a:r>
            <a:r>
              <a:rPr lang="en-US" dirty="0"/>
              <a:t>)</a:t>
            </a:r>
            <a:r>
              <a:rPr lang="en-US" dirty="0" err="1"/>
              <a:t>或基于项目的推荐</a:t>
            </a:r>
            <a:r>
              <a:rPr lang="en-US" dirty="0"/>
              <a:t>(</a:t>
            </a:r>
            <a:r>
              <a:rPr lang="en-US" dirty="0" err="1"/>
              <a:t>计算项目之间的相似度并做出推荐</a:t>
            </a:r>
            <a:r>
              <a:rPr lang="en-US" dirty="0"/>
              <a:t>)。</a:t>
            </a:r>
            <a:endParaRPr dirty="0"/>
          </a:p>
          <a:p>
            <a:r>
              <a:rPr lang="en-US" dirty="0"/>
              <a:t>• </a:t>
            </a:r>
            <a:r>
              <a:rPr lang="en-US" dirty="0" err="1"/>
              <a:t>聚类算法：通过分析将一系列相关的物品等划分为相关性相近的群组</a:t>
            </a:r>
            <a:r>
              <a:rPr lang="en-US" dirty="0"/>
              <a:t>。</a:t>
            </a:r>
            <a:endParaRPr dirty="0"/>
          </a:p>
          <a:p>
            <a:r>
              <a:rPr lang="en-US" dirty="0"/>
              <a:t>• </a:t>
            </a:r>
            <a:r>
              <a:rPr lang="en-US" dirty="0" err="1"/>
              <a:t>分类算法：通过分析一组已经分类的物品，将其他未分类的其他物品按同样规则归入相应的分类</a:t>
            </a:r>
            <a:r>
              <a:rPr lang="en-US" dirty="0"/>
              <a:t>。</a:t>
            </a:r>
            <a:endParaRPr dirty="0"/>
          </a:p>
          <a:p>
            <a:r>
              <a:rPr lang="en-US" dirty="0"/>
              <a:t>• </a:t>
            </a:r>
            <a:r>
              <a:rPr lang="en-US" dirty="0" err="1"/>
              <a:t>相关物品分析算法：识别出一系列经常一起出现的物品组</a:t>
            </a:r>
            <a:r>
              <a:rPr lang="en-US" dirty="0"/>
              <a:t>(</a:t>
            </a:r>
            <a:r>
              <a:rPr lang="en-US" dirty="0" err="1"/>
              <a:t>经常一起查询、放入购物</a:t>
            </a:r>
            <a:r>
              <a:rPr lang="en-US" dirty="0"/>
              <a:t> </a:t>
            </a:r>
            <a:r>
              <a:rPr lang="en-US" dirty="0" err="1"/>
              <a:t>车等</a:t>
            </a:r>
            <a:r>
              <a:rPr lang="en-US" dirty="0"/>
              <a:t>)。</a:t>
            </a:r>
            <a:endParaRPr dirty="0"/>
          </a:p>
          <a:p>
            <a:endParaRPr dirty="0"/>
          </a:p>
          <a:p>
            <a:r>
              <a:rPr lang="en-US" dirty="0"/>
              <a:t>Mahout </a:t>
            </a:r>
            <a:r>
              <a:rPr lang="en-US" dirty="0" err="1"/>
              <a:t>算法所处理的场景，经常是伴随着海量的用户使用数据的情况。</a:t>
            </a:r>
            <a:r>
              <a:rPr lang="en-US" dirty="0" err="1" smtClean="0"/>
              <a:t>通过将Mahout算法构建于</a:t>
            </a:r>
            <a:r>
              <a:rPr lang="en-US" dirty="0" smtClean="0"/>
              <a:t> </a:t>
            </a:r>
            <a:r>
              <a:rPr lang="en-US" dirty="0" err="1"/>
              <a:t>MapReduce</a:t>
            </a:r>
            <a:r>
              <a:rPr lang="en-US" dirty="0"/>
              <a:t> </a:t>
            </a:r>
            <a:r>
              <a:rPr lang="en-US" dirty="0" err="1"/>
              <a:t>框架之上，将算法的输入、输出和中间结果构建于</a:t>
            </a:r>
            <a:r>
              <a:rPr lang="en-US" dirty="0"/>
              <a:t> HDFS </a:t>
            </a:r>
            <a:r>
              <a:rPr lang="en-US" dirty="0" err="1"/>
              <a:t>分布式文件系统之上，使得</a:t>
            </a:r>
            <a:r>
              <a:rPr lang="en-US" dirty="0"/>
              <a:t> Mahout </a:t>
            </a:r>
            <a:r>
              <a:rPr lang="en-US" dirty="0" err="1"/>
              <a:t>具有高吞吐、高并发、高可靠性的特点。最终，使业务系统可以高效快速地得到分析结果</a:t>
            </a:r>
            <a:endParaRPr dirty="0"/>
          </a:p>
        </p:txBody>
      </p:sp>
      <p:sp>
        <p:nvSpPr>
          <p:cNvPr id="216" name="TextShape 2"/>
          <p:cNvSpPr txBox="1"/>
          <p:nvPr/>
        </p:nvSpPr>
        <p:spPr>
          <a:xfrm>
            <a:off x="0" y="0"/>
            <a:ext cx="0" cy="0"/>
          </a:xfrm>
          <a:prstGeom prst="rect">
            <a:avLst/>
          </a:prstGeom>
        </p:spPr>
        <p:txBody>
          <a:bodyPr lIns="90000" tIns="45000" rIns="90000" bIns="45000"/>
          <a:lstStyle/>
          <a:p>
            <a:pPr>
              <a:lnSpc>
                <a:spcPct val="100000"/>
              </a:lnSpc>
            </a:pPr>
            <a:fld id="{4461E48D-66BA-4CF1-B3B0-967CA4C526C8}" type="slidenum">
              <a:rPr lang="en-US">
                <a:solidFill>
                  <a:srgbClr val="000000"/>
                </a:solidFill>
                <a:latin typeface="Arial"/>
                <a:ea typeface="宋体"/>
              </a:rPr>
              <a:t>37</a:t>
            </a:fld>
            <a:endParaRPr/>
          </a:p>
        </p:txBody>
      </p:sp>
    </p:spTree>
    <p:extLst>
      <p:ext uri="{BB962C8B-B14F-4D97-AF65-F5344CB8AC3E}">
        <p14:creationId xmlns:p14="http://schemas.microsoft.com/office/powerpoint/2010/main" val="262911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25239E1-53F6-47BE-BA8E-B8E9CF41EC09}" type="slidenum">
              <a:rPr lang="zh-CN" altLang="en-US" smtClean="0"/>
              <a:pPr eaLnBrk="1" hangingPunct="1"/>
              <a:t>12</a:t>
            </a:fld>
            <a:endParaRPr lang="zh-CN" altLang="en-US" smtClean="0"/>
          </a:p>
        </p:txBody>
      </p:sp>
    </p:spTree>
    <p:extLst>
      <p:ext uri="{BB962C8B-B14F-4D97-AF65-F5344CB8AC3E}">
        <p14:creationId xmlns:p14="http://schemas.microsoft.com/office/powerpoint/2010/main" val="1517042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1</a:t>
            </a:r>
            <a:r>
              <a:rPr lang="zh-CN" altLang="en-US" smtClean="0"/>
              <a:t>、硬件错误是常态，而非异常情况，</a:t>
            </a:r>
            <a:r>
              <a:rPr lang="en-US" altLang="zh-CN" smtClean="0"/>
              <a:t>HDFS</a:t>
            </a:r>
            <a:r>
              <a:rPr lang="zh-CN" altLang="en-US" smtClean="0"/>
              <a:t>可能是有成百上千的</a:t>
            </a:r>
            <a:r>
              <a:rPr lang="en-US" altLang="zh-CN" smtClean="0"/>
              <a:t>server</a:t>
            </a:r>
            <a:r>
              <a:rPr lang="zh-CN" altLang="en-US" smtClean="0"/>
              <a:t>组成，任何一个组件都有可能一直失效，因此错误检测和快速、自动的恢复是</a:t>
            </a:r>
            <a:r>
              <a:rPr lang="en-US" altLang="zh-CN" smtClean="0"/>
              <a:t>HDFS</a:t>
            </a:r>
            <a:r>
              <a:rPr lang="zh-CN" altLang="en-US" smtClean="0"/>
              <a:t>的核心架构目标。</a:t>
            </a:r>
          </a:p>
          <a:p>
            <a:r>
              <a:rPr lang="en-US" altLang="zh-CN" smtClean="0"/>
              <a:t>2</a:t>
            </a:r>
            <a:r>
              <a:rPr lang="zh-CN" altLang="en-US" smtClean="0"/>
              <a:t>、跑在</a:t>
            </a:r>
            <a:r>
              <a:rPr lang="en-US" altLang="zh-CN" smtClean="0"/>
              <a:t>HDFS</a:t>
            </a:r>
            <a:r>
              <a:rPr lang="zh-CN" altLang="en-US" smtClean="0"/>
              <a:t>上的应用与一般的应用不同，它们主要是以流式读为主，做批量处理；比之关注数据访问的低延迟问题，更关键的在于数据访问的高吞吐量。</a:t>
            </a:r>
          </a:p>
          <a:p>
            <a:r>
              <a:rPr lang="en-US" altLang="zh-CN" smtClean="0"/>
              <a:t>3</a:t>
            </a:r>
            <a:r>
              <a:rPr lang="zh-CN" altLang="en-US" smtClean="0"/>
              <a:t>、</a:t>
            </a:r>
            <a:r>
              <a:rPr lang="en-US" altLang="zh-CN" smtClean="0"/>
              <a:t>HDFS</a:t>
            </a:r>
            <a:r>
              <a:rPr lang="zh-CN" altLang="en-US" smtClean="0"/>
              <a:t>以支持大数据集合为目标，一个存储在上面的典型文件大小一般都在千兆至</a:t>
            </a:r>
            <a:r>
              <a:rPr lang="en-US" altLang="zh-CN" smtClean="0"/>
              <a:t>T</a:t>
            </a:r>
            <a:r>
              <a:rPr lang="zh-CN" altLang="en-US" smtClean="0"/>
              <a:t>字节，一个单一</a:t>
            </a:r>
            <a:r>
              <a:rPr lang="en-US" altLang="zh-CN" smtClean="0"/>
              <a:t>HDFS</a:t>
            </a:r>
            <a:r>
              <a:rPr lang="zh-CN" altLang="en-US" smtClean="0"/>
              <a:t>实例应该能支撑数以千万计的文件。</a:t>
            </a:r>
          </a:p>
          <a:p>
            <a:r>
              <a:rPr lang="en-US" altLang="zh-CN" smtClean="0"/>
              <a:t>4</a:t>
            </a:r>
            <a:r>
              <a:rPr lang="zh-CN" altLang="en-US" smtClean="0"/>
              <a:t>、 </a:t>
            </a:r>
            <a:r>
              <a:rPr lang="en-US" altLang="zh-CN" smtClean="0"/>
              <a:t>HDFS</a:t>
            </a:r>
            <a:r>
              <a:rPr lang="zh-CN" altLang="en-US" smtClean="0"/>
              <a:t>应用对文件要求的是</a:t>
            </a:r>
            <a:r>
              <a:rPr lang="en-US" altLang="zh-CN" smtClean="0"/>
              <a:t>write-one-read-many</a:t>
            </a:r>
            <a:r>
              <a:rPr lang="zh-CN" altLang="en-US" smtClean="0"/>
              <a:t>访问模型。一个文件经过创建、写，关闭之后就不需要改变。这一假设简化了数据一致性问题，使高吞吐量的数据访问成为可能。典型的如</a:t>
            </a:r>
            <a:r>
              <a:rPr lang="en-US" altLang="zh-CN" smtClean="0"/>
              <a:t>MapReduce</a:t>
            </a:r>
            <a:r>
              <a:rPr lang="zh-CN" altLang="en-US" smtClean="0"/>
              <a:t>框架，或者一个</a:t>
            </a:r>
            <a:r>
              <a:rPr lang="en-US" altLang="zh-CN" smtClean="0"/>
              <a:t>web crawler</a:t>
            </a:r>
            <a:r>
              <a:rPr lang="zh-CN" altLang="en-US" smtClean="0"/>
              <a:t>应用都很适合这个模型。</a:t>
            </a:r>
          </a:p>
          <a:p>
            <a:r>
              <a:rPr lang="en-US" altLang="zh-CN" smtClean="0"/>
              <a:t>5</a:t>
            </a:r>
            <a:r>
              <a:rPr lang="zh-CN" altLang="en-US" smtClean="0"/>
              <a:t>、移动计算的代价比之移动数据的代价低。一个应用请求的计算，离它操作的数据越近就越高效，这在数据达到海量级别的时候更是如此。将计算移动到数据附近，比之将数据移动到应用所在显然更好，</a:t>
            </a:r>
            <a:r>
              <a:rPr lang="en-US" altLang="zh-CN" smtClean="0"/>
              <a:t>HDFS</a:t>
            </a:r>
            <a:r>
              <a:rPr lang="zh-CN" altLang="en-US" smtClean="0"/>
              <a:t>提供给应用这样的接口。</a:t>
            </a:r>
          </a:p>
          <a:p>
            <a:r>
              <a:rPr lang="en-US" altLang="zh-CN" smtClean="0"/>
              <a:t>6</a:t>
            </a:r>
            <a:r>
              <a:rPr lang="zh-CN" altLang="en-US" smtClean="0"/>
              <a:t>、在异构的软硬件平台间的可移植性。</a:t>
            </a:r>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EACE954-17CC-4195-AA21-5E543A1387EC}" type="slidenum">
              <a:rPr lang="zh-CN" altLang="en-US" smtClean="0"/>
              <a:pPr eaLnBrk="1" hangingPunct="1"/>
              <a:t>14</a:t>
            </a:fld>
            <a:endParaRPr lang="zh-CN" altLang="en-US" smtClean="0"/>
          </a:p>
        </p:txBody>
      </p:sp>
    </p:spTree>
    <p:extLst>
      <p:ext uri="{BB962C8B-B14F-4D97-AF65-F5344CB8AC3E}">
        <p14:creationId xmlns:p14="http://schemas.microsoft.com/office/powerpoint/2010/main" val="1644664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HDFS</a:t>
            </a:r>
            <a:r>
              <a:rPr lang="zh-CN" altLang="en-US" smtClean="0"/>
              <a:t>的文件通常是按照</a:t>
            </a:r>
            <a:r>
              <a:rPr lang="en-US" altLang="zh-CN" smtClean="0"/>
              <a:t>64M</a:t>
            </a:r>
            <a:r>
              <a:rPr lang="zh-CN" altLang="en-US" smtClean="0"/>
              <a:t>分成不同的数据块（</a:t>
            </a:r>
            <a:r>
              <a:rPr lang="en-US" altLang="zh-CN" smtClean="0"/>
              <a:t>Block)</a:t>
            </a:r>
            <a:r>
              <a:rPr lang="zh-CN" altLang="en-US" smtClean="0"/>
              <a:t>，每个数据块尽可能地分散存储于不同的</a:t>
            </a:r>
            <a:r>
              <a:rPr lang="en-US" altLang="zh-CN" smtClean="0"/>
              <a:t>DataNode</a:t>
            </a:r>
            <a:r>
              <a:rPr lang="zh-CN" altLang="en-US" smtClean="0"/>
              <a:t>中。</a:t>
            </a:r>
            <a:endParaRPr lang="en-US" altLang="zh-CN" smtClean="0"/>
          </a:p>
          <a:p>
            <a:endParaRPr lang="en-US" altLang="zh-CN" smtClean="0"/>
          </a:p>
          <a:p>
            <a:r>
              <a:rPr lang="zh-CN" altLang="en-US" smtClean="0"/>
              <a:t>为了容错，文件的所有数据块都会有副本（副本数量即复制因子也可配置）。</a:t>
            </a:r>
            <a:r>
              <a:rPr lang="en-US" altLang="zh-CN" smtClean="0"/>
              <a:t>HDFS</a:t>
            </a:r>
            <a:r>
              <a:rPr lang="zh-CN" altLang="en-US" smtClean="0"/>
              <a:t>的文件都是一次性写入的，并且严格限制为任何时候都只有一个写用户。</a:t>
            </a:r>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F090D86-A456-493B-9935-B92FDD7C7FC8}" type="slidenum">
              <a:rPr lang="zh-CN" altLang="en-US" smtClean="0"/>
              <a:pPr eaLnBrk="1" hangingPunct="1"/>
              <a:t>15</a:t>
            </a:fld>
            <a:endParaRPr lang="zh-CN" altLang="en-US" smtClean="0"/>
          </a:p>
        </p:txBody>
      </p:sp>
    </p:spTree>
    <p:extLst>
      <p:ext uri="{BB962C8B-B14F-4D97-AF65-F5344CB8AC3E}">
        <p14:creationId xmlns:p14="http://schemas.microsoft.com/office/powerpoint/2010/main" val="4272421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E9EAA10-596C-4D99-A68C-ED353D88F481}" type="slidenum">
              <a:rPr lang="zh-CN" altLang="en-US" smtClean="0"/>
              <a:pPr eaLnBrk="1" hangingPunct="1"/>
              <a:t>16</a:t>
            </a:fld>
            <a:endParaRPr lang="zh-CN" altLang="en-US" smtClean="0"/>
          </a:p>
        </p:txBody>
      </p:sp>
    </p:spTree>
    <p:extLst>
      <p:ext uri="{BB962C8B-B14F-4D97-AF65-F5344CB8AC3E}">
        <p14:creationId xmlns:p14="http://schemas.microsoft.com/office/powerpoint/2010/main" val="981367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47500" lnSpcReduction="20000"/>
          </a:bodyPr>
          <a:lstStyle/>
          <a:p>
            <a:pPr>
              <a:defRPr/>
            </a:pPr>
            <a:r>
              <a:rPr lang="zh-CN" altLang="en-US" dirty="0" smtClean="0"/>
              <a:t>图中展现了整个</a:t>
            </a:r>
            <a:r>
              <a:rPr lang="en-US" altLang="zh-CN" dirty="0" smtClean="0"/>
              <a:t>HDFS</a:t>
            </a:r>
            <a:r>
              <a:rPr lang="zh-CN" altLang="en-US" dirty="0" smtClean="0"/>
              <a:t>三个重要角色：</a:t>
            </a:r>
            <a:r>
              <a:rPr lang="en-US" altLang="zh-CN" dirty="0" err="1" smtClean="0"/>
              <a:t>NameNode,DataNode,Client</a:t>
            </a:r>
            <a:r>
              <a:rPr lang="zh-CN" altLang="en-US" dirty="0" smtClean="0"/>
              <a:t>。</a:t>
            </a:r>
          </a:p>
          <a:p>
            <a:pPr>
              <a:defRPr/>
            </a:pPr>
            <a:r>
              <a:rPr lang="en-US" altLang="zh-CN" dirty="0" err="1" smtClean="0"/>
              <a:t>NameNode</a:t>
            </a:r>
            <a:r>
              <a:rPr lang="zh-CN" altLang="en-US" dirty="0" smtClean="0"/>
              <a:t>可以看作是分布式文件系统中的管理者，单台服务器，系统中的单点，主要负责管理所有文件系统的元数据以及协调管理客户端对于数据的访问，管理集群节点和各种操作（负载均衡）。</a:t>
            </a:r>
            <a:endParaRPr lang="en-US" altLang="zh-CN" dirty="0" smtClean="0"/>
          </a:p>
          <a:p>
            <a:pPr>
              <a:defRPr/>
            </a:pPr>
            <a:r>
              <a:rPr lang="zh-CN" altLang="en-US" dirty="0" smtClean="0"/>
              <a:t>元数据都保存在内存中以支持快速访问：</a:t>
            </a:r>
            <a:endParaRPr lang="en-US" altLang="zh-CN" dirty="0" smtClean="0"/>
          </a:p>
          <a:p>
            <a:pPr marL="685800" lvl="1" indent="-228600">
              <a:buFont typeface="+mj-lt"/>
              <a:buAutoNum type="arabicPeriod"/>
              <a:defRPr/>
            </a:pPr>
            <a:r>
              <a:rPr lang="zh-CN" altLang="en-US" dirty="0" smtClean="0"/>
              <a:t>文件和目录信息</a:t>
            </a:r>
            <a:endParaRPr lang="en-US" altLang="zh-CN" dirty="0" smtClean="0"/>
          </a:p>
          <a:p>
            <a:pPr marL="685800" lvl="1" indent="-228600">
              <a:buFont typeface="+mj-lt"/>
              <a:buAutoNum type="arabicPeriod"/>
              <a:defRPr/>
            </a:pPr>
            <a:r>
              <a:rPr lang="zh-CN" altLang="en-US" dirty="0" smtClean="0"/>
              <a:t>所有文件到数据块之间的映射关系</a:t>
            </a:r>
            <a:endParaRPr lang="en-US" altLang="zh-CN" dirty="0" smtClean="0"/>
          </a:p>
          <a:p>
            <a:pPr marL="685800" lvl="1" indent="-228600">
              <a:buFont typeface="+mj-lt"/>
              <a:buAutoNum type="arabicPeriod"/>
              <a:defRPr/>
            </a:pPr>
            <a:r>
              <a:rPr lang="zh-CN" altLang="en-US" dirty="0" smtClean="0"/>
              <a:t>每个数据库副本位置</a:t>
            </a:r>
            <a:endParaRPr lang="en-US" altLang="zh-CN" dirty="0" smtClean="0"/>
          </a:p>
          <a:p>
            <a:pPr>
              <a:defRPr/>
            </a:pPr>
            <a:endParaRPr lang="en-US" altLang="zh-CN" dirty="0" smtClean="0"/>
          </a:p>
          <a:p>
            <a:pPr>
              <a:defRPr/>
            </a:pPr>
            <a:r>
              <a:rPr lang="zh-CN" altLang="en-US" dirty="0" smtClean="0"/>
              <a:t>元数据被持久化到磁盘，</a:t>
            </a:r>
            <a:r>
              <a:rPr lang="en-US" altLang="zh-CN" dirty="0" err="1" smtClean="0"/>
              <a:t>NameNode</a:t>
            </a:r>
            <a:r>
              <a:rPr lang="zh-CN" altLang="en-US" dirty="0" smtClean="0"/>
              <a:t>启动时会读取这个信息，持久化数据不包括数据库副本的位置</a:t>
            </a:r>
            <a:endParaRPr lang="en-US" altLang="zh-CN" dirty="0" smtClean="0"/>
          </a:p>
          <a:p>
            <a:pPr>
              <a:defRPr/>
            </a:pPr>
            <a:r>
              <a:rPr lang="zh-CN" altLang="en-US" dirty="0" smtClean="0"/>
              <a:t>记录元数据的修改：修改内存同时，将修改添加到磁盘事物日志中（</a:t>
            </a:r>
            <a:r>
              <a:rPr lang="en-US" altLang="zh-CN" dirty="0" err="1" smtClean="0"/>
              <a:t>EditLog</a:t>
            </a:r>
            <a:r>
              <a:rPr lang="zh-CN" altLang="en-US" dirty="0" smtClean="0"/>
              <a:t>）</a:t>
            </a:r>
            <a:endParaRPr lang="en-US" altLang="zh-CN" dirty="0" smtClean="0"/>
          </a:p>
          <a:p>
            <a:pPr>
              <a:defRPr/>
            </a:pPr>
            <a:r>
              <a:rPr lang="zh-CN" altLang="en-US" dirty="0" smtClean="0"/>
              <a:t>管理</a:t>
            </a:r>
            <a:r>
              <a:rPr lang="en-US" altLang="zh-CN" dirty="0" err="1" smtClean="0"/>
              <a:t>DataNode</a:t>
            </a:r>
            <a:r>
              <a:rPr lang="zh-CN" altLang="en-US" dirty="0" smtClean="0"/>
              <a:t>节点：</a:t>
            </a:r>
            <a:endParaRPr lang="en-US" altLang="zh-CN" dirty="0" smtClean="0"/>
          </a:p>
          <a:p>
            <a:pPr marL="685800" lvl="1" indent="-228600">
              <a:buFont typeface="+mj-lt"/>
              <a:buAutoNum type="arabicPeriod"/>
              <a:defRPr/>
            </a:pPr>
            <a:r>
              <a:rPr lang="zh-CN" altLang="en-US" dirty="0" smtClean="0"/>
              <a:t>负载均衡</a:t>
            </a:r>
            <a:endParaRPr lang="en-US" altLang="zh-CN" dirty="0" smtClean="0"/>
          </a:p>
          <a:p>
            <a:pPr marL="685800" lvl="1" indent="-228600">
              <a:buFont typeface="+mj-lt"/>
              <a:buAutoNum type="arabicPeriod"/>
              <a:defRPr/>
            </a:pPr>
            <a:r>
              <a:rPr lang="zh-CN" altLang="en-US" dirty="0" smtClean="0"/>
              <a:t>垃圾搜集</a:t>
            </a:r>
            <a:endParaRPr lang="en-US" altLang="zh-CN" dirty="0" smtClean="0"/>
          </a:p>
          <a:p>
            <a:pPr marL="685800" lvl="1" indent="-228600">
              <a:buFont typeface="+mj-lt"/>
              <a:buAutoNum type="arabicPeriod"/>
              <a:defRPr/>
            </a:pPr>
            <a:r>
              <a:rPr lang="zh-CN" altLang="en-US" dirty="0" smtClean="0"/>
              <a:t>过期副本删除</a:t>
            </a:r>
            <a:endParaRPr lang="en-US" altLang="zh-CN" dirty="0" smtClean="0"/>
          </a:p>
          <a:p>
            <a:pPr>
              <a:defRPr/>
            </a:pPr>
            <a:endParaRPr lang="zh-CN" altLang="en-US" dirty="0" smtClean="0"/>
          </a:p>
          <a:p>
            <a:pPr>
              <a:defRPr/>
            </a:pPr>
            <a:r>
              <a:rPr lang="en-US" altLang="zh-CN" dirty="0" err="1" smtClean="0"/>
              <a:t>DataNode</a:t>
            </a:r>
            <a:r>
              <a:rPr lang="zh-CN" altLang="en-US" dirty="0" smtClean="0"/>
              <a:t>是文件存储的基本单元。它存储</a:t>
            </a:r>
            <a:r>
              <a:rPr lang="en-US" altLang="zh-CN" dirty="0" smtClean="0"/>
              <a:t>Block</a:t>
            </a:r>
            <a:r>
              <a:rPr lang="zh-CN" altLang="en-US" dirty="0" smtClean="0"/>
              <a:t>在本地文件系统中，保存了</a:t>
            </a:r>
            <a:r>
              <a:rPr lang="en-US" altLang="zh-CN" dirty="0" smtClean="0"/>
              <a:t>Block</a:t>
            </a:r>
            <a:r>
              <a:rPr lang="zh-CN" altLang="en-US" dirty="0" smtClean="0"/>
              <a:t>的</a:t>
            </a:r>
            <a:r>
              <a:rPr lang="en-US" altLang="zh-CN" dirty="0" smtClean="0"/>
              <a:t>Meta-data</a:t>
            </a:r>
            <a:r>
              <a:rPr lang="zh-CN" altLang="en-US" dirty="0" smtClean="0"/>
              <a:t>，同时周期性的发送所有存在的</a:t>
            </a:r>
            <a:r>
              <a:rPr lang="en-US" altLang="zh-CN" dirty="0" smtClean="0"/>
              <a:t>block</a:t>
            </a:r>
            <a:r>
              <a:rPr lang="zh-CN" altLang="en-US" dirty="0" smtClean="0"/>
              <a:t>的报告给</a:t>
            </a:r>
            <a:r>
              <a:rPr lang="en-US" altLang="zh-CN" dirty="0" err="1" smtClean="0"/>
              <a:t>NameNode</a:t>
            </a:r>
            <a:r>
              <a:rPr lang="zh-CN" altLang="en-US" dirty="0" smtClean="0"/>
              <a:t>。</a:t>
            </a:r>
            <a:endParaRPr lang="en-US" altLang="zh-CN" dirty="0" smtClean="0"/>
          </a:p>
          <a:p>
            <a:pPr marL="685800" lvl="1" indent="-228600">
              <a:buFont typeface="+mj-lt"/>
              <a:buAutoNum type="arabicPeriod"/>
              <a:defRPr/>
            </a:pPr>
            <a:r>
              <a:rPr lang="zh-CN" altLang="en-US" dirty="0" smtClean="0"/>
              <a:t>管理文件系统中的数据存储；</a:t>
            </a:r>
            <a:endParaRPr lang="en-US" altLang="zh-CN" dirty="0" smtClean="0"/>
          </a:p>
          <a:p>
            <a:pPr marL="685800" lvl="1" indent="-228600">
              <a:buFont typeface="+mj-lt"/>
              <a:buAutoNum type="arabicPeriod"/>
              <a:defRPr/>
            </a:pPr>
            <a:r>
              <a:rPr lang="zh-CN" altLang="en-US" dirty="0" smtClean="0"/>
              <a:t>从</a:t>
            </a:r>
            <a:r>
              <a:rPr lang="en-US" altLang="zh-CN" dirty="0" err="1" smtClean="0"/>
              <a:t>NameNode</a:t>
            </a:r>
            <a:r>
              <a:rPr lang="zh-CN" altLang="en-US" dirty="0" smtClean="0"/>
              <a:t>接受命令，并对数据进行组织管理上的操作；</a:t>
            </a:r>
            <a:endParaRPr lang="en-US" altLang="zh-CN" dirty="0" smtClean="0"/>
          </a:p>
          <a:p>
            <a:pPr marL="685800" lvl="1" indent="-228600">
              <a:buFont typeface="+mj-lt"/>
              <a:buAutoNum type="arabicPeriod"/>
              <a:defRPr/>
            </a:pPr>
            <a:r>
              <a:rPr lang="zh-CN" altLang="en-US" dirty="0" smtClean="0"/>
              <a:t>响应文件系统客户端的读写访问命令，提供数据服务。</a:t>
            </a:r>
            <a:endParaRPr lang="en-US" altLang="zh-CN" dirty="0" smtClean="0"/>
          </a:p>
          <a:p>
            <a:pPr lvl="1">
              <a:buFont typeface="+mj-lt"/>
              <a:buNone/>
              <a:defRPr/>
            </a:pPr>
            <a:endParaRPr lang="zh-CN" altLang="en-US" dirty="0" smtClean="0"/>
          </a:p>
          <a:p>
            <a:pPr>
              <a:defRPr/>
            </a:pPr>
            <a:r>
              <a:rPr lang="en-US" altLang="zh-CN" dirty="0" smtClean="0"/>
              <a:t>Client</a:t>
            </a:r>
            <a:r>
              <a:rPr lang="zh-CN" altLang="en-US" dirty="0" smtClean="0"/>
              <a:t>就是需要获取分布式文件系统文件的应用程序。</a:t>
            </a:r>
            <a:endParaRPr lang="en-US" altLang="zh-CN" dirty="0" smtClean="0"/>
          </a:p>
          <a:p>
            <a:pPr>
              <a:defRPr/>
            </a:pPr>
            <a:endParaRPr lang="en-US" altLang="zh-CN" dirty="0" smtClean="0"/>
          </a:p>
          <a:p>
            <a:pPr>
              <a:defRPr/>
            </a:pPr>
            <a:r>
              <a:rPr lang="zh-CN" altLang="en-US" dirty="0" smtClean="0"/>
              <a:t>数据通信的协议使用</a:t>
            </a:r>
            <a:r>
              <a:rPr lang="en-US" altLang="zh-CN" dirty="0" smtClean="0"/>
              <a:t>TCP/IP</a:t>
            </a:r>
            <a:r>
              <a:rPr lang="zh-CN" altLang="en-US" dirty="0" smtClean="0"/>
              <a:t>，使用</a:t>
            </a:r>
            <a:r>
              <a:rPr lang="en-US" altLang="zh-CN" dirty="0" smtClean="0"/>
              <a:t>RPC</a:t>
            </a:r>
            <a:r>
              <a:rPr lang="zh-CN" altLang="en-US" dirty="0" smtClean="0"/>
              <a:t>进行远程信息访问请求</a:t>
            </a:r>
            <a:endParaRPr lang="en-US" altLang="zh-CN" dirty="0" smtClean="0"/>
          </a:p>
          <a:p>
            <a:pPr>
              <a:defRPr/>
            </a:pPr>
            <a:endParaRPr lang="en-US" altLang="zh-CN" dirty="0" smtClean="0"/>
          </a:p>
          <a:p>
            <a:pPr>
              <a:defRPr/>
            </a:pPr>
            <a:r>
              <a:rPr lang="zh-CN" altLang="en-US" dirty="0" smtClean="0"/>
              <a:t>这里通过三个操作来说明他们之间的交互关系。</a:t>
            </a:r>
          </a:p>
          <a:p>
            <a:pPr>
              <a:defRPr/>
            </a:pPr>
            <a:r>
              <a:rPr lang="zh-CN" altLang="en-US" dirty="0" smtClean="0"/>
              <a:t>文件写入：</a:t>
            </a:r>
          </a:p>
          <a:p>
            <a:pPr>
              <a:defRPr/>
            </a:pPr>
            <a:r>
              <a:rPr lang="en-US" altLang="zh-CN" dirty="0" smtClean="0"/>
              <a:t>1. Client</a:t>
            </a:r>
            <a:r>
              <a:rPr lang="zh-CN" altLang="en-US" dirty="0" smtClean="0"/>
              <a:t>向</a:t>
            </a:r>
            <a:r>
              <a:rPr lang="en-US" altLang="zh-CN" dirty="0" err="1" smtClean="0"/>
              <a:t>NameNode</a:t>
            </a:r>
            <a:r>
              <a:rPr lang="zh-CN" altLang="en-US" dirty="0" smtClean="0"/>
              <a:t>发起文件写入的请求。</a:t>
            </a:r>
          </a:p>
          <a:p>
            <a:pPr>
              <a:defRPr/>
            </a:pPr>
            <a:r>
              <a:rPr lang="en-US" altLang="zh-CN" dirty="0" smtClean="0"/>
              <a:t>2. </a:t>
            </a:r>
            <a:r>
              <a:rPr lang="en-US" altLang="zh-CN" dirty="0" err="1" smtClean="0"/>
              <a:t>NameNode</a:t>
            </a:r>
            <a:r>
              <a:rPr lang="zh-CN" altLang="en-US" dirty="0" smtClean="0"/>
              <a:t>根据文件大小和文件块配置情况，返回给</a:t>
            </a:r>
            <a:r>
              <a:rPr lang="en-US" altLang="zh-CN" dirty="0" smtClean="0"/>
              <a:t>Client</a:t>
            </a:r>
            <a:r>
              <a:rPr lang="zh-CN" altLang="en-US" dirty="0" smtClean="0"/>
              <a:t>它所管理部分</a:t>
            </a:r>
            <a:r>
              <a:rPr lang="en-US" altLang="zh-CN" dirty="0" err="1" smtClean="0"/>
              <a:t>DataNode</a:t>
            </a:r>
            <a:r>
              <a:rPr lang="zh-CN" altLang="en-US" dirty="0" smtClean="0"/>
              <a:t>的信息。</a:t>
            </a:r>
          </a:p>
          <a:p>
            <a:pPr>
              <a:defRPr/>
            </a:pPr>
            <a:r>
              <a:rPr lang="en-US" altLang="zh-CN" dirty="0" smtClean="0"/>
              <a:t>3. Client</a:t>
            </a:r>
            <a:r>
              <a:rPr lang="zh-CN" altLang="en-US" dirty="0" smtClean="0"/>
              <a:t>将文件划分为多个</a:t>
            </a:r>
            <a:r>
              <a:rPr lang="en-US" altLang="zh-CN" dirty="0" smtClean="0"/>
              <a:t>Block</a:t>
            </a:r>
            <a:r>
              <a:rPr lang="zh-CN" altLang="en-US" dirty="0" smtClean="0"/>
              <a:t>，根据</a:t>
            </a:r>
            <a:r>
              <a:rPr lang="en-US" altLang="zh-CN" dirty="0" err="1" smtClean="0"/>
              <a:t>DataNode</a:t>
            </a:r>
            <a:r>
              <a:rPr lang="zh-CN" altLang="en-US" dirty="0" smtClean="0"/>
              <a:t>的地址信息，按顺序写入到每一个</a:t>
            </a:r>
            <a:r>
              <a:rPr lang="en-US" altLang="zh-CN" dirty="0" err="1" smtClean="0"/>
              <a:t>DataNode</a:t>
            </a:r>
            <a:r>
              <a:rPr lang="zh-CN" altLang="en-US" dirty="0" smtClean="0"/>
              <a:t>块中。</a:t>
            </a:r>
          </a:p>
          <a:p>
            <a:pPr>
              <a:defRPr/>
            </a:pPr>
            <a:r>
              <a:rPr lang="zh-CN" altLang="en-US" dirty="0" smtClean="0"/>
              <a:t>文件读取：</a:t>
            </a:r>
          </a:p>
          <a:p>
            <a:pPr>
              <a:defRPr/>
            </a:pPr>
            <a:r>
              <a:rPr lang="en-US" altLang="zh-CN" dirty="0" smtClean="0"/>
              <a:t>1. Client</a:t>
            </a:r>
            <a:r>
              <a:rPr lang="zh-CN" altLang="en-US" dirty="0" smtClean="0"/>
              <a:t>向</a:t>
            </a:r>
            <a:r>
              <a:rPr lang="en-US" altLang="zh-CN" dirty="0" err="1" smtClean="0"/>
              <a:t>NameNode</a:t>
            </a:r>
            <a:r>
              <a:rPr lang="zh-CN" altLang="en-US" dirty="0" smtClean="0"/>
              <a:t>发起文件读取的请求。</a:t>
            </a:r>
          </a:p>
          <a:p>
            <a:pPr>
              <a:defRPr/>
            </a:pPr>
            <a:r>
              <a:rPr lang="en-US" altLang="zh-CN" dirty="0" smtClean="0"/>
              <a:t>2. </a:t>
            </a:r>
            <a:r>
              <a:rPr lang="en-US" altLang="zh-CN" dirty="0" err="1" smtClean="0"/>
              <a:t>NameNode</a:t>
            </a:r>
            <a:r>
              <a:rPr lang="zh-CN" altLang="en-US" dirty="0" smtClean="0"/>
              <a:t>返回文件存储的</a:t>
            </a:r>
            <a:r>
              <a:rPr lang="en-US" altLang="zh-CN" dirty="0" err="1" smtClean="0"/>
              <a:t>DataNode</a:t>
            </a:r>
            <a:r>
              <a:rPr lang="zh-CN" altLang="en-US" dirty="0" smtClean="0"/>
              <a:t>的信息。</a:t>
            </a:r>
          </a:p>
          <a:p>
            <a:pPr>
              <a:defRPr/>
            </a:pPr>
            <a:r>
              <a:rPr lang="en-US" altLang="zh-CN" dirty="0" smtClean="0"/>
              <a:t>3. Client</a:t>
            </a:r>
            <a:r>
              <a:rPr lang="zh-CN" altLang="en-US" dirty="0" smtClean="0"/>
              <a:t>读取文件信息。</a:t>
            </a:r>
          </a:p>
          <a:p>
            <a:pPr>
              <a:defRPr/>
            </a:pPr>
            <a:r>
              <a:rPr lang="zh-CN" altLang="en-US" dirty="0" smtClean="0"/>
              <a:t>文件</a:t>
            </a:r>
            <a:r>
              <a:rPr lang="en-US" altLang="zh-CN" dirty="0" smtClean="0"/>
              <a:t>Block</a:t>
            </a:r>
            <a:r>
              <a:rPr lang="zh-CN" altLang="en-US" dirty="0" smtClean="0"/>
              <a:t>复制：</a:t>
            </a:r>
          </a:p>
          <a:p>
            <a:pPr>
              <a:defRPr/>
            </a:pPr>
            <a:r>
              <a:rPr lang="en-US" altLang="zh-CN" dirty="0" smtClean="0"/>
              <a:t>1. </a:t>
            </a:r>
            <a:r>
              <a:rPr lang="en-US" altLang="zh-CN" dirty="0" err="1" smtClean="0"/>
              <a:t>NameNode</a:t>
            </a:r>
            <a:r>
              <a:rPr lang="zh-CN" altLang="en-US" dirty="0" smtClean="0"/>
              <a:t>发现部分文件的</a:t>
            </a:r>
            <a:r>
              <a:rPr lang="en-US" altLang="zh-CN" dirty="0" smtClean="0"/>
              <a:t>block</a:t>
            </a:r>
            <a:r>
              <a:rPr lang="zh-CN" altLang="en-US" dirty="0" smtClean="0"/>
              <a:t>不符合最小复制数或者部分</a:t>
            </a:r>
            <a:r>
              <a:rPr lang="en-US" altLang="zh-CN" dirty="0" err="1" smtClean="0"/>
              <a:t>DataNode</a:t>
            </a:r>
            <a:r>
              <a:rPr lang="zh-CN" altLang="en-US" dirty="0" smtClean="0"/>
              <a:t>失效。</a:t>
            </a:r>
          </a:p>
          <a:p>
            <a:pPr>
              <a:defRPr/>
            </a:pPr>
            <a:r>
              <a:rPr lang="en-US" altLang="zh-CN" dirty="0" smtClean="0"/>
              <a:t>2.</a:t>
            </a:r>
            <a:r>
              <a:rPr lang="zh-CN" altLang="en-US" dirty="0" smtClean="0"/>
              <a:t>通知</a:t>
            </a:r>
            <a:r>
              <a:rPr lang="en-US" altLang="zh-CN" dirty="0" err="1" smtClean="0"/>
              <a:t>DataNode</a:t>
            </a:r>
            <a:r>
              <a:rPr lang="zh-CN" altLang="en-US" dirty="0" smtClean="0"/>
              <a:t>相互复制</a:t>
            </a:r>
            <a:r>
              <a:rPr lang="en-US" altLang="zh-CN" dirty="0" smtClean="0"/>
              <a:t>Block</a:t>
            </a:r>
            <a:r>
              <a:rPr lang="zh-CN" altLang="en-US" dirty="0" smtClean="0"/>
              <a:t>。</a:t>
            </a:r>
          </a:p>
          <a:p>
            <a:pPr>
              <a:defRPr/>
            </a:pPr>
            <a:r>
              <a:rPr lang="en-US" altLang="zh-CN" dirty="0" smtClean="0"/>
              <a:t>3. </a:t>
            </a:r>
            <a:r>
              <a:rPr lang="en-US" altLang="zh-CN" dirty="0" err="1" smtClean="0"/>
              <a:t>DataNode</a:t>
            </a:r>
            <a:r>
              <a:rPr lang="zh-CN" altLang="en-US" dirty="0" smtClean="0"/>
              <a:t>开始直接相互复制</a:t>
            </a:r>
            <a:endParaRPr lang="en-US" altLang="zh-CN" dirty="0" smtClean="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872B9E0-AF55-4C6A-864A-77227E808054}" type="slidenum">
              <a:rPr lang="zh-CN" altLang="en-US" smtClean="0"/>
              <a:pPr eaLnBrk="1" hangingPunct="1"/>
              <a:t>17</a:t>
            </a:fld>
            <a:endParaRPr lang="zh-CN" altLang="en-US" smtClean="0"/>
          </a:p>
        </p:txBody>
      </p:sp>
    </p:spTree>
    <p:extLst>
      <p:ext uri="{BB962C8B-B14F-4D97-AF65-F5344CB8AC3E}">
        <p14:creationId xmlns:p14="http://schemas.microsoft.com/office/powerpoint/2010/main" val="2307769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2330FC5-2947-4400-B4CD-0F02B08AD5D3}" type="slidenum">
              <a:rPr lang="zh-CN" altLang="en-US" smtClean="0"/>
              <a:pPr eaLnBrk="1" hangingPunct="1"/>
              <a:t>18</a:t>
            </a:fld>
            <a:endParaRPr lang="zh-CN" altLang="en-US" smtClean="0"/>
          </a:p>
        </p:txBody>
      </p:sp>
    </p:spTree>
    <p:extLst>
      <p:ext uri="{BB962C8B-B14F-4D97-AF65-F5344CB8AC3E}">
        <p14:creationId xmlns:p14="http://schemas.microsoft.com/office/powerpoint/2010/main" val="293706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a:defRPr/>
            </a:pPr>
            <a:r>
              <a:rPr lang="en-US" altLang="zh-CN" dirty="0" smtClean="0"/>
              <a:t>Client</a:t>
            </a:r>
          </a:p>
          <a:p>
            <a:pPr>
              <a:defRPr/>
            </a:pPr>
            <a:r>
              <a:rPr lang="en-US" altLang="zh-CN" dirty="0" err="1" smtClean="0"/>
              <a:t>HBase</a:t>
            </a:r>
            <a:r>
              <a:rPr lang="en-US" altLang="zh-CN" dirty="0" smtClean="0"/>
              <a:t> Client</a:t>
            </a:r>
            <a:r>
              <a:rPr lang="zh-CN" altLang="en-US" dirty="0" smtClean="0"/>
              <a:t>使用</a:t>
            </a:r>
            <a:r>
              <a:rPr lang="en-US" altLang="zh-CN" dirty="0" err="1" smtClean="0"/>
              <a:t>HBase</a:t>
            </a:r>
            <a:r>
              <a:rPr lang="zh-CN" altLang="en-US" dirty="0" smtClean="0"/>
              <a:t>的</a:t>
            </a:r>
            <a:r>
              <a:rPr lang="en-US" altLang="zh-CN" dirty="0" smtClean="0"/>
              <a:t>RPC</a:t>
            </a:r>
            <a:r>
              <a:rPr lang="zh-CN" altLang="en-US" dirty="0" smtClean="0"/>
              <a:t>机制与</a:t>
            </a:r>
            <a:r>
              <a:rPr lang="en-US" altLang="zh-CN" dirty="0" err="1" smtClean="0"/>
              <a:t>HMaster</a:t>
            </a:r>
            <a:r>
              <a:rPr lang="zh-CN" altLang="en-US" dirty="0" smtClean="0"/>
              <a:t>和</a:t>
            </a:r>
            <a:r>
              <a:rPr lang="en-US" altLang="zh-CN" dirty="0" err="1" smtClean="0"/>
              <a:t>HRegionServer</a:t>
            </a:r>
            <a:r>
              <a:rPr lang="zh-CN" altLang="en-US" dirty="0" smtClean="0"/>
              <a:t>进行通信，对于管理类操作，</a:t>
            </a:r>
            <a:r>
              <a:rPr lang="en-US" altLang="zh-CN" dirty="0" smtClean="0"/>
              <a:t>Client</a:t>
            </a:r>
            <a:r>
              <a:rPr lang="zh-CN" altLang="en-US" dirty="0" smtClean="0"/>
              <a:t>与</a:t>
            </a:r>
            <a:r>
              <a:rPr lang="en-US" altLang="zh-CN" dirty="0" err="1" smtClean="0"/>
              <a:t>HMaster</a:t>
            </a:r>
            <a:r>
              <a:rPr lang="zh-CN" altLang="en-US" dirty="0" smtClean="0"/>
              <a:t>进行</a:t>
            </a:r>
            <a:r>
              <a:rPr lang="en-US" altLang="zh-CN" dirty="0" smtClean="0"/>
              <a:t>RPC</a:t>
            </a:r>
            <a:r>
              <a:rPr lang="zh-CN" altLang="en-US" dirty="0" smtClean="0"/>
              <a:t>；对于数据读写类操作，</a:t>
            </a:r>
            <a:r>
              <a:rPr lang="en-US" altLang="zh-CN" dirty="0" smtClean="0"/>
              <a:t>Client</a:t>
            </a:r>
            <a:r>
              <a:rPr lang="zh-CN" altLang="en-US" dirty="0" smtClean="0"/>
              <a:t>与</a:t>
            </a:r>
            <a:r>
              <a:rPr lang="en-US" altLang="zh-CN" dirty="0" err="1" smtClean="0"/>
              <a:t>HRegionServer</a:t>
            </a:r>
            <a:r>
              <a:rPr lang="zh-CN" altLang="en-US" dirty="0" smtClean="0"/>
              <a:t>进行</a:t>
            </a:r>
            <a:r>
              <a:rPr lang="en-US" altLang="zh-CN" dirty="0" smtClean="0"/>
              <a:t>RPC</a:t>
            </a:r>
          </a:p>
          <a:p>
            <a:pPr>
              <a:defRPr/>
            </a:pPr>
            <a:endParaRPr lang="en-US" altLang="zh-CN" dirty="0" smtClean="0"/>
          </a:p>
          <a:p>
            <a:pPr>
              <a:defRPr/>
            </a:pPr>
            <a:r>
              <a:rPr lang="en-US" altLang="zh-CN" dirty="0" smtClean="0"/>
              <a:t>Zookeeper</a:t>
            </a:r>
          </a:p>
          <a:p>
            <a:pPr>
              <a:defRPr/>
            </a:pPr>
            <a:r>
              <a:rPr lang="en-US" altLang="zh-CN" dirty="0" smtClean="0"/>
              <a:t>Zookeeper Quorum</a:t>
            </a:r>
            <a:r>
              <a:rPr lang="zh-CN" altLang="en-US" dirty="0" smtClean="0"/>
              <a:t>中除了存储了</a:t>
            </a:r>
            <a:r>
              <a:rPr lang="en-US" altLang="zh-CN" dirty="0" smtClean="0"/>
              <a:t>-ROOT-</a:t>
            </a:r>
            <a:r>
              <a:rPr lang="zh-CN" altLang="en-US" dirty="0" smtClean="0"/>
              <a:t>表的地址和</a:t>
            </a:r>
            <a:r>
              <a:rPr lang="en-US" altLang="zh-CN" dirty="0" err="1" smtClean="0"/>
              <a:t>HMaster</a:t>
            </a:r>
            <a:r>
              <a:rPr lang="zh-CN" altLang="en-US" dirty="0" smtClean="0"/>
              <a:t>的地址，</a:t>
            </a:r>
            <a:r>
              <a:rPr lang="en-US" altLang="zh-CN" dirty="0" err="1" smtClean="0"/>
              <a:t>HRegionServer</a:t>
            </a:r>
            <a:r>
              <a:rPr lang="zh-CN" altLang="en-US" dirty="0" smtClean="0"/>
              <a:t>也会把自己以</a:t>
            </a:r>
            <a:r>
              <a:rPr lang="en-US" altLang="zh-CN" dirty="0" smtClean="0"/>
              <a:t>Ephemeral</a:t>
            </a:r>
            <a:r>
              <a:rPr lang="zh-CN" altLang="en-US" dirty="0" smtClean="0"/>
              <a:t>方式注册到</a:t>
            </a:r>
            <a:r>
              <a:rPr lang="en-US" altLang="zh-CN" dirty="0" smtClean="0"/>
              <a:t>Zookeeper</a:t>
            </a:r>
            <a:r>
              <a:rPr lang="zh-CN" altLang="en-US" dirty="0" smtClean="0"/>
              <a:t>中，使得</a:t>
            </a:r>
            <a:r>
              <a:rPr lang="en-US" altLang="zh-CN" dirty="0" err="1" smtClean="0"/>
              <a:t>HMaster</a:t>
            </a:r>
            <a:r>
              <a:rPr lang="zh-CN" altLang="en-US" dirty="0" smtClean="0"/>
              <a:t>可以随时感知到各个</a:t>
            </a:r>
            <a:r>
              <a:rPr lang="en-US" altLang="zh-CN" dirty="0" err="1" smtClean="0"/>
              <a:t>HRegionServer</a:t>
            </a:r>
            <a:r>
              <a:rPr lang="zh-CN" altLang="en-US" dirty="0" smtClean="0"/>
              <a:t>的健康状态。此外，</a:t>
            </a:r>
            <a:r>
              <a:rPr lang="en-US" altLang="zh-CN" dirty="0" smtClean="0"/>
              <a:t>Zookeeper</a:t>
            </a:r>
            <a:r>
              <a:rPr lang="zh-CN" altLang="en-US" dirty="0" smtClean="0"/>
              <a:t>也避免了</a:t>
            </a:r>
            <a:r>
              <a:rPr lang="en-US" altLang="zh-CN" dirty="0" err="1" smtClean="0"/>
              <a:t>HMaster</a:t>
            </a:r>
            <a:r>
              <a:rPr lang="zh-CN" altLang="en-US" dirty="0" smtClean="0"/>
              <a:t>的单点问题</a:t>
            </a:r>
          </a:p>
          <a:p>
            <a:pPr>
              <a:defRPr/>
            </a:pPr>
            <a:endParaRPr lang="zh-CN" altLang="en-US" dirty="0" smtClean="0"/>
          </a:p>
          <a:p>
            <a:pPr>
              <a:defRPr/>
            </a:pPr>
            <a:r>
              <a:rPr lang="en-US" altLang="zh-CN" dirty="0" err="1" smtClean="0"/>
              <a:t>HMaster</a:t>
            </a:r>
            <a:endParaRPr lang="en-US" altLang="zh-CN" dirty="0" smtClean="0"/>
          </a:p>
          <a:p>
            <a:pPr>
              <a:defRPr/>
            </a:pPr>
            <a:r>
              <a:rPr lang="en-US" altLang="zh-CN" dirty="0" err="1" smtClean="0"/>
              <a:t>HMaster</a:t>
            </a:r>
            <a:r>
              <a:rPr lang="zh-CN" altLang="en-US" dirty="0" smtClean="0"/>
              <a:t>没有单点问题，</a:t>
            </a:r>
            <a:r>
              <a:rPr lang="en-US" altLang="zh-CN" dirty="0" err="1" smtClean="0"/>
              <a:t>HBase</a:t>
            </a:r>
            <a:r>
              <a:rPr lang="zh-CN" altLang="en-US" dirty="0" smtClean="0"/>
              <a:t>中可以启动多个</a:t>
            </a:r>
            <a:r>
              <a:rPr lang="en-US" altLang="zh-CN" dirty="0" err="1" smtClean="0"/>
              <a:t>HMaster</a:t>
            </a:r>
            <a:r>
              <a:rPr lang="zh-CN" altLang="en-US" dirty="0" smtClean="0"/>
              <a:t>，通过</a:t>
            </a:r>
            <a:r>
              <a:rPr lang="en-US" altLang="zh-CN" dirty="0" smtClean="0"/>
              <a:t>Zookeeper</a:t>
            </a:r>
            <a:r>
              <a:rPr lang="zh-CN" altLang="en-US" dirty="0" smtClean="0"/>
              <a:t>的</a:t>
            </a:r>
            <a:r>
              <a:rPr lang="en-US" altLang="zh-CN" dirty="0" smtClean="0"/>
              <a:t>Master Election</a:t>
            </a:r>
            <a:r>
              <a:rPr lang="zh-CN" altLang="en-US" dirty="0" smtClean="0"/>
              <a:t>机制保证总有一个</a:t>
            </a:r>
            <a:r>
              <a:rPr lang="en-US" altLang="zh-CN" dirty="0" smtClean="0"/>
              <a:t>Master</a:t>
            </a:r>
            <a:r>
              <a:rPr lang="zh-CN" altLang="en-US" dirty="0" smtClean="0"/>
              <a:t>运行，</a:t>
            </a:r>
            <a:r>
              <a:rPr lang="en-US" altLang="zh-CN" dirty="0" err="1" smtClean="0"/>
              <a:t>HMaster</a:t>
            </a:r>
            <a:r>
              <a:rPr lang="zh-CN" altLang="en-US" dirty="0" smtClean="0"/>
              <a:t>在功能上主要负责</a:t>
            </a:r>
            <a:r>
              <a:rPr lang="en-US" altLang="zh-CN" dirty="0" smtClean="0"/>
              <a:t>Table</a:t>
            </a:r>
            <a:r>
              <a:rPr lang="zh-CN" altLang="en-US" dirty="0" smtClean="0"/>
              <a:t>和</a:t>
            </a:r>
            <a:r>
              <a:rPr lang="en-US" altLang="zh-CN" dirty="0" smtClean="0"/>
              <a:t>Region</a:t>
            </a:r>
            <a:r>
              <a:rPr lang="zh-CN" altLang="en-US" dirty="0" smtClean="0"/>
              <a:t>的管理工作：</a:t>
            </a:r>
          </a:p>
          <a:p>
            <a:pPr>
              <a:defRPr/>
            </a:pPr>
            <a:endParaRPr lang="zh-CN" altLang="en-US" dirty="0" smtClean="0"/>
          </a:p>
          <a:p>
            <a:pPr>
              <a:defRPr/>
            </a:pPr>
            <a:r>
              <a:rPr lang="en-US" altLang="zh-CN" dirty="0" smtClean="0"/>
              <a:t>1.       </a:t>
            </a:r>
            <a:r>
              <a:rPr lang="zh-CN" altLang="en-US" dirty="0" smtClean="0"/>
              <a:t>管理用户对</a:t>
            </a:r>
            <a:r>
              <a:rPr lang="en-US" altLang="zh-CN" dirty="0" smtClean="0"/>
              <a:t>Table</a:t>
            </a:r>
            <a:r>
              <a:rPr lang="zh-CN" altLang="en-US" dirty="0" smtClean="0"/>
              <a:t>的增、删、改、查操作</a:t>
            </a:r>
          </a:p>
          <a:p>
            <a:pPr>
              <a:defRPr/>
            </a:pPr>
            <a:r>
              <a:rPr lang="en-US" altLang="zh-CN" dirty="0" smtClean="0"/>
              <a:t>2.       </a:t>
            </a:r>
            <a:r>
              <a:rPr lang="zh-CN" altLang="en-US" dirty="0" smtClean="0"/>
              <a:t>管理</a:t>
            </a:r>
            <a:r>
              <a:rPr lang="en-US" altLang="zh-CN" dirty="0" err="1" smtClean="0"/>
              <a:t>HRegionServer</a:t>
            </a:r>
            <a:r>
              <a:rPr lang="zh-CN" altLang="en-US" dirty="0" smtClean="0"/>
              <a:t>的负载均衡，调整</a:t>
            </a:r>
            <a:r>
              <a:rPr lang="en-US" altLang="zh-CN" dirty="0" smtClean="0"/>
              <a:t>Region</a:t>
            </a:r>
            <a:r>
              <a:rPr lang="zh-CN" altLang="en-US" dirty="0" smtClean="0"/>
              <a:t>分布</a:t>
            </a:r>
          </a:p>
          <a:p>
            <a:pPr>
              <a:defRPr/>
            </a:pPr>
            <a:r>
              <a:rPr lang="en-US" altLang="zh-CN" dirty="0" smtClean="0"/>
              <a:t>3.       </a:t>
            </a:r>
            <a:r>
              <a:rPr lang="zh-CN" altLang="en-US" dirty="0" smtClean="0"/>
              <a:t>在</a:t>
            </a:r>
            <a:r>
              <a:rPr lang="en-US" altLang="zh-CN" dirty="0" smtClean="0"/>
              <a:t>Region Split</a:t>
            </a:r>
            <a:r>
              <a:rPr lang="zh-CN" altLang="en-US" dirty="0" smtClean="0"/>
              <a:t>后，负责新</a:t>
            </a:r>
            <a:r>
              <a:rPr lang="en-US" altLang="zh-CN" dirty="0" smtClean="0"/>
              <a:t>Region</a:t>
            </a:r>
            <a:r>
              <a:rPr lang="zh-CN" altLang="en-US" dirty="0" smtClean="0"/>
              <a:t>的分配</a:t>
            </a:r>
          </a:p>
          <a:p>
            <a:pPr>
              <a:defRPr/>
            </a:pPr>
            <a:r>
              <a:rPr lang="en-US" altLang="zh-CN" dirty="0" smtClean="0"/>
              <a:t>4.       </a:t>
            </a:r>
            <a:r>
              <a:rPr lang="zh-CN" altLang="en-US" dirty="0" smtClean="0"/>
              <a:t>在</a:t>
            </a:r>
            <a:r>
              <a:rPr lang="en-US" altLang="zh-CN" dirty="0" err="1" smtClean="0"/>
              <a:t>HRegionServer</a:t>
            </a:r>
            <a:r>
              <a:rPr lang="zh-CN" altLang="en-US" dirty="0" smtClean="0"/>
              <a:t>停机后，负责失效</a:t>
            </a:r>
            <a:r>
              <a:rPr lang="en-US" altLang="zh-CN" dirty="0" err="1" smtClean="0"/>
              <a:t>HRegionServer</a:t>
            </a:r>
            <a:r>
              <a:rPr lang="en-US" altLang="zh-CN" dirty="0" smtClean="0"/>
              <a:t> </a:t>
            </a:r>
            <a:r>
              <a:rPr lang="zh-CN" altLang="en-US" dirty="0" smtClean="0"/>
              <a:t>上的</a:t>
            </a:r>
            <a:r>
              <a:rPr lang="en-US" altLang="zh-CN" dirty="0" smtClean="0"/>
              <a:t>Regions</a:t>
            </a:r>
            <a:r>
              <a:rPr lang="zh-CN" altLang="en-US" dirty="0" smtClean="0"/>
              <a:t>迁移</a:t>
            </a:r>
          </a:p>
          <a:p>
            <a:pPr>
              <a:defRPr/>
            </a:pPr>
            <a:endParaRPr lang="zh-CN" altLang="en-US" dirty="0" smtClean="0"/>
          </a:p>
          <a:p>
            <a:pPr>
              <a:defRPr/>
            </a:pPr>
            <a:r>
              <a:rPr lang="en-US" altLang="zh-CN" dirty="0" err="1" smtClean="0"/>
              <a:t>HRegionServer</a:t>
            </a:r>
            <a:endParaRPr lang="en-US" altLang="zh-CN" dirty="0" smtClean="0"/>
          </a:p>
          <a:p>
            <a:pPr>
              <a:defRPr/>
            </a:pPr>
            <a:r>
              <a:rPr lang="en-US" altLang="zh-CN" dirty="0" err="1" smtClean="0"/>
              <a:t>HRegionServer</a:t>
            </a:r>
            <a:r>
              <a:rPr lang="zh-CN" altLang="en-US" dirty="0" smtClean="0"/>
              <a:t>主要负责响应用户</a:t>
            </a:r>
            <a:r>
              <a:rPr lang="en-US" altLang="zh-CN" dirty="0" smtClean="0"/>
              <a:t>I/O</a:t>
            </a:r>
            <a:r>
              <a:rPr lang="zh-CN" altLang="en-US" dirty="0" smtClean="0"/>
              <a:t>请求，向</a:t>
            </a:r>
            <a:r>
              <a:rPr lang="en-US" altLang="zh-CN" dirty="0" smtClean="0"/>
              <a:t>HDFS</a:t>
            </a:r>
            <a:r>
              <a:rPr lang="zh-CN" altLang="en-US" dirty="0" smtClean="0"/>
              <a:t>文件系统中读写数据，是</a:t>
            </a:r>
            <a:r>
              <a:rPr lang="en-US" altLang="zh-CN" dirty="0" err="1" smtClean="0"/>
              <a:t>HBase</a:t>
            </a:r>
            <a:r>
              <a:rPr lang="zh-CN" altLang="en-US" dirty="0" smtClean="0"/>
              <a:t>中最核心的模块。</a:t>
            </a:r>
            <a:endParaRPr lang="zh-CN" altLang="en-US" dirty="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9DE0822-79FE-4694-A6D6-DB4F6A6165FF}" type="slidenum">
              <a:rPr lang="zh-CN" altLang="en-US" smtClean="0"/>
              <a:pPr eaLnBrk="1" hangingPunct="1"/>
              <a:t>24</a:t>
            </a:fld>
            <a:endParaRPr lang="zh-CN" altLang="en-US" smtClean="0"/>
          </a:p>
        </p:txBody>
      </p:sp>
    </p:spTree>
    <p:extLst>
      <p:ext uri="{BB962C8B-B14F-4D97-AF65-F5344CB8AC3E}">
        <p14:creationId xmlns:p14="http://schemas.microsoft.com/office/powerpoint/2010/main" val="936617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C5091F8-2D7A-4876-A514-F34D921F0D87}" type="slidenum">
              <a:rPr lang="en-US" altLang="zh-CN"/>
              <a:pPr>
                <a:defRPr/>
              </a:pPr>
              <a:t>‹#›</a:t>
            </a:fld>
            <a:endParaRPr lang="en-US" altLang="zh-CN"/>
          </a:p>
        </p:txBody>
      </p:sp>
    </p:spTree>
    <p:extLst>
      <p:ext uri="{BB962C8B-B14F-4D97-AF65-F5344CB8AC3E}">
        <p14:creationId xmlns:p14="http://schemas.microsoft.com/office/powerpoint/2010/main" val="177423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48C817C-54D4-439A-BCA2-AA18E988BAA3}" type="slidenum">
              <a:rPr lang="en-US" altLang="zh-CN"/>
              <a:pPr>
                <a:defRPr/>
              </a:pPr>
              <a:t>‹#›</a:t>
            </a:fld>
            <a:endParaRPr lang="en-US" altLang="zh-CN"/>
          </a:p>
        </p:txBody>
      </p:sp>
    </p:spTree>
    <p:extLst>
      <p:ext uri="{BB962C8B-B14F-4D97-AF65-F5344CB8AC3E}">
        <p14:creationId xmlns:p14="http://schemas.microsoft.com/office/powerpoint/2010/main" val="3808353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9C03CD3-7A1D-4511-882B-DD4FF4C110A7}" type="slidenum">
              <a:rPr lang="en-US" altLang="zh-CN"/>
              <a:pPr>
                <a:defRPr/>
              </a:pPr>
              <a:t>‹#›</a:t>
            </a:fld>
            <a:endParaRPr lang="en-US" altLang="zh-CN"/>
          </a:p>
        </p:txBody>
      </p:sp>
    </p:spTree>
    <p:extLst>
      <p:ext uri="{BB962C8B-B14F-4D97-AF65-F5344CB8AC3E}">
        <p14:creationId xmlns:p14="http://schemas.microsoft.com/office/powerpoint/2010/main" val="1749393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04B3A99-FFD8-4502-AC47-6FA6B9C170B5}" type="slidenum">
              <a:rPr lang="en-US" altLang="zh-CN"/>
              <a:pPr>
                <a:defRPr/>
              </a:pPr>
              <a:t>‹#›</a:t>
            </a:fld>
            <a:endParaRPr lang="en-US" altLang="zh-CN"/>
          </a:p>
        </p:txBody>
      </p:sp>
    </p:spTree>
    <p:extLst>
      <p:ext uri="{BB962C8B-B14F-4D97-AF65-F5344CB8AC3E}">
        <p14:creationId xmlns:p14="http://schemas.microsoft.com/office/powerpoint/2010/main" val="3867072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91C3752-F8DB-4F99-9F6A-1DDD913154AF}" type="slidenum">
              <a:rPr lang="en-US" altLang="zh-CN"/>
              <a:pPr>
                <a:defRPr/>
              </a:pPr>
              <a:t>‹#›</a:t>
            </a:fld>
            <a:endParaRPr lang="en-US" altLang="zh-CN"/>
          </a:p>
        </p:txBody>
      </p:sp>
    </p:spTree>
    <p:extLst>
      <p:ext uri="{BB962C8B-B14F-4D97-AF65-F5344CB8AC3E}">
        <p14:creationId xmlns:p14="http://schemas.microsoft.com/office/powerpoint/2010/main" val="2317268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614C673-F807-4AA7-8B80-7706F495D246}" type="slidenum">
              <a:rPr lang="en-US" altLang="zh-CN"/>
              <a:pPr>
                <a:defRPr/>
              </a:pPr>
              <a:t>‹#›</a:t>
            </a:fld>
            <a:endParaRPr lang="en-US" altLang="zh-CN"/>
          </a:p>
        </p:txBody>
      </p:sp>
    </p:spTree>
    <p:extLst>
      <p:ext uri="{BB962C8B-B14F-4D97-AF65-F5344CB8AC3E}">
        <p14:creationId xmlns:p14="http://schemas.microsoft.com/office/powerpoint/2010/main" val="229653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C4C8A99-457C-4777-A64C-B7E764ECB829}" type="slidenum">
              <a:rPr lang="en-US" altLang="zh-CN"/>
              <a:pPr>
                <a:defRPr/>
              </a:pPr>
              <a:t>‹#›</a:t>
            </a:fld>
            <a:endParaRPr lang="en-US" altLang="zh-CN"/>
          </a:p>
        </p:txBody>
      </p:sp>
    </p:spTree>
    <p:extLst>
      <p:ext uri="{BB962C8B-B14F-4D97-AF65-F5344CB8AC3E}">
        <p14:creationId xmlns:p14="http://schemas.microsoft.com/office/powerpoint/2010/main" val="2649147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F572583-E54A-4475-AAAC-24887DD262D7}" type="slidenum">
              <a:rPr lang="en-US" altLang="zh-CN"/>
              <a:pPr>
                <a:defRPr/>
              </a:pPr>
              <a:t>‹#›</a:t>
            </a:fld>
            <a:endParaRPr lang="en-US" altLang="zh-CN"/>
          </a:p>
        </p:txBody>
      </p:sp>
    </p:spTree>
    <p:extLst>
      <p:ext uri="{BB962C8B-B14F-4D97-AF65-F5344CB8AC3E}">
        <p14:creationId xmlns:p14="http://schemas.microsoft.com/office/powerpoint/2010/main" val="2902562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B9DAA36-E923-4966-A038-809E9559366B}" type="slidenum">
              <a:rPr lang="en-US" altLang="zh-CN"/>
              <a:pPr>
                <a:defRPr/>
              </a:pPr>
              <a:t>‹#›</a:t>
            </a:fld>
            <a:endParaRPr lang="en-US" altLang="zh-CN"/>
          </a:p>
        </p:txBody>
      </p:sp>
    </p:spTree>
    <p:extLst>
      <p:ext uri="{BB962C8B-B14F-4D97-AF65-F5344CB8AC3E}">
        <p14:creationId xmlns:p14="http://schemas.microsoft.com/office/powerpoint/2010/main" val="68424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2DA7734-0CB6-412D-B298-DC34A4A5F7F7}" type="slidenum">
              <a:rPr lang="en-US" altLang="zh-CN"/>
              <a:pPr>
                <a:defRPr/>
              </a:pPr>
              <a:t>‹#›</a:t>
            </a:fld>
            <a:endParaRPr lang="en-US" altLang="zh-CN"/>
          </a:p>
        </p:txBody>
      </p:sp>
    </p:spTree>
    <p:extLst>
      <p:ext uri="{BB962C8B-B14F-4D97-AF65-F5344CB8AC3E}">
        <p14:creationId xmlns:p14="http://schemas.microsoft.com/office/powerpoint/2010/main" val="3922218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22C49FB-CFAD-49D9-8DA4-F7541B9E14BA}" type="slidenum">
              <a:rPr lang="en-US" altLang="zh-CN"/>
              <a:pPr>
                <a:defRPr/>
              </a:pPr>
              <a:t>‹#›</a:t>
            </a:fld>
            <a:endParaRPr lang="en-US" altLang="zh-CN"/>
          </a:p>
        </p:txBody>
      </p:sp>
    </p:spTree>
    <p:extLst>
      <p:ext uri="{BB962C8B-B14F-4D97-AF65-F5344CB8AC3E}">
        <p14:creationId xmlns:p14="http://schemas.microsoft.com/office/powerpoint/2010/main" val="145448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7FED1C4-A388-441C-94D7-0E365A8079DE}" type="slidenum">
              <a:rPr lang="en-US" altLang="zh-CN"/>
              <a:pPr>
                <a:defRPr/>
              </a:pPr>
              <a:t>‹#›</a:t>
            </a:fld>
            <a:endParaRPr lang="en-US" altLang="zh-CN"/>
          </a:p>
        </p:txBody>
      </p:sp>
    </p:spTree>
    <p:extLst>
      <p:ext uri="{BB962C8B-B14F-4D97-AF65-F5344CB8AC3E}">
        <p14:creationId xmlns:p14="http://schemas.microsoft.com/office/powerpoint/2010/main" val="2906795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cs typeface="+mn-cs"/>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cs typeface="+mn-cs"/>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latin typeface="Arial" pitchFamily="34" charset="0"/>
              </a:defRPr>
            </a:lvl1pPr>
          </a:lstStyle>
          <a:p>
            <a:pPr>
              <a:defRPr/>
            </a:pPr>
            <a:fld id="{657CB55F-DA26-4501-9144-8B9174F0E26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mj-ea"/>
          <a:cs typeface="宋体" charset="0"/>
        </a:defRPr>
      </a:lvl1pPr>
      <a:lvl2pPr algn="ctr" rtl="0" eaLnBrk="0" fontAlgn="base" hangingPunct="0">
        <a:spcBef>
          <a:spcPct val="0"/>
        </a:spcBef>
        <a:spcAft>
          <a:spcPct val="0"/>
        </a:spcAft>
        <a:defRPr kumimoji="1" sz="4400">
          <a:solidFill>
            <a:schemeClr val="tx2"/>
          </a:solidFill>
          <a:latin typeface="Arial"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charset="0"/>
          <a:ea typeface="宋体" pitchFamily="2" charset="-122"/>
          <a:cs typeface="宋体" charset="0"/>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11760" y="2420888"/>
            <a:ext cx="4464496" cy="830997"/>
          </a:xfrm>
          <a:prstGeom prst="rect">
            <a:avLst/>
          </a:prstGeom>
          <a:noFill/>
        </p:spPr>
        <p:txBody>
          <a:bodyPr wrap="square" rtlCol="0">
            <a:spAutoFit/>
          </a:bodyPr>
          <a:lstStyle/>
          <a:p>
            <a:r>
              <a:rPr lang="en-US" altLang="zh-CN" sz="4800" dirty="0" err="1" smtClean="0">
                <a:latin typeface="+mn-ea"/>
                <a:ea typeface="+mn-ea"/>
              </a:rPr>
              <a:t>Hadoop</a:t>
            </a:r>
            <a:r>
              <a:rPr lang="zh-CN" altLang="en-US" sz="4800" dirty="0" smtClean="0">
                <a:latin typeface="+mn-ea"/>
                <a:ea typeface="+mn-ea"/>
              </a:rPr>
              <a:t>原理介绍</a:t>
            </a:r>
            <a:endParaRPr lang="zh-CN" altLang="en-US" sz="4800" dirty="0">
              <a:latin typeface="+mn-ea"/>
              <a:ea typeface="+mn-ea"/>
            </a:endParaRPr>
          </a:p>
        </p:txBody>
      </p:sp>
      <p:pic>
        <p:nvPicPr>
          <p:cNvPr id="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3733" y="4077072"/>
            <a:ext cx="440055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3307832"/>
      </p:ext>
    </p:extLst>
  </p:cSld>
  <p:clrMapOvr>
    <a:masterClrMapping/>
  </p:clrMapOvr>
  <p:transition spd="slow" advTm="49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107950" y="115888"/>
            <a:ext cx="4200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solidFill>
                  <a:schemeClr val="bg1"/>
                </a:solidFill>
                <a:ea typeface="黑体" pitchFamily="49" charset="-122"/>
              </a:rPr>
              <a:t>MPP vs. Hadoop/Hive/HBase</a:t>
            </a:r>
          </a:p>
        </p:txBody>
      </p:sp>
      <p:pic>
        <p:nvPicPr>
          <p:cNvPr id="11267" name="内容占位符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58800" y="1052513"/>
            <a:ext cx="7500938" cy="4525962"/>
          </a:xfrm>
        </p:spPr>
      </p:pic>
    </p:spTree>
  </p:cSld>
  <p:clrMapOvr>
    <a:masterClrMapping/>
  </p:clrMapOvr>
  <p:transition spd="slow" advTm="365"/>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内容占位符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79413" y="1141413"/>
            <a:ext cx="8286750" cy="4695825"/>
          </a:xfrm>
        </p:spPr>
      </p:pic>
      <p:sp>
        <p:nvSpPr>
          <p:cNvPr id="12291" name="Text Box 4"/>
          <p:cNvSpPr txBox="1">
            <a:spLocks noChangeArrowheads="1"/>
          </p:cNvSpPr>
          <p:nvPr/>
        </p:nvSpPr>
        <p:spPr bwMode="auto">
          <a:xfrm>
            <a:off x="107950" y="115888"/>
            <a:ext cx="21891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solidFill>
                  <a:schemeClr val="bg1"/>
                </a:solidFill>
                <a:ea typeface="黑体" pitchFamily="49" charset="-122"/>
              </a:rPr>
              <a:t>Hadoop</a:t>
            </a:r>
            <a:r>
              <a:rPr lang="zh-CN" altLang="en-US" sz="2400">
                <a:solidFill>
                  <a:schemeClr val="bg1"/>
                </a:solidFill>
                <a:ea typeface="黑体" pitchFamily="49" charset="-122"/>
              </a:rPr>
              <a:t>生态圈</a:t>
            </a:r>
            <a:endParaRPr lang="en-US" altLang="zh-CN" sz="2400">
              <a:solidFill>
                <a:schemeClr val="bg1"/>
              </a:solidFill>
              <a:ea typeface="黑体" pitchFamily="49" charset="-122"/>
            </a:endParaRPr>
          </a:p>
        </p:txBody>
      </p:sp>
    </p:spTree>
  </p:cSld>
  <p:clrMapOvr>
    <a:masterClrMapping/>
  </p:clrMapOvr>
  <p:transition spd="slow" advTm="365"/>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p:cNvSpPr>
            <a:spLocks noGrp="1"/>
          </p:cNvSpPr>
          <p:nvPr>
            <p:ph idx="1"/>
          </p:nvPr>
        </p:nvSpPr>
        <p:spPr>
          <a:xfrm>
            <a:off x="357188" y="850900"/>
            <a:ext cx="8329612" cy="5275263"/>
          </a:xfrm>
        </p:spPr>
        <p:txBody>
          <a:bodyPr/>
          <a:lstStyle/>
          <a:p>
            <a:r>
              <a:rPr lang="en-US" altLang="zh-CN" sz="1800" dirty="0" smtClean="0"/>
              <a:t>Core</a:t>
            </a:r>
            <a:r>
              <a:rPr lang="zh-CN" altLang="en-US" sz="1800" dirty="0" smtClean="0"/>
              <a:t>：一套分布式文件系统以及支持</a:t>
            </a:r>
            <a:r>
              <a:rPr lang="en-US" altLang="zh-CN" sz="1800" dirty="0" smtClean="0"/>
              <a:t>Map-Reduce</a:t>
            </a:r>
            <a:r>
              <a:rPr lang="zh-CN" altLang="en-US" sz="1800" dirty="0" smtClean="0"/>
              <a:t>的计算框架</a:t>
            </a:r>
          </a:p>
          <a:p>
            <a:r>
              <a:rPr lang="en-US" altLang="zh-CN" sz="1800" dirty="0" smtClean="0"/>
              <a:t>Avro</a:t>
            </a:r>
            <a:r>
              <a:rPr lang="zh-CN" altLang="en-US" sz="1800" dirty="0" smtClean="0"/>
              <a:t>：定义了一种用于支持大数据应用的数据格式，并为这种格式提供了不同的编程语言的支持</a:t>
            </a:r>
          </a:p>
          <a:p>
            <a:r>
              <a:rPr lang="en-US" altLang="zh-CN" sz="1800" dirty="0" smtClean="0"/>
              <a:t>HDFS</a:t>
            </a:r>
            <a:r>
              <a:rPr lang="zh-CN" altLang="en-US" sz="1800" dirty="0" smtClean="0"/>
              <a:t>：</a:t>
            </a:r>
            <a:r>
              <a:rPr lang="en-US" altLang="zh-CN" sz="1800" dirty="0" err="1" smtClean="0"/>
              <a:t>Hadoop</a:t>
            </a:r>
            <a:r>
              <a:rPr lang="zh-CN" altLang="en-US" sz="1800" dirty="0" smtClean="0"/>
              <a:t>分布式文件系统</a:t>
            </a:r>
          </a:p>
          <a:p>
            <a:r>
              <a:rPr lang="en-US" altLang="zh-CN" sz="1800" dirty="0" smtClean="0"/>
              <a:t>Map/Reduce</a:t>
            </a:r>
            <a:r>
              <a:rPr lang="zh-CN" altLang="en-US" sz="1800" dirty="0" smtClean="0"/>
              <a:t>：是一个使用简易的软件框架，基于它写出来的应用程序能够运行在由上千个商用机器组成的大型集群上，并以一种可靠容错的方式并行处理上</a:t>
            </a:r>
            <a:r>
              <a:rPr lang="en-US" altLang="zh-CN" sz="1800" dirty="0" smtClean="0"/>
              <a:t>T</a:t>
            </a:r>
            <a:r>
              <a:rPr lang="zh-CN" altLang="en-US" sz="1800" dirty="0" smtClean="0"/>
              <a:t>级别的数据集</a:t>
            </a:r>
          </a:p>
          <a:p>
            <a:r>
              <a:rPr lang="en-US" altLang="zh-CN" sz="1800" dirty="0" err="1" smtClean="0"/>
              <a:t>ZooKeeper</a:t>
            </a:r>
            <a:r>
              <a:rPr lang="zh-CN" altLang="en-US" sz="1800" dirty="0" smtClean="0"/>
              <a:t>：是高可用的和可靠的分布式协同系统</a:t>
            </a:r>
          </a:p>
          <a:p>
            <a:r>
              <a:rPr lang="en-US" altLang="zh-CN" sz="1800" dirty="0" smtClean="0"/>
              <a:t>Pig</a:t>
            </a:r>
            <a:r>
              <a:rPr lang="zh-CN" altLang="en-US" sz="1800" dirty="0" smtClean="0"/>
              <a:t>：建立于 </a:t>
            </a:r>
            <a:r>
              <a:rPr lang="en-US" altLang="zh-CN" sz="1800" dirty="0" err="1" smtClean="0"/>
              <a:t>Hadoop</a:t>
            </a:r>
            <a:r>
              <a:rPr lang="en-US" altLang="zh-CN" sz="1800" dirty="0" smtClean="0"/>
              <a:t> Core</a:t>
            </a:r>
            <a:r>
              <a:rPr lang="zh-CN" altLang="en-US" sz="1800" dirty="0" smtClean="0"/>
              <a:t>之上为并行计算环境提供了一套数据工作流语言和执行框架</a:t>
            </a:r>
          </a:p>
          <a:p>
            <a:r>
              <a:rPr lang="en-US" altLang="zh-CN" sz="1800" dirty="0" smtClean="0"/>
              <a:t>Hive</a:t>
            </a:r>
            <a:r>
              <a:rPr lang="zh-CN" altLang="en-US" sz="1800" dirty="0" smtClean="0"/>
              <a:t>：是为提供简单的数据操作而设计的下一代分布式数据仓库。它提供了简单的类似</a:t>
            </a:r>
            <a:r>
              <a:rPr lang="en-US" altLang="zh-CN" sz="1800" dirty="0" smtClean="0"/>
              <a:t>SQL</a:t>
            </a:r>
            <a:r>
              <a:rPr lang="zh-CN" altLang="en-US" sz="1800" dirty="0" smtClean="0"/>
              <a:t>的语法的</a:t>
            </a:r>
            <a:r>
              <a:rPr lang="en-US" altLang="zh-CN" sz="1800" dirty="0" err="1" smtClean="0"/>
              <a:t>HiveQL</a:t>
            </a:r>
            <a:r>
              <a:rPr lang="zh-CN" altLang="en-US" sz="1800" dirty="0" smtClean="0"/>
              <a:t>语言进行数据查询</a:t>
            </a:r>
          </a:p>
          <a:p>
            <a:r>
              <a:rPr lang="en-US" altLang="zh-CN" sz="1800" dirty="0" err="1" smtClean="0"/>
              <a:t>HBase</a:t>
            </a:r>
            <a:r>
              <a:rPr lang="zh-CN" altLang="en-US" sz="1800" dirty="0" smtClean="0"/>
              <a:t>：建立于 </a:t>
            </a:r>
            <a:r>
              <a:rPr lang="en-US" altLang="zh-CN" sz="1800" dirty="0" err="1" smtClean="0"/>
              <a:t>Hadoop</a:t>
            </a:r>
            <a:r>
              <a:rPr lang="en-US" altLang="zh-CN" sz="1800" dirty="0" smtClean="0"/>
              <a:t> Core</a:t>
            </a:r>
            <a:r>
              <a:rPr lang="zh-CN" altLang="en-US" sz="1800" dirty="0" smtClean="0"/>
              <a:t>之上提供一个可扩展的数据库系统</a:t>
            </a:r>
            <a:endParaRPr lang="en-US" altLang="zh-CN" sz="1800" dirty="0"/>
          </a:p>
          <a:p>
            <a:r>
              <a:rPr lang="en-US" altLang="zh-CN" sz="1800" dirty="0" smtClean="0">
                <a:solidFill>
                  <a:srgbClr val="000000"/>
                </a:solidFill>
              </a:rPr>
              <a:t>Flume</a:t>
            </a:r>
            <a:r>
              <a:rPr lang="zh-CN" altLang="en-US" sz="1800" dirty="0" smtClean="0"/>
              <a:t>：</a:t>
            </a:r>
            <a:r>
              <a:rPr lang="zh-CN" altLang="en-US" sz="1800" dirty="0" smtClean="0">
                <a:solidFill>
                  <a:srgbClr val="000000"/>
                </a:solidFill>
              </a:rPr>
              <a:t>一</a:t>
            </a:r>
            <a:r>
              <a:rPr lang="zh-CN" altLang="en-US" sz="1800" dirty="0">
                <a:solidFill>
                  <a:srgbClr val="000000"/>
                </a:solidFill>
              </a:rPr>
              <a:t>个分布式、可靠、和高可用的海量日志聚合的系统，支持在系统中定制各类数据发送方，用于收集</a:t>
            </a:r>
            <a:r>
              <a:rPr lang="zh-CN" altLang="en-US" sz="1800" dirty="0" smtClean="0">
                <a:solidFill>
                  <a:srgbClr val="000000"/>
                </a:solidFill>
              </a:rPr>
              <a:t>数据</a:t>
            </a:r>
            <a:endParaRPr lang="en-US" altLang="zh-CN" sz="1800" dirty="0">
              <a:solidFill>
                <a:srgbClr val="000000"/>
              </a:solidFill>
            </a:endParaRPr>
          </a:p>
          <a:p>
            <a:r>
              <a:rPr lang="en-US" altLang="zh-CN" sz="1800" dirty="0" smtClean="0">
                <a:solidFill>
                  <a:srgbClr val="000000"/>
                </a:solidFill>
              </a:rPr>
              <a:t>Mahout</a:t>
            </a:r>
            <a:r>
              <a:rPr lang="zh-CN" altLang="en-US" sz="1800" dirty="0" smtClean="0">
                <a:solidFill>
                  <a:srgbClr val="000000"/>
                </a:solidFill>
              </a:rPr>
              <a:t>：是</a:t>
            </a:r>
            <a:r>
              <a:rPr lang="zh-CN" altLang="en-US" sz="1800" dirty="0">
                <a:solidFill>
                  <a:srgbClr val="000000"/>
                </a:solidFill>
              </a:rPr>
              <a:t>一套具有可扩充能力的机器学习类</a:t>
            </a:r>
            <a:r>
              <a:rPr lang="zh-CN" altLang="en-US" sz="1800" dirty="0" smtClean="0">
                <a:solidFill>
                  <a:srgbClr val="000000"/>
                </a:solidFill>
              </a:rPr>
              <a:t>库</a:t>
            </a:r>
            <a:endParaRPr lang="en-US" altLang="zh-CN" sz="1800" dirty="0" smtClean="0">
              <a:solidFill>
                <a:srgbClr val="000000"/>
              </a:solidFill>
            </a:endParaRPr>
          </a:p>
          <a:p>
            <a:r>
              <a:rPr lang="en-US" altLang="zh-CN" sz="1800" dirty="0" err="1" smtClean="0">
                <a:solidFill>
                  <a:srgbClr val="000000"/>
                </a:solidFill>
              </a:rPr>
              <a:t>Sqoop</a:t>
            </a:r>
            <a:r>
              <a:rPr lang="zh-CN" altLang="en-US" sz="1800" dirty="0">
                <a:solidFill>
                  <a:srgbClr val="000000"/>
                </a:solidFill>
              </a:rPr>
              <a:t>：</a:t>
            </a:r>
            <a:r>
              <a:rPr lang="zh-CN" altLang="en-US" sz="1800" dirty="0" smtClean="0">
                <a:solidFill>
                  <a:srgbClr val="000000"/>
                </a:solidFill>
              </a:rPr>
              <a:t>是</a:t>
            </a:r>
            <a:r>
              <a:rPr lang="en-US" altLang="zh-CN" sz="1800" dirty="0">
                <a:solidFill>
                  <a:srgbClr val="000000"/>
                </a:solidFill>
              </a:rPr>
              <a:t>Apache</a:t>
            </a:r>
            <a:r>
              <a:rPr lang="zh-CN" altLang="en-US" sz="1800" dirty="0">
                <a:solidFill>
                  <a:srgbClr val="000000"/>
                </a:solidFill>
              </a:rPr>
              <a:t>下用于</a:t>
            </a:r>
            <a:r>
              <a:rPr lang="en-US" altLang="zh-CN" sz="1800" dirty="0">
                <a:solidFill>
                  <a:srgbClr val="000000"/>
                </a:solidFill>
              </a:rPr>
              <a:t>RDBMS</a:t>
            </a:r>
            <a:r>
              <a:rPr lang="zh-CN" altLang="en-US" sz="1800" dirty="0">
                <a:solidFill>
                  <a:srgbClr val="000000"/>
                </a:solidFill>
              </a:rPr>
              <a:t>和</a:t>
            </a:r>
            <a:r>
              <a:rPr lang="en-US" altLang="zh-CN" sz="1800" dirty="0">
                <a:solidFill>
                  <a:srgbClr val="000000"/>
                </a:solidFill>
              </a:rPr>
              <a:t>HDFS</a:t>
            </a:r>
            <a:r>
              <a:rPr lang="zh-CN" altLang="en-US" sz="1800" dirty="0">
                <a:solidFill>
                  <a:srgbClr val="000000"/>
                </a:solidFill>
              </a:rPr>
              <a:t>互相导数据的工</a:t>
            </a:r>
            <a:r>
              <a:rPr lang="zh-CN" altLang="en-US" sz="1800" dirty="0" smtClean="0">
                <a:solidFill>
                  <a:srgbClr val="000000"/>
                </a:solidFill>
              </a:rPr>
              <a:t>具</a:t>
            </a:r>
            <a:endParaRPr lang="zh-CN" altLang="en-US" sz="1800" dirty="0"/>
          </a:p>
          <a:p>
            <a:endParaRPr lang="en-US" altLang="zh-CN" sz="2400" dirty="0" smtClean="0"/>
          </a:p>
        </p:txBody>
      </p:sp>
      <p:sp>
        <p:nvSpPr>
          <p:cNvPr id="13315" name="Text Box 4"/>
          <p:cNvSpPr txBox="1">
            <a:spLocks noChangeArrowheads="1"/>
          </p:cNvSpPr>
          <p:nvPr/>
        </p:nvSpPr>
        <p:spPr bwMode="auto">
          <a:xfrm>
            <a:off x="107950" y="115888"/>
            <a:ext cx="21891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solidFill>
                  <a:schemeClr val="bg1"/>
                </a:solidFill>
                <a:ea typeface="黑体" pitchFamily="49" charset="-122"/>
              </a:rPr>
              <a:t>Hadoop</a:t>
            </a:r>
            <a:r>
              <a:rPr lang="zh-CN" altLang="en-US" sz="2400">
                <a:solidFill>
                  <a:schemeClr val="bg1"/>
                </a:solidFill>
                <a:ea typeface="黑体" pitchFamily="49" charset="-122"/>
              </a:rPr>
              <a:t>子项目</a:t>
            </a:r>
            <a:endParaRPr lang="en-US" altLang="zh-CN" sz="2400">
              <a:solidFill>
                <a:schemeClr val="bg1"/>
              </a:solidFill>
              <a:ea typeface="黑体" pitchFamily="49" charset="-122"/>
            </a:endParaRPr>
          </a:p>
        </p:txBody>
      </p:sp>
    </p:spTree>
  </p:cSld>
  <p:clrMapOvr>
    <a:masterClrMapping/>
  </p:clrMapOvr>
  <p:transition spd="slow" advTm="367"/>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p:txBody>
          <a:bodyPr/>
          <a:lstStyle/>
          <a:p>
            <a:pPr>
              <a:lnSpc>
                <a:spcPct val="90000"/>
              </a:lnSpc>
            </a:pPr>
            <a:r>
              <a:rPr lang="en-US" altLang="zh-CN" smtClean="0">
                <a:solidFill>
                  <a:srgbClr val="00B050"/>
                </a:solidFill>
              </a:rPr>
              <a:t>Hadoop</a:t>
            </a:r>
            <a:r>
              <a:rPr lang="zh-CN" altLang="en-US" smtClean="0">
                <a:solidFill>
                  <a:srgbClr val="00B050"/>
                </a:solidFill>
              </a:rPr>
              <a:t>概述</a:t>
            </a:r>
            <a:endParaRPr lang="en-US" altLang="zh-CN" smtClean="0">
              <a:solidFill>
                <a:srgbClr val="00B050"/>
              </a:solidFill>
            </a:endParaRPr>
          </a:p>
          <a:p>
            <a:pPr>
              <a:lnSpc>
                <a:spcPct val="90000"/>
              </a:lnSpc>
            </a:pPr>
            <a:r>
              <a:rPr lang="en-US" altLang="zh-CN" smtClean="0">
                <a:solidFill>
                  <a:srgbClr val="00B050"/>
                </a:solidFill>
              </a:rPr>
              <a:t>Hadoop</a:t>
            </a:r>
            <a:r>
              <a:rPr lang="zh-CN" altLang="en-US" smtClean="0">
                <a:solidFill>
                  <a:srgbClr val="00B050"/>
                </a:solidFill>
              </a:rPr>
              <a:t>介绍</a:t>
            </a:r>
            <a:endParaRPr lang="en-US" altLang="zh-CN" smtClean="0">
              <a:solidFill>
                <a:srgbClr val="00B050"/>
              </a:solidFill>
            </a:endParaRPr>
          </a:p>
          <a:p>
            <a:pPr>
              <a:lnSpc>
                <a:spcPct val="90000"/>
              </a:lnSpc>
            </a:pPr>
            <a:r>
              <a:rPr lang="en-US" altLang="zh-CN" smtClean="0">
                <a:solidFill>
                  <a:srgbClr val="92D050"/>
                </a:solidFill>
              </a:rPr>
              <a:t>Hadoop</a:t>
            </a:r>
            <a:r>
              <a:rPr lang="zh-CN" altLang="en-US" smtClean="0">
                <a:solidFill>
                  <a:srgbClr val="92D050"/>
                </a:solidFill>
              </a:rPr>
              <a:t>原理</a:t>
            </a:r>
            <a:endParaRPr lang="en-US" altLang="zh-CN" smtClean="0">
              <a:solidFill>
                <a:srgbClr val="92D050"/>
              </a:solidFill>
            </a:endParaRPr>
          </a:p>
          <a:p>
            <a:pPr>
              <a:lnSpc>
                <a:spcPct val="90000"/>
              </a:lnSpc>
            </a:pPr>
            <a:r>
              <a:rPr lang="en-US" altLang="zh-CN" smtClean="0">
                <a:solidFill>
                  <a:srgbClr val="00B050"/>
                </a:solidFill>
              </a:rPr>
              <a:t>Hadoop</a:t>
            </a:r>
            <a:r>
              <a:rPr lang="zh-CN" altLang="en-US" smtClean="0">
                <a:solidFill>
                  <a:srgbClr val="00B050"/>
                </a:solidFill>
              </a:rPr>
              <a:t>编程</a:t>
            </a:r>
            <a:endParaRPr lang="en-US" altLang="zh-CN" smtClean="0">
              <a:solidFill>
                <a:srgbClr val="00B050"/>
              </a:solidFill>
            </a:endParaRPr>
          </a:p>
        </p:txBody>
      </p:sp>
      <p:sp>
        <p:nvSpPr>
          <p:cNvPr id="14339" name="Text Box 4"/>
          <p:cNvSpPr txBox="1">
            <a:spLocks noChangeArrowheads="1"/>
          </p:cNvSpPr>
          <p:nvPr/>
        </p:nvSpPr>
        <p:spPr bwMode="auto">
          <a:xfrm>
            <a:off x="107950" y="115888"/>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solidFill>
                  <a:schemeClr val="bg1"/>
                </a:solidFill>
                <a:ea typeface="黑体" pitchFamily="49" charset="-122"/>
              </a:rPr>
              <a:t>提纲</a:t>
            </a:r>
            <a:endParaRPr lang="en-US" altLang="zh-CN" sz="2400">
              <a:solidFill>
                <a:schemeClr val="bg1"/>
              </a:solidFill>
              <a:ea typeface="黑体" pitchFamily="49" charset="-122"/>
            </a:endParaRPr>
          </a:p>
        </p:txBody>
      </p:sp>
    </p:spTree>
    <p:custDataLst>
      <p:tags r:id="rId1"/>
    </p:custDataLst>
  </p:cSld>
  <p:clrMapOvr>
    <a:masterClrMapping/>
  </p:clrMapOvr>
  <p:transition spd="slow" advTm="1249"/>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a:xfrm>
            <a:off x="357188" y="850900"/>
            <a:ext cx="8329612" cy="5275263"/>
          </a:xfrm>
        </p:spPr>
        <p:txBody>
          <a:bodyPr/>
          <a:lstStyle/>
          <a:p>
            <a:r>
              <a:rPr lang="zh-CN" altLang="en-US" sz="1600" b="1" smtClean="0"/>
              <a:t>设计目标</a:t>
            </a:r>
          </a:p>
          <a:p>
            <a:pPr lvl="1"/>
            <a:r>
              <a:rPr lang="zh-CN" altLang="en-US" sz="1600" smtClean="0"/>
              <a:t>错误检测和快速自动恢复</a:t>
            </a:r>
          </a:p>
          <a:p>
            <a:pPr lvl="2"/>
            <a:r>
              <a:rPr lang="zh-CN" altLang="en-US" sz="1600" smtClean="0"/>
              <a:t>硬件故障是常态而非异常</a:t>
            </a:r>
          </a:p>
          <a:p>
            <a:pPr lvl="1"/>
            <a:r>
              <a:rPr lang="zh-CN" altLang="en-US" sz="1600" smtClean="0"/>
              <a:t>为流式数据访问优化</a:t>
            </a:r>
            <a:endParaRPr lang="en-US" altLang="zh-CN" sz="1600" smtClean="0"/>
          </a:p>
          <a:p>
            <a:pPr lvl="1"/>
            <a:r>
              <a:rPr lang="zh-CN" altLang="en-US" sz="1600" smtClean="0"/>
              <a:t>针对支持大数据集</a:t>
            </a:r>
          </a:p>
          <a:p>
            <a:pPr lvl="2"/>
            <a:r>
              <a:rPr lang="zh-CN" altLang="en-US" sz="1600" smtClean="0"/>
              <a:t>单个文件大小有数</a:t>
            </a:r>
            <a:r>
              <a:rPr lang="en-US" altLang="zh-CN" sz="1600" smtClean="0"/>
              <a:t>GB</a:t>
            </a:r>
            <a:r>
              <a:rPr lang="zh-CN" altLang="en-US" sz="1600" smtClean="0"/>
              <a:t>或者</a:t>
            </a:r>
            <a:r>
              <a:rPr lang="en-US" altLang="zh-CN" sz="1600" smtClean="0"/>
              <a:t>TB</a:t>
            </a:r>
          </a:p>
          <a:p>
            <a:pPr lvl="2"/>
            <a:r>
              <a:rPr lang="zh-CN" altLang="en-US" sz="1600" smtClean="0"/>
              <a:t>可提供高聚合带宽访问</a:t>
            </a:r>
          </a:p>
          <a:p>
            <a:pPr lvl="2"/>
            <a:r>
              <a:rPr lang="en-US" altLang="zh-CN" sz="1600" smtClean="0"/>
              <a:t> </a:t>
            </a:r>
            <a:r>
              <a:rPr lang="zh-CN" altLang="en-US" sz="1600" smtClean="0"/>
              <a:t>可能够扩展至数千个节点</a:t>
            </a:r>
          </a:p>
          <a:p>
            <a:pPr lvl="1"/>
            <a:r>
              <a:rPr lang="zh-CN" altLang="en-US" sz="1600" smtClean="0"/>
              <a:t>简化“一致性”模型</a:t>
            </a:r>
          </a:p>
          <a:p>
            <a:pPr lvl="2"/>
            <a:r>
              <a:rPr lang="zh-CN" altLang="en-US" sz="1600" smtClean="0"/>
              <a:t>一次写入、多次读，写入过程可能并发</a:t>
            </a:r>
          </a:p>
          <a:p>
            <a:pPr lvl="1"/>
            <a:r>
              <a:rPr lang="zh-CN" altLang="en-US" sz="1600" smtClean="0"/>
              <a:t>移动“计算”比移动“数据”更便宜</a:t>
            </a:r>
            <a:endParaRPr lang="en-US" altLang="zh-CN" sz="1600" smtClean="0"/>
          </a:p>
          <a:p>
            <a:r>
              <a:rPr lang="zh-CN" altLang="en-US" sz="1600" b="1" smtClean="0"/>
              <a:t>主要特点</a:t>
            </a:r>
            <a:endParaRPr lang="en-US" altLang="zh-CN" sz="1600" b="1" smtClean="0"/>
          </a:p>
          <a:p>
            <a:pPr lvl="1"/>
            <a:r>
              <a:rPr lang="zh-CN" altLang="en-US" sz="1600" smtClean="0"/>
              <a:t>使用低成本存储和服务器构建</a:t>
            </a:r>
          </a:p>
          <a:p>
            <a:pPr lvl="1"/>
            <a:r>
              <a:rPr lang="zh-CN" altLang="en-US" sz="1600" smtClean="0"/>
              <a:t>存放</a:t>
            </a:r>
            <a:r>
              <a:rPr lang="en-US" altLang="zh-CN" sz="1600" smtClean="0"/>
              <a:t>PB</a:t>
            </a:r>
            <a:r>
              <a:rPr lang="zh-CN" altLang="en-US" sz="1600" smtClean="0"/>
              <a:t>级别的海量数据</a:t>
            </a:r>
          </a:p>
          <a:p>
            <a:pPr lvl="1"/>
            <a:r>
              <a:rPr lang="zh-CN" altLang="en-US" sz="1600" smtClean="0"/>
              <a:t>高可扩展性</a:t>
            </a:r>
            <a:r>
              <a:rPr lang="en-US" altLang="zh-CN" sz="1600" smtClean="0"/>
              <a:t>,</a:t>
            </a:r>
            <a:r>
              <a:rPr lang="zh-CN" altLang="en-US" sz="1600" smtClean="0"/>
              <a:t>实际生产环境扩展至</a:t>
            </a:r>
            <a:r>
              <a:rPr lang="en-US" altLang="zh-CN" sz="1600" smtClean="0"/>
              <a:t>4000</a:t>
            </a:r>
            <a:r>
              <a:rPr lang="zh-CN" altLang="en-US" sz="1600" smtClean="0"/>
              <a:t>个节点</a:t>
            </a:r>
          </a:p>
          <a:p>
            <a:pPr lvl="1"/>
            <a:r>
              <a:rPr lang="zh-CN" altLang="en-US" sz="1600" smtClean="0"/>
              <a:t>高可靠性和容错性，数据自动复制，可自我修复</a:t>
            </a:r>
          </a:p>
          <a:p>
            <a:pPr lvl="1"/>
            <a:r>
              <a:rPr lang="zh-CN" altLang="en-US" sz="1600" smtClean="0"/>
              <a:t>高带宽，高并发访问，对于延迟不敏感</a:t>
            </a:r>
            <a:endParaRPr lang="en-US" altLang="zh-CN" sz="1600" smtClean="0"/>
          </a:p>
          <a:p>
            <a:pPr lvl="2"/>
            <a:r>
              <a:rPr lang="zh-CN" altLang="en-US" sz="1600" smtClean="0"/>
              <a:t>面向批处理</a:t>
            </a:r>
          </a:p>
        </p:txBody>
      </p:sp>
      <p:sp>
        <p:nvSpPr>
          <p:cNvPr id="15363" name="Text Box 4"/>
          <p:cNvSpPr txBox="1">
            <a:spLocks noChangeArrowheads="1"/>
          </p:cNvSpPr>
          <p:nvPr/>
        </p:nvSpPr>
        <p:spPr bwMode="auto">
          <a:xfrm>
            <a:off x="107950" y="115888"/>
            <a:ext cx="3279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solidFill>
                  <a:schemeClr val="bg1"/>
                </a:solidFill>
                <a:ea typeface="黑体" pitchFamily="49" charset="-122"/>
              </a:rPr>
              <a:t>HDFS-</a:t>
            </a:r>
            <a:r>
              <a:rPr lang="zh-CN" altLang="en-US" sz="2400">
                <a:solidFill>
                  <a:schemeClr val="bg1"/>
                </a:solidFill>
                <a:ea typeface="黑体" pitchFamily="49" charset="-122"/>
              </a:rPr>
              <a:t>分布式文件系统</a:t>
            </a:r>
            <a:endParaRPr lang="en-US" altLang="zh-CN" sz="2400">
              <a:solidFill>
                <a:schemeClr val="bg1"/>
              </a:solidFill>
              <a:ea typeface="黑体" pitchFamily="49" charset="-122"/>
            </a:endParaRPr>
          </a:p>
        </p:txBody>
      </p:sp>
      <p:pic>
        <p:nvPicPr>
          <p:cNvPr id="15364"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1412875"/>
            <a:ext cx="3816350"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矩形 5"/>
          <p:cNvSpPr>
            <a:spLocks noChangeArrowheads="1"/>
          </p:cNvSpPr>
          <p:nvPr/>
        </p:nvSpPr>
        <p:spPr bwMode="auto">
          <a:xfrm>
            <a:off x="6156325" y="908050"/>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t>数据分布与复制</a:t>
            </a:r>
          </a:p>
        </p:txBody>
      </p:sp>
    </p:spTree>
  </p:cSld>
  <p:clrMapOvr>
    <a:masterClrMapping/>
  </p:clrMapOvr>
  <p:transition spd="slow" advTm="4019"/>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107950" y="115888"/>
            <a:ext cx="2254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solidFill>
                  <a:schemeClr val="bg1"/>
                </a:solidFill>
                <a:ea typeface="黑体" pitchFamily="49" charset="-122"/>
              </a:rPr>
              <a:t>HDFS</a:t>
            </a:r>
            <a:r>
              <a:rPr lang="zh-CN" altLang="en-US" sz="2400">
                <a:solidFill>
                  <a:schemeClr val="bg1"/>
                </a:solidFill>
                <a:ea typeface="黑体" pitchFamily="49" charset="-122"/>
              </a:rPr>
              <a:t>基本设计</a:t>
            </a:r>
            <a:endParaRPr lang="en-US" altLang="zh-CN" sz="2400">
              <a:solidFill>
                <a:schemeClr val="bg1"/>
              </a:solidFill>
              <a:ea typeface="黑体" pitchFamily="49" charset="-122"/>
            </a:endParaRPr>
          </a:p>
        </p:txBody>
      </p:sp>
      <p:sp>
        <p:nvSpPr>
          <p:cNvPr id="3" name="内容占位符 2"/>
          <p:cNvSpPr>
            <a:spLocks noGrp="1"/>
          </p:cNvSpPr>
          <p:nvPr>
            <p:ph idx="1"/>
          </p:nvPr>
        </p:nvSpPr>
        <p:spPr>
          <a:xfrm>
            <a:off x="323850" y="1125538"/>
            <a:ext cx="8229600" cy="4525962"/>
          </a:xfrm>
        </p:spPr>
        <p:txBody>
          <a:bodyPr/>
          <a:lstStyle/>
          <a:p>
            <a:pPr>
              <a:defRPr/>
            </a:pPr>
            <a:r>
              <a:rPr lang="zh-CN" altLang="en-US" sz="2400" dirty="0" smtClean="0"/>
              <a:t>数据块：文件被划分为固定大小的数据块进行存储</a:t>
            </a:r>
            <a:endParaRPr lang="en-US" altLang="zh-CN" sz="2400" dirty="0" smtClean="0"/>
          </a:p>
          <a:p>
            <a:pPr lvl="1">
              <a:defRPr/>
            </a:pPr>
            <a:r>
              <a:rPr lang="zh-CN" altLang="en-US" sz="2400" dirty="0"/>
              <a:t>数</a:t>
            </a:r>
            <a:r>
              <a:rPr lang="zh-CN" altLang="en-US" sz="2400" dirty="0" smtClean="0"/>
              <a:t>据块缺省为</a:t>
            </a:r>
            <a:r>
              <a:rPr lang="en-US" altLang="zh-CN" sz="2400" dirty="0" smtClean="0"/>
              <a:t>64M</a:t>
            </a:r>
            <a:r>
              <a:rPr lang="zh-CN" altLang="en-US" sz="2400" dirty="0" smtClean="0"/>
              <a:t>，远大于一般文件系统数据块大小</a:t>
            </a:r>
            <a:endParaRPr lang="en-US" altLang="zh-CN" sz="2400" dirty="0" smtClean="0"/>
          </a:p>
          <a:p>
            <a:pPr lvl="2">
              <a:defRPr/>
            </a:pPr>
            <a:r>
              <a:rPr lang="zh-CN" altLang="en-US" dirty="0"/>
              <a:t>减</a:t>
            </a:r>
            <a:r>
              <a:rPr lang="zh-CN" altLang="en-US" dirty="0" smtClean="0"/>
              <a:t>少元数据的量</a:t>
            </a:r>
            <a:endParaRPr lang="en-US" altLang="zh-CN" dirty="0" smtClean="0"/>
          </a:p>
          <a:p>
            <a:pPr lvl="2">
              <a:defRPr/>
            </a:pPr>
            <a:r>
              <a:rPr lang="zh-CN" altLang="en-US" dirty="0"/>
              <a:t>有利</a:t>
            </a:r>
            <a:r>
              <a:rPr lang="zh-CN" altLang="en-US" dirty="0" smtClean="0"/>
              <a:t>于顺序读写（在磁盘上顺序存放）</a:t>
            </a:r>
            <a:endParaRPr lang="en-US" altLang="zh-CN" dirty="0" smtClean="0"/>
          </a:p>
          <a:p>
            <a:pPr lvl="1">
              <a:defRPr/>
            </a:pPr>
            <a:r>
              <a:rPr lang="zh-CN" altLang="en-US" sz="2400" dirty="0"/>
              <a:t>可靠</a:t>
            </a:r>
            <a:r>
              <a:rPr lang="zh-CN" altLang="en-US" sz="2400" dirty="0" smtClean="0"/>
              <a:t>性：数据通过副本的方式保存在多个数据节点上</a:t>
            </a:r>
            <a:endParaRPr lang="en-US" altLang="zh-CN" sz="2400" dirty="0" smtClean="0"/>
          </a:p>
          <a:p>
            <a:pPr lvl="2">
              <a:defRPr/>
            </a:pPr>
            <a:r>
              <a:rPr lang="zh-CN" altLang="en-US" dirty="0"/>
              <a:t>默</a:t>
            </a:r>
            <a:r>
              <a:rPr lang="zh-CN" altLang="en-US" dirty="0" smtClean="0"/>
              <a:t>认</a:t>
            </a:r>
            <a:r>
              <a:rPr lang="en-US" altLang="zh-CN" dirty="0" smtClean="0"/>
              <a:t>3</a:t>
            </a:r>
            <a:r>
              <a:rPr lang="zh-CN" altLang="en-US" dirty="0" smtClean="0"/>
              <a:t>个副本</a:t>
            </a:r>
            <a:endParaRPr lang="en-US" altLang="zh-CN" dirty="0" smtClean="0"/>
          </a:p>
          <a:p>
            <a:pPr lvl="2">
              <a:defRPr/>
            </a:pPr>
            <a:r>
              <a:rPr lang="zh-CN" altLang="en-US" dirty="0"/>
              <a:t>副</a:t>
            </a:r>
            <a:r>
              <a:rPr lang="zh-CN" altLang="en-US" dirty="0" smtClean="0"/>
              <a:t>本选择会考虑机架信息以防止整个机架同时掉电</a:t>
            </a:r>
            <a:endParaRPr lang="en-US" altLang="zh-CN" dirty="0" smtClean="0"/>
          </a:p>
          <a:p>
            <a:pPr marL="0" indent="0">
              <a:buFontTx/>
              <a:buNone/>
              <a:defRPr/>
            </a:pPr>
            <a:endParaRPr lang="en-US" altLang="zh-CN" sz="2400" dirty="0" smtClean="0"/>
          </a:p>
          <a:p>
            <a:pPr marL="0" indent="0">
              <a:buFontTx/>
              <a:buNone/>
              <a:defRPr/>
            </a:pPr>
            <a:r>
              <a:rPr lang="zh-CN" altLang="en-US" sz="2400" dirty="0" smtClean="0"/>
              <a:t>系统设计优化：用单个管理节点来保存文件系统元数据和管理</a:t>
            </a:r>
            <a:r>
              <a:rPr lang="en-US" altLang="zh-CN" sz="2400" dirty="0" smtClean="0"/>
              <a:t>/</a:t>
            </a:r>
            <a:r>
              <a:rPr lang="zh-CN" altLang="en-US" sz="2400" dirty="0" smtClean="0"/>
              <a:t>协调</a:t>
            </a:r>
            <a:endParaRPr lang="zh-CN" altLang="en-US" sz="2400" dirty="0"/>
          </a:p>
        </p:txBody>
      </p:sp>
    </p:spTree>
  </p:cSld>
  <p:clrMapOvr>
    <a:masterClrMapping/>
  </p:clrMapOvr>
  <p:transition spd="slow" advTm="1444"/>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107950" y="115888"/>
            <a:ext cx="2254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solidFill>
                  <a:schemeClr val="bg1"/>
                </a:solidFill>
                <a:ea typeface="黑体" pitchFamily="49" charset="-122"/>
              </a:rPr>
              <a:t>HDFS</a:t>
            </a:r>
            <a:r>
              <a:rPr lang="zh-CN" altLang="en-US" sz="2400">
                <a:solidFill>
                  <a:schemeClr val="bg1"/>
                </a:solidFill>
                <a:ea typeface="黑体" pitchFamily="49" charset="-122"/>
              </a:rPr>
              <a:t>基本设计</a:t>
            </a:r>
            <a:endParaRPr lang="en-US" altLang="zh-CN" sz="2400">
              <a:solidFill>
                <a:schemeClr val="bg1"/>
              </a:solidFill>
              <a:ea typeface="黑体" pitchFamily="49" charset="-122"/>
            </a:endParaRPr>
          </a:p>
        </p:txBody>
      </p:sp>
      <p:sp>
        <p:nvSpPr>
          <p:cNvPr id="17411" name="内容占位符 2"/>
          <p:cNvSpPr>
            <a:spLocks noGrp="1"/>
          </p:cNvSpPr>
          <p:nvPr>
            <p:ph idx="1"/>
          </p:nvPr>
        </p:nvSpPr>
        <p:spPr>
          <a:xfrm>
            <a:off x="323850" y="1125538"/>
            <a:ext cx="8229600" cy="4525962"/>
          </a:xfrm>
        </p:spPr>
        <p:txBody>
          <a:bodyPr/>
          <a:lstStyle/>
          <a:p>
            <a:r>
              <a:rPr lang="zh-CN" altLang="en-US" sz="2400" dirty="0" smtClean="0"/>
              <a:t>数据缓存：</a:t>
            </a:r>
            <a:r>
              <a:rPr lang="en-US" altLang="zh-CN" sz="2400" dirty="0" err="1" smtClean="0"/>
              <a:t>DataNode</a:t>
            </a:r>
            <a:r>
              <a:rPr lang="zh-CN" altLang="en-US" sz="2400" dirty="0" smtClean="0"/>
              <a:t>没有数据缓存</a:t>
            </a:r>
            <a:endParaRPr lang="en-US" altLang="zh-CN" sz="2400" dirty="0" smtClean="0"/>
          </a:p>
          <a:p>
            <a:pPr lvl="1"/>
            <a:r>
              <a:rPr lang="zh-CN" altLang="en-US" sz="2000" dirty="0" smtClean="0"/>
              <a:t>由于文件的访问是扫描式的，不具有局部性</a:t>
            </a:r>
            <a:endParaRPr lang="en-US" altLang="zh-CN" sz="2000" dirty="0" smtClean="0"/>
          </a:p>
          <a:p>
            <a:r>
              <a:rPr lang="zh-CN" altLang="en-US" sz="2400" dirty="0" smtClean="0"/>
              <a:t>访问方式</a:t>
            </a:r>
            <a:endParaRPr lang="en-US" altLang="zh-CN" sz="2400" dirty="0" smtClean="0"/>
          </a:p>
          <a:p>
            <a:pPr lvl="1"/>
            <a:r>
              <a:rPr lang="zh-CN" altLang="en-US" sz="2000" dirty="0" smtClean="0"/>
              <a:t>读、写、文件改名、删除等</a:t>
            </a:r>
            <a:endParaRPr lang="en-US" altLang="zh-CN" sz="2000" dirty="0" smtClean="0"/>
          </a:p>
          <a:p>
            <a:pPr lvl="1"/>
            <a:r>
              <a:rPr lang="zh-CN" altLang="en-US" sz="2000" dirty="0" smtClean="0"/>
              <a:t>文件内容不允许覆盖更新</a:t>
            </a:r>
            <a:endParaRPr lang="en-US" altLang="zh-CN" sz="2000" dirty="0" smtClean="0"/>
          </a:p>
          <a:p>
            <a:pPr lvl="1"/>
            <a:r>
              <a:rPr lang="zh-CN" altLang="en-US" sz="2000" dirty="0" smtClean="0"/>
              <a:t>提供一个特殊的访问接口：追加</a:t>
            </a:r>
            <a:r>
              <a:rPr lang="en-US" altLang="zh-CN" sz="2000" dirty="0" smtClean="0"/>
              <a:t>append</a:t>
            </a:r>
            <a:endParaRPr lang="zh-CN" altLang="en-US" sz="2000" dirty="0" smtClean="0"/>
          </a:p>
        </p:txBody>
      </p:sp>
    </p:spTree>
  </p:cSld>
  <p:clrMapOvr>
    <a:masterClrMapping/>
  </p:clrMapOvr>
  <p:transition spd="slow" advTm="1091"/>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107950" y="115888"/>
            <a:ext cx="2254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solidFill>
                  <a:schemeClr val="bg1"/>
                </a:solidFill>
                <a:ea typeface="黑体" pitchFamily="49" charset="-122"/>
              </a:rPr>
              <a:t>HDFS</a:t>
            </a:r>
            <a:r>
              <a:rPr lang="zh-CN" altLang="en-US" sz="2400">
                <a:solidFill>
                  <a:schemeClr val="bg1"/>
                </a:solidFill>
                <a:ea typeface="黑体" pitchFamily="49" charset="-122"/>
              </a:rPr>
              <a:t>体系结构</a:t>
            </a:r>
            <a:endParaRPr lang="en-US" altLang="zh-CN" sz="2400">
              <a:solidFill>
                <a:schemeClr val="bg1"/>
              </a:solidFill>
              <a:ea typeface="黑体" pitchFamily="49" charset="-122"/>
            </a:endParaRPr>
          </a:p>
        </p:txBody>
      </p:sp>
      <p:pic>
        <p:nvPicPr>
          <p:cNvPr id="18435" name="内容占位符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23850" y="836613"/>
            <a:ext cx="8229600" cy="2573337"/>
          </a:xfrm>
        </p:spPr>
      </p:pic>
      <p:sp>
        <p:nvSpPr>
          <p:cNvPr id="18436" name="矩形 5"/>
          <p:cNvSpPr>
            <a:spLocks noChangeArrowheads="1"/>
          </p:cNvSpPr>
          <p:nvPr/>
        </p:nvSpPr>
        <p:spPr bwMode="auto">
          <a:xfrm>
            <a:off x="933450" y="3573463"/>
            <a:ext cx="74549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Arial" pitchFamily="34" charset="0"/>
              <a:buChar char="•"/>
            </a:pPr>
            <a:r>
              <a:rPr lang="zh-CN" altLang="en-US" sz="2000"/>
              <a:t>中心目录服务器 </a:t>
            </a:r>
            <a:r>
              <a:rPr lang="en-US" altLang="zh-CN" sz="2000"/>
              <a:t>(NameNode) </a:t>
            </a:r>
            <a:r>
              <a:rPr lang="zh-CN" altLang="en-US" sz="2000"/>
              <a:t>管理大量数据服务器</a:t>
            </a:r>
            <a:r>
              <a:rPr lang="en-US" altLang="zh-CN" sz="2000"/>
              <a:t>(DataNode)</a:t>
            </a:r>
          </a:p>
          <a:p>
            <a:pPr marL="742950" lvl="1" indent="-285750">
              <a:buFont typeface="Arial" pitchFamily="34" charset="0"/>
              <a:buChar char="•"/>
            </a:pPr>
            <a:r>
              <a:rPr lang="en-US" altLang="zh-CN" sz="2000"/>
              <a:t>NameNode </a:t>
            </a:r>
            <a:r>
              <a:rPr lang="zh-CN" altLang="en-US" sz="2000"/>
              <a:t>管理元数据 </a:t>
            </a:r>
            <a:r>
              <a:rPr lang="en-US" altLang="zh-CN" sz="2000"/>
              <a:t>(</a:t>
            </a:r>
            <a:r>
              <a:rPr lang="zh-CN" altLang="en-US" sz="2000"/>
              <a:t>文件目录树</a:t>
            </a:r>
            <a:r>
              <a:rPr lang="en-US" altLang="zh-CN" sz="2000"/>
              <a:t>, </a:t>
            </a:r>
            <a:r>
              <a:rPr lang="zh-CN" altLang="en-US" sz="2000"/>
              <a:t>文件</a:t>
            </a:r>
            <a:r>
              <a:rPr lang="en-US" altLang="zh-CN" sz="2000"/>
              <a:t>-&gt;</a:t>
            </a:r>
            <a:r>
              <a:rPr lang="zh-CN" altLang="en-US" sz="2000"/>
              <a:t>块映射</a:t>
            </a:r>
            <a:r>
              <a:rPr lang="en-US" altLang="zh-CN" sz="2000"/>
              <a:t>,</a:t>
            </a:r>
            <a:r>
              <a:rPr lang="zh-CN" altLang="en-US" sz="2000"/>
              <a:t>块</a:t>
            </a:r>
            <a:r>
              <a:rPr lang="en-US" altLang="zh-CN" sz="2000"/>
              <a:t>-&gt;</a:t>
            </a:r>
            <a:r>
              <a:rPr lang="zh-CN" altLang="en-US" sz="2000"/>
              <a:t>数据服务器映射表</a:t>
            </a:r>
            <a:r>
              <a:rPr lang="en-US" altLang="zh-CN" sz="2000"/>
              <a:t>, etc.)</a:t>
            </a:r>
          </a:p>
          <a:p>
            <a:pPr marL="742950" lvl="1" indent="-285750">
              <a:buFont typeface="Arial" pitchFamily="34" charset="0"/>
              <a:buChar char="•"/>
            </a:pPr>
            <a:r>
              <a:rPr lang="en-US" altLang="zh-CN" sz="2000"/>
              <a:t>DataNode </a:t>
            </a:r>
            <a:r>
              <a:rPr lang="zh-CN" altLang="en-US" sz="2000"/>
              <a:t>负责存储数据、以及响应数据读写请求</a:t>
            </a:r>
          </a:p>
          <a:p>
            <a:pPr marL="742950" lvl="1" indent="-285750">
              <a:buFont typeface="Arial" pitchFamily="34" charset="0"/>
              <a:buChar char="•"/>
            </a:pPr>
            <a:r>
              <a:rPr lang="zh-CN" altLang="en-US" sz="2000"/>
              <a:t>客户端与</a:t>
            </a:r>
            <a:r>
              <a:rPr lang="en-US" altLang="zh-CN" sz="2000"/>
              <a:t>NameNode</a:t>
            </a:r>
            <a:r>
              <a:rPr lang="zh-CN" altLang="en-US" sz="2000"/>
              <a:t>交互进行文件创建</a:t>
            </a:r>
            <a:r>
              <a:rPr lang="en-US" altLang="zh-CN" sz="2000"/>
              <a:t>/</a:t>
            </a:r>
            <a:r>
              <a:rPr lang="zh-CN" altLang="en-US" sz="2000"/>
              <a:t>删除</a:t>
            </a:r>
            <a:r>
              <a:rPr lang="en-US" altLang="zh-CN" sz="2000"/>
              <a:t>/</a:t>
            </a:r>
            <a:r>
              <a:rPr lang="zh-CN" altLang="en-US" sz="2000"/>
              <a:t>寻址等操作</a:t>
            </a:r>
            <a:r>
              <a:rPr lang="en-US" altLang="zh-CN" sz="2000"/>
              <a:t>, </a:t>
            </a:r>
            <a:r>
              <a:rPr lang="zh-CN" altLang="en-US" sz="2000"/>
              <a:t>之后直接与</a:t>
            </a:r>
            <a:r>
              <a:rPr lang="en-US" altLang="zh-CN" sz="2000"/>
              <a:t>DataNodes</a:t>
            </a:r>
            <a:r>
              <a:rPr lang="zh-CN" altLang="en-US" sz="2000"/>
              <a:t>交互进行文件</a:t>
            </a:r>
            <a:r>
              <a:rPr lang="en-US" altLang="zh-CN" sz="2000"/>
              <a:t>I/O</a:t>
            </a:r>
            <a:endParaRPr lang="zh-CN" altLang="en-US" sz="2000"/>
          </a:p>
        </p:txBody>
      </p:sp>
    </p:spTree>
  </p:cSld>
  <p:clrMapOvr>
    <a:masterClrMapping/>
  </p:clrMapOvr>
  <p:transition spd="slow" advTm="403"/>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107950" y="115888"/>
            <a:ext cx="430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solidFill>
                  <a:schemeClr val="bg1"/>
                </a:solidFill>
                <a:ea typeface="黑体" pitchFamily="49" charset="-122"/>
              </a:rPr>
              <a:t>什么是</a:t>
            </a:r>
            <a:r>
              <a:rPr lang="en-US" altLang="zh-CN" sz="2400">
                <a:solidFill>
                  <a:schemeClr val="bg1"/>
                </a:solidFill>
                <a:ea typeface="黑体" pitchFamily="49" charset="-122"/>
              </a:rPr>
              <a:t>MapReduce</a:t>
            </a:r>
            <a:r>
              <a:rPr lang="zh-CN" altLang="en-US" sz="2400">
                <a:solidFill>
                  <a:schemeClr val="bg1"/>
                </a:solidFill>
                <a:ea typeface="黑体" pitchFamily="49" charset="-122"/>
              </a:rPr>
              <a:t>编程模型？</a:t>
            </a:r>
            <a:endParaRPr lang="en-US" altLang="zh-CN" sz="2400">
              <a:solidFill>
                <a:schemeClr val="bg1"/>
              </a:solidFill>
              <a:ea typeface="黑体" pitchFamily="49" charset="-122"/>
            </a:endParaRPr>
          </a:p>
        </p:txBody>
      </p:sp>
      <p:pic>
        <p:nvPicPr>
          <p:cNvPr id="19459"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700" y="765175"/>
            <a:ext cx="88011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851275" y="3068638"/>
            <a:ext cx="4572000" cy="2554287"/>
          </a:xfrm>
          <a:prstGeom prst="rect">
            <a:avLst/>
          </a:prstGeom>
        </p:spPr>
        <p:txBody>
          <a:bodyPr>
            <a:spAutoFit/>
          </a:bodyPr>
          <a:lstStyle/>
          <a:p>
            <a:pPr marL="342900" indent="-342900">
              <a:buFont typeface="Wingdings" pitchFamily="2" charset="2"/>
              <a:buChar char="l"/>
              <a:defRPr/>
            </a:pPr>
            <a:r>
              <a:rPr lang="en-US" altLang="zh-CN" sz="2000" dirty="0">
                <a:solidFill>
                  <a:schemeClr val="bg1"/>
                </a:solidFill>
                <a:latin typeface="微软雅黑" pitchFamily="34" charset="-122"/>
                <a:ea typeface="微软雅黑" pitchFamily="34" charset="-122"/>
              </a:rPr>
              <a:t>Map(</a:t>
            </a:r>
            <a:r>
              <a:rPr lang="zh-CN" altLang="en-US" sz="2000" dirty="0">
                <a:solidFill>
                  <a:schemeClr val="bg1"/>
                </a:solidFill>
                <a:latin typeface="微软雅黑" pitchFamily="34" charset="-122"/>
                <a:ea typeface="微软雅黑" pitchFamily="34" charset="-122"/>
              </a:rPr>
              <a:t>映射</a:t>
            </a:r>
            <a:r>
              <a:rPr lang="en-US" altLang="zh-CN" sz="2000" dirty="0">
                <a:solidFill>
                  <a:schemeClr val="bg1"/>
                </a:solidFill>
                <a:latin typeface="微软雅黑" pitchFamily="34" charset="-122"/>
                <a:ea typeface="微软雅黑" pitchFamily="34" charset="-122"/>
              </a:rPr>
              <a:t>):</a:t>
            </a:r>
            <a:r>
              <a:rPr lang="zh-CN" altLang="en-US" sz="2000" dirty="0">
                <a:solidFill>
                  <a:schemeClr val="bg1"/>
                </a:solidFill>
                <a:latin typeface="微软雅黑" pitchFamily="34" charset="-122"/>
                <a:ea typeface="微软雅黑" pitchFamily="34" charset="-122"/>
              </a:rPr>
              <a:t>对一些独立元素组成的</a:t>
            </a:r>
          </a:p>
          <a:p>
            <a:pPr>
              <a:defRPr/>
            </a:pPr>
            <a:r>
              <a:rPr lang="zh-CN" altLang="en-US" sz="2000" dirty="0">
                <a:solidFill>
                  <a:schemeClr val="bg1"/>
                </a:solidFill>
                <a:latin typeface="微软雅黑" pitchFamily="34" charset="-122"/>
                <a:ea typeface="微软雅黑" pitchFamily="34" charset="-122"/>
              </a:rPr>
              <a:t>列表的每一个元素进行指定的操作</a:t>
            </a:r>
            <a:r>
              <a:rPr lang="en-US" altLang="zh-CN" sz="2000" dirty="0">
                <a:solidFill>
                  <a:schemeClr val="bg1"/>
                </a:solidFill>
                <a:latin typeface="微软雅黑" pitchFamily="34" charset="-122"/>
                <a:ea typeface="微软雅黑" pitchFamily="34" charset="-122"/>
              </a:rPr>
              <a:t>,</a:t>
            </a:r>
            <a:r>
              <a:rPr lang="zh-CN" altLang="en-US" sz="2000" dirty="0">
                <a:solidFill>
                  <a:schemeClr val="bg1"/>
                </a:solidFill>
                <a:latin typeface="微软雅黑" pitchFamily="34" charset="-122"/>
                <a:ea typeface="微软雅黑" pitchFamily="34" charset="-122"/>
              </a:rPr>
              <a:t>可</a:t>
            </a:r>
          </a:p>
          <a:p>
            <a:pPr>
              <a:defRPr/>
            </a:pPr>
            <a:r>
              <a:rPr lang="zh-CN" altLang="en-US" sz="2000" dirty="0">
                <a:solidFill>
                  <a:schemeClr val="bg1"/>
                </a:solidFill>
                <a:latin typeface="微软雅黑" pitchFamily="34" charset="-122"/>
                <a:ea typeface="微软雅黑" pitchFamily="34" charset="-122"/>
              </a:rPr>
              <a:t>以高度并行。</a:t>
            </a:r>
          </a:p>
          <a:p>
            <a:pPr marL="342900" indent="-342900">
              <a:buFont typeface="Wingdings" pitchFamily="2" charset="2"/>
              <a:buChar char="l"/>
              <a:defRPr/>
            </a:pPr>
            <a:r>
              <a:rPr lang="en-US" altLang="zh-CN" sz="2000" dirty="0">
                <a:solidFill>
                  <a:schemeClr val="bg1"/>
                </a:solidFill>
                <a:latin typeface="微软雅黑" pitchFamily="34" charset="-122"/>
                <a:ea typeface="微软雅黑" pitchFamily="34" charset="-122"/>
              </a:rPr>
              <a:t>Reduce(</a:t>
            </a:r>
            <a:r>
              <a:rPr lang="zh-CN" altLang="en-US" sz="2000" dirty="0">
                <a:solidFill>
                  <a:schemeClr val="bg1"/>
                </a:solidFill>
                <a:latin typeface="微软雅黑" pitchFamily="34" charset="-122"/>
                <a:ea typeface="微软雅黑" pitchFamily="34" charset="-122"/>
              </a:rPr>
              <a:t>化简</a:t>
            </a:r>
            <a:r>
              <a:rPr lang="en-US" altLang="zh-CN" sz="2000" dirty="0">
                <a:solidFill>
                  <a:schemeClr val="bg1"/>
                </a:solidFill>
                <a:latin typeface="微软雅黑" pitchFamily="34" charset="-122"/>
                <a:ea typeface="微软雅黑" pitchFamily="34" charset="-122"/>
              </a:rPr>
              <a:t>):</a:t>
            </a:r>
            <a:r>
              <a:rPr lang="zh-CN" altLang="en-US" sz="2000" dirty="0">
                <a:solidFill>
                  <a:schemeClr val="bg1"/>
                </a:solidFill>
                <a:latin typeface="微软雅黑" pitchFamily="34" charset="-122"/>
                <a:ea typeface="微软雅黑" pitchFamily="34" charset="-122"/>
              </a:rPr>
              <a:t>对一个列表的元素进行合并。</a:t>
            </a:r>
          </a:p>
          <a:p>
            <a:pPr marL="342900" indent="-342900">
              <a:buFont typeface="Wingdings" pitchFamily="2" charset="2"/>
              <a:buChar char="l"/>
              <a:defRPr/>
            </a:pPr>
            <a:r>
              <a:rPr lang="zh-CN" altLang="en-US" sz="2000" dirty="0">
                <a:solidFill>
                  <a:schemeClr val="bg1"/>
                </a:solidFill>
                <a:latin typeface="微软雅黑" pitchFamily="34" charset="-122"/>
                <a:ea typeface="微软雅黑" pitchFamily="34" charset="-122"/>
              </a:rPr>
              <a:t>一个简单的</a:t>
            </a:r>
            <a:r>
              <a:rPr lang="en-US" altLang="zh-CN" sz="2000" dirty="0" err="1">
                <a:solidFill>
                  <a:schemeClr val="bg1"/>
                </a:solidFill>
                <a:latin typeface="微软雅黑" pitchFamily="34" charset="-122"/>
                <a:ea typeface="微软雅黑" pitchFamily="34" charset="-122"/>
              </a:rPr>
              <a:t>MapReduce</a:t>
            </a:r>
            <a:r>
              <a:rPr lang="zh-CN" altLang="en-US" sz="2000" dirty="0">
                <a:solidFill>
                  <a:schemeClr val="bg1"/>
                </a:solidFill>
                <a:latin typeface="微软雅黑" pitchFamily="34" charset="-122"/>
                <a:ea typeface="微软雅黑" pitchFamily="34" charset="-122"/>
              </a:rPr>
              <a:t>程序只需要指定</a:t>
            </a:r>
            <a:r>
              <a:rPr lang="en-US" altLang="zh-CN" sz="2000" dirty="0">
                <a:solidFill>
                  <a:schemeClr val="bg1"/>
                </a:solidFill>
                <a:latin typeface="微软雅黑" pitchFamily="34" charset="-122"/>
                <a:ea typeface="微软雅黑" pitchFamily="34" charset="-122"/>
              </a:rPr>
              <a:t>map()</a:t>
            </a:r>
            <a:r>
              <a:rPr lang="zh-CN" altLang="en-US" sz="2000" dirty="0">
                <a:solidFill>
                  <a:schemeClr val="bg1"/>
                </a:solidFill>
                <a:latin typeface="微软雅黑" pitchFamily="34" charset="-122"/>
                <a:ea typeface="微软雅黑" pitchFamily="34" charset="-122"/>
              </a:rPr>
              <a:t>、</a:t>
            </a:r>
            <a:r>
              <a:rPr lang="en-US" altLang="zh-CN" sz="2000" dirty="0">
                <a:solidFill>
                  <a:schemeClr val="bg1"/>
                </a:solidFill>
                <a:latin typeface="微软雅黑" pitchFamily="34" charset="-122"/>
                <a:ea typeface="微软雅黑" pitchFamily="34" charset="-122"/>
              </a:rPr>
              <a:t>reduce()</a:t>
            </a:r>
            <a:r>
              <a:rPr lang="zh-CN" altLang="en-US" sz="2000" dirty="0">
                <a:solidFill>
                  <a:schemeClr val="bg1"/>
                </a:solidFill>
                <a:latin typeface="微软雅黑" pitchFamily="34" charset="-122"/>
                <a:ea typeface="微软雅黑" pitchFamily="34" charset="-122"/>
              </a:rPr>
              <a:t>、输入和输出</a:t>
            </a:r>
            <a:r>
              <a:rPr lang="en-US" altLang="zh-CN" sz="2000" dirty="0">
                <a:solidFill>
                  <a:schemeClr val="bg1"/>
                </a:solidFill>
                <a:latin typeface="微软雅黑" pitchFamily="34" charset="-122"/>
                <a:ea typeface="微软雅黑" pitchFamily="34" charset="-122"/>
              </a:rPr>
              <a:t>,</a:t>
            </a:r>
            <a:r>
              <a:rPr lang="zh-CN" altLang="en-US" sz="2000" dirty="0">
                <a:solidFill>
                  <a:schemeClr val="bg1"/>
                </a:solidFill>
                <a:latin typeface="微软雅黑" pitchFamily="34" charset="-122"/>
                <a:ea typeface="微软雅黑" pitchFamily="34" charset="-122"/>
              </a:rPr>
              <a:t>剩下的事由框架帮你搞定。</a:t>
            </a:r>
          </a:p>
        </p:txBody>
      </p:sp>
    </p:spTree>
  </p:cSld>
  <p:clrMapOvr>
    <a:masterClrMapping/>
  </p:clrMapOvr>
  <p:transition spd="slow" advTm="393"/>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107950" y="115888"/>
            <a:ext cx="30781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solidFill>
                  <a:schemeClr val="bg1"/>
                </a:solidFill>
                <a:ea typeface="黑体" pitchFamily="49" charset="-122"/>
              </a:rPr>
              <a:t>MapReduce</a:t>
            </a:r>
            <a:r>
              <a:rPr lang="zh-CN" altLang="en-US" sz="2400">
                <a:solidFill>
                  <a:schemeClr val="bg1"/>
                </a:solidFill>
                <a:ea typeface="黑体" pitchFamily="49" charset="-122"/>
              </a:rPr>
              <a:t>计算框架</a:t>
            </a:r>
            <a:endParaRPr lang="en-US" altLang="zh-CN" sz="2400">
              <a:solidFill>
                <a:schemeClr val="bg1"/>
              </a:solidFill>
              <a:ea typeface="黑体" pitchFamily="49" charset="-122"/>
            </a:endParaRPr>
          </a:p>
        </p:txBody>
      </p:sp>
      <p:sp>
        <p:nvSpPr>
          <p:cNvPr id="20483" name="内容占位符 2"/>
          <p:cNvSpPr>
            <a:spLocks noGrp="1"/>
          </p:cNvSpPr>
          <p:nvPr>
            <p:ph idx="1"/>
          </p:nvPr>
        </p:nvSpPr>
        <p:spPr>
          <a:xfrm>
            <a:off x="323850" y="1125538"/>
            <a:ext cx="8229600" cy="4525962"/>
          </a:xfrm>
        </p:spPr>
        <p:txBody>
          <a:bodyPr/>
          <a:lstStyle/>
          <a:p>
            <a:r>
              <a:rPr lang="zh-CN" altLang="en-US" sz="2000" smtClean="0"/>
              <a:t>为离线数据分析而设计</a:t>
            </a:r>
            <a:r>
              <a:rPr lang="en-US" altLang="zh-CN" sz="2000" smtClean="0"/>
              <a:t>,</a:t>
            </a:r>
            <a:r>
              <a:rPr lang="zh-CN" altLang="en-US" sz="2000" smtClean="0"/>
              <a:t>基本上是个利用数据并行性进行分布运算而后汇总结果的计算框架</a:t>
            </a:r>
          </a:p>
          <a:p>
            <a:pPr lvl="1"/>
            <a:r>
              <a:rPr lang="zh-CN" altLang="en-US" sz="2000" smtClean="0"/>
              <a:t>分析问题能够被并行化</a:t>
            </a:r>
            <a:r>
              <a:rPr lang="en-US" altLang="zh-CN" sz="2000" smtClean="0"/>
              <a:t>,</a:t>
            </a:r>
            <a:r>
              <a:rPr lang="zh-CN" altLang="en-US" sz="2000" smtClean="0"/>
              <a:t>且输入数据集可以被切分</a:t>
            </a:r>
          </a:p>
          <a:p>
            <a:pPr lvl="1"/>
            <a:r>
              <a:rPr lang="zh-CN" altLang="en-US" sz="2000" smtClean="0"/>
              <a:t>一个</a:t>
            </a:r>
            <a:r>
              <a:rPr lang="en-US" altLang="zh-CN" sz="2000" smtClean="0"/>
              <a:t>Map</a:t>
            </a:r>
            <a:r>
              <a:rPr lang="zh-CN" altLang="en-US" sz="2000" smtClean="0"/>
              <a:t>函数</a:t>
            </a:r>
            <a:r>
              <a:rPr lang="en-US" altLang="zh-CN" sz="2000" smtClean="0"/>
              <a:t>,</a:t>
            </a:r>
            <a:r>
              <a:rPr lang="zh-CN" altLang="en-US" sz="2000" smtClean="0"/>
              <a:t>在第一阶段计算</a:t>
            </a:r>
            <a:r>
              <a:rPr lang="en-US" altLang="zh-CN" sz="2000" smtClean="0"/>
              <a:t>&lt;Key,Value&gt;</a:t>
            </a:r>
            <a:r>
              <a:rPr lang="zh-CN" altLang="en-US" sz="2000" smtClean="0"/>
              <a:t>对</a:t>
            </a:r>
          </a:p>
          <a:p>
            <a:pPr lvl="1"/>
            <a:r>
              <a:rPr lang="en-US" altLang="zh-CN" sz="2000" smtClean="0"/>
              <a:t> </a:t>
            </a:r>
            <a:r>
              <a:rPr lang="zh-CN" altLang="en-US" sz="2000" smtClean="0"/>
              <a:t>一个</a:t>
            </a:r>
            <a:r>
              <a:rPr lang="en-US" altLang="zh-CN" sz="2000" smtClean="0"/>
              <a:t>Reduce</a:t>
            </a:r>
            <a:r>
              <a:rPr lang="zh-CN" altLang="en-US" sz="2000" smtClean="0"/>
              <a:t>函数</a:t>
            </a:r>
            <a:r>
              <a:rPr lang="en-US" altLang="zh-CN" sz="2000" smtClean="0"/>
              <a:t>,</a:t>
            </a:r>
            <a:r>
              <a:rPr lang="zh-CN" altLang="en-US" sz="2000" smtClean="0"/>
              <a:t>在第二阶段用于汇总</a:t>
            </a:r>
            <a:r>
              <a:rPr lang="en-US" altLang="zh-CN" sz="2000" smtClean="0"/>
              <a:t>Map</a:t>
            </a:r>
            <a:r>
              <a:rPr lang="zh-CN" altLang="en-US" sz="2000" smtClean="0"/>
              <a:t>函数的结果</a:t>
            </a:r>
          </a:p>
        </p:txBody>
      </p:sp>
      <p:pic>
        <p:nvPicPr>
          <p:cNvPr id="20484"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068638"/>
            <a:ext cx="7591425" cy="304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63"/>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idx="1"/>
          </p:nvPr>
        </p:nvSpPr>
        <p:spPr/>
        <p:txBody>
          <a:bodyPr/>
          <a:lstStyle/>
          <a:p>
            <a:pPr>
              <a:lnSpc>
                <a:spcPct val="90000"/>
              </a:lnSpc>
            </a:pPr>
            <a:r>
              <a:rPr lang="en-US" altLang="zh-CN" smtClean="0">
                <a:solidFill>
                  <a:srgbClr val="92D050"/>
                </a:solidFill>
              </a:rPr>
              <a:t>Hadoop</a:t>
            </a:r>
            <a:r>
              <a:rPr lang="zh-CN" altLang="en-US" smtClean="0">
                <a:solidFill>
                  <a:srgbClr val="92D050"/>
                </a:solidFill>
              </a:rPr>
              <a:t>概述</a:t>
            </a:r>
            <a:endParaRPr lang="en-US" altLang="zh-CN" smtClean="0">
              <a:solidFill>
                <a:srgbClr val="92D050"/>
              </a:solidFill>
            </a:endParaRPr>
          </a:p>
          <a:p>
            <a:pPr>
              <a:lnSpc>
                <a:spcPct val="90000"/>
              </a:lnSpc>
            </a:pPr>
            <a:r>
              <a:rPr lang="en-US" altLang="zh-CN" smtClean="0">
                <a:solidFill>
                  <a:srgbClr val="00B050"/>
                </a:solidFill>
              </a:rPr>
              <a:t>Hadoop</a:t>
            </a:r>
            <a:r>
              <a:rPr lang="zh-CN" altLang="en-US" smtClean="0">
                <a:solidFill>
                  <a:srgbClr val="00B050"/>
                </a:solidFill>
              </a:rPr>
              <a:t>介绍</a:t>
            </a:r>
            <a:endParaRPr lang="en-US" altLang="zh-CN" smtClean="0">
              <a:solidFill>
                <a:srgbClr val="00B050"/>
              </a:solidFill>
            </a:endParaRPr>
          </a:p>
          <a:p>
            <a:pPr>
              <a:lnSpc>
                <a:spcPct val="90000"/>
              </a:lnSpc>
            </a:pPr>
            <a:r>
              <a:rPr lang="en-US" altLang="zh-CN" smtClean="0">
                <a:solidFill>
                  <a:srgbClr val="00B050"/>
                </a:solidFill>
              </a:rPr>
              <a:t>Hadoop</a:t>
            </a:r>
            <a:r>
              <a:rPr lang="zh-CN" altLang="en-US" smtClean="0">
                <a:solidFill>
                  <a:srgbClr val="00B050"/>
                </a:solidFill>
              </a:rPr>
              <a:t>原理</a:t>
            </a:r>
            <a:endParaRPr lang="en-US" altLang="zh-CN" smtClean="0">
              <a:solidFill>
                <a:srgbClr val="00B050"/>
              </a:solidFill>
            </a:endParaRPr>
          </a:p>
          <a:p>
            <a:pPr>
              <a:lnSpc>
                <a:spcPct val="90000"/>
              </a:lnSpc>
            </a:pPr>
            <a:r>
              <a:rPr lang="en-US" altLang="zh-CN" smtClean="0">
                <a:solidFill>
                  <a:srgbClr val="00B050"/>
                </a:solidFill>
              </a:rPr>
              <a:t>Hadoop</a:t>
            </a:r>
            <a:r>
              <a:rPr lang="zh-CN" altLang="en-US" smtClean="0">
                <a:solidFill>
                  <a:srgbClr val="00B050"/>
                </a:solidFill>
              </a:rPr>
              <a:t>编程</a:t>
            </a:r>
            <a:endParaRPr lang="en-US" altLang="zh-CN" smtClean="0">
              <a:solidFill>
                <a:srgbClr val="00B050"/>
              </a:solidFill>
            </a:endParaRPr>
          </a:p>
        </p:txBody>
      </p:sp>
      <p:sp>
        <p:nvSpPr>
          <p:cNvPr id="3075" name="Text Box 4"/>
          <p:cNvSpPr txBox="1">
            <a:spLocks noChangeArrowheads="1"/>
          </p:cNvSpPr>
          <p:nvPr/>
        </p:nvSpPr>
        <p:spPr bwMode="auto">
          <a:xfrm>
            <a:off x="107950" y="115888"/>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solidFill>
                  <a:schemeClr val="bg1"/>
                </a:solidFill>
                <a:ea typeface="黑体" pitchFamily="49" charset="-122"/>
              </a:rPr>
              <a:t>提纲</a:t>
            </a:r>
            <a:endParaRPr lang="en-US" altLang="zh-CN" sz="2400">
              <a:solidFill>
                <a:schemeClr val="bg1"/>
              </a:solidFill>
              <a:ea typeface="黑体" pitchFamily="49" charset="-122"/>
            </a:endParaRPr>
          </a:p>
        </p:txBody>
      </p:sp>
    </p:spTree>
    <p:custDataLst>
      <p:tags r:id="rId1"/>
    </p:custDataLst>
  </p:cSld>
  <p:clrMapOvr>
    <a:masterClrMapping/>
  </p:clrMapOvr>
  <p:transition spd="slow" advTm="1555"/>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107950" y="115888"/>
            <a:ext cx="2462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solidFill>
                  <a:schemeClr val="bg1"/>
                </a:solidFill>
                <a:ea typeface="黑体" pitchFamily="49" charset="-122"/>
              </a:rPr>
              <a:t>MapReduce</a:t>
            </a:r>
            <a:r>
              <a:rPr lang="zh-CN" altLang="en-US" sz="2400">
                <a:solidFill>
                  <a:schemeClr val="bg1"/>
                </a:solidFill>
                <a:ea typeface="黑体" pitchFamily="49" charset="-122"/>
              </a:rPr>
              <a:t>举例</a:t>
            </a:r>
            <a:endParaRPr lang="en-US" altLang="zh-CN" sz="2400">
              <a:solidFill>
                <a:schemeClr val="bg1"/>
              </a:solidFill>
              <a:ea typeface="黑体" pitchFamily="49" charset="-122"/>
            </a:endParaRPr>
          </a:p>
        </p:txBody>
      </p:sp>
      <p:pic>
        <p:nvPicPr>
          <p:cNvPr id="2150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2950" y="1052513"/>
            <a:ext cx="78613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26"/>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107950" y="115888"/>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solidFill>
                  <a:schemeClr val="bg1"/>
                </a:solidFill>
                <a:ea typeface="黑体" pitchFamily="49" charset="-122"/>
              </a:rPr>
              <a:t>代码举例</a:t>
            </a:r>
            <a:endParaRPr lang="en-US" altLang="zh-CN" sz="2400">
              <a:solidFill>
                <a:schemeClr val="bg1"/>
              </a:solidFill>
              <a:ea typeface="黑体" pitchFamily="49" charset="-122"/>
            </a:endParaRPr>
          </a:p>
        </p:txBody>
      </p:sp>
      <p:pic>
        <p:nvPicPr>
          <p:cNvPr id="2253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1357313"/>
            <a:ext cx="56769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107950" y="115888"/>
            <a:ext cx="31630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00000"/>
              </a:lnSpc>
            </a:pPr>
            <a:r>
              <a:rPr lang="en-US" altLang="zh-CN" sz="2400" dirty="0" err="1">
                <a:solidFill>
                  <a:srgbClr val="FFFFFF"/>
                </a:solidFill>
                <a:latin typeface="Arial"/>
                <a:ea typeface="黑体"/>
              </a:rPr>
              <a:t>MapReduce</a:t>
            </a:r>
            <a:r>
              <a:rPr lang="en-US" altLang="zh-CN" sz="2400" dirty="0">
                <a:solidFill>
                  <a:srgbClr val="FFFFFF"/>
                </a:solidFill>
                <a:latin typeface="Arial"/>
                <a:ea typeface="黑体"/>
              </a:rPr>
              <a:t> </a:t>
            </a:r>
            <a:r>
              <a:rPr lang="zh-CN" altLang="en-US" sz="2400" dirty="0">
                <a:solidFill>
                  <a:srgbClr val="FFFFFF"/>
                </a:solidFill>
                <a:latin typeface="Arial"/>
                <a:ea typeface="黑体"/>
              </a:rPr>
              <a:t>应用场景</a:t>
            </a:r>
            <a:endParaRPr lang="zh-CN" altLang="en-US" sz="2400" dirty="0"/>
          </a:p>
        </p:txBody>
      </p:sp>
      <p:sp>
        <p:nvSpPr>
          <p:cNvPr id="23555" name="内容占位符 2"/>
          <p:cNvSpPr>
            <a:spLocks noGrp="1"/>
          </p:cNvSpPr>
          <p:nvPr>
            <p:ph idx="1"/>
          </p:nvPr>
        </p:nvSpPr>
        <p:spPr>
          <a:xfrm>
            <a:off x="323850" y="1125538"/>
            <a:ext cx="8229600" cy="4525962"/>
          </a:xfrm>
        </p:spPr>
        <p:txBody>
          <a:bodyPr/>
          <a:lstStyle/>
          <a:p>
            <a:r>
              <a:rPr lang="zh-CN" altLang="zh-CN" sz="2800" dirty="0">
                <a:solidFill>
                  <a:srgbClr val="000000"/>
                </a:solidFill>
              </a:rPr>
              <a:t>视频分析和检</a:t>
            </a:r>
            <a:r>
              <a:rPr lang="zh-CN" altLang="zh-CN" sz="2800" dirty="0" smtClean="0">
                <a:solidFill>
                  <a:srgbClr val="000000"/>
                </a:solidFill>
              </a:rPr>
              <a:t>索</a:t>
            </a:r>
            <a:endParaRPr lang="en-US" altLang="zh-CN" sz="2800" dirty="0" smtClean="0">
              <a:solidFill>
                <a:srgbClr val="000000"/>
              </a:solidFill>
            </a:endParaRPr>
          </a:p>
          <a:p>
            <a:r>
              <a:rPr lang="zh-CN" altLang="en-US" sz="2800" dirty="0">
                <a:solidFill>
                  <a:srgbClr val="000000"/>
                </a:solidFill>
              </a:rPr>
              <a:t>推荐引</a:t>
            </a:r>
            <a:r>
              <a:rPr lang="zh-CN" altLang="en-US" sz="2800" dirty="0" smtClean="0">
                <a:solidFill>
                  <a:srgbClr val="000000"/>
                </a:solidFill>
              </a:rPr>
              <a:t>擎</a:t>
            </a:r>
            <a:endParaRPr lang="en-US" altLang="zh-CN" sz="2800" dirty="0" smtClean="0">
              <a:solidFill>
                <a:srgbClr val="000000"/>
              </a:solidFill>
            </a:endParaRPr>
          </a:p>
          <a:p>
            <a:r>
              <a:rPr lang="zh-CN" altLang="en-US" sz="2800" dirty="0">
                <a:solidFill>
                  <a:srgbClr val="000000"/>
                </a:solidFill>
              </a:rPr>
              <a:t>数据分析手</a:t>
            </a:r>
            <a:r>
              <a:rPr lang="zh-CN" altLang="en-US" sz="2800" dirty="0" smtClean="0">
                <a:solidFill>
                  <a:srgbClr val="000000"/>
                </a:solidFill>
              </a:rPr>
              <a:t>段</a:t>
            </a:r>
            <a:endParaRPr lang="en-US" altLang="zh-CN" sz="2800" dirty="0">
              <a:solidFill>
                <a:srgbClr val="000000"/>
              </a:solidFill>
            </a:endParaRPr>
          </a:p>
          <a:p>
            <a:pPr lvl="1"/>
            <a:r>
              <a:rPr lang="zh-CN" altLang="en-US" sz="2000" dirty="0" smtClean="0">
                <a:solidFill>
                  <a:srgbClr val="000000"/>
                </a:solidFill>
              </a:rPr>
              <a:t>全</a:t>
            </a:r>
            <a:r>
              <a:rPr lang="zh-CN" altLang="en-US" sz="2000" dirty="0">
                <a:solidFill>
                  <a:srgbClr val="000000"/>
                </a:solidFill>
              </a:rPr>
              <a:t>文挖</a:t>
            </a:r>
            <a:r>
              <a:rPr lang="zh-CN" altLang="en-US" sz="2000" dirty="0" smtClean="0">
                <a:solidFill>
                  <a:srgbClr val="000000"/>
                </a:solidFill>
              </a:rPr>
              <a:t>掘</a:t>
            </a:r>
            <a:endParaRPr lang="en-US" altLang="zh-CN" sz="2000" dirty="0" smtClean="0"/>
          </a:p>
          <a:p>
            <a:pPr lvl="1"/>
            <a:r>
              <a:rPr lang="zh-CN" altLang="en-US" sz="2000" dirty="0" smtClean="0">
                <a:solidFill>
                  <a:srgbClr val="000000"/>
                </a:solidFill>
              </a:rPr>
              <a:t>建</a:t>
            </a:r>
            <a:r>
              <a:rPr lang="zh-CN" altLang="en-US" sz="2000" dirty="0">
                <a:solidFill>
                  <a:srgbClr val="000000"/>
                </a:solidFill>
              </a:rPr>
              <a:t>立索</a:t>
            </a:r>
            <a:r>
              <a:rPr lang="zh-CN" altLang="en-US" sz="2000" dirty="0" smtClean="0">
                <a:solidFill>
                  <a:srgbClr val="000000"/>
                </a:solidFill>
              </a:rPr>
              <a:t>引</a:t>
            </a:r>
            <a:endParaRPr lang="en-US" altLang="zh-CN" sz="2000" dirty="0" smtClean="0">
              <a:solidFill>
                <a:srgbClr val="000000"/>
              </a:solidFill>
            </a:endParaRPr>
          </a:p>
          <a:p>
            <a:pPr lvl="1"/>
            <a:r>
              <a:rPr lang="zh-CN" altLang="en-US" sz="2000" dirty="0" smtClean="0">
                <a:solidFill>
                  <a:srgbClr val="000000"/>
                </a:solidFill>
              </a:rPr>
              <a:t>图</a:t>
            </a:r>
            <a:r>
              <a:rPr lang="zh-CN" altLang="en-US" sz="2000" dirty="0">
                <a:solidFill>
                  <a:srgbClr val="000000"/>
                </a:solidFill>
              </a:rPr>
              <a:t>形创建和分</a:t>
            </a:r>
            <a:r>
              <a:rPr lang="zh-CN" altLang="en-US" sz="2000" dirty="0" smtClean="0">
                <a:solidFill>
                  <a:srgbClr val="000000"/>
                </a:solidFill>
              </a:rPr>
              <a:t>析</a:t>
            </a:r>
            <a:endParaRPr lang="en-US" altLang="zh-CN" sz="2000" dirty="0" smtClean="0">
              <a:solidFill>
                <a:srgbClr val="000000"/>
              </a:solidFill>
            </a:endParaRPr>
          </a:p>
          <a:p>
            <a:pPr lvl="1"/>
            <a:r>
              <a:rPr lang="zh-CN" altLang="en-US" sz="2000" dirty="0" smtClean="0">
                <a:solidFill>
                  <a:srgbClr val="000000"/>
                </a:solidFill>
              </a:rPr>
              <a:t>模</a:t>
            </a:r>
            <a:r>
              <a:rPr lang="zh-CN" altLang="en-US" sz="2000" dirty="0">
                <a:solidFill>
                  <a:srgbClr val="000000"/>
                </a:solidFill>
              </a:rPr>
              <a:t>式识</a:t>
            </a:r>
            <a:r>
              <a:rPr lang="zh-CN" altLang="en-US" sz="2000" dirty="0" smtClean="0">
                <a:solidFill>
                  <a:srgbClr val="000000"/>
                </a:solidFill>
              </a:rPr>
              <a:t>别</a:t>
            </a:r>
            <a:endParaRPr lang="en-US" altLang="zh-CN" sz="2000" dirty="0">
              <a:solidFill>
                <a:srgbClr val="000000"/>
              </a:solidFill>
            </a:endParaRPr>
          </a:p>
          <a:p>
            <a:pPr lvl="1"/>
            <a:r>
              <a:rPr lang="zh-CN" altLang="en-US" sz="2000" dirty="0" smtClean="0">
                <a:solidFill>
                  <a:srgbClr val="000000"/>
                </a:solidFill>
              </a:rPr>
              <a:t>协</a:t>
            </a:r>
            <a:r>
              <a:rPr lang="zh-CN" altLang="en-US" sz="2000" dirty="0">
                <a:solidFill>
                  <a:srgbClr val="000000"/>
                </a:solidFill>
              </a:rPr>
              <a:t>同过</a:t>
            </a:r>
            <a:r>
              <a:rPr lang="zh-CN" altLang="en-US" sz="2000" dirty="0" smtClean="0">
                <a:solidFill>
                  <a:srgbClr val="000000"/>
                </a:solidFill>
              </a:rPr>
              <a:t>滤</a:t>
            </a:r>
            <a:endParaRPr lang="en-US" altLang="zh-CN" sz="2000" dirty="0" smtClean="0">
              <a:solidFill>
                <a:srgbClr val="000000"/>
              </a:solidFill>
            </a:endParaRPr>
          </a:p>
          <a:p>
            <a:pPr lvl="1"/>
            <a:r>
              <a:rPr lang="zh-CN" altLang="en-US" sz="2000" dirty="0" smtClean="0">
                <a:solidFill>
                  <a:srgbClr val="000000"/>
                </a:solidFill>
              </a:rPr>
              <a:t>情</a:t>
            </a:r>
            <a:r>
              <a:rPr lang="zh-CN" altLang="en-US" sz="2000" dirty="0">
                <a:solidFill>
                  <a:srgbClr val="000000"/>
                </a:solidFill>
              </a:rPr>
              <a:t>感分</a:t>
            </a:r>
            <a:r>
              <a:rPr lang="zh-CN" altLang="en-US" sz="2000" dirty="0" smtClean="0">
                <a:solidFill>
                  <a:srgbClr val="000000"/>
                </a:solidFill>
              </a:rPr>
              <a:t>析</a:t>
            </a:r>
            <a:endParaRPr lang="en-US" altLang="zh-CN" sz="2000" dirty="0" smtClean="0">
              <a:solidFill>
                <a:srgbClr val="000000"/>
              </a:solidFill>
            </a:endParaRPr>
          </a:p>
          <a:p>
            <a:pPr lvl="1"/>
            <a:r>
              <a:rPr lang="zh-CN" altLang="en-US" sz="2000" dirty="0" smtClean="0">
                <a:solidFill>
                  <a:srgbClr val="000000"/>
                </a:solidFill>
              </a:rPr>
              <a:t>风</a:t>
            </a:r>
            <a:r>
              <a:rPr lang="zh-CN" altLang="en-US" sz="2000" dirty="0">
                <a:solidFill>
                  <a:srgbClr val="000000"/>
                </a:solidFill>
              </a:rPr>
              <a:t>险评估</a:t>
            </a:r>
            <a:endParaRPr lang="zh-CN" altLang="en-US" sz="2000" dirty="0"/>
          </a:p>
          <a:p>
            <a:endParaRPr lang="zh-CN" altLang="en-US" sz="2800" dirty="0"/>
          </a:p>
          <a:p>
            <a:endParaRPr lang="zh-CN" altLang="en-US" sz="2800" dirty="0"/>
          </a:p>
          <a:p>
            <a:endParaRPr lang="zh-CN" altLang="en-US" sz="1600" dirty="0" smtClean="0"/>
          </a:p>
        </p:txBody>
      </p:sp>
    </p:spTree>
    <p:extLst>
      <p:ext uri="{BB962C8B-B14F-4D97-AF65-F5344CB8AC3E}">
        <p14:creationId xmlns:p14="http://schemas.microsoft.com/office/powerpoint/2010/main" val="2594066526"/>
      </p:ext>
    </p:extLst>
  </p:cSld>
  <p:clrMapOvr>
    <a:masterClrMapping/>
  </p:clrMapOvr>
  <p:transition spd="slow" advTm="338"/>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107950" y="115888"/>
            <a:ext cx="29562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dirty="0" err="1" smtClean="0">
                <a:solidFill>
                  <a:schemeClr val="bg1"/>
                </a:solidFill>
                <a:ea typeface="黑体" pitchFamily="49" charset="-122"/>
              </a:rPr>
              <a:t>HBase</a:t>
            </a:r>
            <a:r>
              <a:rPr lang="zh-CN" altLang="en-US" sz="2400" dirty="0" smtClean="0">
                <a:solidFill>
                  <a:schemeClr val="bg1"/>
                </a:solidFill>
                <a:ea typeface="黑体" pitchFamily="49" charset="-122"/>
              </a:rPr>
              <a:t>分布式数</a:t>
            </a:r>
            <a:r>
              <a:rPr lang="zh-CN" altLang="en-US" sz="2400" dirty="0">
                <a:solidFill>
                  <a:schemeClr val="bg1"/>
                </a:solidFill>
                <a:ea typeface="黑体" pitchFamily="49" charset="-122"/>
              </a:rPr>
              <a:t>据库</a:t>
            </a:r>
            <a:endParaRPr lang="en-US" altLang="zh-CN" sz="2400" dirty="0">
              <a:solidFill>
                <a:schemeClr val="bg1"/>
              </a:solidFill>
              <a:ea typeface="黑体" pitchFamily="49" charset="-122"/>
            </a:endParaRPr>
          </a:p>
        </p:txBody>
      </p:sp>
      <p:sp>
        <p:nvSpPr>
          <p:cNvPr id="23555" name="内容占位符 2"/>
          <p:cNvSpPr>
            <a:spLocks noGrp="1"/>
          </p:cNvSpPr>
          <p:nvPr>
            <p:ph idx="1"/>
          </p:nvPr>
        </p:nvSpPr>
        <p:spPr>
          <a:xfrm>
            <a:off x="323850" y="1125538"/>
            <a:ext cx="8229600" cy="4525962"/>
          </a:xfrm>
        </p:spPr>
        <p:txBody>
          <a:bodyPr/>
          <a:lstStyle/>
          <a:p>
            <a:r>
              <a:rPr lang="en-US" altLang="zh-CN" sz="1800" dirty="0" err="1" smtClean="0"/>
              <a:t>HBase</a:t>
            </a:r>
            <a:r>
              <a:rPr lang="zh-CN" altLang="en-US" sz="1800" dirty="0" smtClean="0"/>
              <a:t>是一个按列存储的、多维表结构的实时分布数据库</a:t>
            </a:r>
            <a:r>
              <a:rPr lang="en-US" altLang="zh-CN" sz="1800" dirty="0" smtClean="0"/>
              <a:t>, </a:t>
            </a:r>
            <a:r>
              <a:rPr lang="zh-CN" altLang="en-US" sz="1800" dirty="0" smtClean="0"/>
              <a:t>为高速在线数据服务而设计</a:t>
            </a:r>
            <a:endParaRPr lang="en-US" altLang="zh-CN" sz="1800" dirty="0" smtClean="0"/>
          </a:p>
          <a:p>
            <a:pPr lvl="1"/>
            <a:r>
              <a:rPr lang="zh-CN" altLang="en-US" sz="1800" dirty="0" smtClean="0"/>
              <a:t>表</a:t>
            </a:r>
            <a:r>
              <a:rPr lang="en-US" altLang="zh-CN" sz="1800" dirty="0" smtClean="0"/>
              <a:t>: (</a:t>
            </a:r>
            <a:r>
              <a:rPr lang="zh-CN" altLang="en-US" sz="1800" dirty="0" smtClean="0"/>
              <a:t>行</a:t>
            </a:r>
            <a:r>
              <a:rPr lang="zh-CN" altLang="en-US" sz="1800" dirty="0"/>
              <a:t>，</a:t>
            </a:r>
            <a:r>
              <a:rPr lang="zh-CN" altLang="en-US" sz="1800" dirty="0" smtClean="0"/>
              <a:t>列族，列名</a:t>
            </a:r>
            <a:r>
              <a:rPr lang="zh-CN" altLang="en-US" sz="1800" dirty="0"/>
              <a:t>，</a:t>
            </a:r>
            <a:r>
              <a:rPr lang="zh-CN" altLang="en-US" sz="1800" dirty="0" smtClean="0"/>
              <a:t>版本名</a:t>
            </a:r>
            <a:r>
              <a:rPr lang="en-US" altLang="zh-CN" sz="1800" dirty="0" smtClean="0"/>
              <a:t>) </a:t>
            </a:r>
            <a:r>
              <a:rPr lang="en-US" altLang="zh-CN" sz="1800" dirty="0" smtClean="0">
                <a:sym typeface="Wingdings" pitchFamily="2" charset="2"/>
              </a:rPr>
              <a:t> </a:t>
            </a:r>
            <a:r>
              <a:rPr lang="zh-CN" altLang="en-US" sz="1800" dirty="0" smtClean="0"/>
              <a:t>值</a:t>
            </a:r>
            <a:endParaRPr lang="en-US" altLang="zh-CN" sz="1800" dirty="0" smtClean="0"/>
          </a:p>
          <a:p>
            <a:r>
              <a:rPr lang="zh-CN" altLang="en-US" sz="1800" b="1" dirty="0" smtClean="0"/>
              <a:t>主要特点</a:t>
            </a:r>
            <a:endParaRPr lang="en-US" altLang="zh-CN" sz="1800" b="1" dirty="0" smtClean="0"/>
          </a:p>
          <a:p>
            <a:pPr lvl="1"/>
            <a:r>
              <a:rPr lang="en-US" altLang="zh-CN" sz="1800" dirty="0" err="1" smtClean="0"/>
              <a:t>NoSQL</a:t>
            </a:r>
            <a:endParaRPr lang="en-US" altLang="zh-CN" sz="1800" dirty="0" smtClean="0"/>
          </a:p>
          <a:p>
            <a:pPr lvl="2"/>
            <a:r>
              <a:rPr lang="zh-CN" altLang="en-US" sz="1800" dirty="0" smtClean="0"/>
              <a:t>面向列、可压缩</a:t>
            </a:r>
            <a:r>
              <a:rPr lang="en-US" altLang="zh-CN" sz="1800" dirty="0" smtClean="0"/>
              <a:t>,</a:t>
            </a:r>
            <a:r>
              <a:rPr lang="zh-CN" altLang="en-US" sz="1800" dirty="0" smtClean="0"/>
              <a:t>有效降低磁盘</a:t>
            </a:r>
            <a:r>
              <a:rPr lang="en-US" altLang="zh-CN" sz="1800" dirty="0" smtClean="0"/>
              <a:t>I/O</a:t>
            </a:r>
            <a:r>
              <a:rPr lang="zh-CN" altLang="en-US" sz="1800" dirty="0" smtClean="0"/>
              <a:t>，提高利用率</a:t>
            </a:r>
          </a:p>
          <a:p>
            <a:pPr lvl="2"/>
            <a:r>
              <a:rPr lang="zh-CN" altLang="en-US" sz="1800" dirty="0" smtClean="0"/>
              <a:t>多维表，四个维度</a:t>
            </a:r>
            <a:r>
              <a:rPr lang="zh-CN" altLang="en-US" sz="1800" dirty="0"/>
              <a:t>，</a:t>
            </a:r>
            <a:r>
              <a:rPr lang="zh-CN" altLang="en-US" sz="1800" dirty="0" smtClean="0"/>
              <a:t>其中三个维度可变</a:t>
            </a:r>
            <a:r>
              <a:rPr lang="zh-CN" altLang="en-US" sz="1800" dirty="0"/>
              <a:t>，</a:t>
            </a:r>
            <a:r>
              <a:rPr lang="zh-CN" altLang="en-US" sz="1800" dirty="0" smtClean="0"/>
              <a:t>适合描述复杂嵌套关系</a:t>
            </a:r>
          </a:p>
          <a:p>
            <a:pPr lvl="2"/>
            <a:r>
              <a:rPr lang="zh-CN" altLang="en-US" sz="1800" dirty="0" smtClean="0"/>
              <a:t>灵活的表结构</a:t>
            </a:r>
            <a:r>
              <a:rPr lang="zh-CN" altLang="en-US" sz="1800" dirty="0"/>
              <a:t>，</a:t>
            </a:r>
            <a:r>
              <a:rPr lang="zh-CN" altLang="en-US" sz="1800" dirty="0" smtClean="0"/>
              <a:t>可动态改变和增加</a:t>
            </a:r>
            <a:r>
              <a:rPr lang="en-US" altLang="zh-CN" sz="1800" dirty="0" smtClean="0"/>
              <a:t>(</a:t>
            </a:r>
            <a:r>
              <a:rPr lang="zh-CN" altLang="en-US" sz="1800" dirty="0" smtClean="0"/>
              <a:t>包括行、列和时间戳</a:t>
            </a:r>
            <a:r>
              <a:rPr lang="en-US" altLang="zh-CN" sz="1800" dirty="0" smtClean="0"/>
              <a:t>)</a:t>
            </a:r>
            <a:r>
              <a:rPr lang="zh-CN" altLang="en-US" sz="1800" dirty="0" smtClean="0"/>
              <a:t>，为多列族设置不同复制因子</a:t>
            </a:r>
          </a:p>
          <a:p>
            <a:pPr lvl="2"/>
            <a:r>
              <a:rPr lang="zh-CN" altLang="en-US" sz="1800" dirty="0" smtClean="0"/>
              <a:t>支持单行的</a:t>
            </a:r>
            <a:r>
              <a:rPr lang="en-US" altLang="zh-CN" sz="1800" dirty="0" smtClean="0"/>
              <a:t>ACID</a:t>
            </a:r>
            <a:r>
              <a:rPr lang="zh-CN" altLang="en-US" sz="1800" dirty="0" smtClean="0"/>
              <a:t>事务处理</a:t>
            </a:r>
            <a:endParaRPr lang="en-US" altLang="zh-CN" sz="1800" dirty="0" smtClean="0"/>
          </a:p>
          <a:p>
            <a:pPr lvl="1"/>
            <a:r>
              <a:rPr lang="zh-CN" altLang="en-US" sz="1800" dirty="0" smtClean="0"/>
              <a:t>分布式系统</a:t>
            </a:r>
          </a:p>
          <a:p>
            <a:pPr lvl="2"/>
            <a:r>
              <a:rPr lang="zh-CN" altLang="en-US" sz="1800" dirty="0" smtClean="0"/>
              <a:t>高性能</a:t>
            </a:r>
            <a:r>
              <a:rPr lang="zh-CN" altLang="en-US" sz="1800" dirty="0"/>
              <a:t>，</a:t>
            </a:r>
            <a:r>
              <a:rPr lang="zh-CN" altLang="en-US" sz="1800" dirty="0" smtClean="0"/>
              <a:t>支持高速并发写入和高并发查询</a:t>
            </a:r>
            <a:endParaRPr lang="en-US" altLang="zh-CN" sz="1800" dirty="0" smtClean="0"/>
          </a:p>
          <a:p>
            <a:pPr lvl="2"/>
            <a:r>
              <a:rPr lang="zh-CN" altLang="en-US" sz="1800" dirty="0" smtClean="0"/>
              <a:t>可扩展，数据自动切分和分布</a:t>
            </a:r>
            <a:r>
              <a:rPr lang="zh-CN" altLang="en-US" sz="1800" dirty="0"/>
              <a:t>，</a:t>
            </a:r>
            <a:r>
              <a:rPr lang="zh-CN" altLang="en-US" sz="1800" dirty="0" smtClean="0"/>
              <a:t>可动态扩容</a:t>
            </a:r>
            <a:r>
              <a:rPr lang="en-US" altLang="zh-CN" sz="1800" dirty="0" smtClean="0"/>
              <a:t>,</a:t>
            </a:r>
            <a:r>
              <a:rPr lang="zh-CN" altLang="en-US" sz="1800" dirty="0" smtClean="0"/>
              <a:t>无需停机</a:t>
            </a:r>
            <a:endParaRPr lang="en-US" altLang="zh-CN" sz="1800" dirty="0" smtClean="0"/>
          </a:p>
          <a:p>
            <a:pPr lvl="2"/>
            <a:r>
              <a:rPr lang="zh-CN" altLang="en-US" sz="1800" dirty="0" smtClean="0"/>
              <a:t>高可用性</a:t>
            </a:r>
            <a:r>
              <a:rPr lang="zh-CN" altLang="en-US" sz="1800" dirty="0"/>
              <a:t>，</a:t>
            </a:r>
            <a:r>
              <a:rPr lang="zh-CN" altLang="en-US" sz="1800" dirty="0" smtClean="0"/>
              <a:t>建立在</a:t>
            </a:r>
            <a:r>
              <a:rPr lang="en-US" altLang="zh-CN" sz="1800" dirty="0" smtClean="0"/>
              <a:t>HDFS</a:t>
            </a:r>
            <a:r>
              <a:rPr lang="zh-CN" altLang="en-US" sz="1800" dirty="0" smtClean="0"/>
              <a:t>分布式文件系统之上</a:t>
            </a:r>
            <a:endParaRPr lang="zh-CN" altLang="en-US" sz="1600" dirty="0" smtClean="0"/>
          </a:p>
        </p:txBody>
      </p:sp>
    </p:spTree>
  </p:cSld>
  <p:clrMapOvr>
    <a:masterClrMapping/>
  </p:clrMapOvr>
  <p:transition spd="slow" advTm="338"/>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107950" y="115888"/>
            <a:ext cx="2339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solidFill>
                  <a:schemeClr val="bg1"/>
                </a:solidFill>
                <a:ea typeface="黑体" pitchFamily="49" charset="-122"/>
              </a:rPr>
              <a:t>HBase</a:t>
            </a:r>
            <a:r>
              <a:rPr lang="zh-CN" altLang="en-US" sz="2400">
                <a:solidFill>
                  <a:schemeClr val="bg1"/>
                </a:solidFill>
                <a:ea typeface="黑体" pitchFamily="49" charset="-122"/>
              </a:rPr>
              <a:t>软件架构</a:t>
            </a:r>
            <a:endParaRPr lang="en-US" altLang="zh-CN" sz="2400">
              <a:solidFill>
                <a:schemeClr val="bg1"/>
              </a:solidFill>
              <a:ea typeface="黑体" pitchFamily="49" charset="-122"/>
            </a:endParaRPr>
          </a:p>
        </p:txBody>
      </p:sp>
      <p:pic>
        <p:nvPicPr>
          <p:cNvPr id="24579" name="内容占位符 5"/>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827088" y="1123950"/>
            <a:ext cx="7273925" cy="4692650"/>
          </a:xfrm>
        </p:spPr>
      </p:pic>
    </p:spTree>
  </p:cSld>
  <p:clrMapOvr>
    <a:masterClrMapping/>
  </p:clrMapOvr>
  <p:transition spd="slow" advTm="382"/>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107950" y="115888"/>
            <a:ext cx="2339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solidFill>
                  <a:schemeClr val="bg1"/>
                </a:solidFill>
                <a:ea typeface="黑体" pitchFamily="49" charset="-122"/>
              </a:rPr>
              <a:t>HBase</a:t>
            </a:r>
            <a:r>
              <a:rPr lang="zh-CN" altLang="en-US" sz="2400">
                <a:solidFill>
                  <a:schemeClr val="bg1"/>
                </a:solidFill>
                <a:ea typeface="黑体" pitchFamily="49" charset="-122"/>
              </a:rPr>
              <a:t>组件交互</a:t>
            </a:r>
            <a:endParaRPr lang="en-US" altLang="zh-CN" sz="2400">
              <a:solidFill>
                <a:schemeClr val="bg1"/>
              </a:solidFill>
              <a:ea typeface="黑体" pitchFamily="49" charset="-122"/>
            </a:endParaRPr>
          </a:p>
        </p:txBody>
      </p:sp>
      <p:pic>
        <p:nvPicPr>
          <p:cNvPr id="25603" name="内容占位符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68313" y="765175"/>
            <a:ext cx="8229600" cy="2597150"/>
          </a:xfrm>
        </p:spPr>
      </p:pic>
      <p:sp>
        <p:nvSpPr>
          <p:cNvPr id="25604" name="矩形 4"/>
          <p:cNvSpPr>
            <a:spLocks noChangeArrowheads="1"/>
          </p:cNvSpPr>
          <p:nvPr/>
        </p:nvSpPr>
        <p:spPr bwMode="auto">
          <a:xfrm>
            <a:off x="755650" y="3573463"/>
            <a:ext cx="777716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 typeface="Arial" pitchFamily="34" charset="0"/>
              <a:buChar char="•"/>
            </a:pPr>
            <a:r>
              <a:rPr lang="zh-CN" altLang="en-US" sz="2000">
                <a:latin typeface="微软雅黑" pitchFamily="34" charset="-122"/>
                <a:ea typeface="微软雅黑" pitchFamily="34" charset="-122"/>
              </a:rPr>
              <a:t>一个管理服务器</a:t>
            </a:r>
            <a:r>
              <a:rPr lang="en-US" altLang="zh-CN" sz="2000">
                <a:latin typeface="微软雅黑" pitchFamily="34" charset="-122"/>
                <a:ea typeface="微软雅黑" pitchFamily="34" charset="-122"/>
              </a:rPr>
              <a:t>(HBase Master) </a:t>
            </a:r>
            <a:r>
              <a:rPr lang="zh-CN" altLang="en-US" sz="2000">
                <a:latin typeface="微软雅黑" pitchFamily="34" charset="-122"/>
                <a:ea typeface="微软雅黑" pitchFamily="34" charset="-122"/>
              </a:rPr>
              <a:t>控制多个数据服务器</a:t>
            </a:r>
            <a:r>
              <a:rPr lang="en-US" altLang="zh-CN" sz="2000">
                <a:latin typeface="微软雅黑" pitchFamily="34" charset="-122"/>
                <a:ea typeface="微软雅黑" pitchFamily="34" charset="-122"/>
              </a:rPr>
              <a:t>(RegionServer)</a:t>
            </a:r>
          </a:p>
          <a:p>
            <a:pPr marL="800100" lvl="1" indent="-342900">
              <a:buFont typeface="Arial" pitchFamily="34" charset="0"/>
              <a:buChar char="•"/>
            </a:pPr>
            <a:r>
              <a:rPr lang="en-US" altLang="zh-CN">
                <a:latin typeface="微软雅黑" pitchFamily="34" charset="-122"/>
                <a:ea typeface="微软雅黑" pitchFamily="34" charset="-122"/>
              </a:rPr>
              <a:t>HMaster</a:t>
            </a:r>
            <a:r>
              <a:rPr lang="zh-CN" altLang="en-US">
                <a:latin typeface="微软雅黑" pitchFamily="34" charset="-122"/>
                <a:ea typeface="微软雅黑" pitchFamily="34" charset="-122"/>
              </a:rPr>
              <a:t>负责表的创建、删除和维护</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以及</a:t>
            </a:r>
            <a:r>
              <a:rPr lang="en-US" altLang="zh-CN">
                <a:latin typeface="微软雅黑" pitchFamily="34" charset="-122"/>
                <a:ea typeface="微软雅黑" pitchFamily="34" charset="-122"/>
              </a:rPr>
              <a:t>region</a:t>
            </a:r>
            <a:r>
              <a:rPr lang="zh-CN" altLang="en-US">
                <a:latin typeface="微软雅黑" pitchFamily="34" charset="-122"/>
                <a:ea typeface="微软雅黑" pitchFamily="34" charset="-122"/>
              </a:rPr>
              <a:t>的分配和负载平衡</a:t>
            </a:r>
          </a:p>
          <a:p>
            <a:pPr marL="800100" lvl="1" indent="-342900">
              <a:buFont typeface="Arial" pitchFamily="34" charset="0"/>
              <a:buChar char="•"/>
            </a:pPr>
            <a:r>
              <a:rPr lang="en-US" altLang="zh-CN">
                <a:latin typeface="微软雅黑" pitchFamily="34" charset="-122"/>
                <a:ea typeface="微软雅黑" pitchFamily="34" charset="-122"/>
              </a:rPr>
              <a:t>Region Server</a:t>
            </a:r>
            <a:r>
              <a:rPr lang="zh-CN" altLang="en-US">
                <a:latin typeface="微软雅黑" pitchFamily="34" charset="-122"/>
                <a:ea typeface="微软雅黑" pitchFamily="34" charset="-122"/>
              </a:rPr>
              <a:t>负责管理维护</a:t>
            </a:r>
            <a:r>
              <a:rPr lang="en-US" altLang="zh-CN">
                <a:latin typeface="微软雅黑" pitchFamily="34" charset="-122"/>
                <a:ea typeface="微软雅黑" pitchFamily="34" charset="-122"/>
              </a:rPr>
              <a:t>region</a:t>
            </a:r>
            <a:r>
              <a:rPr lang="zh-CN" altLang="en-US">
                <a:latin typeface="微软雅黑" pitchFamily="34" charset="-122"/>
                <a:ea typeface="微软雅黑" pitchFamily="34" charset="-122"/>
              </a:rPr>
              <a:t>、以及响应读写请求</a:t>
            </a:r>
          </a:p>
          <a:p>
            <a:pPr marL="800100" lvl="1" indent="-342900">
              <a:buFont typeface="Arial" pitchFamily="34" charset="0"/>
              <a:buChar char="•"/>
            </a:pPr>
            <a:r>
              <a:rPr lang="zh-CN" altLang="en-US">
                <a:latin typeface="微软雅黑" pitchFamily="34" charset="-122"/>
                <a:ea typeface="微软雅黑" pitchFamily="34" charset="-122"/>
              </a:rPr>
              <a:t>客户端与</a:t>
            </a:r>
            <a:r>
              <a:rPr lang="en-US" altLang="zh-CN">
                <a:latin typeface="微软雅黑" pitchFamily="34" charset="-122"/>
                <a:ea typeface="微软雅黑" pitchFamily="34" charset="-122"/>
              </a:rPr>
              <a:t>HMaster</a:t>
            </a:r>
            <a:r>
              <a:rPr lang="zh-CN" altLang="en-US">
                <a:latin typeface="微软雅黑" pitchFamily="34" charset="-122"/>
                <a:ea typeface="微软雅黑" pitchFamily="34" charset="-122"/>
              </a:rPr>
              <a:t>进行有关表的元数据的操作</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之后直接读写</a:t>
            </a:r>
            <a:r>
              <a:rPr lang="en-US" altLang="zh-CN">
                <a:latin typeface="微软雅黑" pitchFamily="34" charset="-122"/>
                <a:ea typeface="微软雅黑" pitchFamily="34" charset="-122"/>
              </a:rPr>
              <a:t>Region Servers</a:t>
            </a:r>
            <a:endParaRPr lang="zh-CN" altLang="en-US">
              <a:latin typeface="微软雅黑" pitchFamily="34" charset="-122"/>
              <a:ea typeface="微软雅黑" pitchFamily="34" charset="-122"/>
            </a:endParaRPr>
          </a:p>
        </p:txBody>
      </p:sp>
    </p:spTree>
  </p:cSld>
  <p:clrMapOvr>
    <a:masterClrMapping/>
  </p:clrMapOvr>
  <p:transition spd="slow" advTm="345"/>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107950" y="115888"/>
            <a:ext cx="1725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dirty="0" err="1" smtClean="0">
                <a:solidFill>
                  <a:schemeClr val="bg1"/>
                </a:solidFill>
                <a:ea typeface="黑体" pitchFamily="49" charset="-122"/>
              </a:rPr>
              <a:t>HBase</a:t>
            </a:r>
            <a:r>
              <a:rPr lang="zh-CN" altLang="en-US" sz="2400" dirty="0" smtClean="0">
                <a:solidFill>
                  <a:schemeClr val="bg1"/>
                </a:solidFill>
                <a:ea typeface="黑体" pitchFamily="49" charset="-122"/>
              </a:rPr>
              <a:t>特性</a:t>
            </a:r>
            <a:endParaRPr lang="en-US" altLang="zh-CN" sz="2400" dirty="0">
              <a:solidFill>
                <a:schemeClr val="bg1"/>
              </a:solidFill>
              <a:ea typeface="黑体" pitchFamily="49" charset="-122"/>
            </a:endParaRPr>
          </a:p>
        </p:txBody>
      </p:sp>
      <p:sp>
        <p:nvSpPr>
          <p:cNvPr id="26627" name="内容占位符 2"/>
          <p:cNvSpPr>
            <a:spLocks noGrp="1"/>
          </p:cNvSpPr>
          <p:nvPr>
            <p:ph idx="1"/>
          </p:nvPr>
        </p:nvSpPr>
        <p:spPr>
          <a:xfrm>
            <a:off x="251520" y="836712"/>
            <a:ext cx="8229600" cy="4525962"/>
          </a:xfrm>
        </p:spPr>
        <p:txBody>
          <a:bodyPr/>
          <a:lstStyle/>
          <a:p>
            <a:r>
              <a:rPr lang="en-US" altLang="zh-CN" sz="2000" dirty="0" err="1" smtClean="0"/>
              <a:t>Hadoop</a:t>
            </a:r>
            <a:r>
              <a:rPr lang="en-US" altLang="zh-CN" sz="2000" dirty="0" smtClean="0"/>
              <a:t> </a:t>
            </a:r>
            <a:r>
              <a:rPr lang="en-US" altLang="zh-CN" sz="2000" dirty="0" err="1" smtClean="0"/>
              <a:t>Hbase</a:t>
            </a:r>
            <a:r>
              <a:rPr lang="zh-CN" altLang="en-US" sz="2000" dirty="0" smtClean="0"/>
              <a:t>：</a:t>
            </a:r>
            <a:r>
              <a:rPr lang="en-US" altLang="zh-CN" sz="2000" dirty="0" err="1" smtClean="0"/>
              <a:t>NoSql</a:t>
            </a:r>
            <a:r>
              <a:rPr lang="en-US" altLang="zh-CN" sz="2000" dirty="0" smtClean="0"/>
              <a:t> </a:t>
            </a:r>
            <a:r>
              <a:rPr lang="en-US" altLang="zh-CN" sz="2000" dirty="0" err="1" smtClean="0"/>
              <a:t>databse</a:t>
            </a:r>
            <a:endParaRPr lang="en-US" altLang="zh-CN" sz="2000" dirty="0" smtClean="0"/>
          </a:p>
          <a:p>
            <a:pPr lvl="1"/>
            <a:r>
              <a:rPr lang="zh-CN" altLang="en-US" sz="2000" dirty="0"/>
              <a:t>基</a:t>
            </a:r>
            <a:r>
              <a:rPr lang="zh-CN" altLang="en-US" sz="2000" dirty="0" smtClean="0"/>
              <a:t>本的数据库操作</a:t>
            </a:r>
            <a:r>
              <a:rPr lang="en-US" altLang="zh-CN" sz="2000" dirty="0" smtClean="0"/>
              <a:t>CRUD</a:t>
            </a:r>
          </a:p>
          <a:p>
            <a:pPr lvl="1"/>
            <a:r>
              <a:rPr lang="zh-CN" altLang="en-US" sz="2000" dirty="0" smtClean="0"/>
              <a:t>强一致性</a:t>
            </a:r>
            <a:endParaRPr lang="en-US" altLang="zh-CN" sz="2000" dirty="0" smtClean="0"/>
          </a:p>
          <a:p>
            <a:pPr lvl="1"/>
            <a:r>
              <a:rPr lang="zh-CN" altLang="en-US" sz="2000" dirty="0" smtClean="0"/>
              <a:t>无</a:t>
            </a:r>
            <a:r>
              <a:rPr lang="en-US" altLang="zh-CN" sz="2000" dirty="0" smtClean="0"/>
              <a:t>SQL</a:t>
            </a:r>
            <a:r>
              <a:rPr lang="zh-CN" altLang="en-US" sz="2000" dirty="0" smtClean="0"/>
              <a:t>语言支持</a:t>
            </a:r>
            <a:endParaRPr lang="en-US" altLang="zh-CN" sz="2000" dirty="0" smtClean="0"/>
          </a:p>
          <a:p>
            <a:pPr lvl="1"/>
            <a:r>
              <a:rPr lang="zh-CN" altLang="en-US" sz="2000" dirty="0"/>
              <a:t>稀</a:t>
            </a:r>
            <a:r>
              <a:rPr lang="zh-CN" altLang="en-US" sz="2000" dirty="0" smtClean="0"/>
              <a:t>疏的多维映射表</a:t>
            </a:r>
            <a:endParaRPr lang="en-US" altLang="zh-CN" sz="2000" dirty="0" smtClean="0"/>
          </a:p>
          <a:p>
            <a:pPr lvl="2"/>
            <a:r>
              <a:rPr lang="zh-CN" altLang="en-US" sz="2000" dirty="0"/>
              <a:t>列存</a:t>
            </a:r>
            <a:r>
              <a:rPr lang="zh-CN" altLang="en-US" sz="2000" dirty="0" smtClean="0"/>
              <a:t>储</a:t>
            </a:r>
            <a:endParaRPr lang="en-US" altLang="zh-CN" sz="2000" dirty="0" smtClean="0"/>
          </a:p>
          <a:p>
            <a:pPr lvl="2"/>
            <a:r>
              <a:rPr lang="zh-CN" altLang="en-US" sz="2000" dirty="0"/>
              <a:t>只</a:t>
            </a:r>
            <a:r>
              <a:rPr lang="zh-CN" altLang="en-US" sz="2000" dirty="0" smtClean="0"/>
              <a:t>用</a:t>
            </a:r>
            <a:r>
              <a:rPr lang="en-US" altLang="zh-CN" sz="2000" dirty="0" err="1" smtClean="0"/>
              <a:t>rowkey</a:t>
            </a:r>
            <a:r>
              <a:rPr lang="zh-CN" altLang="en-US" sz="2000" dirty="0" smtClean="0"/>
              <a:t>来定位</a:t>
            </a:r>
            <a:endParaRPr lang="en-US" altLang="zh-CN" sz="2000" dirty="0" smtClean="0"/>
          </a:p>
          <a:p>
            <a:pPr lvl="2"/>
            <a:r>
              <a:rPr lang="zh-CN" altLang="en-US" sz="2000" dirty="0"/>
              <a:t>每</a:t>
            </a:r>
            <a:r>
              <a:rPr lang="zh-CN" altLang="en-US" sz="2000" dirty="0" smtClean="0"/>
              <a:t>行可以有不同列</a:t>
            </a:r>
            <a:endParaRPr lang="en-US" altLang="zh-CN" sz="2000" dirty="0" smtClean="0"/>
          </a:p>
          <a:p>
            <a:pPr lvl="2"/>
            <a:r>
              <a:rPr lang="zh-CN" altLang="en-US" sz="2000" dirty="0"/>
              <a:t>数</a:t>
            </a:r>
            <a:r>
              <a:rPr lang="zh-CN" altLang="en-US" sz="2000" dirty="0" smtClean="0"/>
              <a:t>据有</a:t>
            </a:r>
            <a:r>
              <a:rPr lang="zh-CN" altLang="en-US" sz="2000" dirty="0"/>
              <a:t>多</a:t>
            </a:r>
            <a:r>
              <a:rPr lang="zh-CN" altLang="en-US" sz="2000" dirty="0" smtClean="0"/>
              <a:t>个版本</a:t>
            </a:r>
            <a:endParaRPr lang="en-US" altLang="zh-CN" sz="2000" dirty="0" smtClean="0"/>
          </a:p>
          <a:p>
            <a:pPr lvl="1"/>
            <a:r>
              <a:rPr lang="zh-CN" altLang="en-US" sz="2000" dirty="0" smtClean="0"/>
              <a:t>非常高的读写数度，为写特别优化</a:t>
            </a:r>
            <a:endParaRPr lang="en-US" altLang="zh-CN" sz="2000" dirty="0" smtClean="0"/>
          </a:p>
          <a:p>
            <a:pPr lvl="2"/>
            <a:r>
              <a:rPr lang="zh-CN" altLang="en-US" sz="2000" dirty="0"/>
              <a:t>高</a:t>
            </a:r>
            <a:r>
              <a:rPr lang="zh-CN" altLang="en-US" sz="2000" dirty="0" smtClean="0"/>
              <a:t>效随机读取</a:t>
            </a:r>
            <a:endParaRPr lang="en-US" altLang="zh-CN" sz="2000" dirty="0" smtClean="0"/>
          </a:p>
          <a:p>
            <a:pPr lvl="2"/>
            <a:r>
              <a:rPr lang="zh-CN" altLang="en-US" sz="2000" dirty="0"/>
              <a:t>对</a:t>
            </a:r>
            <a:r>
              <a:rPr lang="zh-CN" altLang="en-US" sz="2000" dirty="0" smtClean="0"/>
              <a:t>于数据的某一个子集能够进行有效扫面</a:t>
            </a:r>
            <a:r>
              <a:rPr lang="en-US" altLang="zh-CN" sz="2000" dirty="0" smtClean="0"/>
              <a:t>	</a:t>
            </a:r>
            <a:endParaRPr lang="zh-CN" altLang="en-US" sz="2000" dirty="0" smtClean="0"/>
          </a:p>
        </p:txBody>
      </p:sp>
    </p:spTree>
  </p:cSld>
  <p:clrMapOvr>
    <a:masterClrMapping/>
  </p:clrMapOvr>
  <p:transition spd="slow" advTm="411"/>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107950" y="115888"/>
            <a:ext cx="18966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dirty="0" err="1" smtClean="0">
                <a:solidFill>
                  <a:schemeClr val="bg1"/>
                </a:solidFill>
                <a:ea typeface="黑体" pitchFamily="49" charset="-122"/>
              </a:rPr>
              <a:t>HBase</a:t>
            </a:r>
            <a:r>
              <a:rPr lang="zh-CN" altLang="en-US" sz="2400" dirty="0" smtClean="0">
                <a:solidFill>
                  <a:schemeClr val="bg1"/>
                </a:solidFill>
                <a:ea typeface="黑体" pitchFamily="49" charset="-122"/>
              </a:rPr>
              <a:t>特性</a:t>
            </a:r>
            <a:r>
              <a:rPr lang="en-US" altLang="zh-CN" sz="2400" dirty="0" smtClean="0">
                <a:solidFill>
                  <a:schemeClr val="bg1"/>
                </a:solidFill>
                <a:ea typeface="黑体" pitchFamily="49" charset="-122"/>
              </a:rPr>
              <a:t>2</a:t>
            </a:r>
            <a:endParaRPr lang="en-US" altLang="zh-CN" sz="2400" dirty="0">
              <a:solidFill>
                <a:schemeClr val="bg1"/>
              </a:solidFill>
              <a:ea typeface="黑体" pitchFamily="49" charset="-122"/>
            </a:endParaRPr>
          </a:p>
        </p:txBody>
      </p:sp>
      <p:sp>
        <p:nvSpPr>
          <p:cNvPr id="26627" name="内容占位符 2"/>
          <p:cNvSpPr>
            <a:spLocks noGrp="1"/>
          </p:cNvSpPr>
          <p:nvPr>
            <p:ph idx="1"/>
          </p:nvPr>
        </p:nvSpPr>
        <p:spPr>
          <a:xfrm>
            <a:off x="251520" y="836712"/>
            <a:ext cx="8229600" cy="4525962"/>
          </a:xfrm>
        </p:spPr>
        <p:txBody>
          <a:bodyPr/>
          <a:lstStyle/>
          <a:p>
            <a:r>
              <a:rPr lang="zh-CN" altLang="en-US" sz="2400" dirty="0" smtClean="0"/>
              <a:t>分布式的多层次映射表结构</a:t>
            </a:r>
            <a:endParaRPr lang="en-US" altLang="zh-CN" sz="2400" dirty="0" smtClean="0"/>
          </a:p>
          <a:p>
            <a:r>
              <a:rPr lang="zh-CN" altLang="en-US" sz="2400" dirty="0"/>
              <a:t>具</a:t>
            </a:r>
            <a:r>
              <a:rPr lang="zh-CN" altLang="en-US" sz="2400" dirty="0" smtClean="0"/>
              <a:t>有容错性，能够将数据持久化到非易失存储中</a:t>
            </a:r>
            <a:endParaRPr lang="en-US" altLang="zh-CN" sz="2400" dirty="0" smtClean="0"/>
          </a:p>
          <a:p>
            <a:pPr lvl="1"/>
            <a:r>
              <a:rPr lang="zh-CN" altLang="en-US" sz="2400" dirty="0"/>
              <a:t>使</a:t>
            </a:r>
            <a:r>
              <a:rPr lang="zh-CN" altLang="en-US" sz="2400" dirty="0" smtClean="0"/>
              <a:t>用</a:t>
            </a:r>
            <a:r>
              <a:rPr lang="en-US" altLang="zh-CN" sz="2400" dirty="0" smtClean="0"/>
              <a:t>HDFS</a:t>
            </a:r>
            <a:r>
              <a:rPr lang="zh-CN" altLang="en-US" sz="2400" dirty="0" smtClean="0"/>
              <a:t>做底层存储，可以用</a:t>
            </a:r>
            <a:r>
              <a:rPr lang="en-US" altLang="zh-CN" sz="2400" dirty="0" err="1"/>
              <a:t>H</a:t>
            </a:r>
            <a:r>
              <a:rPr lang="en-US" altLang="zh-CN" sz="2400" dirty="0" err="1" smtClean="0"/>
              <a:t>adoop</a:t>
            </a:r>
            <a:r>
              <a:rPr lang="zh-CN" altLang="en-US" sz="2400" dirty="0" smtClean="0"/>
              <a:t>的压缩</a:t>
            </a:r>
            <a:r>
              <a:rPr lang="en-US" altLang="zh-CN" sz="2400" dirty="0" smtClean="0"/>
              <a:t>codec</a:t>
            </a:r>
            <a:r>
              <a:rPr lang="zh-CN" altLang="en-US" sz="2400" dirty="0" smtClean="0"/>
              <a:t>减少空间占用</a:t>
            </a:r>
            <a:endParaRPr lang="en-US" altLang="zh-CN" sz="2400" dirty="0" smtClean="0"/>
          </a:p>
          <a:p>
            <a:r>
              <a:rPr lang="zh-CN" altLang="en-US" sz="2400" dirty="0"/>
              <a:t>自</a:t>
            </a:r>
            <a:r>
              <a:rPr lang="zh-CN" altLang="en-US" sz="2400" dirty="0" smtClean="0"/>
              <a:t>动水平扩展</a:t>
            </a:r>
            <a:endParaRPr lang="en-US" altLang="zh-CN" sz="2400" dirty="0" smtClean="0"/>
          </a:p>
          <a:p>
            <a:pPr lvl="1"/>
            <a:r>
              <a:rPr lang="zh-CN" altLang="en-US" sz="2400" dirty="0"/>
              <a:t>只需</a:t>
            </a:r>
            <a:r>
              <a:rPr lang="zh-CN" altLang="en-US" sz="2400" dirty="0" smtClean="0"/>
              <a:t>要新加入的节点即可提高存储容量和吞吐量</a:t>
            </a:r>
            <a:endParaRPr lang="en-US" altLang="zh-CN" sz="2400" dirty="0" smtClean="0"/>
          </a:p>
          <a:p>
            <a:pPr lvl="1"/>
            <a:r>
              <a:rPr lang="zh-CN" altLang="en-US" sz="2400" dirty="0"/>
              <a:t>服务</a:t>
            </a:r>
            <a:r>
              <a:rPr lang="zh-CN" altLang="en-US" sz="2400" dirty="0" smtClean="0"/>
              <a:t>器能够被动态加入或者删除（用以维护和升级）</a:t>
            </a:r>
            <a:endParaRPr lang="en-US" altLang="zh-CN" sz="2400" dirty="0" smtClean="0"/>
          </a:p>
          <a:p>
            <a:pPr lvl="1"/>
            <a:r>
              <a:rPr lang="zh-CN" altLang="en-US" sz="2400" dirty="0"/>
              <a:t>服务</a:t>
            </a:r>
            <a:r>
              <a:rPr lang="zh-CN" altLang="en-US" sz="2400" dirty="0" smtClean="0"/>
              <a:t>器自动调整负载均衡</a:t>
            </a:r>
            <a:r>
              <a:rPr lang="en-US" altLang="zh-CN" sz="1600" dirty="0" smtClean="0"/>
              <a:t>	</a:t>
            </a:r>
            <a:endParaRPr lang="zh-CN" altLang="en-US" sz="1600" dirty="0" smtClean="0"/>
          </a:p>
        </p:txBody>
      </p:sp>
    </p:spTree>
    <p:extLst>
      <p:ext uri="{BB962C8B-B14F-4D97-AF65-F5344CB8AC3E}">
        <p14:creationId xmlns:p14="http://schemas.microsoft.com/office/powerpoint/2010/main" val="1286456970"/>
      </p:ext>
    </p:extLst>
  </p:cSld>
  <p:clrMapOvr>
    <a:masterClrMapping/>
  </p:clrMapOvr>
  <p:transition spd="slow" advTm="411"/>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107950" y="115888"/>
            <a:ext cx="2033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solidFill>
                  <a:schemeClr val="bg1"/>
                </a:solidFill>
                <a:ea typeface="黑体" pitchFamily="49" charset="-122"/>
              </a:rPr>
              <a:t>Hive</a:t>
            </a:r>
            <a:r>
              <a:rPr lang="zh-CN" altLang="en-US" sz="2400">
                <a:solidFill>
                  <a:schemeClr val="bg1"/>
                </a:solidFill>
                <a:ea typeface="黑体" pitchFamily="49" charset="-122"/>
              </a:rPr>
              <a:t>数据仓库</a:t>
            </a:r>
            <a:endParaRPr lang="en-US" altLang="zh-CN" sz="2400">
              <a:solidFill>
                <a:schemeClr val="bg1"/>
              </a:solidFill>
              <a:ea typeface="黑体" pitchFamily="49" charset="-122"/>
            </a:endParaRPr>
          </a:p>
        </p:txBody>
      </p:sp>
      <p:sp>
        <p:nvSpPr>
          <p:cNvPr id="26627" name="内容占位符 2"/>
          <p:cNvSpPr>
            <a:spLocks noGrp="1"/>
          </p:cNvSpPr>
          <p:nvPr>
            <p:ph idx="1"/>
          </p:nvPr>
        </p:nvSpPr>
        <p:spPr>
          <a:xfrm>
            <a:off x="323850" y="1125538"/>
            <a:ext cx="8229600" cy="4525962"/>
          </a:xfrm>
        </p:spPr>
        <p:txBody>
          <a:bodyPr/>
          <a:lstStyle/>
          <a:p>
            <a:r>
              <a:rPr lang="en-US" altLang="zh-CN" sz="2400" dirty="0" smtClean="0"/>
              <a:t>Hive</a:t>
            </a:r>
            <a:r>
              <a:rPr lang="zh-CN" altLang="en-US" sz="2400" dirty="0" smtClean="0"/>
              <a:t>是一个建立在</a:t>
            </a:r>
            <a:r>
              <a:rPr lang="en-US" altLang="zh-CN" sz="2400" dirty="0" err="1" smtClean="0"/>
              <a:t>hadoop</a:t>
            </a:r>
            <a:r>
              <a:rPr lang="en-US" altLang="zh-CN" sz="2400" dirty="0" smtClean="0"/>
              <a:t>/</a:t>
            </a:r>
            <a:r>
              <a:rPr lang="en-US" altLang="zh-CN" sz="2400" dirty="0" err="1" smtClean="0"/>
              <a:t>hbase</a:t>
            </a:r>
            <a:r>
              <a:rPr lang="zh-CN" altLang="en-US" sz="2400" dirty="0" smtClean="0"/>
              <a:t>之上的数据仓库</a:t>
            </a:r>
            <a:r>
              <a:rPr lang="en-US" altLang="zh-CN" sz="2400" dirty="0" smtClean="0"/>
              <a:t>,</a:t>
            </a:r>
            <a:r>
              <a:rPr lang="zh-CN" altLang="en-US" sz="2400" dirty="0" smtClean="0"/>
              <a:t>用于分析结构化海量数据</a:t>
            </a:r>
          </a:p>
          <a:p>
            <a:pPr lvl="1"/>
            <a:r>
              <a:rPr lang="zh-CN" altLang="en-US" sz="2400" dirty="0" smtClean="0"/>
              <a:t>采用</a:t>
            </a:r>
            <a:r>
              <a:rPr lang="en-US" altLang="zh-CN" sz="2400" dirty="0" smtClean="0"/>
              <a:t>HDFS</a:t>
            </a:r>
            <a:r>
              <a:rPr lang="zh-CN" altLang="en-US" sz="2400" dirty="0" smtClean="0"/>
              <a:t>或</a:t>
            </a:r>
            <a:r>
              <a:rPr lang="en-US" altLang="zh-CN" sz="2400" dirty="0" err="1" smtClean="0"/>
              <a:t>HBase</a:t>
            </a:r>
            <a:r>
              <a:rPr lang="zh-CN" altLang="en-US" sz="2400" dirty="0" smtClean="0"/>
              <a:t>进行数据存储</a:t>
            </a:r>
          </a:p>
          <a:p>
            <a:pPr lvl="1"/>
            <a:r>
              <a:rPr lang="zh-CN" altLang="en-US" sz="2400" dirty="0" smtClean="0"/>
              <a:t>采用</a:t>
            </a:r>
            <a:r>
              <a:rPr lang="en-US" altLang="zh-CN" sz="2400" dirty="0" smtClean="0"/>
              <a:t>Map/Reduce</a:t>
            </a:r>
            <a:r>
              <a:rPr lang="zh-CN" altLang="en-US" sz="2400" dirty="0" smtClean="0"/>
              <a:t>进行数据操作</a:t>
            </a:r>
          </a:p>
          <a:p>
            <a:r>
              <a:rPr lang="zh-CN" altLang="en-US" sz="2400" dirty="0" smtClean="0"/>
              <a:t>基本特点</a:t>
            </a:r>
            <a:r>
              <a:rPr lang="en-US" altLang="zh-CN" sz="2400" dirty="0" smtClean="0"/>
              <a:t>:</a:t>
            </a:r>
          </a:p>
          <a:p>
            <a:pPr lvl="1"/>
            <a:r>
              <a:rPr lang="zh-CN" altLang="en-US" sz="2400" dirty="0" smtClean="0"/>
              <a:t>提供类似于</a:t>
            </a:r>
            <a:r>
              <a:rPr lang="en-US" altLang="zh-CN" sz="2400" dirty="0" smtClean="0"/>
              <a:t>SQL</a:t>
            </a:r>
            <a:r>
              <a:rPr lang="zh-CN" altLang="en-US" sz="2400" dirty="0" smtClean="0"/>
              <a:t>的查询语言</a:t>
            </a:r>
          </a:p>
          <a:p>
            <a:pPr lvl="1"/>
            <a:r>
              <a:rPr lang="zh-CN" altLang="en-US" sz="2400" dirty="0" smtClean="0"/>
              <a:t>针对海量数据的高性能查询和分析系统</a:t>
            </a:r>
            <a:endParaRPr lang="en-US" altLang="zh-CN" sz="2400" dirty="0" smtClean="0"/>
          </a:p>
          <a:p>
            <a:pPr lvl="1"/>
            <a:r>
              <a:rPr lang="zh-CN" altLang="en-US" sz="2400" dirty="0"/>
              <a:t>命令</a:t>
            </a:r>
            <a:r>
              <a:rPr lang="zh-CN" altLang="en-US" sz="2400" dirty="0" smtClean="0"/>
              <a:t>行接口，</a:t>
            </a:r>
            <a:r>
              <a:rPr lang="en-US" altLang="zh-CN" sz="2400" dirty="0" smtClean="0"/>
              <a:t>JDBC/ODBC</a:t>
            </a:r>
            <a:endParaRPr lang="zh-CN" altLang="en-US" sz="2400" dirty="0" smtClean="0"/>
          </a:p>
          <a:p>
            <a:pPr lvl="1"/>
            <a:r>
              <a:rPr lang="zh-CN" altLang="en-US" sz="2400" dirty="0" smtClean="0"/>
              <a:t>提供灵活的扩展性</a:t>
            </a:r>
          </a:p>
          <a:p>
            <a:pPr lvl="2"/>
            <a:r>
              <a:rPr lang="zh-CN" altLang="en-US" dirty="0" smtClean="0"/>
              <a:t>复杂数据类型</a:t>
            </a:r>
            <a:r>
              <a:rPr lang="en-US" altLang="zh-CN" dirty="0" smtClean="0"/>
              <a:t>,</a:t>
            </a:r>
            <a:r>
              <a:rPr lang="zh-CN" altLang="en-US" dirty="0" smtClean="0"/>
              <a:t>扩展函数和脚本等</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210" y="1700808"/>
            <a:ext cx="2016224" cy="1857048"/>
          </a:xfrm>
          <a:prstGeom prst="rect">
            <a:avLst/>
          </a:prstGeom>
        </p:spPr>
      </p:pic>
    </p:spTree>
    <p:extLst>
      <p:ext uri="{BB962C8B-B14F-4D97-AF65-F5344CB8AC3E}">
        <p14:creationId xmlns:p14="http://schemas.microsoft.com/office/powerpoint/2010/main" val="1833201313"/>
      </p:ext>
    </p:extLst>
  </p:cSld>
  <p:clrMapOvr>
    <a:masterClrMapping/>
  </p:clrMapOvr>
  <p:transition spd="slow" advTm="411"/>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107950" y="115888"/>
            <a:ext cx="26484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dirty="0" smtClean="0">
                <a:solidFill>
                  <a:schemeClr val="bg1"/>
                </a:solidFill>
                <a:ea typeface="黑体" pitchFamily="49" charset="-122"/>
              </a:rPr>
              <a:t>Hive</a:t>
            </a:r>
            <a:r>
              <a:rPr lang="zh-CN" altLang="en-US" sz="2400" dirty="0">
                <a:solidFill>
                  <a:schemeClr val="bg1"/>
                </a:solidFill>
                <a:ea typeface="黑体" pitchFamily="49" charset="-122"/>
              </a:rPr>
              <a:t>应</a:t>
            </a:r>
            <a:r>
              <a:rPr lang="zh-CN" altLang="en-US" sz="2400" dirty="0" smtClean="0">
                <a:solidFill>
                  <a:schemeClr val="bg1"/>
                </a:solidFill>
                <a:ea typeface="黑体" pitchFamily="49" charset="-122"/>
              </a:rPr>
              <a:t>用范围举例</a:t>
            </a:r>
            <a:endParaRPr lang="en-US" altLang="zh-CN" sz="2400" dirty="0">
              <a:solidFill>
                <a:schemeClr val="bg1"/>
              </a:solidFill>
              <a:ea typeface="黑体" pitchFamily="49" charset="-122"/>
            </a:endParaRPr>
          </a:p>
        </p:txBody>
      </p:sp>
      <p:sp>
        <p:nvSpPr>
          <p:cNvPr id="26627" name="内容占位符 2"/>
          <p:cNvSpPr>
            <a:spLocks noGrp="1"/>
          </p:cNvSpPr>
          <p:nvPr>
            <p:ph idx="1"/>
          </p:nvPr>
        </p:nvSpPr>
        <p:spPr>
          <a:xfrm>
            <a:off x="323850" y="1125538"/>
            <a:ext cx="8229600" cy="4525962"/>
          </a:xfrm>
        </p:spPr>
        <p:txBody>
          <a:bodyPr/>
          <a:lstStyle/>
          <a:p>
            <a:r>
              <a:rPr lang="zh-CN" altLang="en-US" sz="2400" dirty="0" smtClean="0"/>
              <a:t>日志分析：</a:t>
            </a:r>
            <a:r>
              <a:rPr lang="zh-CN" altLang="en-US" sz="2000" dirty="0" smtClean="0"/>
              <a:t>日志分析可以优化系统，获知用户行为，也可以获知数据的统计信息</a:t>
            </a:r>
            <a:endParaRPr lang="en-US" altLang="zh-CN" sz="2000" dirty="0" smtClean="0"/>
          </a:p>
          <a:p>
            <a:r>
              <a:rPr lang="zh-CN" altLang="en-US" sz="2400" dirty="0"/>
              <a:t>数</a:t>
            </a:r>
            <a:r>
              <a:rPr lang="zh-CN" altLang="en-US" sz="2400" dirty="0" smtClean="0"/>
              <a:t>据挖掘：</a:t>
            </a:r>
            <a:r>
              <a:rPr lang="zh-CN" altLang="en-US" sz="2000" dirty="0" smtClean="0"/>
              <a:t>通过结构化数据的挖掘，能够获得原先使用者没有意识的信息</a:t>
            </a:r>
            <a:endParaRPr lang="en-US" altLang="zh-CN" sz="2000" dirty="0" smtClean="0"/>
          </a:p>
          <a:p>
            <a:r>
              <a:rPr lang="zh-CN" altLang="en-US" sz="2400" dirty="0"/>
              <a:t>文</a:t>
            </a:r>
            <a:r>
              <a:rPr lang="zh-CN" altLang="en-US" sz="2400" dirty="0" smtClean="0"/>
              <a:t>档索引：</a:t>
            </a:r>
            <a:r>
              <a:rPr lang="zh-CN" altLang="en-US" sz="2000" dirty="0" smtClean="0"/>
              <a:t>可以对一系列文档进行分析，并形成文档的索引结构，不一定是完整的排序表，可能是关联信息的索引</a:t>
            </a:r>
            <a:endParaRPr lang="en-US" altLang="zh-CN" sz="2000" dirty="0" smtClean="0"/>
          </a:p>
          <a:p>
            <a:r>
              <a:rPr lang="zh-CN" altLang="en-US" sz="2400" dirty="0"/>
              <a:t>商业智</a:t>
            </a:r>
            <a:r>
              <a:rPr lang="zh-CN" altLang="en-US" sz="2400" dirty="0" smtClean="0"/>
              <a:t>能信息处理：</a:t>
            </a:r>
            <a:r>
              <a:rPr lang="zh-CN" altLang="en-US" sz="2000" dirty="0" smtClean="0"/>
              <a:t>可以对商业信息进行查询分析，从中可以获得一些只能决策的信息</a:t>
            </a:r>
            <a:endParaRPr lang="en-US" altLang="zh-CN" sz="2000" dirty="0" smtClean="0"/>
          </a:p>
          <a:p>
            <a:r>
              <a:rPr lang="zh-CN" altLang="en-US" sz="2400" dirty="0"/>
              <a:t>及</a:t>
            </a:r>
            <a:r>
              <a:rPr lang="zh-CN" altLang="en-US" sz="2400" dirty="0" smtClean="0"/>
              <a:t>时查询以及数据验证：</a:t>
            </a:r>
            <a:r>
              <a:rPr lang="zh-CN" altLang="en-US" sz="2000" dirty="0" smtClean="0"/>
              <a:t>数据分析人员可能临时需要验证数据的特性，需要查询引擎迅速进行数据分析</a:t>
            </a:r>
          </a:p>
        </p:txBody>
      </p:sp>
    </p:spTree>
    <p:extLst>
      <p:ext uri="{BB962C8B-B14F-4D97-AF65-F5344CB8AC3E}">
        <p14:creationId xmlns:p14="http://schemas.microsoft.com/office/powerpoint/2010/main" val="3698333226"/>
      </p:ext>
    </p:extLst>
  </p:cSld>
  <p:clrMapOvr>
    <a:masterClrMapping/>
  </p:clrMapOvr>
  <p:transition spd="slow" advTm="411"/>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p:cNvSpPr>
            <a:spLocks noGrp="1"/>
          </p:cNvSpPr>
          <p:nvPr>
            <p:ph idx="1"/>
          </p:nvPr>
        </p:nvSpPr>
        <p:spPr>
          <a:xfrm>
            <a:off x="357188" y="850900"/>
            <a:ext cx="8329612" cy="5275263"/>
          </a:xfrm>
        </p:spPr>
        <p:txBody>
          <a:bodyPr/>
          <a:lstStyle/>
          <a:p>
            <a:r>
              <a:rPr lang="en-US" altLang="zh-CN" sz="2400" dirty="0" err="1" smtClean="0"/>
              <a:t>Hadoop</a:t>
            </a:r>
            <a:r>
              <a:rPr lang="zh-CN" altLang="en-US" sz="2400" dirty="0" smtClean="0"/>
              <a:t>是一个开源的、可靠的、可扩展的分布式并行计算框架</a:t>
            </a:r>
            <a:endParaRPr lang="en-US" altLang="zh-CN" sz="2400" dirty="0" smtClean="0"/>
          </a:p>
          <a:p>
            <a:r>
              <a:rPr lang="zh-CN" altLang="en-US" sz="2400" dirty="0" smtClean="0"/>
              <a:t>主要组成</a:t>
            </a:r>
            <a:r>
              <a:rPr lang="en-US" altLang="zh-CN" sz="2400" dirty="0" smtClean="0"/>
              <a:t>:</a:t>
            </a:r>
            <a:r>
              <a:rPr lang="zh-CN" altLang="en-US" sz="2400" dirty="0" smtClean="0"/>
              <a:t>分布式文件系统</a:t>
            </a:r>
            <a:r>
              <a:rPr lang="en-US" altLang="zh-CN" sz="2400" dirty="0" smtClean="0"/>
              <a:t>HDFS</a:t>
            </a:r>
            <a:r>
              <a:rPr lang="zh-CN" altLang="en-US" sz="2400" dirty="0" smtClean="0"/>
              <a:t>和</a:t>
            </a:r>
            <a:r>
              <a:rPr lang="en-US" altLang="zh-CN" sz="2400" dirty="0" err="1" smtClean="0"/>
              <a:t>MapReduce</a:t>
            </a:r>
            <a:r>
              <a:rPr lang="zh-CN" altLang="en-US" sz="2400" dirty="0" smtClean="0"/>
              <a:t>算法执行</a:t>
            </a:r>
            <a:endParaRPr lang="en-US" altLang="zh-CN" sz="2400" dirty="0" smtClean="0"/>
          </a:p>
          <a:p>
            <a:r>
              <a:rPr lang="zh-CN" altLang="en-US" sz="2400" dirty="0" smtClean="0"/>
              <a:t>作者</a:t>
            </a:r>
            <a:r>
              <a:rPr lang="en-US" altLang="zh-CN" sz="2400" dirty="0" smtClean="0"/>
              <a:t>:Doug Cutting</a:t>
            </a:r>
          </a:p>
          <a:p>
            <a:r>
              <a:rPr lang="zh-CN" altLang="en-US" sz="2400" dirty="0" smtClean="0"/>
              <a:t>语言</a:t>
            </a:r>
            <a:r>
              <a:rPr lang="en-US" altLang="zh-CN" sz="2400" dirty="0" smtClean="0"/>
              <a:t>:Java</a:t>
            </a:r>
            <a:r>
              <a:rPr lang="zh-CN" altLang="en-US" sz="2400" dirty="0" smtClean="0"/>
              <a:t>，支持多种编程语言</a:t>
            </a:r>
            <a:r>
              <a:rPr lang="zh-CN" altLang="en-US" sz="2400" dirty="0"/>
              <a:t>，</a:t>
            </a:r>
            <a:r>
              <a:rPr lang="zh-CN" altLang="en-US" sz="2400" dirty="0" smtClean="0"/>
              <a:t>如</a:t>
            </a:r>
            <a:r>
              <a:rPr lang="en-US" altLang="zh-CN" sz="2400" dirty="0" smtClean="0"/>
              <a:t>:Python</a:t>
            </a:r>
            <a:r>
              <a:rPr lang="zh-CN" altLang="en-US" sz="2400" dirty="0" smtClean="0"/>
              <a:t>、</a:t>
            </a:r>
            <a:r>
              <a:rPr lang="en-US" altLang="zh-CN" sz="2400" dirty="0" smtClean="0"/>
              <a:t>C++</a:t>
            </a:r>
          </a:p>
        </p:txBody>
      </p:sp>
      <p:sp>
        <p:nvSpPr>
          <p:cNvPr id="4099" name="Text Box 4"/>
          <p:cNvSpPr txBox="1">
            <a:spLocks noChangeArrowheads="1"/>
          </p:cNvSpPr>
          <p:nvPr/>
        </p:nvSpPr>
        <p:spPr bwMode="auto">
          <a:xfrm>
            <a:off x="107950" y="115888"/>
            <a:ext cx="1881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solidFill>
                  <a:schemeClr val="bg1"/>
                </a:solidFill>
                <a:ea typeface="黑体" pitchFamily="49" charset="-122"/>
              </a:rPr>
              <a:t>Hadoop</a:t>
            </a:r>
            <a:r>
              <a:rPr lang="zh-CN" altLang="en-US" sz="2400">
                <a:solidFill>
                  <a:schemeClr val="bg1"/>
                </a:solidFill>
                <a:ea typeface="黑体" pitchFamily="49" charset="-122"/>
              </a:rPr>
              <a:t>概述</a:t>
            </a:r>
            <a:endParaRPr lang="en-US" altLang="zh-CN" sz="2400">
              <a:solidFill>
                <a:schemeClr val="bg1"/>
              </a:solidFill>
              <a:ea typeface="黑体" pitchFamily="49" charset="-122"/>
            </a:endParaRPr>
          </a:p>
        </p:txBody>
      </p:sp>
      <p:pic>
        <p:nvPicPr>
          <p:cNvPr id="410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9138" y="3789363"/>
            <a:ext cx="440055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81"/>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107950" y="115888"/>
            <a:ext cx="12971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dirty="0" smtClean="0">
                <a:solidFill>
                  <a:schemeClr val="bg1"/>
                </a:solidFill>
                <a:ea typeface="黑体" pitchFamily="49" charset="-122"/>
              </a:rPr>
              <a:t>Hive QL</a:t>
            </a:r>
            <a:endParaRPr lang="en-US" altLang="zh-CN" sz="2400" dirty="0">
              <a:solidFill>
                <a:schemeClr val="bg1"/>
              </a:solidFill>
              <a:ea typeface="黑体" pitchFamily="49" charset="-122"/>
            </a:endParaRPr>
          </a:p>
        </p:txBody>
      </p:sp>
      <p:sp>
        <p:nvSpPr>
          <p:cNvPr id="26627" name="内容占位符 2"/>
          <p:cNvSpPr>
            <a:spLocks noGrp="1"/>
          </p:cNvSpPr>
          <p:nvPr>
            <p:ph idx="1"/>
          </p:nvPr>
        </p:nvSpPr>
        <p:spPr>
          <a:xfrm>
            <a:off x="323850" y="1125538"/>
            <a:ext cx="8229600" cy="4525962"/>
          </a:xfrm>
        </p:spPr>
        <p:txBody>
          <a:bodyPr/>
          <a:lstStyle/>
          <a:p>
            <a:r>
              <a:rPr lang="zh-CN" altLang="en-US" sz="2400" dirty="0" smtClean="0"/>
              <a:t>类</a:t>
            </a:r>
            <a:r>
              <a:rPr lang="en-US" altLang="zh-CN" sz="2400" dirty="0" smtClean="0"/>
              <a:t>SQL</a:t>
            </a:r>
            <a:r>
              <a:rPr lang="zh-CN" altLang="en-US" sz="2400" dirty="0" smtClean="0"/>
              <a:t>，和</a:t>
            </a:r>
            <a:r>
              <a:rPr lang="en-US" altLang="zh-CN" sz="2400" dirty="0" smtClean="0"/>
              <a:t>SQL</a:t>
            </a:r>
            <a:r>
              <a:rPr lang="zh-CN" altLang="en-US" sz="2400" dirty="0" smtClean="0"/>
              <a:t>有</a:t>
            </a:r>
            <a:r>
              <a:rPr lang="en-US" altLang="zh-CN" sz="2400" dirty="0" smtClean="0"/>
              <a:t>80%</a:t>
            </a:r>
            <a:r>
              <a:rPr lang="zh-CN" altLang="en-US" sz="2400" dirty="0" smtClean="0"/>
              <a:t>以上的相似度</a:t>
            </a:r>
            <a:endParaRPr lang="en-US" altLang="zh-CN" sz="2400" dirty="0" smtClean="0"/>
          </a:p>
          <a:p>
            <a:r>
              <a:rPr lang="zh-CN" altLang="en-US" sz="2400" dirty="0" smtClean="0"/>
              <a:t>有大量扩展</a:t>
            </a:r>
            <a:endParaRPr lang="en-US" altLang="zh-CN" sz="2400" dirty="0" smtClean="0"/>
          </a:p>
          <a:p>
            <a:r>
              <a:rPr lang="zh-CN" altLang="en-US" sz="2400" dirty="0"/>
              <a:t>不支</a:t>
            </a:r>
            <a:r>
              <a:rPr lang="zh-CN" altLang="en-US" sz="2400" dirty="0" smtClean="0"/>
              <a:t>持</a:t>
            </a:r>
            <a:r>
              <a:rPr lang="en-US" altLang="zh-CN" sz="2400" dirty="0" smtClean="0"/>
              <a:t>DELETE</a:t>
            </a:r>
            <a:r>
              <a:rPr lang="zh-CN" altLang="en-US" sz="2400" dirty="0" smtClean="0"/>
              <a:t>，</a:t>
            </a:r>
            <a:r>
              <a:rPr lang="en-US" altLang="zh-CN" sz="2400" dirty="0" smtClean="0"/>
              <a:t>UPDATE</a:t>
            </a:r>
          </a:p>
          <a:p>
            <a:r>
              <a:rPr lang="zh-CN" altLang="en-US" sz="2400" dirty="0"/>
              <a:t>不支</a:t>
            </a:r>
            <a:r>
              <a:rPr lang="zh-CN" altLang="en-US" sz="2400" dirty="0" smtClean="0"/>
              <a:t>持</a:t>
            </a:r>
            <a:r>
              <a:rPr lang="en-US" altLang="zh-CN" sz="2400" dirty="0" smtClean="0"/>
              <a:t>TRANSACTION</a:t>
            </a:r>
          </a:p>
          <a:p>
            <a:r>
              <a:rPr lang="zh-CN" altLang="en-US" sz="2400" dirty="0"/>
              <a:t>目</a:t>
            </a:r>
            <a:r>
              <a:rPr lang="zh-CN" altLang="en-US" sz="2400" smtClean="0"/>
              <a:t>前不支持</a:t>
            </a:r>
            <a:r>
              <a:rPr lang="en-US" altLang="zh-CN" sz="2400" smtClean="0"/>
              <a:t>in</a:t>
            </a:r>
            <a:r>
              <a:rPr lang="zh-CN" altLang="en-US" sz="2400" dirty="0" smtClean="0"/>
              <a:t>操作，但支持</a:t>
            </a:r>
            <a:r>
              <a:rPr lang="en-US" altLang="zh-CN" sz="2400" dirty="0" smtClean="0"/>
              <a:t>join</a:t>
            </a:r>
          </a:p>
          <a:p>
            <a:pPr lvl="1"/>
            <a:r>
              <a:rPr lang="en-US" altLang="zh-CN" sz="2400" dirty="0" smtClean="0"/>
              <a:t>Inner join</a:t>
            </a:r>
            <a:r>
              <a:rPr lang="zh-CN" altLang="en-US" sz="2400" dirty="0" smtClean="0"/>
              <a:t>，</a:t>
            </a:r>
            <a:r>
              <a:rPr lang="en-US" altLang="zh-CN" sz="2400" dirty="0" smtClean="0"/>
              <a:t>outer join</a:t>
            </a:r>
            <a:r>
              <a:rPr lang="zh-CN" altLang="en-US" sz="2400" dirty="0" smtClean="0"/>
              <a:t>，</a:t>
            </a:r>
            <a:r>
              <a:rPr lang="en-US" altLang="zh-CN" sz="2400" dirty="0" smtClean="0"/>
              <a:t>left semi join</a:t>
            </a:r>
            <a:r>
              <a:rPr lang="zh-CN" altLang="en-US" sz="2400" dirty="0" smtClean="0"/>
              <a:t>（</a:t>
            </a:r>
            <a:r>
              <a:rPr lang="en-US" altLang="zh-CN" sz="2400" dirty="0" smtClean="0"/>
              <a:t>in</a:t>
            </a:r>
            <a:r>
              <a:rPr lang="zh-CN" altLang="en-US" sz="2400" dirty="0" smtClean="0"/>
              <a:t>的替代品）</a:t>
            </a:r>
            <a:endParaRPr lang="en-US" altLang="zh-CN" sz="2400" dirty="0" smtClean="0"/>
          </a:p>
          <a:p>
            <a:pPr lvl="1"/>
            <a:r>
              <a:rPr lang="en-US" altLang="zh-CN" sz="2400" dirty="0" smtClean="0"/>
              <a:t>Join</a:t>
            </a:r>
            <a:r>
              <a:rPr lang="zh-CN" altLang="en-US" sz="2400" dirty="0" smtClean="0"/>
              <a:t>实现：普通</a:t>
            </a:r>
            <a:r>
              <a:rPr lang="en-US" altLang="zh-CN" sz="2400" dirty="0" smtClean="0"/>
              <a:t>join</a:t>
            </a:r>
            <a:r>
              <a:rPr lang="zh-CN" altLang="en-US" sz="2400" dirty="0" smtClean="0"/>
              <a:t>，</a:t>
            </a:r>
            <a:r>
              <a:rPr lang="en-US" altLang="zh-CN" sz="2400" dirty="0" smtClean="0"/>
              <a:t>Map join</a:t>
            </a:r>
            <a:r>
              <a:rPr lang="zh-CN" altLang="en-US" sz="2400" dirty="0" smtClean="0"/>
              <a:t>，</a:t>
            </a:r>
            <a:r>
              <a:rPr lang="en-US" altLang="zh-CN" sz="2400" dirty="0" smtClean="0"/>
              <a:t>Bucket Map join</a:t>
            </a:r>
          </a:p>
        </p:txBody>
      </p:sp>
    </p:spTree>
    <p:extLst>
      <p:ext uri="{BB962C8B-B14F-4D97-AF65-F5344CB8AC3E}">
        <p14:creationId xmlns:p14="http://schemas.microsoft.com/office/powerpoint/2010/main" val="678796937"/>
      </p:ext>
    </p:extLst>
  </p:cSld>
  <p:clrMapOvr>
    <a:masterClrMapping/>
  </p:clrMapOvr>
  <p:transition spd="slow" advTm="411"/>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107950" y="115888"/>
            <a:ext cx="20329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dirty="0" smtClean="0">
                <a:solidFill>
                  <a:schemeClr val="bg1"/>
                </a:solidFill>
                <a:ea typeface="黑体" pitchFamily="49" charset="-122"/>
              </a:rPr>
              <a:t>Hive</a:t>
            </a:r>
            <a:r>
              <a:rPr lang="zh-CN" altLang="en-US" sz="2400" dirty="0" smtClean="0">
                <a:solidFill>
                  <a:schemeClr val="bg1"/>
                </a:solidFill>
                <a:ea typeface="黑体" pitchFamily="49" charset="-122"/>
              </a:rPr>
              <a:t>分区和桶</a:t>
            </a:r>
            <a:endParaRPr lang="en-US" altLang="zh-CN" sz="2400" dirty="0">
              <a:solidFill>
                <a:schemeClr val="bg1"/>
              </a:solidFill>
              <a:ea typeface="黑体" pitchFamily="49" charset="-122"/>
            </a:endParaRPr>
          </a:p>
        </p:txBody>
      </p:sp>
      <p:sp>
        <p:nvSpPr>
          <p:cNvPr id="26627" name="内容占位符 2"/>
          <p:cNvSpPr>
            <a:spLocks noGrp="1"/>
          </p:cNvSpPr>
          <p:nvPr>
            <p:ph idx="1"/>
          </p:nvPr>
        </p:nvSpPr>
        <p:spPr>
          <a:xfrm>
            <a:off x="323850" y="1125538"/>
            <a:ext cx="8229600" cy="4525962"/>
          </a:xfrm>
        </p:spPr>
        <p:txBody>
          <a:bodyPr/>
          <a:lstStyle/>
          <a:p>
            <a:pPr marL="0" indent="0">
              <a:buNone/>
            </a:pPr>
            <a:r>
              <a:rPr lang="en-US" altLang="zh-CN" sz="2400" dirty="0" smtClean="0"/>
              <a:t>Partitions</a:t>
            </a:r>
            <a:r>
              <a:rPr lang="zh-CN" altLang="en-US" sz="2400" dirty="0" smtClean="0"/>
              <a:t>：数据表可以按照某一个字段的值划分</a:t>
            </a:r>
            <a:r>
              <a:rPr lang="en-US" altLang="zh-CN" sz="2400" dirty="0" smtClean="0"/>
              <a:t>Partitions</a:t>
            </a:r>
          </a:p>
          <a:p>
            <a:r>
              <a:rPr lang="zh-CN" altLang="en-US" sz="2400" dirty="0"/>
              <a:t>例</a:t>
            </a:r>
            <a:r>
              <a:rPr lang="zh-CN" altLang="en-US" sz="2400" dirty="0" smtClean="0"/>
              <a:t>如，通过日期的方式将数据表进行划分；如果需要查询某天的数据，那么只需要读取相应的</a:t>
            </a:r>
            <a:r>
              <a:rPr lang="en-US" altLang="zh-CN" sz="2400" dirty="0" smtClean="0"/>
              <a:t>Partitions</a:t>
            </a:r>
            <a:r>
              <a:rPr lang="zh-CN" altLang="en-US" sz="2400" dirty="0" smtClean="0"/>
              <a:t>就可以了</a:t>
            </a:r>
            <a:endParaRPr lang="en-US" altLang="zh-CN" sz="2400" dirty="0" smtClean="0"/>
          </a:p>
          <a:p>
            <a:r>
              <a:rPr lang="zh-CN" altLang="en-US" sz="2400" dirty="0"/>
              <a:t>分区数</a:t>
            </a:r>
            <a:r>
              <a:rPr lang="zh-CN" altLang="en-US" sz="2400" dirty="0" smtClean="0"/>
              <a:t>量不固定</a:t>
            </a:r>
            <a:endParaRPr lang="en-US" altLang="zh-CN" sz="2400" dirty="0" smtClean="0"/>
          </a:p>
          <a:p>
            <a:r>
              <a:rPr lang="zh-CN" altLang="en-US" sz="2400" dirty="0"/>
              <a:t>每</a:t>
            </a:r>
            <a:r>
              <a:rPr lang="zh-CN" altLang="en-US" sz="2400" dirty="0" smtClean="0"/>
              <a:t>个分区是一个目录</a:t>
            </a:r>
            <a:endParaRPr lang="en-US" altLang="zh-CN" sz="2400" dirty="0" smtClean="0"/>
          </a:p>
          <a:p>
            <a:endParaRPr lang="en-US" altLang="zh-CN" sz="2400" dirty="0"/>
          </a:p>
          <a:p>
            <a:pPr marL="0" indent="0">
              <a:buNone/>
            </a:pPr>
            <a:r>
              <a:rPr lang="en-US" altLang="zh-CN" sz="2400" dirty="0" smtClean="0"/>
              <a:t>Buckets</a:t>
            </a:r>
            <a:r>
              <a:rPr lang="zh-CN" altLang="en-US" sz="2400" dirty="0" smtClean="0"/>
              <a:t>：数据存储的桶</a:t>
            </a:r>
            <a:endParaRPr lang="en-US" altLang="zh-CN" sz="2400" dirty="0" smtClean="0"/>
          </a:p>
          <a:p>
            <a:r>
              <a:rPr lang="zh-CN" altLang="en-US" sz="2400" dirty="0"/>
              <a:t>建</a:t>
            </a:r>
            <a:r>
              <a:rPr lang="zh-CN" altLang="en-US" sz="2400" dirty="0" smtClean="0"/>
              <a:t>表时指定桶个数，每个桶是一个文件，桶内可以排序</a:t>
            </a:r>
            <a:endParaRPr lang="en-US" altLang="zh-CN" sz="2400" dirty="0" smtClean="0"/>
          </a:p>
          <a:p>
            <a:r>
              <a:rPr lang="zh-CN" altLang="en-US" sz="2400" dirty="0"/>
              <a:t>数</a:t>
            </a:r>
            <a:r>
              <a:rPr lang="zh-CN" altLang="en-US" sz="2400" dirty="0" smtClean="0"/>
              <a:t>据按照某个字段的</a:t>
            </a:r>
            <a:r>
              <a:rPr lang="en-US" altLang="zh-CN" sz="2400" dirty="0" smtClean="0"/>
              <a:t>hash</a:t>
            </a:r>
            <a:r>
              <a:rPr lang="zh-CN" altLang="en-US" sz="2400" dirty="0" smtClean="0"/>
              <a:t>值后放入某个桶中</a:t>
            </a:r>
            <a:endParaRPr lang="en-US" altLang="zh-CN" sz="2400" dirty="0" smtClean="0"/>
          </a:p>
          <a:p>
            <a:r>
              <a:rPr lang="zh-CN" altLang="en-US" sz="2400" dirty="0"/>
              <a:t>对</a:t>
            </a:r>
            <a:r>
              <a:rPr lang="zh-CN" altLang="en-US" sz="2400" dirty="0" smtClean="0"/>
              <a:t>于数据的抽样、特定</a:t>
            </a:r>
            <a:r>
              <a:rPr lang="en-US" altLang="zh-CN" sz="2400" dirty="0" smtClean="0"/>
              <a:t>join</a:t>
            </a:r>
            <a:r>
              <a:rPr lang="zh-CN" altLang="en-US" sz="2400" dirty="0" smtClean="0"/>
              <a:t>的优化很有意义</a:t>
            </a:r>
            <a:endParaRPr lang="en-US" altLang="zh-CN" sz="2400" dirty="0" smtClean="0"/>
          </a:p>
          <a:p>
            <a:pPr marL="457200" lvl="1" indent="0">
              <a:buNone/>
            </a:pPr>
            <a:endParaRPr lang="en-US" altLang="zh-CN" sz="1200" dirty="0" smtClean="0"/>
          </a:p>
        </p:txBody>
      </p:sp>
    </p:spTree>
    <p:extLst>
      <p:ext uri="{BB962C8B-B14F-4D97-AF65-F5344CB8AC3E}">
        <p14:creationId xmlns:p14="http://schemas.microsoft.com/office/powerpoint/2010/main" val="3724691887"/>
      </p:ext>
    </p:extLst>
  </p:cSld>
  <p:clrMapOvr>
    <a:masterClrMapping/>
  </p:clrMapOvr>
  <p:transition spd="slow" advTm="411"/>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107950" y="115888"/>
            <a:ext cx="20329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dirty="0" smtClean="0">
                <a:solidFill>
                  <a:schemeClr val="bg1"/>
                </a:solidFill>
                <a:ea typeface="黑体" pitchFamily="49" charset="-122"/>
              </a:rPr>
              <a:t>Hive</a:t>
            </a:r>
            <a:r>
              <a:rPr lang="zh-CN" altLang="en-US" sz="2400" dirty="0" smtClean="0">
                <a:solidFill>
                  <a:schemeClr val="bg1"/>
                </a:solidFill>
                <a:ea typeface="黑体" pitchFamily="49" charset="-122"/>
              </a:rPr>
              <a:t>分区举例</a:t>
            </a:r>
            <a:endParaRPr lang="en-US" altLang="zh-CN" sz="2400" dirty="0">
              <a:solidFill>
                <a:schemeClr val="bg1"/>
              </a:solidFill>
              <a:ea typeface="黑体" pitchFamily="49" charset="-122"/>
            </a:endParaRPr>
          </a:p>
        </p:txBody>
      </p:sp>
      <p:sp>
        <p:nvSpPr>
          <p:cNvPr id="26627" name="内容占位符 2"/>
          <p:cNvSpPr>
            <a:spLocks noGrp="1"/>
          </p:cNvSpPr>
          <p:nvPr>
            <p:ph idx="1"/>
          </p:nvPr>
        </p:nvSpPr>
        <p:spPr>
          <a:xfrm>
            <a:off x="323850" y="1125538"/>
            <a:ext cx="8229600" cy="4525962"/>
          </a:xfrm>
        </p:spPr>
        <p:txBody>
          <a:bodyPr/>
          <a:lstStyle/>
          <a:p>
            <a:pPr marL="457200" lvl="1" indent="0">
              <a:buNone/>
            </a:pPr>
            <a:r>
              <a:rPr lang="zh-CN" altLang="en-US" sz="1800" dirty="0" smtClean="0"/>
              <a:t>以日志为例，按日期和国家分区：</a:t>
            </a:r>
            <a:endParaRPr lang="en-US" altLang="zh-CN" sz="1800" dirty="0" smtClean="0"/>
          </a:p>
          <a:p>
            <a:pPr marL="457200" lvl="1" indent="0">
              <a:buNone/>
            </a:pPr>
            <a:r>
              <a:rPr lang="en-US" altLang="zh-CN" sz="1800" dirty="0" smtClean="0"/>
              <a:t>CREATE TABLE logs(timestamp </a:t>
            </a:r>
            <a:r>
              <a:rPr lang="en-US" altLang="zh-CN" sz="1800" dirty="0" err="1" smtClean="0"/>
              <a:t>BIGINT,line</a:t>
            </a:r>
            <a:r>
              <a:rPr lang="en-US" altLang="zh-CN" sz="1800" dirty="0" smtClean="0"/>
              <a:t> STRING) PARTITIONED BY (date STRING, country STRING)</a:t>
            </a:r>
          </a:p>
          <a:p>
            <a:pPr marL="457200" lvl="1" indent="0">
              <a:buNone/>
            </a:pPr>
            <a:endParaRPr lang="en-US" altLang="zh-CN" sz="1800" dirty="0" smtClean="0"/>
          </a:p>
          <a:p>
            <a:pPr marL="457200" lvl="1" indent="0">
              <a:buNone/>
            </a:pPr>
            <a:r>
              <a:rPr lang="zh-CN" altLang="en-US" sz="1800" dirty="0" smtClean="0"/>
              <a:t>获取分区表：</a:t>
            </a:r>
            <a:endParaRPr lang="en-US" altLang="zh-CN" sz="1800" dirty="0" smtClean="0"/>
          </a:p>
          <a:p>
            <a:pPr marL="457200" lvl="1" indent="0">
              <a:buNone/>
            </a:pPr>
            <a:r>
              <a:rPr lang="en-US" altLang="zh-CN" sz="1800" dirty="0" smtClean="0"/>
              <a:t>Hive&gt;show partitions log;</a:t>
            </a:r>
          </a:p>
          <a:p>
            <a:pPr marL="457200" lvl="1" indent="0">
              <a:buNone/>
            </a:pPr>
            <a:r>
              <a:rPr lang="en-US" altLang="zh-CN" sz="1800" dirty="0" smtClean="0"/>
              <a:t>date=2013-02-26/country=China</a:t>
            </a:r>
          </a:p>
          <a:p>
            <a:pPr marL="457200" lvl="1" indent="0">
              <a:buNone/>
            </a:pPr>
            <a:r>
              <a:rPr lang="zh-CN" altLang="en-US" sz="1800" dirty="0"/>
              <a:t>查</a:t>
            </a:r>
            <a:r>
              <a:rPr lang="zh-CN" altLang="en-US" sz="1800" dirty="0" smtClean="0"/>
              <a:t>询分区：</a:t>
            </a:r>
            <a:endParaRPr lang="en-US" altLang="zh-CN" sz="1800" dirty="0" smtClean="0"/>
          </a:p>
          <a:p>
            <a:pPr marL="457200" lvl="1" indent="0">
              <a:buNone/>
            </a:pPr>
            <a:r>
              <a:rPr lang="en-US" altLang="zh-CN" sz="1800" dirty="0" smtClean="0"/>
              <a:t>SELECT timestamp, date, line FROM logs where country=‘China’</a:t>
            </a:r>
          </a:p>
          <a:p>
            <a:pPr marL="457200" lvl="1" indent="0">
              <a:buNone/>
            </a:pPr>
            <a:r>
              <a:rPr lang="zh-CN" altLang="en-US" sz="1800" dirty="0"/>
              <a:t>这时</a:t>
            </a:r>
            <a:r>
              <a:rPr lang="zh-CN" altLang="en-US" sz="1800" dirty="0" smtClean="0"/>
              <a:t>候，将只扫面</a:t>
            </a:r>
            <a:r>
              <a:rPr lang="en-US" altLang="zh-CN" sz="1800" dirty="0" smtClean="0"/>
              <a:t>country=‘China’</a:t>
            </a:r>
            <a:r>
              <a:rPr lang="zh-CN" altLang="en-US" sz="1800" dirty="0" smtClean="0"/>
              <a:t>的分区的文件，而不用扫面其他的文件，提高查询效率</a:t>
            </a:r>
            <a:endParaRPr lang="en-US" altLang="zh-CN" sz="1800" dirty="0" smtClean="0"/>
          </a:p>
          <a:p>
            <a:pPr marL="457200" lvl="1" indent="0">
              <a:buNone/>
            </a:pPr>
            <a:endParaRPr lang="en-US" altLang="zh-CN" sz="1800" dirty="0"/>
          </a:p>
          <a:p>
            <a:pPr marL="457200" lvl="1" indent="0">
              <a:buNone/>
            </a:pPr>
            <a:r>
              <a:rPr lang="en-US" altLang="zh-CN" sz="2000" dirty="0" smtClean="0"/>
              <a:t>hive</a:t>
            </a:r>
            <a:r>
              <a:rPr lang="zh-CN" altLang="en-US" sz="2000" dirty="0" smtClean="0"/>
              <a:t>支持动态分区</a:t>
            </a:r>
            <a:endParaRPr lang="en-US" altLang="zh-CN" sz="2000" dirty="0" smtClean="0"/>
          </a:p>
        </p:txBody>
      </p:sp>
    </p:spTree>
    <p:extLst>
      <p:ext uri="{BB962C8B-B14F-4D97-AF65-F5344CB8AC3E}">
        <p14:creationId xmlns:p14="http://schemas.microsoft.com/office/powerpoint/2010/main" val="1464360509"/>
      </p:ext>
    </p:extLst>
  </p:cSld>
  <p:clrMapOvr>
    <a:masterClrMapping/>
  </p:clrMapOvr>
  <p:transition spd="slow" advTm="411"/>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107950" y="115888"/>
            <a:ext cx="20329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dirty="0" smtClean="0">
                <a:solidFill>
                  <a:schemeClr val="bg1"/>
                </a:solidFill>
                <a:ea typeface="黑体" pitchFamily="49" charset="-122"/>
              </a:rPr>
              <a:t>Hive</a:t>
            </a:r>
            <a:r>
              <a:rPr lang="zh-CN" altLang="en-US" sz="2400" dirty="0" smtClean="0">
                <a:solidFill>
                  <a:schemeClr val="bg1"/>
                </a:solidFill>
                <a:ea typeface="黑体" pitchFamily="49" charset="-122"/>
              </a:rPr>
              <a:t>及时查询</a:t>
            </a:r>
            <a:endParaRPr lang="en-US" altLang="zh-CN" sz="2400" dirty="0">
              <a:solidFill>
                <a:schemeClr val="bg1"/>
              </a:solidFill>
              <a:ea typeface="黑体" pitchFamily="49" charset="-122"/>
            </a:endParaRPr>
          </a:p>
        </p:txBody>
      </p:sp>
      <p:sp>
        <p:nvSpPr>
          <p:cNvPr id="26627" name="内容占位符 2"/>
          <p:cNvSpPr>
            <a:spLocks noGrp="1"/>
          </p:cNvSpPr>
          <p:nvPr>
            <p:ph idx="1"/>
          </p:nvPr>
        </p:nvSpPr>
        <p:spPr>
          <a:xfrm>
            <a:off x="323850" y="1125538"/>
            <a:ext cx="8229600" cy="4525962"/>
          </a:xfrm>
        </p:spPr>
        <p:txBody>
          <a:bodyPr/>
          <a:lstStyle/>
          <a:p>
            <a:pPr marL="0" indent="0">
              <a:buNone/>
            </a:pPr>
            <a:r>
              <a:rPr lang="zh-CN" altLang="en-US" sz="2000" dirty="0" smtClean="0"/>
              <a:t>将</a:t>
            </a:r>
            <a:r>
              <a:rPr lang="en-US" altLang="zh-CN" sz="2000" dirty="0" smtClean="0"/>
              <a:t>hive </a:t>
            </a:r>
            <a:r>
              <a:rPr lang="en-US" altLang="zh-CN" sz="2000" dirty="0" err="1" smtClean="0"/>
              <a:t>Ql</a:t>
            </a:r>
            <a:r>
              <a:rPr lang="zh-CN" altLang="en-US" sz="2000" dirty="0" smtClean="0"/>
              <a:t>利用</a:t>
            </a:r>
            <a:r>
              <a:rPr lang="en-US" altLang="zh-CN" sz="2000" dirty="0" err="1" smtClean="0"/>
              <a:t>Hbase</a:t>
            </a:r>
            <a:r>
              <a:rPr lang="zh-CN" altLang="en-US" sz="2000" dirty="0" smtClean="0"/>
              <a:t>的</a:t>
            </a:r>
            <a:r>
              <a:rPr lang="en-US" altLang="zh-CN" sz="2000" dirty="0" smtClean="0"/>
              <a:t>coprocessor</a:t>
            </a:r>
            <a:r>
              <a:rPr lang="zh-CN" altLang="en-US" sz="2000" dirty="0" smtClean="0"/>
              <a:t>执行</a:t>
            </a:r>
            <a:endParaRPr lang="en-US" altLang="zh-CN" sz="2000" dirty="0" smtClean="0"/>
          </a:p>
          <a:p>
            <a:pPr marL="0" indent="0">
              <a:buNone/>
            </a:pPr>
            <a:r>
              <a:rPr lang="zh-CN" altLang="en-US" sz="2000" dirty="0"/>
              <a:t>支</a:t>
            </a:r>
            <a:r>
              <a:rPr lang="zh-CN" altLang="en-US" sz="2000" dirty="0" smtClean="0"/>
              <a:t>持的语言特性：</a:t>
            </a:r>
            <a:endParaRPr lang="en-US" altLang="zh-CN" sz="2000" dirty="0" smtClean="0"/>
          </a:p>
          <a:p>
            <a:pPr lvl="1"/>
            <a:r>
              <a:rPr lang="zh-CN" altLang="en-US" sz="2000" dirty="0"/>
              <a:t>简</a:t>
            </a:r>
            <a:r>
              <a:rPr lang="zh-CN" altLang="en-US" sz="2000" dirty="0" smtClean="0"/>
              <a:t>单</a:t>
            </a:r>
            <a:r>
              <a:rPr lang="en-US" altLang="zh-CN" sz="2000" dirty="0" smtClean="0"/>
              <a:t>select</a:t>
            </a:r>
          </a:p>
          <a:p>
            <a:pPr lvl="1"/>
            <a:r>
              <a:rPr lang="en-US" altLang="zh-CN" sz="2000" dirty="0" smtClean="0"/>
              <a:t>Group by</a:t>
            </a:r>
            <a:r>
              <a:rPr lang="zh-CN" altLang="en-US" sz="2000" dirty="0" smtClean="0"/>
              <a:t>汇总</a:t>
            </a:r>
            <a:endParaRPr lang="en-US" altLang="zh-CN" sz="2000" dirty="0" smtClean="0"/>
          </a:p>
          <a:p>
            <a:pPr lvl="1"/>
            <a:r>
              <a:rPr lang="en-US" altLang="zh-CN" sz="2000" dirty="0" smtClean="0"/>
              <a:t>Order by</a:t>
            </a:r>
            <a:r>
              <a:rPr lang="zh-CN" altLang="en-US" sz="2000" dirty="0" smtClean="0"/>
              <a:t>及</a:t>
            </a:r>
            <a:r>
              <a:rPr lang="en-US" altLang="zh-CN" sz="2000" dirty="0" smtClean="0"/>
              <a:t>top N</a:t>
            </a:r>
          </a:p>
          <a:p>
            <a:pPr lvl="1"/>
            <a:r>
              <a:rPr lang="zh-CN" altLang="en-US" sz="2000" dirty="0"/>
              <a:t>字符</a:t>
            </a:r>
            <a:r>
              <a:rPr lang="zh-CN" altLang="en-US" sz="2000" dirty="0" smtClean="0"/>
              <a:t>串，数字，算术，逻辑运算符</a:t>
            </a:r>
            <a:endParaRPr lang="en-US" altLang="zh-CN" sz="2000" dirty="0" smtClean="0"/>
          </a:p>
          <a:p>
            <a:pPr lvl="1"/>
            <a:r>
              <a:rPr lang="en-US" altLang="zh-CN" sz="2000" dirty="0" err="1" smtClean="0"/>
              <a:t>Rowkey</a:t>
            </a:r>
            <a:r>
              <a:rPr lang="zh-CN" altLang="en-US" sz="2000" dirty="0" smtClean="0"/>
              <a:t>自动过滤机制（包括模糊查询）</a:t>
            </a:r>
            <a:endParaRPr lang="en-US" altLang="zh-CN" sz="2000" dirty="0" smtClean="0"/>
          </a:p>
          <a:p>
            <a:pPr marL="0" indent="0">
              <a:buNone/>
            </a:pPr>
            <a:endParaRPr lang="en-US" altLang="zh-CN" sz="2000" dirty="0"/>
          </a:p>
          <a:p>
            <a:pPr marL="0" indent="0">
              <a:buNone/>
            </a:pPr>
            <a:r>
              <a:rPr lang="zh-CN" altLang="en-US" sz="2000" dirty="0" smtClean="0"/>
              <a:t>比</a:t>
            </a:r>
            <a:r>
              <a:rPr lang="en-US" altLang="zh-CN" sz="2000" dirty="0" err="1" smtClean="0"/>
              <a:t>MapReduce</a:t>
            </a:r>
            <a:r>
              <a:rPr lang="zh-CN" altLang="en-US" sz="2000" dirty="0" smtClean="0"/>
              <a:t>方式快</a:t>
            </a:r>
            <a:r>
              <a:rPr lang="en-US" altLang="zh-CN" sz="2000" dirty="0" smtClean="0"/>
              <a:t>3~10X</a:t>
            </a:r>
          </a:p>
        </p:txBody>
      </p:sp>
    </p:spTree>
    <p:extLst>
      <p:ext uri="{BB962C8B-B14F-4D97-AF65-F5344CB8AC3E}">
        <p14:creationId xmlns:p14="http://schemas.microsoft.com/office/powerpoint/2010/main" val="3652617066"/>
      </p:ext>
    </p:extLst>
  </p:cSld>
  <p:clrMapOvr>
    <a:masterClrMapping/>
  </p:clrMapOvr>
  <p:transition spd="slow" advTm="411"/>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93240" y="115920"/>
            <a:ext cx="3841920" cy="456120"/>
          </a:xfrm>
          <a:prstGeom prst="rect">
            <a:avLst/>
          </a:prstGeom>
        </p:spPr>
        <p:txBody>
          <a:bodyPr wrap="none" lIns="90000" tIns="45000" rIns="90000" bIns="45000"/>
          <a:lstStyle/>
          <a:p>
            <a:pPr>
              <a:lnSpc>
                <a:spcPct val="100000"/>
              </a:lnSpc>
            </a:pPr>
            <a:r>
              <a:rPr lang="en-US" sz="2400">
                <a:solidFill>
                  <a:srgbClr val="FFFFFF"/>
                </a:solidFill>
                <a:latin typeface="Arial"/>
                <a:ea typeface="黑体"/>
              </a:rPr>
              <a:t>Zookeeper分布式协作服务</a:t>
            </a:r>
            <a:endParaRPr/>
          </a:p>
        </p:txBody>
      </p:sp>
      <p:sp>
        <p:nvSpPr>
          <p:cNvPr id="184" name="TextShape 2"/>
          <p:cNvSpPr txBox="1"/>
          <p:nvPr/>
        </p:nvSpPr>
        <p:spPr>
          <a:xfrm>
            <a:off x="324000" y="1125360"/>
            <a:ext cx="8229240" cy="4525560"/>
          </a:xfrm>
          <a:prstGeom prst="rect">
            <a:avLst/>
          </a:prstGeom>
        </p:spPr>
        <p:txBody>
          <a:bodyPr/>
          <a:lstStyle/>
          <a:p>
            <a:pPr>
              <a:lnSpc>
                <a:spcPct val="100000"/>
              </a:lnSpc>
            </a:pPr>
            <a:r>
              <a:rPr lang="zh-CN" sz="2400" dirty="0">
                <a:solidFill>
                  <a:srgbClr val="000000"/>
                </a:solidFill>
                <a:latin typeface="Arial"/>
                <a:ea typeface="宋体"/>
              </a:rPr>
              <a:t>一个高可用的分布式数据管理与系统协调框</a:t>
            </a:r>
            <a:r>
              <a:rPr lang="zh-CN" sz="2400" dirty="0" smtClean="0">
                <a:solidFill>
                  <a:srgbClr val="000000"/>
                </a:solidFill>
                <a:latin typeface="Arial"/>
                <a:ea typeface="宋体"/>
              </a:rPr>
              <a:t>架</a:t>
            </a:r>
            <a:endParaRPr dirty="0"/>
          </a:p>
          <a:p>
            <a:pPr marL="800100" lvl="1" indent="-342900">
              <a:lnSpc>
                <a:spcPct val="100000"/>
              </a:lnSpc>
              <a:buFont typeface="Arial" pitchFamily="34" charset="0"/>
              <a:buChar char="•"/>
            </a:pPr>
            <a:r>
              <a:rPr lang="zh-CN" sz="2000" dirty="0">
                <a:solidFill>
                  <a:srgbClr val="000000"/>
                </a:solidFill>
                <a:latin typeface="Arial"/>
                <a:ea typeface="宋体"/>
              </a:rPr>
              <a:t>基于对Paxos算法的实现</a:t>
            </a:r>
            <a:endParaRPr dirty="0"/>
          </a:p>
          <a:p>
            <a:pPr marL="800100" lvl="1" indent="-342900">
              <a:lnSpc>
                <a:spcPct val="100000"/>
              </a:lnSpc>
              <a:buFont typeface="Arial" pitchFamily="34" charset="0"/>
              <a:buChar char="•"/>
            </a:pPr>
            <a:r>
              <a:rPr lang="zh-CN" sz="2000" dirty="0">
                <a:solidFill>
                  <a:srgbClr val="000000"/>
                </a:solidFill>
                <a:latin typeface="Arial"/>
                <a:ea typeface="宋体"/>
              </a:rPr>
              <a:t>强一致性</a:t>
            </a:r>
            <a:endParaRPr dirty="0"/>
          </a:p>
          <a:p>
            <a:pPr>
              <a:lnSpc>
                <a:spcPct val="100000"/>
              </a:lnSpc>
            </a:pPr>
            <a:r>
              <a:rPr lang="zh-CN" sz="2400" dirty="0">
                <a:solidFill>
                  <a:srgbClr val="000000"/>
                </a:solidFill>
                <a:latin typeface="Arial"/>
                <a:ea typeface="宋体"/>
              </a:rPr>
              <a:t>设计目标</a:t>
            </a:r>
            <a:endParaRPr dirty="0"/>
          </a:p>
          <a:p>
            <a:pPr marL="800100" lvl="1" indent="-342900">
              <a:lnSpc>
                <a:spcPct val="100000"/>
              </a:lnSpc>
              <a:buFont typeface="Arial" pitchFamily="34" charset="0"/>
              <a:buChar char="•"/>
            </a:pPr>
            <a:r>
              <a:rPr lang="zh-CN" sz="2400" dirty="0">
                <a:solidFill>
                  <a:srgbClr val="000000"/>
                </a:solidFill>
                <a:latin typeface="Arial"/>
                <a:ea typeface="宋体"/>
              </a:rPr>
              <a:t>接口简单，允许多个分布的进程基于一个共享的，类似标准文件系统的树状名称空间进行协作</a:t>
            </a:r>
            <a:endParaRPr dirty="0"/>
          </a:p>
          <a:p>
            <a:pPr marL="800100" lvl="1" indent="-342900">
              <a:lnSpc>
                <a:spcPct val="100000"/>
              </a:lnSpc>
              <a:buFont typeface="Arial" pitchFamily="34" charset="0"/>
              <a:buChar char="•"/>
            </a:pPr>
            <a:r>
              <a:rPr lang="zh-CN" sz="2400" dirty="0">
                <a:solidFill>
                  <a:srgbClr val="000000"/>
                </a:solidFill>
                <a:latin typeface="Arial"/>
                <a:ea typeface="宋体"/>
              </a:rPr>
              <a:t>高效</a:t>
            </a:r>
            <a:endParaRPr dirty="0"/>
          </a:p>
          <a:p>
            <a:pPr marL="800100" lvl="1" indent="-342900">
              <a:lnSpc>
                <a:spcPct val="100000"/>
              </a:lnSpc>
              <a:buFont typeface="Arial" pitchFamily="34" charset="0"/>
              <a:buChar char="•"/>
            </a:pPr>
            <a:r>
              <a:rPr lang="zh-CN" sz="2400" dirty="0">
                <a:solidFill>
                  <a:srgbClr val="000000"/>
                </a:solidFill>
                <a:latin typeface="Arial"/>
                <a:ea typeface="宋体"/>
              </a:rPr>
              <a:t>可靠</a:t>
            </a:r>
            <a:endParaRPr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4149079"/>
            <a:ext cx="6696744" cy="2050361"/>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0463" y="764704"/>
            <a:ext cx="1604975" cy="1584176"/>
          </a:xfrm>
          <a:prstGeom prst="rect">
            <a:avLst/>
          </a:prstGeom>
        </p:spPr>
      </p:pic>
    </p:spTree>
    <p:extLst>
      <p:ext uri="{BB962C8B-B14F-4D97-AF65-F5344CB8AC3E}">
        <p14:creationId xmlns:p14="http://schemas.microsoft.com/office/powerpoint/2010/main" val="2178330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142560" y="115920"/>
            <a:ext cx="3588840" cy="456120"/>
          </a:xfrm>
          <a:prstGeom prst="rect">
            <a:avLst/>
          </a:prstGeom>
        </p:spPr>
        <p:txBody>
          <a:bodyPr wrap="none" lIns="90000" tIns="45000" rIns="90000" bIns="45000"/>
          <a:lstStyle/>
          <a:p>
            <a:pPr>
              <a:lnSpc>
                <a:spcPct val="100000"/>
              </a:lnSpc>
            </a:pPr>
            <a:r>
              <a:rPr lang="en-US" sz="2400" dirty="0" err="1" smtClean="0">
                <a:solidFill>
                  <a:srgbClr val="FFFFFF"/>
                </a:solidFill>
                <a:latin typeface="Arial"/>
                <a:ea typeface="黑体"/>
              </a:rPr>
              <a:t>ZooKeeper</a:t>
            </a:r>
            <a:r>
              <a:rPr lang="zh-CN" altLang="en-US" sz="2400" dirty="0" smtClean="0">
                <a:solidFill>
                  <a:srgbClr val="FFFFFF"/>
                </a:solidFill>
                <a:latin typeface="Arial"/>
                <a:ea typeface="黑体"/>
              </a:rPr>
              <a:t>提供的保证</a:t>
            </a:r>
            <a:endParaRPr dirty="0"/>
          </a:p>
        </p:txBody>
      </p:sp>
      <p:sp>
        <p:nvSpPr>
          <p:cNvPr id="186" name="TextShape 2"/>
          <p:cNvSpPr txBox="1"/>
          <p:nvPr/>
        </p:nvSpPr>
        <p:spPr>
          <a:xfrm>
            <a:off x="324000" y="1125360"/>
            <a:ext cx="8229240" cy="4525560"/>
          </a:xfrm>
          <a:prstGeom prst="rect">
            <a:avLst/>
          </a:prstGeom>
        </p:spPr>
        <p:txBody>
          <a:bodyPr/>
          <a:lstStyle/>
          <a:p>
            <a:pPr marL="342900" indent="-342900">
              <a:buFont typeface="Arial" pitchFamily="34" charset="0"/>
              <a:buChar char="•"/>
            </a:pPr>
            <a:r>
              <a:rPr lang="zh-CN" altLang="en-US" sz="2400" dirty="0"/>
              <a:t>序列一致性</a:t>
            </a:r>
            <a:r>
              <a:rPr lang="en-US" altLang="zh-CN" sz="2400" dirty="0"/>
              <a:t>: </a:t>
            </a:r>
            <a:r>
              <a:rPr lang="zh-CN" altLang="en-US" sz="2400" dirty="0"/>
              <a:t>数据更新会依照</a:t>
            </a:r>
            <a:r>
              <a:rPr lang="en-US" altLang="zh-CN" sz="2400" dirty="0"/>
              <a:t>client</a:t>
            </a:r>
            <a:r>
              <a:rPr lang="zh-CN" altLang="en-US" sz="2400" dirty="0"/>
              <a:t>发送的次序来进</a:t>
            </a:r>
            <a:r>
              <a:rPr lang="zh-CN" altLang="en-US" sz="2400" dirty="0" smtClean="0"/>
              <a:t>行。</a:t>
            </a:r>
            <a:endParaRPr lang="zh-CN" altLang="en-US" sz="2400" dirty="0"/>
          </a:p>
          <a:p>
            <a:pPr marL="342900" indent="-342900">
              <a:buFont typeface="Arial" pitchFamily="34" charset="0"/>
              <a:buChar char="•"/>
            </a:pPr>
            <a:r>
              <a:rPr lang="zh-CN" altLang="en-US" sz="2400" dirty="0"/>
              <a:t>原子性</a:t>
            </a:r>
            <a:r>
              <a:rPr lang="en-US" altLang="zh-CN" sz="2400" dirty="0"/>
              <a:t>: </a:t>
            </a:r>
            <a:r>
              <a:rPr lang="zh-CN" altLang="en-US" sz="2400" dirty="0"/>
              <a:t>更新要么成功</a:t>
            </a:r>
            <a:r>
              <a:rPr lang="en-US" altLang="zh-CN" sz="2400" dirty="0"/>
              <a:t>,</a:t>
            </a:r>
            <a:r>
              <a:rPr lang="zh-CN" altLang="en-US" sz="2400" dirty="0"/>
              <a:t>要么失败</a:t>
            </a:r>
            <a:r>
              <a:rPr lang="en-US" altLang="zh-CN" sz="2400" dirty="0"/>
              <a:t>.</a:t>
            </a:r>
            <a:r>
              <a:rPr lang="zh-CN" altLang="en-US" sz="2400" dirty="0"/>
              <a:t>不存在部分结</a:t>
            </a:r>
            <a:r>
              <a:rPr lang="zh-CN" altLang="en-US" sz="2400" dirty="0" smtClean="0"/>
              <a:t>果。</a:t>
            </a:r>
            <a:endParaRPr lang="zh-CN" altLang="en-US" sz="2400" dirty="0"/>
          </a:p>
          <a:p>
            <a:pPr marL="342900" indent="-342900">
              <a:buFont typeface="Arial" pitchFamily="34" charset="0"/>
              <a:buChar char="•"/>
            </a:pPr>
            <a:r>
              <a:rPr lang="zh-CN" altLang="en-US" sz="2400" dirty="0"/>
              <a:t>唯一系统镜像</a:t>
            </a:r>
            <a:r>
              <a:rPr lang="en-US" altLang="zh-CN" sz="2400" dirty="0"/>
              <a:t>: client</a:t>
            </a:r>
            <a:r>
              <a:rPr lang="zh-CN" altLang="en-US" sz="2400" dirty="0"/>
              <a:t>总是会看到一致的视图，而不管它是连接到具体哪个</a:t>
            </a:r>
            <a:r>
              <a:rPr lang="en-US" altLang="zh-CN" sz="2400" dirty="0"/>
              <a:t>zookeeper</a:t>
            </a:r>
            <a:r>
              <a:rPr lang="zh-CN" altLang="en-US" sz="2400" dirty="0"/>
              <a:t> </a:t>
            </a:r>
            <a:r>
              <a:rPr lang="en-US" altLang="zh-CN" sz="2400" dirty="0" smtClean="0"/>
              <a:t>server</a:t>
            </a:r>
            <a:r>
              <a:rPr lang="zh-CN" altLang="en-US" sz="2400" dirty="0" smtClean="0"/>
              <a:t>。</a:t>
            </a:r>
            <a:endParaRPr lang="zh-CN" altLang="en-US" sz="2400" dirty="0"/>
          </a:p>
          <a:p>
            <a:pPr marL="342900" indent="-342900">
              <a:buFont typeface="Arial" pitchFamily="34" charset="0"/>
              <a:buChar char="•"/>
            </a:pPr>
            <a:r>
              <a:rPr lang="zh-CN" altLang="en-US" sz="2400" dirty="0"/>
              <a:t>可靠性</a:t>
            </a:r>
            <a:r>
              <a:rPr lang="en-US" altLang="zh-CN" sz="2400" dirty="0"/>
              <a:t>: </a:t>
            </a:r>
            <a:r>
              <a:rPr lang="zh-CN" altLang="en-US" sz="2400" dirty="0"/>
              <a:t>一旦更新完成</a:t>
            </a:r>
            <a:r>
              <a:rPr lang="en-US" altLang="zh-CN" sz="2400" dirty="0"/>
              <a:t>, </a:t>
            </a:r>
            <a:r>
              <a:rPr lang="zh-CN" altLang="en-US" sz="2400" dirty="0"/>
              <a:t>它会持续保存直到有另外的</a:t>
            </a:r>
            <a:r>
              <a:rPr lang="en-US" altLang="zh-CN" sz="2400" dirty="0"/>
              <a:t>client</a:t>
            </a:r>
            <a:r>
              <a:rPr lang="zh-CN" altLang="en-US" sz="2400" dirty="0"/>
              <a:t>重</a:t>
            </a:r>
            <a:r>
              <a:rPr lang="zh-CN" altLang="en-US" sz="2400" dirty="0" smtClean="0"/>
              <a:t>写。</a:t>
            </a:r>
            <a:endParaRPr lang="zh-CN" altLang="en-US" sz="2400" dirty="0"/>
          </a:p>
          <a:p>
            <a:pPr marL="342900" indent="-342900">
              <a:buFont typeface="Arial" pitchFamily="34" charset="0"/>
              <a:buChar char="•"/>
            </a:pPr>
            <a:r>
              <a:rPr lang="zh-CN" altLang="en-US" sz="2400" dirty="0"/>
              <a:t>及时</a:t>
            </a:r>
            <a:r>
              <a:rPr lang="en-US" altLang="zh-CN" sz="2400" dirty="0"/>
              <a:t>: </a:t>
            </a:r>
            <a:r>
              <a:rPr lang="zh-CN" altLang="en-US" sz="2400" dirty="0"/>
              <a:t>客户端视图会在一定的时间间隔内进行更</a:t>
            </a:r>
            <a:r>
              <a:rPr lang="zh-CN" altLang="en-US" sz="2400" dirty="0" smtClean="0"/>
              <a:t>新。</a:t>
            </a:r>
            <a:endParaRPr lang="zh-CN" altLang="en-US" sz="2400" dirty="0"/>
          </a:p>
          <a:p>
            <a:pPr>
              <a:lnSpc>
                <a:spcPct val="100000"/>
              </a:lnSpc>
            </a:pPr>
            <a:endParaRPr dirty="0"/>
          </a:p>
          <a:p>
            <a:pPr>
              <a:lnSpc>
                <a:spcPct val="100000"/>
              </a:lnSpc>
            </a:pPr>
            <a:endParaRPr dirty="0"/>
          </a:p>
        </p:txBody>
      </p:sp>
    </p:spTree>
    <p:extLst>
      <p:ext uri="{BB962C8B-B14F-4D97-AF65-F5344CB8AC3E}">
        <p14:creationId xmlns:p14="http://schemas.microsoft.com/office/powerpoint/2010/main" val="15571999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142560" y="115920"/>
            <a:ext cx="3588840" cy="456120"/>
          </a:xfrm>
          <a:prstGeom prst="rect">
            <a:avLst/>
          </a:prstGeom>
        </p:spPr>
        <p:txBody>
          <a:bodyPr wrap="none" lIns="90000" tIns="45000" rIns="90000" bIns="45000"/>
          <a:lstStyle/>
          <a:p>
            <a:pPr>
              <a:lnSpc>
                <a:spcPct val="100000"/>
              </a:lnSpc>
            </a:pPr>
            <a:r>
              <a:rPr lang="en-US" sz="2400">
                <a:solidFill>
                  <a:srgbClr val="FFFFFF"/>
                </a:solidFill>
                <a:latin typeface="Arial"/>
                <a:ea typeface="黑体"/>
              </a:rPr>
              <a:t>ZooKeeper典型应用场景</a:t>
            </a:r>
            <a:endParaRPr/>
          </a:p>
        </p:txBody>
      </p:sp>
      <p:sp>
        <p:nvSpPr>
          <p:cNvPr id="186" name="TextShape 2"/>
          <p:cNvSpPr txBox="1"/>
          <p:nvPr/>
        </p:nvSpPr>
        <p:spPr>
          <a:xfrm>
            <a:off x="324000" y="1125360"/>
            <a:ext cx="8229240" cy="4525560"/>
          </a:xfrm>
          <a:prstGeom prst="rect">
            <a:avLst/>
          </a:prstGeom>
        </p:spPr>
        <p:txBody>
          <a:bodyPr/>
          <a:lstStyle/>
          <a:p>
            <a:pPr marL="342900" indent="-342900">
              <a:lnSpc>
                <a:spcPct val="100000"/>
              </a:lnSpc>
              <a:buFont typeface="Arial" pitchFamily="34" charset="0"/>
              <a:buChar char="•"/>
            </a:pPr>
            <a:r>
              <a:rPr lang="zh-CN" sz="2400" dirty="0">
                <a:solidFill>
                  <a:srgbClr val="000000"/>
                </a:solidFill>
                <a:latin typeface="Arial"/>
                <a:ea typeface="宋体"/>
              </a:rPr>
              <a:t>数据发布与订阅（配置中心）</a:t>
            </a:r>
            <a:endParaRPr dirty="0"/>
          </a:p>
          <a:p>
            <a:pPr marL="342900" indent="-342900">
              <a:lnSpc>
                <a:spcPct val="100000"/>
              </a:lnSpc>
              <a:buFont typeface="Arial" pitchFamily="34" charset="0"/>
              <a:buChar char="•"/>
            </a:pPr>
            <a:r>
              <a:rPr lang="zh-CN" sz="2400" dirty="0">
                <a:solidFill>
                  <a:srgbClr val="000000"/>
                </a:solidFill>
                <a:latin typeface="Arial"/>
                <a:ea typeface="宋体"/>
              </a:rPr>
              <a:t>负载均衡</a:t>
            </a:r>
            <a:endParaRPr dirty="0"/>
          </a:p>
          <a:p>
            <a:pPr marL="342900" indent="-342900">
              <a:lnSpc>
                <a:spcPct val="100000"/>
              </a:lnSpc>
              <a:buFont typeface="Arial" pitchFamily="34" charset="0"/>
              <a:buChar char="•"/>
            </a:pPr>
            <a:r>
              <a:rPr lang="zh-CN" sz="2400" dirty="0">
                <a:solidFill>
                  <a:srgbClr val="000000"/>
                </a:solidFill>
                <a:latin typeface="Arial"/>
                <a:ea typeface="宋体"/>
              </a:rPr>
              <a:t>命名服务(Naming Service)</a:t>
            </a:r>
            <a:endParaRPr dirty="0"/>
          </a:p>
          <a:p>
            <a:pPr marL="342900" indent="-342900">
              <a:lnSpc>
                <a:spcPct val="100000"/>
              </a:lnSpc>
              <a:buFont typeface="Arial" pitchFamily="34" charset="0"/>
              <a:buChar char="•"/>
            </a:pPr>
            <a:r>
              <a:rPr lang="zh-CN" sz="2400" dirty="0">
                <a:solidFill>
                  <a:srgbClr val="000000"/>
                </a:solidFill>
                <a:latin typeface="Arial"/>
                <a:ea typeface="宋体"/>
              </a:rPr>
              <a:t>分布式通知/协调</a:t>
            </a:r>
            <a:endParaRPr dirty="0"/>
          </a:p>
          <a:p>
            <a:pPr marL="342900" indent="-342900">
              <a:lnSpc>
                <a:spcPct val="100000"/>
              </a:lnSpc>
              <a:buFont typeface="Arial" pitchFamily="34" charset="0"/>
              <a:buChar char="•"/>
            </a:pPr>
            <a:r>
              <a:rPr lang="zh-CN" sz="2400" dirty="0">
                <a:solidFill>
                  <a:srgbClr val="000000"/>
                </a:solidFill>
                <a:latin typeface="Arial"/>
                <a:ea typeface="宋体"/>
              </a:rPr>
              <a:t>集群管理与Master选举</a:t>
            </a:r>
            <a:endParaRPr dirty="0"/>
          </a:p>
          <a:p>
            <a:pPr marL="342900" indent="-342900">
              <a:lnSpc>
                <a:spcPct val="100000"/>
              </a:lnSpc>
              <a:buFont typeface="Arial" pitchFamily="34" charset="0"/>
              <a:buChar char="•"/>
            </a:pPr>
            <a:r>
              <a:rPr lang="zh-CN" sz="2400" dirty="0">
                <a:solidFill>
                  <a:srgbClr val="000000"/>
                </a:solidFill>
                <a:latin typeface="Arial"/>
                <a:ea typeface="宋体"/>
              </a:rPr>
              <a:t>分布式锁</a:t>
            </a:r>
            <a:endParaRPr dirty="0"/>
          </a:p>
          <a:p>
            <a:pPr marL="342900" indent="-342900">
              <a:lnSpc>
                <a:spcPct val="100000"/>
              </a:lnSpc>
              <a:buFont typeface="Arial" pitchFamily="34" charset="0"/>
              <a:buChar char="•"/>
            </a:pPr>
            <a:r>
              <a:rPr lang="zh-CN" sz="2400" dirty="0">
                <a:solidFill>
                  <a:srgbClr val="000000"/>
                </a:solidFill>
                <a:latin typeface="Arial"/>
                <a:ea typeface="宋体"/>
              </a:rPr>
              <a:t>分布式队列</a:t>
            </a:r>
            <a:endParaRPr dirty="0"/>
          </a:p>
          <a:p>
            <a:pPr>
              <a:lnSpc>
                <a:spcPct val="100000"/>
              </a:lnSpc>
            </a:pPr>
            <a:endParaRPr dirty="0"/>
          </a:p>
          <a:p>
            <a:pPr>
              <a:lnSpc>
                <a:spcPct val="100000"/>
              </a:lnSpc>
            </a:pPr>
            <a:endParaRPr dirty="0"/>
          </a:p>
        </p:txBody>
      </p:sp>
    </p:spTree>
    <p:extLst>
      <p:ext uri="{BB962C8B-B14F-4D97-AF65-F5344CB8AC3E}">
        <p14:creationId xmlns:p14="http://schemas.microsoft.com/office/powerpoint/2010/main" val="21860664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85320" y="115920"/>
            <a:ext cx="2488680" cy="456120"/>
          </a:xfrm>
          <a:prstGeom prst="rect">
            <a:avLst/>
          </a:prstGeom>
        </p:spPr>
        <p:txBody>
          <a:bodyPr wrap="none" lIns="90000" tIns="45000" rIns="90000" bIns="45000"/>
          <a:lstStyle/>
          <a:p>
            <a:pPr>
              <a:lnSpc>
                <a:spcPct val="100000"/>
              </a:lnSpc>
            </a:pPr>
            <a:r>
              <a:rPr lang="en-US" sz="2400">
                <a:solidFill>
                  <a:srgbClr val="FFFFFF"/>
                </a:solidFill>
                <a:latin typeface="Arial"/>
                <a:ea typeface="黑体"/>
              </a:rPr>
              <a:t>机器学习Mahout</a:t>
            </a:r>
            <a:endParaRPr/>
          </a:p>
        </p:txBody>
      </p:sp>
      <p:sp>
        <p:nvSpPr>
          <p:cNvPr id="188" name="TextShape 2"/>
          <p:cNvSpPr txBox="1"/>
          <p:nvPr/>
        </p:nvSpPr>
        <p:spPr>
          <a:xfrm>
            <a:off x="324000" y="1125360"/>
            <a:ext cx="8229240" cy="4525560"/>
          </a:xfrm>
          <a:prstGeom prst="rect">
            <a:avLst/>
          </a:prstGeom>
        </p:spPr>
        <p:txBody>
          <a:bodyPr/>
          <a:lstStyle/>
          <a:p>
            <a:pPr marL="342900" indent="-342900">
              <a:lnSpc>
                <a:spcPct val="100000"/>
              </a:lnSpc>
              <a:buFont typeface="Arial" pitchFamily="34" charset="0"/>
              <a:buChar char="•"/>
            </a:pPr>
            <a:r>
              <a:rPr lang="zh-CN" sz="2400" dirty="0">
                <a:solidFill>
                  <a:srgbClr val="000000"/>
                </a:solidFill>
                <a:latin typeface="Arial"/>
                <a:ea typeface="宋体"/>
              </a:rPr>
              <a:t>源于Apache Lucene的子项目</a:t>
            </a:r>
            <a:endParaRPr dirty="0"/>
          </a:p>
          <a:p>
            <a:pPr marL="342900" indent="-342900">
              <a:lnSpc>
                <a:spcPct val="100000"/>
              </a:lnSpc>
              <a:buFont typeface="Arial" pitchFamily="34" charset="0"/>
              <a:buChar char="•"/>
            </a:pPr>
            <a:r>
              <a:rPr lang="zh-CN" sz="2400" dirty="0">
                <a:solidFill>
                  <a:srgbClr val="000000"/>
                </a:solidFill>
                <a:latin typeface="Arial"/>
                <a:ea typeface="宋体"/>
              </a:rPr>
              <a:t>基于Hadoop的可扩展的机器学习工具库，算法不局限于</a:t>
            </a:r>
            <a:r>
              <a:rPr lang="zh-CN" sz="2400" dirty="0" smtClean="0">
                <a:solidFill>
                  <a:srgbClr val="000000"/>
                </a:solidFill>
                <a:latin typeface="Arial"/>
                <a:ea typeface="宋体"/>
              </a:rPr>
              <a:t>Hadoop</a:t>
            </a:r>
            <a:endParaRPr lang="en-US" altLang="zh-CN" dirty="0"/>
          </a:p>
          <a:p>
            <a:pPr marL="800100" lvl="1" indent="-342900">
              <a:buFont typeface="Arial" pitchFamily="34" charset="0"/>
              <a:buChar char="•"/>
            </a:pPr>
            <a:r>
              <a:rPr lang="zh-CN" sz="2400" dirty="0" smtClean="0">
                <a:solidFill>
                  <a:srgbClr val="000000"/>
                </a:solidFill>
                <a:latin typeface="Arial"/>
                <a:ea typeface="宋体"/>
              </a:rPr>
              <a:t>面</a:t>
            </a:r>
            <a:r>
              <a:rPr lang="zh-CN" sz="2400" dirty="0">
                <a:solidFill>
                  <a:srgbClr val="000000"/>
                </a:solidFill>
                <a:latin typeface="Arial"/>
                <a:ea typeface="宋体"/>
              </a:rPr>
              <a:t>向开发人员的java库，无UI/Server/Installer</a:t>
            </a:r>
            <a:endParaRPr dirty="0"/>
          </a:p>
          <a:p>
            <a:pPr marL="800100" lvl="1" indent="-342900">
              <a:lnSpc>
                <a:spcPct val="100000"/>
              </a:lnSpc>
              <a:buFont typeface="Arial" pitchFamily="34" charset="0"/>
              <a:buChar char="•"/>
            </a:pPr>
            <a:r>
              <a:rPr lang="zh-CN" sz="2400" dirty="0">
                <a:solidFill>
                  <a:srgbClr val="000000"/>
                </a:solidFill>
                <a:latin typeface="Arial"/>
                <a:ea typeface="宋体"/>
              </a:rPr>
              <a:t>核心算法使用MapReduce实现</a:t>
            </a:r>
            <a:endParaRPr dirty="0"/>
          </a:p>
          <a:p>
            <a:pPr marL="800100" lvl="1" indent="-342900">
              <a:lnSpc>
                <a:spcPct val="100000"/>
              </a:lnSpc>
              <a:buFont typeface="Arial" pitchFamily="34" charset="0"/>
              <a:buChar char="•"/>
            </a:pPr>
            <a:r>
              <a:rPr lang="zh-CN" sz="2400" dirty="0">
                <a:solidFill>
                  <a:srgbClr val="000000"/>
                </a:solidFill>
                <a:latin typeface="Arial"/>
                <a:ea typeface="宋体"/>
              </a:rPr>
              <a:t>弹性好，擅长海量数据处理</a:t>
            </a:r>
            <a:endParaRPr dirty="0"/>
          </a:p>
          <a:p>
            <a:pPr marL="342900" indent="-342900">
              <a:lnSpc>
                <a:spcPct val="100000"/>
              </a:lnSpc>
              <a:buFont typeface="Arial" pitchFamily="34" charset="0"/>
              <a:buChar char="•"/>
            </a:pPr>
            <a:r>
              <a:rPr lang="zh-CN" sz="2400" dirty="0">
                <a:solidFill>
                  <a:srgbClr val="000000"/>
                </a:solidFill>
                <a:latin typeface="Arial"/>
                <a:ea typeface="宋体"/>
              </a:rPr>
              <a:t>目前主要实现了四大类算法：推荐引擎，聚类，分类以及频繁项集分</a:t>
            </a:r>
            <a:r>
              <a:rPr lang="zh-CN" sz="2400" dirty="0" smtClean="0">
                <a:solidFill>
                  <a:srgbClr val="000000"/>
                </a:solidFill>
                <a:latin typeface="Arial"/>
                <a:ea typeface="宋体"/>
              </a:rPr>
              <a:t>析</a:t>
            </a:r>
            <a:endParaRPr lang="en-US" altLang="zh-CN" dirty="0"/>
          </a:p>
          <a:p>
            <a:pPr marL="342900" indent="-342900">
              <a:lnSpc>
                <a:spcPct val="100000"/>
              </a:lnSpc>
              <a:buFont typeface="Arial" pitchFamily="34" charset="0"/>
              <a:buChar char="•"/>
            </a:pPr>
            <a:r>
              <a:rPr lang="zh-CN" sz="2400" dirty="0" smtClean="0">
                <a:solidFill>
                  <a:srgbClr val="000000"/>
                </a:solidFill>
                <a:latin typeface="Arial"/>
                <a:ea typeface="宋体"/>
              </a:rPr>
              <a:t>项</a:t>
            </a:r>
            <a:r>
              <a:rPr lang="zh-CN" sz="2400" dirty="0">
                <a:solidFill>
                  <a:srgbClr val="000000"/>
                </a:solidFill>
                <a:latin typeface="Arial"/>
                <a:ea typeface="宋体"/>
              </a:rPr>
              <a:t>目开源（Apache许可）、开放（Apache社区</a:t>
            </a:r>
            <a:r>
              <a:rPr lang="zh-CN" sz="2400" dirty="0" smtClean="0">
                <a:solidFill>
                  <a:srgbClr val="000000"/>
                </a:solidFill>
                <a:latin typeface="Arial"/>
                <a:ea typeface="宋体"/>
              </a:rPr>
              <a:t>）</a:t>
            </a:r>
            <a:endParaRPr lang="en-US" altLang="zh-CN" dirty="0"/>
          </a:p>
          <a:p>
            <a:pPr marL="800100" lvl="1" indent="-342900">
              <a:buFont typeface="Arial" pitchFamily="34" charset="0"/>
              <a:buChar char="•"/>
            </a:pPr>
            <a:r>
              <a:rPr lang="zh-CN" sz="2400" dirty="0" smtClean="0">
                <a:solidFill>
                  <a:srgbClr val="000000"/>
                </a:solidFill>
                <a:latin typeface="Arial"/>
                <a:ea typeface="宋体"/>
              </a:rPr>
              <a:t>已</a:t>
            </a:r>
            <a:r>
              <a:rPr lang="zh-CN" sz="2400" dirty="0">
                <a:solidFill>
                  <a:srgbClr val="000000"/>
                </a:solidFill>
                <a:latin typeface="Arial"/>
                <a:ea typeface="宋体"/>
              </a:rPr>
              <a:t>有大量常用机器学习算法实现</a:t>
            </a:r>
            <a:endParaRPr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425" y="4869160"/>
            <a:ext cx="6595715" cy="1537844"/>
          </a:xfrm>
          <a:prstGeom prst="rect">
            <a:avLst/>
          </a:prstGeom>
        </p:spPr>
      </p:pic>
    </p:spTree>
    <p:extLst>
      <p:ext uri="{BB962C8B-B14F-4D97-AF65-F5344CB8AC3E}">
        <p14:creationId xmlns:p14="http://schemas.microsoft.com/office/powerpoint/2010/main" val="448639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55776" y="4245188"/>
            <a:ext cx="3240360" cy="1200329"/>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defRPr/>
            </a:pPr>
            <a:r>
              <a:rPr lang="zh-CN" altLang="en-US" sz="7200" b="1" cap="all" dirty="0">
                <a:ln w="0"/>
                <a:solidFill>
                  <a:srgbClr val="00B050"/>
                </a:solidFill>
                <a:effectLst>
                  <a:reflection blurRad="12700" stA="50000" endPos="50000" dist="5000" dir="5400000" sy="-100000" rotWithShape="0"/>
                </a:effectLst>
              </a:rPr>
              <a:t>谢谢！</a:t>
            </a:r>
          </a:p>
        </p:txBody>
      </p:sp>
      <p:pic>
        <p:nvPicPr>
          <p:cNvPr id="28675" name="Picture 2" descr="C:\Documents and Settings\Lynn Yarbrough\Local Settings\Temporary Internet Files\Content.IE5\ATMTILCP\MCj0286930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875" y="1052513"/>
            <a:ext cx="3908425" cy="288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491"/>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8" y="850900"/>
            <a:ext cx="8329612" cy="5275263"/>
          </a:xfrm>
        </p:spPr>
        <p:txBody>
          <a:bodyPr/>
          <a:lstStyle/>
          <a:p>
            <a:pPr>
              <a:defRPr/>
            </a:pPr>
            <a:r>
              <a:rPr lang="en-US" altLang="zh-CN" sz="2400" dirty="0" err="1" smtClean="0">
                <a:latin typeface="+mn-ea"/>
              </a:rPr>
              <a:t>Hadoop</a:t>
            </a:r>
            <a:r>
              <a:rPr lang="zh-CN" altLang="en-US" sz="2400" dirty="0" smtClean="0">
                <a:latin typeface="+mn-ea"/>
              </a:rPr>
              <a:t>是</a:t>
            </a:r>
            <a:r>
              <a:rPr lang="en-US" altLang="zh-CN" sz="2400" dirty="0" smtClean="0">
                <a:latin typeface="+mn-ea"/>
              </a:rPr>
              <a:t>Google</a:t>
            </a:r>
            <a:r>
              <a:rPr lang="zh-CN" altLang="en-US" sz="2400" dirty="0" smtClean="0">
                <a:latin typeface="+mn-ea"/>
              </a:rPr>
              <a:t>的集群系统的开源实现</a:t>
            </a:r>
            <a:endParaRPr lang="en-US" altLang="zh-CN" sz="2400" dirty="0" smtClean="0">
              <a:latin typeface="+mn-ea"/>
            </a:endParaRPr>
          </a:p>
          <a:p>
            <a:pPr lvl="1">
              <a:defRPr/>
            </a:pPr>
            <a:r>
              <a:rPr lang="en-US" altLang="zh-CN" sz="2400" dirty="0" smtClean="0">
                <a:latin typeface="+mn-ea"/>
              </a:rPr>
              <a:t>Google</a:t>
            </a:r>
            <a:r>
              <a:rPr lang="zh-CN" altLang="en-US" sz="2400" dirty="0" smtClean="0">
                <a:latin typeface="+mn-ea"/>
              </a:rPr>
              <a:t>集群系统：</a:t>
            </a:r>
            <a:r>
              <a:rPr lang="en-US" altLang="zh-CN" sz="2400" dirty="0" smtClean="0">
                <a:latin typeface="+mn-ea"/>
              </a:rPr>
              <a:t>GFS(Google File System)</a:t>
            </a:r>
            <a:r>
              <a:rPr lang="zh-CN" altLang="en-US" sz="2400" dirty="0" smtClean="0">
                <a:latin typeface="+mn-ea"/>
              </a:rPr>
              <a:t>、</a:t>
            </a:r>
            <a:r>
              <a:rPr lang="en-US" altLang="zh-CN" sz="2400" dirty="0" err="1" smtClean="0">
                <a:latin typeface="+mn-ea"/>
              </a:rPr>
              <a:t>MapReduce</a:t>
            </a:r>
            <a:r>
              <a:rPr lang="zh-CN" altLang="en-US" sz="2400" dirty="0" smtClean="0">
                <a:latin typeface="+mn-ea"/>
              </a:rPr>
              <a:t>、</a:t>
            </a:r>
            <a:r>
              <a:rPr lang="en-US" altLang="zh-CN" sz="2400" dirty="0" err="1" smtClean="0">
                <a:latin typeface="+mn-ea"/>
              </a:rPr>
              <a:t>BigTable</a:t>
            </a:r>
            <a:endParaRPr lang="en-US" altLang="zh-CN" sz="2400" dirty="0" smtClean="0">
              <a:latin typeface="+mn-ea"/>
            </a:endParaRPr>
          </a:p>
          <a:p>
            <a:pPr lvl="1">
              <a:defRPr/>
            </a:pPr>
            <a:r>
              <a:rPr lang="en-US" altLang="zh-CN" sz="2400" dirty="0" err="1" smtClean="0">
                <a:latin typeface="+mn-ea"/>
              </a:rPr>
              <a:t>Hadoop</a:t>
            </a:r>
            <a:r>
              <a:rPr lang="zh-CN" altLang="en-US" sz="2400" dirty="0" smtClean="0">
                <a:latin typeface="+mn-ea"/>
              </a:rPr>
              <a:t>主要由</a:t>
            </a:r>
            <a:r>
              <a:rPr lang="en-US" altLang="zh-CN" sz="2400" dirty="0">
                <a:latin typeface="+mn-ea"/>
              </a:rPr>
              <a:t>HDFS(</a:t>
            </a:r>
            <a:r>
              <a:rPr lang="en-US" altLang="zh-CN" sz="2400" dirty="0" err="1">
                <a:latin typeface="+mn-ea"/>
              </a:rPr>
              <a:t>Hadoop</a:t>
            </a:r>
            <a:r>
              <a:rPr lang="en-US" altLang="zh-CN" sz="2400" dirty="0">
                <a:latin typeface="+mn-ea"/>
              </a:rPr>
              <a:t> Distributed File </a:t>
            </a:r>
            <a:r>
              <a:rPr lang="en-US" altLang="zh-CN" sz="2400" dirty="0" smtClean="0">
                <a:latin typeface="+mn-ea"/>
              </a:rPr>
              <a:t>System </a:t>
            </a:r>
            <a:r>
              <a:rPr lang="en-US" altLang="zh-CN" sz="2400" dirty="0" err="1" smtClean="0">
                <a:latin typeface="+mn-ea"/>
              </a:rPr>
              <a:t>Hadoop</a:t>
            </a:r>
            <a:r>
              <a:rPr lang="zh-CN" altLang="en-US" sz="2400" dirty="0" smtClean="0">
                <a:latin typeface="+mn-ea"/>
              </a:rPr>
              <a:t>分布式文件系统</a:t>
            </a:r>
            <a:r>
              <a:rPr lang="en-US" altLang="zh-CN" sz="2400" dirty="0" smtClean="0">
                <a:latin typeface="+mn-ea"/>
              </a:rPr>
              <a:t>)</a:t>
            </a:r>
            <a:r>
              <a:rPr lang="zh-CN" altLang="en-US" sz="2400" dirty="0" smtClean="0">
                <a:latin typeface="+mn-ea"/>
              </a:rPr>
              <a:t>、</a:t>
            </a:r>
            <a:r>
              <a:rPr lang="en-US" altLang="zh-CN" sz="2400" dirty="0" err="1" smtClean="0">
                <a:latin typeface="+mn-ea"/>
              </a:rPr>
              <a:t>MapReduce</a:t>
            </a:r>
            <a:r>
              <a:rPr lang="zh-CN" altLang="en-US" sz="2400" dirty="0" smtClean="0">
                <a:latin typeface="+mn-ea"/>
              </a:rPr>
              <a:t>和</a:t>
            </a:r>
            <a:r>
              <a:rPr lang="en-US" altLang="zh-CN" sz="2400" dirty="0" err="1" smtClean="0">
                <a:latin typeface="+mn-ea"/>
              </a:rPr>
              <a:t>HBase</a:t>
            </a:r>
            <a:r>
              <a:rPr lang="zh-CN" altLang="en-US" sz="2400" dirty="0" smtClean="0">
                <a:latin typeface="+mn-ea"/>
              </a:rPr>
              <a:t>组成</a:t>
            </a:r>
            <a:endParaRPr lang="en-US" altLang="zh-CN" sz="2400" dirty="0" smtClean="0">
              <a:latin typeface="+mn-ea"/>
            </a:endParaRPr>
          </a:p>
          <a:p>
            <a:pPr>
              <a:defRPr/>
            </a:pPr>
            <a:r>
              <a:rPr lang="en-US" altLang="zh-CN" sz="2400" dirty="0" err="1" smtClean="0">
                <a:latin typeface="+mn-ea"/>
              </a:rPr>
              <a:t>Hadoop</a:t>
            </a:r>
            <a:r>
              <a:rPr lang="zh-CN" altLang="en-US" sz="2400" dirty="0" smtClean="0">
                <a:latin typeface="+mn-ea"/>
              </a:rPr>
              <a:t>的初衷是为解决 </a:t>
            </a:r>
            <a:r>
              <a:rPr lang="en-US" altLang="zh-CN" sz="2400" dirty="0" err="1" smtClean="0">
                <a:latin typeface="+mn-ea"/>
              </a:rPr>
              <a:t>Nutch</a:t>
            </a:r>
            <a:r>
              <a:rPr lang="en-US" altLang="zh-CN" sz="2400" dirty="0" smtClean="0">
                <a:latin typeface="+mn-ea"/>
              </a:rPr>
              <a:t> </a:t>
            </a:r>
            <a:r>
              <a:rPr lang="zh-CN" altLang="en-US" sz="2400" dirty="0" smtClean="0">
                <a:latin typeface="+mn-ea"/>
              </a:rPr>
              <a:t>的海量数据爬取和存储的需要</a:t>
            </a:r>
            <a:endParaRPr lang="en-US" altLang="zh-CN" sz="2400" dirty="0" smtClean="0">
              <a:latin typeface="+mn-ea"/>
            </a:endParaRPr>
          </a:p>
          <a:p>
            <a:pPr>
              <a:defRPr/>
            </a:pPr>
            <a:r>
              <a:rPr lang="en-US" altLang="zh-CN" sz="2400" dirty="0" err="1" smtClean="0">
                <a:latin typeface="+mn-ea"/>
              </a:rPr>
              <a:t>Hadoop</a:t>
            </a:r>
            <a:r>
              <a:rPr lang="zh-CN" altLang="en-US" sz="2400" dirty="0" smtClean="0">
                <a:latin typeface="+mn-ea"/>
              </a:rPr>
              <a:t>于</a:t>
            </a:r>
            <a:r>
              <a:rPr lang="en-US" altLang="zh-CN" sz="2400" dirty="0" smtClean="0">
                <a:latin typeface="+mn-ea"/>
              </a:rPr>
              <a:t>2005</a:t>
            </a:r>
            <a:r>
              <a:rPr lang="zh-CN" altLang="en-US" sz="2400" dirty="0" smtClean="0">
                <a:latin typeface="+mn-ea"/>
              </a:rPr>
              <a:t>年秋天作为 </a:t>
            </a:r>
            <a:r>
              <a:rPr lang="en-US" altLang="zh-CN" sz="2400" dirty="0" err="1" smtClean="0">
                <a:latin typeface="+mn-ea"/>
              </a:rPr>
              <a:t>Lucene</a:t>
            </a:r>
            <a:r>
              <a:rPr lang="zh-CN" altLang="en-US" sz="2400" dirty="0" smtClean="0">
                <a:latin typeface="+mn-ea"/>
              </a:rPr>
              <a:t>的子项目</a:t>
            </a:r>
            <a:r>
              <a:rPr lang="en-US" altLang="zh-CN" sz="2400" dirty="0" err="1" smtClean="0">
                <a:latin typeface="+mn-ea"/>
              </a:rPr>
              <a:t>Nutch</a:t>
            </a:r>
            <a:r>
              <a:rPr lang="zh-CN" altLang="en-US" sz="2400" dirty="0" smtClean="0">
                <a:latin typeface="+mn-ea"/>
              </a:rPr>
              <a:t>的一部分正式引入</a:t>
            </a:r>
            <a:r>
              <a:rPr lang="en-US" altLang="zh-CN" sz="2400" dirty="0" smtClean="0">
                <a:latin typeface="+mn-ea"/>
              </a:rPr>
              <a:t>Apache</a:t>
            </a:r>
            <a:r>
              <a:rPr lang="zh-CN" altLang="en-US" sz="2400" dirty="0" smtClean="0">
                <a:latin typeface="+mn-ea"/>
              </a:rPr>
              <a:t>基金会。</a:t>
            </a:r>
            <a:endParaRPr lang="en-US" altLang="zh-CN" sz="2400" dirty="0" smtClean="0">
              <a:latin typeface="+mn-ea"/>
            </a:endParaRPr>
          </a:p>
          <a:p>
            <a:pPr>
              <a:defRPr/>
            </a:pPr>
            <a:r>
              <a:rPr lang="zh-CN" altLang="en-US" sz="2400" dirty="0" smtClean="0"/>
              <a:t>名称起源</a:t>
            </a:r>
            <a:r>
              <a:rPr lang="en-US" altLang="zh-CN" sz="2400" dirty="0" smtClean="0"/>
              <a:t>: Doug Cutting</a:t>
            </a:r>
            <a:r>
              <a:rPr lang="zh-CN" altLang="en-US" sz="2400" dirty="0" smtClean="0"/>
              <a:t>儿子的黄色大象玩具的名字</a:t>
            </a:r>
          </a:p>
          <a:p>
            <a:pPr>
              <a:defRPr/>
            </a:pPr>
            <a:endParaRPr lang="en-US" altLang="zh-CN" sz="2000" dirty="0" smtClean="0">
              <a:latin typeface="+mn-ea"/>
            </a:endParaRPr>
          </a:p>
        </p:txBody>
      </p:sp>
      <p:sp>
        <p:nvSpPr>
          <p:cNvPr id="5123" name="Text Box 4"/>
          <p:cNvSpPr txBox="1">
            <a:spLocks noChangeArrowheads="1"/>
          </p:cNvSpPr>
          <p:nvPr/>
        </p:nvSpPr>
        <p:spPr bwMode="auto">
          <a:xfrm>
            <a:off x="107950" y="115888"/>
            <a:ext cx="1881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solidFill>
                  <a:schemeClr val="bg1"/>
                </a:solidFill>
                <a:ea typeface="黑体" pitchFamily="49" charset="-122"/>
              </a:rPr>
              <a:t>Hadoop</a:t>
            </a:r>
            <a:r>
              <a:rPr lang="zh-CN" altLang="en-US" sz="2400">
                <a:solidFill>
                  <a:schemeClr val="bg1"/>
                </a:solidFill>
                <a:ea typeface="黑体" pitchFamily="49" charset="-122"/>
              </a:rPr>
              <a:t>起源</a:t>
            </a:r>
            <a:endParaRPr lang="en-US" altLang="zh-CN" sz="2400">
              <a:solidFill>
                <a:schemeClr val="bg1"/>
              </a:solidFill>
              <a:ea typeface="黑体" pitchFamily="49" charset="-122"/>
            </a:endParaRPr>
          </a:p>
        </p:txBody>
      </p:sp>
      <p:pic>
        <p:nvPicPr>
          <p:cNvPr id="5124"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4365625"/>
            <a:ext cx="2305050"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464"/>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p:txBody>
          <a:bodyPr/>
          <a:lstStyle/>
          <a:p>
            <a:pPr>
              <a:lnSpc>
                <a:spcPct val="90000"/>
              </a:lnSpc>
            </a:pPr>
            <a:r>
              <a:rPr lang="en-US" altLang="zh-CN" smtClean="0">
                <a:solidFill>
                  <a:srgbClr val="00B050"/>
                </a:solidFill>
              </a:rPr>
              <a:t>Hadoop</a:t>
            </a:r>
            <a:r>
              <a:rPr lang="zh-CN" altLang="en-US" smtClean="0">
                <a:solidFill>
                  <a:srgbClr val="00B050"/>
                </a:solidFill>
              </a:rPr>
              <a:t>概述</a:t>
            </a:r>
            <a:endParaRPr lang="en-US" altLang="zh-CN" smtClean="0">
              <a:solidFill>
                <a:srgbClr val="00B050"/>
              </a:solidFill>
            </a:endParaRPr>
          </a:p>
          <a:p>
            <a:pPr>
              <a:lnSpc>
                <a:spcPct val="90000"/>
              </a:lnSpc>
            </a:pPr>
            <a:r>
              <a:rPr lang="en-US" altLang="zh-CN" smtClean="0">
                <a:solidFill>
                  <a:srgbClr val="92D050"/>
                </a:solidFill>
              </a:rPr>
              <a:t>Hadoop</a:t>
            </a:r>
            <a:r>
              <a:rPr lang="zh-CN" altLang="en-US" smtClean="0">
                <a:solidFill>
                  <a:srgbClr val="92D050"/>
                </a:solidFill>
              </a:rPr>
              <a:t>介绍</a:t>
            </a:r>
            <a:endParaRPr lang="en-US" altLang="zh-CN" smtClean="0">
              <a:solidFill>
                <a:srgbClr val="92D050"/>
              </a:solidFill>
            </a:endParaRPr>
          </a:p>
          <a:p>
            <a:pPr>
              <a:lnSpc>
                <a:spcPct val="90000"/>
              </a:lnSpc>
            </a:pPr>
            <a:r>
              <a:rPr lang="en-US" altLang="zh-CN" smtClean="0">
                <a:solidFill>
                  <a:srgbClr val="00B050"/>
                </a:solidFill>
              </a:rPr>
              <a:t>Hadoop</a:t>
            </a:r>
            <a:r>
              <a:rPr lang="zh-CN" altLang="en-US" smtClean="0">
                <a:solidFill>
                  <a:srgbClr val="00B050"/>
                </a:solidFill>
              </a:rPr>
              <a:t>原理</a:t>
            </a:r>
            <a:endParaRPr lang="en-US" altLang="zh-CN" smtClean="0">
              <a:solidFill>
                <a:srgbClr val="00B050"/>
              </a:solidFill>
            </a:endParaRPr>
          </a:p>
          <a:p>
            <a:pPr>
              <a:lnSpc>
                <a:spcPct val="90000"/>
              </a:lnSpc>
            </a:pPr>
            <a:r>
              <a:rPr lang="en-US" altLang="zh-CN" smtClean="0">
                <a:solidFill>
                  <a:srgbClr val="00B050"/>
                </a:solidFill>
              </a:rPr>
              <a:t>Hadoop</a:t>
            </a:r>
            <a:r>
              <a:rPr lang="zh-CN" altLang="en-US" smtClean="0">
                <a:solidFill>
                  <a:srgbClr val="00B050"/>
                </a:solidFill>
              </a:rPr>
              <a:t>编程</a:t>
            </a:r>
            <a:endParaRPr lang="en-US" altLang="zh-CN" smtClean="0">
              <a:solidFill>
                <a:srgbClr val="00B050"/>
              </a:solidFill>
            </a:endParaRPr>
          </a:p>
        </p:txBody>
      </p:sp>
      <p:sp>
        <p:nvSpPr>
          <p:cNvPr id="6147" name="Text Box 4"/>
          <p:cNvSpPr txBox="1">
            <a:spLocks noChangeArrowheads="1"/>
          </p:cNvSpPr>
          <p:nvPr/>
        </p:nvSpPr>
        <p:spPr bwMode="auto">
          <a:xfrm>
            <a:off x="107950" y="115888"/>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solidFill>
                  <a:schemeClr val="bg1"/>
                </a:solidFill>
                <a:ea typeface="黑体" pitchFamily="49" charset="-122"/>
              </a:rPr>
              <a:t>提纲</a:t>
            </a:r>
            <a:endParaRPr lang="en-US" altLang="zh-CN" sz="2400">
              <a:solidFill>
                <a:schemeClr val="bg1"/>
              </a:solidFill>
              <a:ea typeface="黑体" pitchFamily="49" charset="-122"/>
            </a:endParaRPr>
          </a:p>
        </p:txBody>
      </p:sp>
    </p:spTree>
    <p:custDataLst>
      <p:tags r:id="rId1"/>
    </p:custDataLst>
  </p:cSld>
  <p:clrMapOvr>
    <a:masterClrMapping/>
  </p:clrMapOvr>
  <p:transition spd="slow" advTm="1232"/>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107950" y="11588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solidFill>
                  <a:schemeClr val="bg1"/>
                </a:solidFill>
                <a:ea typeface="黑体" pitchFamily="49" charset="-122"/>
              </a:rPr>
              <a:t>什么是大数据</a:t>
            </a:r>
            <a:endParaRPr lang="en-US" altLang="zh-CN" sz="2400">
              <a:solidFill>
                <a:schemeClr val="bg1"/>
              </a:solidFill>
              <a:ea typeface="黑体" pitchFamily="49" charset="-122"/>
            </a:endParaRPr>
          </a:p>
        </p:txBody>
      </p:sp>
      <p:pic>
        <p:nvPicPr>
          <p:cNvPr id="7171"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9275" y="933450"/>
            <a:ext cx="78486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84213" y="3441700"/>
            <a:ext cx="7713662" cy="2813050"/>
          </a:xfrm>
          <a:prstGeom prst="rect">
            <a:avLst/>
          </a:prstGeom>
        </p:spPr>
        <p:txBody>
          <a:bodyPr>
            <a:spAutoFit/>
          </a:bodyPr>
          <a:lstStyle/>
          <a:p>
            <a:pPr marL="342900" indent="-342900" eaLnBrk="0" hangingPunct="0">
              <a:spcBef>
                <a:spcPct val="20000"/>
              </a:spcBef>
              <a:buFont typeface="Arial" pitchFamily="34" charset="0"/>
              <a:buChar char="•"/>
              <a:defRPr/>
            </a:pPr>
            <a:r>
              <a:rPr kumimoji="1" lang="zh-CN" altLang="en-US" sz="2400" b="1" dirty="0">
                <a:latin typeface="+mn-lt"/>
                <a:ea typeface="+mn-ea"/>
                <a:cs typeface="宋体" charset="0"/>
              </a:rPr>
              <a:t>数据集主要特点</a:t>
            </a:r>
            <a:endParaRPr kumimoji="1" lang="en-US" altLang="zh-CN" sz="2400" b="1" dirty="0">
              <a:latin typeface="+mn-lt"/>
              <a:ea typeface="+mn-ea"/>
              <a:cs typeface="宋体" charset="0"/>
            </a:endParaRPr>
          </a:p>
          <a:p>
            <a:pPr marL="800100" lvl="1" indent="-342900" eaLnBrk="0" hangingPunct="0">
              <a:spcBef>
                <a:spcPct val="20000"/>
              </a:spcBef>
              <a:buFont typeface="Wingdings" pitchFamily="2" charset="2"/>
              <a:buChar char="ü"/>
              <a:defRPr/>
            </a:pPr>
            <a:r>
              <a:rPr lang="en-US" altLang="zh-CN" sz="2000" dirty="0"/>
              <a:t>Volume: </a:t>
            </a:r>
            <a:r>
              <a:rPr lang="zh-CN" altLang="en-US" sz="2000" dirty="0"/>
              <a:t>数量量从</a:t>
            </a:r>
            <a:r>
              <a:rPr lang="en-US" altLang="zh-CN" sz="2000" dirty="0"/>
              <a:t>TB</a:t>
            </a:r>
            <a:r>
              <a:rPr lang="zh-CN" altLang="en-US" sz="2000" dirty="0"/>
              <a:t>到</a:t>
            </a:r>
            <a:r>
              <a:rPr lang="en-US" altLang="zh-CN" sz="2000" dirty="0"/>
              <a:t>PB</a:t>
            </a:r>
            <a:r>
              <a:rPr lang="zh-CN" altLang="en-US" sz="2000" dirty="0"/>
              <a:t>级别</a:t>
            </a:r>
          </a:p>
          <a:p>
            <a:pPr marL="800100" lvl="1" indent="-342900">
              <a:buFont typeface="Wingdings" pitchFamily="2" charset="2"/>
              <a:buChar char="ü"/>
              <a:defRPr/>
            </a:pPr>
            <a:r>
              <a:rPr lang="en-US" altLang="zh-CN" sz="2000" dirty="0"/>
              <a:t>Variety: </a:t>
            </a:r>
            <a:r>
              <a:rPr lang="zh-CN" altLang="en-US" sz="2000" dirty="0"/>
              <a:t>数据类型复</a:t>
            </a:r>
            <a:r>
              <a:rPr lang="zh-CN" altLang="en-US" sz="2000" dirty="0" smtClean="0"/>
              <a:t>杂</a:t>
            </a:r>
            <a:r>
              <a:rPr lang="zh-CN" altLang="en-US" sz="2000" dirty="0"/>
              <a:t>，</a:t>
            </a:r>
            <a:r>
              <a:rPr lang="zh-CN" altLang="en-US" sz="2000" dirty="0" smtClean="0"/>
              <a:t>超</a:t>
            </a:r>
            <a:r>
              <a:rPr lang="zh-CN" altLang="en-US" sz="2000" dirty="0"/>
              <a:t>过</a:t>
            </a:r>
            <a:r>
              <a:rPr lang="en-US" altLang="zh-CN" sz="2000" dirty="0"/>
              <a:t>80%</a:t>
            </a:r>
            <a:r>
              <a:rPr lang="zh-CN" altLang="en-US" sz="2000" dirty="0"/>
              <a:t>的数据是非结构化的</a:t>
            </a:r>
          </a:p>
          <a:p>
            <a:pPr marL="800100" lvl="1" indent="-342900">
              <a:buFont typeface="Wingdings" pitchFamily="2" charset="2"/>
              <a:buChar char="ü"/>
              <a:defRPr/>
            </a:pPr>
            <a:r>
              <a:rPr lang="en-US" altLang="zh-CN" sz="2000" dirty="0"/>
              <a:t>Velocity:</a:t>
            </a:r>
            <a:r>
              <a:rPr lang="zh-CN" altLang="en-US" sz="2000" dirty="0"/>
              <a:t>数据量在持续增加</a:t>
            </a:r>
            <a:r>
              <a:rPr lang="en-US" altLang="zh-CN" sz="2000" dirty="0"/>
              <a:t>(</a:t>
            </a:r>
            <a:r>
              <a:rPr lang="zh-CN" altLang="en-US" sz="2000" dirty="0"/>
              <a:t>两位数的年增长率</a:t>
            </a:r>
            <a:r>
              <a:rPr lang="en-US" altLang="zh-CN" sz="2000" dirty="0"/>
              <a:t>)</a:t>
            </a:r>
          </a:p>
          <a:p>
            <a:pPr marL="342900" indent="-342900" eaLnBrk="0" hangingPunct="0">
              <a:spcBef>
                <a:spcPct val="20000"/>
              </a:spcBef>
              <a:buFont typeface="Arial" pitchFamily="34" charset="0"/>
              <a:buChar char="•"/>
              <a:defRPr/>
            </a:pPr>
            <a:r>
              <a:rPr kumimoji="1" lang="zh-CN" altLang="en-US" sz="2400" b="1" dirty="0">
                <a:latin typeface="+mn-lt"/>
                <a:ea typeface="+mn-ea"/>
                <a:cs typeface="宋体" charset="0"/>
              </a:rPr>
              <a:t>其他特征</a:t>
            </a:r>
          </a:p>
          <a:p>
            <a:pPr marL="742950" lvl="1" indent="-285750">
              <a:buFont typeface="Wingdings" pitchFamily="2" charset="2"/>
              <a:buChar char="ü"/>
              <a:defRPr/>
            </a:pPr>
            <a:r>
              <a:rPr lang="zh-CN" altLang="en-US" sz="2000" dirty="0"/>
              <a:t>数据来自大量源</a:t>
            </a:r>
            <a:r>
              <a:rPr lang="en-US" altLang="zh-CN" sz="2000" dirty="0"/>
              <a:t>,</a:t>
            </a:r>
            <a:r>
              <a:rPr lang="zh-CN" altLang="en-US" sz="2000" dirty="0"/>
              <a:t>需要做相关性分析</a:t>
            </a:r>
          </a:p>
          <a:p>
            <a:pPr marL="800100" lvl="1" indent="-342900">
              <a:buFont typeface="Wingdings" pitchFamily="2" charset="2"/>
              <a:buChar char="ü"/>
              <a:defRPr/>
            </a:pPr>
            <a:r>
              <a:rPr lang="zh-CN" altLang="en-US" sz="2000" dirty="0"/>
              <a:t>需要实时或者准实时的流式采集</a:t>
            </a:r>
            <a:r>
              <a:rPr lang="en-US" altLang="zh-CN" sz="2000" dirty="0"/>
              <a:t>,</a:t>
            </a:r>
            <a:r>
              <a:rPr lang="zh-CN" altLang="en-US" sz="2000" dirty="0"/>
              <a:t>有些应用</a:t>
            </a:r>
            <a:r>
              <a:rPr lang="en-US" altLang="zh-CN" sz="2000" dirty="0"/>
              <a:t>90%</a:t>
            </a:r>
            <a:r>
              <a:rPr lang="zh-CN" altLang="en-US" sz="2000" dirty="0"/>
              <a:t>写</a:t>
            </a:r>
            <a:r>
              <a:rPr lang="en-US" altLang="zh-CN" sz="2000" dirty="0"/>
              <a:t>vs.10%</a:t>
            </a:r>
            <a:r>
              <a:rPr lang="zh-CN" altLang="en-US" sz="2000" dirty="0"/>
              <a:t>读</a:t>
            </a:r>
          </a:p>
          <a:p>
            <a:pPr marL="800100" lvl="1" indent="-342900">
              <a:buFont typeface="Wingdings" pitchFamily="2" charset="2"/>
              <a:buChar char="ü"/>
              <a:defRPr/>
            </a:pPr>
            <a:r>
              <a:rPr lang="zh-CN" altLang="en-US" sz="2000" dirty="0"/>
              <a:t>数据需要长时间存储</a:t>
            </a:r>
            <a:r>
              <a:rPr lang="en-US" altLang="zh-CN" sz="2000" dirty="0"/>
              <a:t>,</a:t>
            </a:r>
            <a:r>
              <a:rPr lang="zh-CN" altLang="en-US" sz="2000" dirty="0"/>
              <a:t>非热点数据也会被随机访问</a:t>
            </a:r>
          </a:p>
        </p:txBody>
      </p:sp>
    </p:spTree>
  </p:cSld>
  <p:clrMapOvr>
    <a:masterClrMapping/>
  </p:clrMapOvr>
  <p:transition spd="slow" advTm="365"/>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107950" y="115888"/>
            <a:ext cx="3570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solidFill>
                  <a:schemeClr val="bg1"/>
                </a:solidFill>
                <a:ea typeface="黑体" pitchFamily="49" charset="-122"/>
              </a:rPr>
              <a:t>大数据处理的需求和特点</a:t>
            </a:r>
            <a:endParaRPr lang="en-US" altLang="zh-CN" sz="2400">
              <a:solidFill>
                <a:schemeClr val="bg1"/>
              </a:solidFill>
              <a:ea typeface="黑体" pitchFamily="49" charset="-122"/>
            </a:endParaRPr>
          </a:p>
        </p:txBody>
      </p:sp>
      <p:pic>
        <p:nvPicPr>
          <p:cNvPr id="8195"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8125" y="1214438"/>
            <a:ext cx="866775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65"/>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107950" y="115888"/>
            <a:ext cx="2749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solidFill>
                  <a:schemeClr val="bg1"/>
                </a:solidFill>
                <a:ea typeface="黑体" pitchFamily="49" charset="-122"/>
              </a:rPr>
              <a:t>大数据</a:t>
            </a:r>
            <a:r>
              <a:rPr lang="en-US" altLang="zh-CN" sz="2400">
                <a:solidFill>
                  <a:schemeClr val="bg1"/>
                </a:solidFill>
                <a:ea typeface="黑体" pitchFamily="49" charset="-122"/>
              </a:rPr>
              <a:t>VS</a:t>
            </a:r>
            <a:r>
              <a:rPr lang="zh-CN" altLang="en-US" sz="2400">
                <a:solidFill>
                  <a:schemeClr val="bg1"/>
                </a:solidFill>
                <a:ea typeface="黑体" pitchFamily="49" charset="-122"/>
              </a:rPr>
              <a:t>传统数据</a:t>
            </a:r>
            <a:endParaRPr lang="en-US" altLang="zh-CN" sz="2400">
              <a:solidFill>
                <a:schemeClr val="bg1"/>
              </a:solidFill>
              <a:ea typeface="黑体" pitchFamily="49" charset="-122"/>
            </a:endParaRPr>
          </a:p>
        </p:txBody>
      </p:sp>
      <p:pic>
        <p:nvPicPr>
          <p:cNvPr id="9219" name="内容占位符 2"/>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68313" y="981075"/>
            <a:ext cx="8229600" cy="3530600"/>
          </a:xfrm>
        </p:spPr>
      </p:pic>
      <p:pic>
        <p:nvPicPr>
          <p:cNvPr id="9220"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4652963"/>
            <a:ext cx="8207375"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65"/>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107950" y="115888"/>
            <a:ext cx="4564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solidFill>
                  <a:schemeClr val="bg1"/>
                </a:solidFill>
                <a:ea typeface="黑体" pitchFamily="49" charset="-122"/>
              </a:rPr>
              <a:t>并行关系数据库</a:t>
            </a:r>
            <a:r>
              <a:rPr lang="en-US" altLang="zh-CN" sz="2400">
                <a:solidFill>
                  <a:schemeClr val="bg1"/>
                </a:solidFill>
                <a:ea typeface="黑体" pitchFamily="49" charset="-122"/>
              </a:rPr>
              <a:t>vs MPP/Hadoop</a:t>
            </a:r>
          </a:p>
        </p:txBody>
      </p:sp>
      <p:pic>
        <p:nvPicPr>
          <p:cNvPr id="10243" name="内容占位符 10"/>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07975" y="749300"/>
            <a:ext cx="7991475" cy="1943100"/>
          </a:xfrm>
        </p:spPr>
      </p:pic>
      <p:sp>
        <p:nvSpPr>
          <p:cNvPr id="12" name="矩形 11"/>
          <p:cNvSpPr/>
          <p:nvPr/>
        </p:nvSpPr>
        <p:spPr>
          <a:xfrm>
            <a:off x="323850" y="2852738"/>
            <a:ext cx="4032250" cy="3200400"/>
          </a:xfrm>
          <a:prstGeom prst="rect">
            <a:avLst/>
          </a:prstGeom>
        </p:spPr>
        <p:txBody>
          <a:bodyPr>
            <a:spAutoFit/>
          </a:bodyPr>
          <a:lstStyle/>
          <a:p>
            <a:pPr marL="285750" indent="-285750">
              <a:buFont typeface="Wingdings" pitchFamily="2" charset="2"/>
              <a:buChar char="l"/>
              <a:defRPr/>
            </a:pPr>
            <a:r>
              <a:rPr lang="zh-CN" altLang="en-US" dirty="0">
                <a:latin typeface="+mn-ea"/>
                <a:ea typeface="+mn-ea"/>
              </a:rPr>
              <a:t>多个独立的关系数据库服务</a:t>
            </a:r>
            <a:r>
              <a:rPr lang="zh-CN" altLang="en-US" dirty="0" smtClean="0">
                <a:latin typeface="+mn-ea"/>
                <a:ea typeface="+mn-ea"/>
              </a:rPr>
              <a:t>器</a:t>
            </a:r>
            <a:r>
              <a:rPr lang="zh-CN" altLang="en-US" dirty="0">
                <a:latin typeface="+mn-ea"/>
                <a:ea typeface="+mn-ea"/>
              </a:rPr>
              <a:t>，</a:t>
            </a:r>
            <a:r>
              <a:rPr lang="zh-CN" altLang="en-US" dirty="0" smtClean="0">
                <a:latin typeface="+mn-ea"/>
                <a:ea typeface="+mn-ea"/>
              </a:rPr>
              <a:t>访</a:t>
            </a:r>
            <a:r>
              <a:rPr lang="zh-CN" altLang="en-US" dirty="0">
                <a:latin typeface="+mn-ea"/>
                <a:ea typeface="+mn-ea"/>
              </a:rPr>
              <a:t>问共享的存储资源池</a:t>
            </a:r>
          </a:p>
          <a:p>
            <a:pPr marL="285750" indent="-285750">
              <a:buFont typeface="Wingdings" pitchFamily="2" charset="2"/>
              <a:buChar char="l"/>
              <a:defRPr/>
            </a:pPr>
            <a:r>
              <a:rPr lang="zh-CN" altLang="en-US" dirty="0">
                <a:latin typeface="+mn-ea"/>
                <a:ea typeface="+mn-ea"/>
              </a:rPr>
              <a:t>优势</a:t>
            </a:r>
            <a:endParaRPr lang="en-US" altLang="zh-CN" dirty="0">
              <a:latin typeface="+mn-ea"/>
              <a:ea typeface="+mn-ea"/>
            </a:endParaRPr>
          </a:p>
          <a:p>
            <a:pPr marL="742950" lvl="1" indent="-285750">
              <a:buFont typeface="Wingdings" pitchFamily="2" charset="2"/>
              <a:buChar char="ü"/>
              <a:defRPr/>
            </a:pPr>
            <a:r>
              <a:rPr lang="zh-CN" altLang="en-US" sz="1600" dirty="0">
                <a:latin typeface="+mn-ea"/>
                <a:ea typeface="+mn-ea"/>
              </a:rPr>
              <a:t>采用多个关系数据库服务</a:t>
            </a:r>
            <a:r>
              <a:rPr lang="zh-CN" altLang="en-US" sz="1600" dirty="0" smtClean="0">
                <a:latin typeface="+mn-ea"/>
                <a:ea typeface="+mn-ea"/>
              </a:rPr>
              <a:t>器</a:t>
            </a:r>
            <a:r>
              <a:rPr lang="zh-CN" altLang="en-US" sz="1600" dirty="0">
                <a:latin typeface="+mn-ea"/>
                <a:ea typeface="+mn-ea"/>
              </a:rPr>
              <a:t>，</a:t>
            </a:r>
            <a:r>
              <a:rPr lang="zh-CN" altLang="en-US" sz="1600" dirty="0" smtClean="0">
                <a:latin typeface="+mn-ea"/>
                <a:ea typeface="+mn-ea"/>
              </a:rPr>
              <a:t>多</a:t>
            </a:r>
            <a:r>
              <a:rPr lang="zh-CN" altLang="en-US" sz="1600" dirty="0">
                <a:latin typeface="+mn-ea"/>
                <a:ea typeface="+mn-ea"/>
              </a:rPr>
              <a:t>个存</a:t>
            </a:r>
            <a:r>
              <a:rPr lang="zh-CN" altLang="en-US" sz="1600" dirty="0" smtClean="0">
                <a:latin typeface="+mn-ea"/>
                <a:ea typeface="+mn-ea"/>
              </a:rPr>
              <a:t>储</a:t>
            </a:r>
            <a:r>
              <a:rPr lang="zh-CN" altLang="en-US" sz="1600" dirty="0">
                <a:latin typeface="+mn-ea"/>
                <a:ea typeface="+mn-ea"/>
              </a:rPr>
              <a:t>，</a:t>
            </a:r>
            <a:r>
              <a:rPr lang="zh-CN" altLang="en-US" sz="1600" dirty="0" smtClean="0">
                <a:latin typeface="+mn-ea"/>
                <a:ea typeface="+mn-ea"/>
              </a:rPr>
              <a:t>与</a:t>
            </a:r>
            <a:r>
              <a:rPr lang="zh-CN" altLang="en-US" sz="1600" dirty="0">
                <a:latin typeface="+mn-ea"/>
                <a:ea typeface="+mn-ea"/>
              </a:rPr>
              <a:t>原有的架构相</a:t>
            </a:r>
            <a:r>
              <a:rPr lang="zh-CN" altLang="en-US" sz="1600" dirty="0" smtClean="0">
                <a:latin typeface="+mn-ea"/>
                <a:ea typeface="+mn-ea"/>
              </a:rPr>
              <a:t>比</a:t>
            </a:r>
            <a:r>
              <a:rPr lang="zh-CN" altLang="en-US" sz="1600" dirty="0">
                <a:latin typeface="+mn-ea"/>
                <a:ea typeface="+mn-ea"/>
              </a:rPr>
              <a:t>，</a:t>
            </a:r>
            <a:r>
              <a:rPr lang="zh-CN" altLang="en-US" sz="1600" dirty="0" smtClean="0">
                <a:latin typeface="+mn-ea"/>
                <a:ea typeface="+mn-ea"/>
              </a:rPr>
              <a:t>扩</a:t>
            </a:r>
            <a:r>
              <a:rPr lang="zh-CN" altLang="en-US" sz="1600" dirty="0">
                <a:latin typeface="+mn-ea"/>
                <a:ea typeface="+mn-ea"/>
              </a:rPr>
              <a:t>展了存储容量和计算能</a:t>
            </a:r>
            <a:r>
              <a:rPr lang="zh-CN" altLang="en-US" sz="1600" dirty="0" smtClean="0">
                <a:latin typeface="+mn-ea"/>
                <a:ea typeface="+mn-ea"/>
              </a:rPr>
              <a:t>力</a:t>
            </a:r>
            <a:endParaRPr lang="en-US" altLang="zh-CN" sz="1600" dirty="0">
              <a:latin typeface="+mn-ea"/>
              <a:ea typeface="+mn-ea"/>
            </a:endParaRPr>
          </a:p>
          <a:p>
            <a:pPr marL="285750" indent="-285750">
              <a:buFont typeface="Wingdings" pitchFamily="2" charset="2"/>
              <a:buChar char="l"/>
              <a:defRPr/>
            </a:pPr>
            <a:r>
              <a:rPr lang="zh-CN" altLang="en-US" dirty="0">
                <a:latin typeface="+mn-ea"/>
                <a:ea typeface="+mn-ea"/>
              </a:rPr>
              <a:t>劣势</a:t>
            </a:r>
            <a:r>
              <a:rPr lang="en-US" altLang="zh-CN" dirty="0">
                <a:latin typeface="+mn-ea"/>
                <a:ea typeface="+mn-ea"/>
              </a:rPr>
              <a:t>:</a:t>
            </a:r>
          </a:p>
          <a:p>
            <a:pPr marL="742950" lvl="1" indent="-285750">
              <a:buFont typeface="Wingdings" pitchFamily="2" charset="2"/>
              <a:buChar char="ü"/>
              <a:defRPr/>
            </a:pPr>
            <a:r>
              <a:rPr lang="zh-CN" altLang="en-US" sz="1600" dirty="0">
                <a:latin typeface="+mn-ea"/>
                <a:ea typeface="+mn-ea"/>
              </a:rPr>
              <a:t>计算与存储分</a:t>
            </a:r>
            <a:r>
              <a:rPr lang="zh-CN" altLang="en-US" sz="1600" dirty="0" smtClean="0">
                <a:latin typeface="+mn-ea"/>
                <a:ea typeface="+mn-ea"/>
              </a:rPr>
              <a:t>离</a:t>
            </a:r>
            <a:r>
              <a:rPr lang="zh-CN" altLang="en-US" sz="1600" dirty="0">
                <a:latin typeface="+mn-ea"/>
                <a:ea typeface="+mn-ea"/>
              </a:rPr>
              <a:t>，</a:t>
            </a:r>
            <a:r>
              <a:rPr lang="zh-CN" altLang="en-US" sz="1600" dirty="0" smtClean="0">
                <a:latin typeface="+mn-ea"/>
                <a:ea typeface="+mn-ea"/>
              </a:rPr>
              <a:t>数</a:t>
            </a:r>
            <a:r>
              <a:rPr lang="zh-CN" altLang="en-US" sz="1600" dirty="0">
                <a:latin typeface="+mn-ea"/>
                <a:ea typeface="+mn-ea"/>
              </a:rPr>
              <a:t>据访问存在竞争和带宽瓶</a:t>
            </a:r>
            <a:r>
              <a:rPr lang="zh-CN" altLang="en-US" sz="1600" dirty="0" smtClean="0">
                <a:latin typeface="+mn-ea"/>
                <a:ea typeface="+mn-ea"/>
              </a:rPr>
              <a:t>颈</a:t>
            </a:r>
            <a:endParaRPr lang="en-US" altLang="zh-CN" sz="1600" dirty="0">
              <a:latin typeface="+mn-ea"/>
              <a:ea typeface="+mn-ea"/>
            </a:endParaRPr>
          </a:p>
          <a:p>
            <a:pPr marL="742950" lvl="1" indent="-285750">
              <a:buFont typeface="Wingdings" pitchFamily="2" charset="2"/>
              <a:buChar char="ü"/>
              <a:defRPr/>
            </a:pPr>
            <a:r>
              <a:rPr lang="zh-CN" altLang="en-US" sz="1600" dirty="0">
                <a:latin typeface="+mn-ea"/>
                <a:ea typeface="+mn-ea"/>
              </a:rPr>
              <a:t>支持的关系数据库服务器数量有</a:t>
            </a:r>
            <a:r>
              <a:rPr lang="zh-CN" altLang="en-US" sz="1600" dirty="0" smtClean="0">
                <a:latin typeface="+mn-ea"/>
                <a:ea typeface="+mn-ea"/>
              </a:rPr>
              <a:t>限</a:t>
            </a:r>
            <a:endParaRPr lang="en-US" altLang="zh-CN" sz="1600" dirty="0">
              <a:latin typeface="+mn-ea"/>
              <a:ea typeface="+mn-ea"/>
            </a:endParaRPr>
          </a:p>
          <a:p>
            <a:pPr marL="742950" lvl="1" indent="-285750">
              <a:buFont typeface="Wingdings" pitchFamily="2" charset="2"/>
              <a:buChar char="ü"/>
              <a:defRPr/>
            </a:pPr>
            <a:r>
              <a:rPr lang="zh-CN" altLang="en-US" sz="1600" dirty="0">
                <a:latin typeface="+mn-ea"/>
                <a:ea typeface="+mn-ea"/>
              </a:rPr>
              <a:t>只能向上扩</a:t>
            </a:r>
            <a:r>
              <a:rPr lang="zh-CN" altLang="en-US" sz="1600" dirty="0" smtClean="0">
                <a:latin typeface="+mn-ea"/>
                <a:ea typeface="+mn-ea"/>
              </a:rPr>
              <a:t>展</a:t>
            </a:r>
            <a:r>
              <a:rPr lang="zh-CN" altLang="en-US" sz="1600" dirty="0">
                <a:latin typeface="+mn-ea"/>
                <a:ea typeface="+mn-ea"/>
              </a:rPr>
              <a:t>，</a:t>
            </a:r>
            <a:r>
              <a:rPr lang="zh-CN" altLang="en-US" sz="1600" dirty="0" smtClean="0">
                <a:latin typeface="+mn-ea"/>
                <a:ea typeface="+mn-ea"/>
              </a:rPr>
              <a:t>不</a:t>
            </a:r>
            <a:r>
              <a:rPr lang="zh-CN" altLang="en-US" sz="1600" dirty="0">
                <a:latin typeface="+mn-ea"/>
                <a:ea typeface="+mn-ea"/>
              </a:rPr>
              <a:t>能横向扩展</a:t>
            </a:r>
            <a:endParaRPr lang="en-US" altLang="zh-CN" sz="1600" dirty="0">
              <a:latin typeface="+mn-ea"/>
              <a:ea typeface="+mn-ea"/>
            </a:endParaRPr>
          </a:p>
          <a:p>
            <a:pPr marL="285750" indent="-285750">
              <a:buFont typeface="Wingdings" pitchFamily="2" charset="2"/>
              <a:buChar char="l"/>
              <a:defRPr/>
            </a:pPr>
            <a:r>
              <a:rPr lang="zh-CN" altLang="en-US" dirty="0">
                <a:latin typeface="+mn-ea"/>
                <a:ea typeface="+mn-ea"/>
              </a:rPr>
              <a:t>适合复杂的需要事务处理的应用</a:t>
            </a:r>
          </a:p>
        </p:txBody>
      </p:sp>
      <p:sp>
        <p:nvSpPr>
          <p:cNvPr id="13" name="矩形 12"/>
          <p:cNvSpPr/>
          <p:nvPr/>
        </p:nvSpPr>
        <p:spPr>
          <a:xfrm>
            <a:off x="4356100" y="2852738"/>
            <a:ext cx="4419600" cy="2740025"/>
          </a:xfrm>
          <a:prstGeom prst="rect">
            <a:avLst/>
          </a:prstGeom>
        </p:spPr>
        <p:txBody>
          <a:bodyPr>
            <a:spAutoFit/>
          </a:bodyPr>
          <a:lstStyle/>
          <a:p>
            <a:pPr marL="285750" indent="-285750">
              <a:buFont typeface="Wingdings" pitchFamily="2" charset="2"/>
              <a:buChar char="l"/>
              <a:defRPr/>
            </a:pPr>
            <a:r>
              <a:rPr lang="zh-CN" altLang="en-US" dirty="0">
                <a:latin typeface="+mn-ea"/>
                <a:ea typeface="+mn-ea"/>
              </a:rPr>
              <a:t>由大量独立的服务器通过网络互连形成集</a:t>
            </a:r>
            <a:r>
              <a:rPr lang="zh-CN" altLang="en-US" dirty="0" smtClean="0">
                <a:latin typeface="+mn-ea"/>
                <a:ea typeface="+mn-ea"/>
              </a:rPr>
              <a:t>群</a:t>
            </a:r>
            <a:r>
              <a:rPr lang="zh-CN" altLang="en-US" dirty="0">
                <a:latin typeface="+mn-ea"/>
                <a:ea typeface="+mn-ea"/>
              </a:rPr>
              <a:t>，</a:t>
            </a:r>
            <a:r>
              <a:rPr lang="zh-CN" altLang="en-US" dirty="0" smtClean="0">
                <a:latin typeface="+mn-ea"/>
                <a:ea typeface="+mn-ea"/>
              </a:rPr>
              <a:t>每</a:t>
            </a:r>
            <a:r>
              <a:rPr lang="zh-CN" altLang="en-US" dirty="0">
                <a:latin typeface="+mn-ea"/>
                <a:ea typeface="+mn-ea"/>
              </a:rPr>
              <a:t>个服务器带存储。</a:t>
            </a:r>
          </a:p>
          <a:p>
            <a:pPr marL="285750" indent="-285750">
              <a:buFont typeface="Wingdings" pitchFamily="2" charset="2"/>
              <a:buChar char="l"/>
              <a:defRPr/>
            </a:pPr>
            <a:r>
              <a:rPr lang="zh-CN" altLang="en-US" dirty="0">
                <a:latin typeface="+mn-ea"/>
                <a:ea typeface="+mn-ea"/>
              </a:rPr>
              <a:t>优势</a:t>
            </a:r>
            <a:r>
              <a:rPr lang="en-US" altLang="zh-CN" dirty="0">
                <a:latin typeface="+mn-ea"/>
                <a:ea typeface="+mn-ea"/>
              </a:rPr>
              <a:t>:</a:t>
            </a:r>
            <a:r>
              <a:rPr lang="zh-CN" altLang="en-US" dirty="0">
                <a:latin typeface="+mn-ea"/>
                <a:ea typeface="+mn-ea"/>
              </a:rPr>
              <a:t>计算与存储融</a:t>
            </a:r>
            <a:r>
              <a:rPr lang="zh-CN" altLang="en-US" dirty="0" smtClean="0">
                <a:latin typeface="+mn-ea"/>
                <a:ea typeface="+mn-ea"/>
              </a:rPr>
              <a:t>合</a:t>
            </a:r>
            <a:r>
              <a:rPr lang="zh-CN" altLang="en-US" dirty="0">
                <a:latin typeface="+mn-ea"/>
                <a:ea typeface="+mn-ea"/>
              </a:rPr>
              <a:t>，</a:t>
            </a:r>
            <a:r>
              <a:rPr lang="zh-CN" altLang="en-US" dirty="0" smtClean="0">
                <a:latin typeface="+mn-ea"/>
                <a:ea typeface="+mn-ea"/>
              </a:rPr>
              <a:t>支</a:t>
            </a:r>
            <a:r>
              <a:rPr lang="zh-CN" altLang="en-US" dirty="0">
                <a:latin typeface="+mn-ea"/>
                <a:ea typeface="+mn-ea"/>
              </a:rPr>
              <a:t>持横向扩</a:t>
            </a:r>
            <a:r>
              <a:rPr lang="zh-CN" altLang="en-US" dirty="0" smtClean="0">
                <a:latin typeface="+mn-ea"/>
                <a:ea typeface="+mn-ea"/>
              </a:rPr>
              <a:t>展</a:t>
            </a:r>
            <a:r>
              <a:rPr lang="zh-CN" altLang="en-US" dirty="0">
                <a:latin typeface="+mn-ea"/>
                <a:ea typeface="+mn-ea"/>
              </a:rPr>
              <a:t>，</a:t>
            </a:r>
            <a:r>
              <a:rPr lang="zh-CN" altLang="en-US" dirty="0" smtClean="0">
                <a:latin typeface="+mn-ea"/>
                <a:ea typeface="+mn-ea"/>
              </a:rPr>
              <a:t>更</a:t>
            </a:r>
            <a:r>
              <a:rPr lang="zh-CN" altLang="en-US" dirty="0">
                <a:latin typeface="+mn-ea"/>
                <a:ea typeface="+mn-ea"/>
              </a:rPr>
              <a:t>好的扩展性</a:t>
            </a:r>
          </a:p>
          <a:p>
            <a:pPr marL="285750" indent="-285750">
              <a:buFont typeface="Wingdings" pitchFamily="2" charset="2"/>
              <a:buChar char="l"/>
              <a:defRPr/>
            </a:pPr>
            <a:r>
              <a:rPr lang="zh-CN" altLang="en-US" dirty="0"/>
              <a:t>劣势</a:t>
            </a:r>
            <a:r>
              <a:rPr lang="en-US" altLang="zh-CN" dirty="0"/>
              <a:t>:</a:t>
            </a:r>
            <a:r>
              <a:rPr lang="zh-CN" altLang="en-US" dirty="0"/>
              <a:t>解决数据冲突时需要节点间协作</a:t>
            </a:r>
          </a:p>
          <a:p>
            <a:pPr marL="285750" indent="-285750">
              <a:buFont typeface="Wingdings" pitchFamily="2" charset="2"/>
              <a:buChar char="l"/>
              <a:defRPr/>
            </a:pPr>
            <a:r>
              <a:rPr lang="zh-CN" altLang="en-US" dirty="0"/>
              <a:t>适用范围</a:t>
            </a:r>
            <a:r>
              <a:rPr lang="en-US" altLang="zh-CN" dirty="0"/>
              <a:t>:</a:t>
            </a:r>
          </a:p>
          <a:p>
            <a:pPr marL="742950" lvl="1" indent="-285750">
              <a:buFont typeface="Wingdings" pitchFamily="2" charset="2"/>
              <a:buChar char="ü"/>
              <a:defRPr/>
            </a:pPr>
            <a:r>
              <a:rPr lang="zh-CN" altLang="en-US" sz="1600" dirty="0">
                <a:latin typeface="+mn-ea"/>
                <a:ea typeface="+mn-ea"/>
              </a:rPr>
              <a:t>数据仓库和离线数据分析</a:t>
            </a:r>
            <a:r>
              <a:rPr lang="en-US" altLang="zh-CN" sz="1600" dirty="0">
                <a:latin typeface="+mn-ea"/>
                <a:ea typeface="+mn-ea"/>
              </a:rPr>
              <a:t>(MPP, </a:t>
            </a:r>
            <a:r>
              <a:rPr lang="en-US" altLang="zh-CN" sz="1600" dirty="0" err="1">
                <a:latin typeface="+mn-ea"/>
                <a:ea typeface="+mn-ea"/>
              </a:rPr>
              <a:t>Hadoop</a:t>
            </a:r>
            <a:r>
              <a:rPr lang="en-US" altLang="zh-CN" sz="1600" dirty="0">
                <a:latin typeface="+mn-ea"/>
                <a:ea typeface="+mn-ea"/>
              </a:rPr>
              <a:t>/</a:t>
            </a:r>
            <a:r>
              <a:rPr lang="en-US" altLang="zh-CN" sz="1600" dirty="0" err="1">
                <a:latin typeface="+mn-ea"/>
                <a:ea typeface="+mn-ea"/>
              </a:rPr>
              <a:t>HBase</a:t>
            </a:r>
            <a:r>
              <a:rPr lang="en-US" altLang="zh-CN" sz="1600" dirty="0">
                <a:latin typeface="+mn-ea"/>
                <a:ea typeface="+mn-ea"/>
              </a:rPr>
              <a:t>)</a:t>
            </a:r>
          </a:p>
          <a:p>
            <a:pPr marL="742950" lvl="1" indent="-285750">
              <a:buFont typeface="Wingdings" pitchFamily="2" charset="2"/>
              <a:buChar char="ü"/>
              <a:defRPr/>
            </a:pPr>
            <a:r>
              <a:rPr lang="zh-CN" altLang="en-US" sz="1600" dirty="0">
                <a:latin typeface="+mn-ea"/>
                <a:ea typeface="+mn-ea"/>
              </a:rPr>
              <a:t>大规模在线实时应用</a:t>
            </a:r>
            <a:r>
              <a:rPr lang="en-US" altLang="zh-CN" sz="1600" dirty="0">
                <a:latin typeface="+mn-ea"/>
                <a:ea typeface="+mn-ea"/>
              </a:rPr>
              <a:t>(</a:t>
            </a:r>
            <a:r>
              <a:rPr lang="zh-CN" altLang="en-US" sz="1600" dirty="0">
                <a:latin typeface="+mn-ea"/>
                <a:ea typeface="+mn-ea"/>
              </a:rPr>
              <a:t>单行事务处理能满足的场景</a:t>
            </a:r>
            <a:r>
              <a:rPr lang="en-US" altLang="zh-CN" sz="1600" dirty="0">
                <a:latin typeface="+mn-ea"/>
                <a:ea typeface="+mn-ea"/>
              </a:rPr>
              <a:t>)(</a:t>
            </a:r>
            <a:r>
              <a:rPr lang="en-US" altLang="zh-CN" sz="1600" dirty="0" err="1">
                <a:latin typeface="+mn-ea"/>
                <a:ea typeface="+mn-ea"/>
              </a:rPr>
              <a:t>HBase</a:t>
            </a:r>
            <a:r>
              <a:rPr lang="en-US" altLang="zh-CN" sz="1600" dirty="0">
                <a:latin typeface="+mn-ea"/>
                <a:ea typeface="+mn-ea"/>
              </a:rPr>
              <a:t>)</a:t>
            </a:r>
            <a:endParaRPr lang="zh-CN" altLang="en-US" sz="1600" dirty="0">
              <a:latin typeface="+mn-ea"/>
              <a:ea typeface="+mn-ea"/>
            </a:endParaRPr>
          </a:p>
        </p:txBody>
      </p:sp>
    </p:spTree>
  </p:cSld>
  <p:clrMapOvr>
    <a:masterClrMapping/>
  </p:clrMapOvr>
  <p:transition spd="slow" advTm="365"/>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6"/>
</p:tagLst>
</file>

<file path=ppt/tags/tag2.xml><?xml version="1.0" encoding="utf-8"?>
<p:tagLst xmlns:a="http://schemas.openxmlformats.org/drawingml/2006/main" xmlns:r="http://schemas.openxmlformats.org/officeDocument/2006/relationships" xmlns:p="http://schemas.openxmlformats.org/presentationml/2006/main">
  <p:tag name="TIMING" val="|0.3"/>
</p:tagLst>
</file>

<file path=ppt/tags/tag3.xml><?xml version="1.0" encoding="utf-8"?>
<p:tagLst xmlns:a="http://schemas.openxmlformats.org/drawingml/2006/main" xmlns:r="http://schemas.openxmlformats.org/officeDocument/2006/relationships" xmlns:p="http://schemas.openxmlformats.org/presentationml/2006/main">
  <p:tag name="TIMING" val="|0.4"/>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2331</TotalTime>
  <Words>3535</Words>
  <Application>Microsoft Office PowerPoint</Application>
  <PresentationFormat>全屏显示(4:3)</PresentationFormat>
  <Paragraphs>363</Paragraphs>
  <Slides>38</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黑体</vt:lpstr>
      <vt:lpstr>宋体</vt:lpstr>
      <vt:lpstr>微软雅黑</vt:lpstr>
      <vt:lpstr>Arial</vt:lpstr>
      <vt:lpstr>Calibri</vt:lpstr>
      <vt:lpstr>Wingdings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dareway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wjl</dc:creator>
  <cp:lastModifiedBy>wmf123</cp:lastModifiedBy>
  <cp:revision>385</cp:revision>
  <dcterms:created xsi:type="dcterms:W3CDTF">2011-04-28T02:39:56Z</dcterms:created>
  <dcterms:modified xsi:type="dcterms:W3CDTF">2014-11-20T02:33:49Z</dcterms:modified>
</cp:coreProperties>
</file>