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75"/>
  </p:notesMasterIdLst>
  <p:sldIdLst>
    <p:sldId id="256" r:id="rId3"/>
    <p:sldId id="257" r:id="rId4"/>
    <p:sldId id="258" r:id="rId5"/>
    <p:sldId id="259" r:id="rId6"/>
    <p:sldId id="261" r:id="rId7"/>
    <p:sldId id="260" r:id="rId8"/>
    <p:sldId id="328" r:id="rId9"/>
    <p:sldId id="263" r:id="rId10"/>
    <p:sldId id="264" r:id="rId11"/>
    <p:sldId id="265" r:id="rId12"/>
    <p:sldId id="266" r:id="rId13"/>
    <p:sldId id="387" r:id="rId14"/>
    <p:sldId id="388" r:id="rId15"/>
    <p:sldId id="356" r:id="rId16"/>
    <p:sldId id="357" r:id="rId17"/>
    <p:sldId id="358" r:id="rId18"/>
    <p:sldId id="385" r:id="rId19"/>
    <p:sldId id="386" r:id="rId20"/>
    <p:sldId id="360" r:id="rId21"/>
    <p:sldId id="268" r:id="rId22"/>
    <p:sldId id="269" r:id="rId23"/>
    <p:sldId id="351" r:id="rId24"/>
    <p:sldId id="340" r:id="rId25"/>
    <p:sldId id="330" r:id="rId26"/>
    <p:sldId id="273" r:id="rId27"/>
    <p:sldId id="274" r:id="rId28"/>
    <p:sldId id="275" r:id="rId29"/>
    <p:sldId id="276" r:id="rId30"/>
    <p:sldId id="277" r:id="rId31"/>
    <p:sldId id="344" r:id="rId32"/>
    <p:sldId id="349" r:id="rId33"/>
    <p:sldId id="389" r:id="rId34"/>
    <p:sldId id="390" r:id="rId35"/>
    <p:sldId id="345" r:id="rId36"/>
    <p:sldId id="348" r:id="rId37"/>
    <p:sldId id="278" r:id="rId38"/>
    <p:sldId id="280" r:id="rId39"/>
    <p:sldId id="282" r:id="rId40"/>
    <p:sldId id="283" r:id="rId41"/>
    <p:sldId id="284" r:id="rId42"/>
    <p:sldId id="359" r:id="rId43"/>
    <p:sldId id="287" r:id="rId44"/>
    <p:sldId id="361" r:id="rId45"/>
    <p:sldId id="362" r:id="rId46"/>
    <p:sldId id="363" r:id="rId47"/>
    <p:sldId id="367" r:id="rId48"/>
    <p:sldId id="366" r:id="rId49"/>
    <p:sldId id="365" r:id="rId50"/>
    <p:sldId id="373" r:id="rId51"/>
    <p:sldId id="364" r:id="rId52"/>
    <p:sldId id="368" r:id="rId53"/>
    <p:sldId id="369" r:id="rId54"/>
    <p:sldId id="372" r:id="rId55"/>
    <p:sldId id="374" r:id="rId56"/>
    <p:sldId id="375" r:id="rId57"/>
    <p:sldId id="381" r:id="rId58"/>
    <p:sldId id="380" r:id="rId59"/>
    <p:sldId id="379" r:id="rId60"/>
    <p:sldId id="378" r:id="rId61"/>
    <p:sldId id="377" r:id="rId62"/>
    <p:sldId id="376" r:id="rId63"/>
    <p:sldId id="300" r:id="rId64"/>
    <p:sldId id="304" r:id="rId65"/>
    <p:sldId id="305" r:id="rId66"/>
    <p:sldId id="306" r:id="rId67"/>
    <p:sldId id="312" r:id="rId68"/>
    <p:sldId id="382" r:id="rId69"/>
    <p:sldId id="313" r:id="rId70"/>
    <p:sldId id="383" r:id="rId71"/>
    <p:sldId id="325" r:id="rId72"/>
    <p:sldId id="384" r:id="rId73"/>
    <p:sldId id="327" r:id="rId7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>
          <p15:clr>
            <a:srgbClr val="A4A3A4"/>
          </p15:clr>
        </p15:guide>
        <p15:guide id="2" pos="30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CCCCFF"/>
    <a:srgbClr val="FF3399"/>
    <a:srgbClr val="66FFFF"/>
    <a:srgbClr val="000000"/>
    <a:srgbClr val="FFFF66"/>
    <a:srgbClr val="CC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42" y="84"/>
      </p:cViewPr>
      <p:guideLst>
        <p:guide orient="horz" pos="2024"/>
        <p:guide pos="30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79685D8-17CD-4851-9122-A016A4DE003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8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576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zh-CN" altLang="en-US" sz="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8431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zh-CN" alt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699570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60BEE-0BC0-4283-B525-C0FA7C553D9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B4C51-57BE-4FE8-8D34-551686CFC56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6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6700"/>
            <a:ext cx="2057400" cy="6134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6700"/>
            <a:ext cx="6019800" cy="6134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AC25E-0064-44B1-A31C-1E25F143000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75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D4F01-3CEA-4869-AE53-7BA1D542719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0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99139-46FA-49F6-B32C-815B4E46DE3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25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4E7C7-DB8D-43FE-ADEB-D67688666A2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9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446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446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4C76B-7038-4F2B-A41F-AAC7BC081CC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46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82D3D-1E85-49E5-8DBB-D6836C3FAE5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52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7B49B-FF4E-473D-A5F7-439E42717BB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03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2327F-9136-47F4-ABA5-4CF74798C19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66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A543-F93E-4B0F-882F-F6C79784256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1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BB936-C6D0-4007-8377-04DC1BB82F6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390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5B3D1-8302-485C-B552-6FC5DD8FD7D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1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1D26F-78D3-400D-BBB0-11770FFA373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98463"/>
            <a:ext cx="2057400" cy="61737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98463"/>
            <a:ext cx="6019800" cy="61737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B1B49-619E-412A-AD6F-A257E2CCAE5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7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AA06-78B7-458D-B1F1-572A06C4EB4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0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00500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000500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59F52-B1EC-4CDD-92BA-D938AA9F37E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2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A5D9C-1FE8-49D7-8BFC-19591BD27D0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D1E99-E5F2-47B0-AB0F-02F59BC31ED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3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CA212-52DB-4E6E-9133-3EA796D83BC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9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68B22-3761-41B3-810A-A501CCE1E42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2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F392A-10CB-4CDA-9087-6BE559ABACF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6700"/>
            <a:ext cx="727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9400" y="6515100"/>
            <a:ext cx="1219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83300" y="6397625"/>
            <a:ext cx="17907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98600" y="6515100"/>
            <a:ext cx="1295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F6DA4C2-56E2-43E8-A249-876AB6A8F79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153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6732588" y="6324600"/>
            <a:ext cx="20335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sz="2200" i="1" smtClean="0">
                <a:ea typeface="宋体" panose="02010600030101010101" pitchFamily="2" charset="-122"/>
              </a:rPr>
              <a:t>2010’NJUPT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304800" y="6553200"/>
            <a:ext cx="5715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20"/>
          <p:cNvSpPr>
            <a:spLocks noChangeArrowheads="1"/>
          </p:cNvSpPr>
          <p:nvPr userDrawn="1"/>
        </p:nvSpPr>
        <p:spPr bwMode="auto">
          <a:xfrm>
            <a:off x="8001000" y="6643688"/>
            <a:ext cx="214313" cy="214312"/>
          </a:xfrm>
          <a:prstGeom prst="rect">
            <a:avLst/>
          </a:prstGeom>
          <a:solidFill>
            <a:srgbClr val="376092"/>
          </a:solidFill>
          <a:ln>
            <a:noFill/>
          </a:ln>
          <a:effectLst>
            <a:outerShdw dist="38100" dir="5400000" algn="ctr" rotWithShape="0">
              <a:srgbClr val="000000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b="0" smtClean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1"/>
          <p:cNvSpPr>
            <a:spLocks noChangeArrowheads="1"/>
          </p:cNvSpPr>
          <p:nvPr userDrawn="1"/>
        </p:nvSpPr>
        <p:spPr bwMode="auto">
          <a:xfrm>
            <a:off x="8286750" y="6643688"/>
            <a:ext cx="214313" cy="214312"/>
          </a:xfrm>
          <a:prstGeom prst="rect">
            <a:avLst/>
          </a:prstGeom>
          <a:solidFill>
            <a:srgbClr val="558ED5"/>
          </a:solidFill>
          <a:ln>
            <a:noFill/>
          </a:ln>
          <a:effectLst>
            <a:outerShdw dist="38100" dir="5400000" algn="ctr" rotWithShape="0">
              <a:srgbClr val="000000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b="0" smtClean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矩形 22"/>
          <p:cNvSpPr>
            <a:spLocks noChangeArrowheads="1"/>
          </p:cNvSpPr>
          <p:nvPr userDrawn="1"/>
        </p:nvSpPr>
        <p:spPr bwMode="auto">
          <a:xfrm>
            <a:off x="8572500" y="6643688"/>
            <a:ext cx="214313" cy="214312"/>
          </a:xfrm>
          <a:prstGeom prst="rect">
            <a:avLst/>
          </a:prstGeom>
          <a:solidFill>
            <a:srgbClr val="FF3300"/>
          </a:solidFill>
          <a:ln>
            <a:noFill/>
          </a:ln>
          <a:effectLst>
            <a:outerShdw dist="38100" dir="5400000" algn="ctr" rotWithShape="0">
              <a:srgbClr val="000000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b="0" smtClean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053" name="矩形 7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626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矩形 8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163" y="0"/>
            <a:ext cx="20367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Rectangle 8"/>
          <p:cNvSpPr>
            <a:spLocks noChangeArrowheads="1"/>
          </p:cNvSpPr>
          <p:nvPr userDrawn="1"/>
        </p:nvSpPr>
        <p:spPr bwMode="auto">
          <a:xfrm>
            <a:off x="-1273175" y="4910138"/>
            <a:ext cx="1271587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42" tIns="46725" rIns="93442" bIns="46725"/>
          <a:lstStyle>
            <a:lvl1pPr defTabSz="935038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935038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935038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935038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935038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1000" b="0" noProof="1" smtClean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Title:</a:t>
            </a:r>
            <a:endParaRPr lang="en-US" altLang="en-US" sz="1000" b="0" noProof="1" smtClean="0">
              <a:solidFill>
                <a:srgbClr val="FFFFFF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1000" b="0" noProof="1" smtClean="0">
                <a:latin typeface="Calibri" panose="020F0502020204030204" pitchFamily="34" charset="0"/>
                <a:ea typeface="宋体" panose="02010600030101010101" pitchFamily="2" charset="-122"/>
              </a:rPr>
              <a:t>Type</a:t>
            </a:r>
            <a:r>
              <a:rPr lang="en-US" altLang="en-US" sz="1000" b="0" noProof="1" smtClean="0">
                <a:latin typeface="Calibri" panose="020F0502020204030204" pitchFamily="34" charset="0"/>
                <a:ea typeface="MS PGothic" panose="020B0600070205080204" pitchFamily="34" charset="-128"/>
              </a:rPr>
              <a:t>: Arial Bold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1000" b="0" noProof="1" smtClean="0">
                <a:latin typeface="Calibri" panose="020F0502020204030204" pitchFamily="34" charset="0"/>
                <a:ea typeface="MS PGothic" panose="020B0600070205080204" pitchFamily="34" charset="-128"/>
              </a:rPr>
              <a:t>Size：28pt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1000" b="0" noProof="1" smtClean="0">
                <a:latin typeface="Calibri" panose="020F0502020204030204" pitchFamily="34" charset="0"/>
                <a:ea typeface="宋体" panose="02010600030101010101" pitchFamily="2" charset="-122"/>
              </a:rPr>
              <a:t>Color： blue</a:t>
            </a:r>
            <a:r>
              <a:rPr lang="en-US" altLang="en-US" sz="1000" b="0" noProof="1" smtClean="0">
                <a:latin typeface="Calibri" panose="020F0502020204030204" pitchFamily="34" charset="0"/>
                <a:ea typeface="MS PGothic" panose="020B0600070205080204" pitchFamily="34" charset="-128"/>
              </a:rPr>
              <a:t>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1000" b="0" noProof="1" smtClean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Subtitle:</a:t>
            </a:r>
            <a:endParaRPr lang="en-US" altLang="en-US" sz="1000" b="0" noProof="1" smtClean="0">
              <a:solidFill>
                <a:srgbClr val="FFFFFF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1000" b="0" noProof="1" smtClean="0">
                <a:latin typeface="Calibri" panose="020F0502020204030204" pitchFamily="34" charset="0"/>
                <a:ea typeface="宋体" panose="02010600030101010101" pitchFamily="2" charset="-122"/>
              </a:rPr>
              <a:t>Type：</a:t>
            </a:r>
            <a:r>
              <a:rPr lang="en-US" altLang="en-US" sz="1000" b="0" noProof="1" smtClean="0">
                <a:latin typeface="Calibri" panose="020F0502020204030204" pitchFamily="34" charset="0"/>
                <a:ea typeface="MS PGothic" panose="020B0600070205080204" pitchFamily="34" charset="-128"/>
              </a:rPr>
              <a:t>Arial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1000" b="0" noProof="1" smtClean="0">
                <a:latin typeface="Calibri" panose="020F0502020204030204" pitchFamily="34" charset="0"/>
                <a:ea typeface="宋体" panose="02010600030101010101" pitchFamily="2" charset="-122"/>
              </a:rPr>
              <a:t>Size：</a:t>
            </a:r>
            <a:r>
              <a:rPr lang="en-US" altLang="en-US" sz="1000" b="0" noProof="1" smtClean="0">
                <a:latin typeface="Calibri" panose="020F0502020204030204" pitchFamily="34" charset="0"/>
                <a:ea typeface="MS PGothic" panose="020B0600070205080204" pitchFamily="34" charset="-128"/>
              </a:rPr>
              <a:t>24pt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1000" b="0" noProof="1" smtClean="0">
                <a:latin typeface="Calibri" panose="020F0502020204030204" pitchFamily="34" charset="0"/>
                <a:ea typeface="宋体" panose="02010600030101010101" pitchFamily="2" charset="-122"/>
              </a:rPr>
              <a:t>Color：Blue</a:t>
            </a:r>
            <a:endParaRPr lang="en-US" altLang="en-US" sz="1000" b="0" noProof="1" smtClean="0"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1000" b="0" noProof="1" smtClean="0">
                <a:latin typeface="Calibri" panose="020F0502020204030204" pitchFamily="34" charset="0"/>
                <a:ea typeface="宋体" panose="02010600030101010101" pitchFamily="2" charset="-122"/>
              </a:rPr>
              <a:t>Text</a:t>
            </a:r>
            <a:r>
              <a:rPr lang="en-US" altLang="en-US" sz="1000" b="0" noProof="1" smtClean="0">
                <a:latin typeface="Calibri" panose="020F0502020204030204" pitchFamily="34" charset="0"/>
                <a:ea typeface="MS PGothic" panose="020B0600070205080204" pitchFamily="34" charset="-128"/>
              </a:rPr>
              <a:t>(2-5</a:t>
            </a:r>
            <a:r>
              <a:rPr lang="en-US" altLang="en-US" sz="1000" b="0" noProof="1" smtClean="0">
                <a:latin typeface="Calibri" panose="020F0502020204030204" pitchFamily="34" charset="0"/>
                <a:ea typeface="宋体" panose="02010600030101010101" pitchFamily="2" charset="-122"/>
              </a:rPr>
              <a:t> Level</a:t>
            </a:r>
            <a:r>
              <a:rPr lang="en-US" altLang="en-US" sz="1000" b="0" noProof="1" smtClean="0">
                <a:latin typeface="Calibri" panose="020F0502020204030204" pitchFamily="34" charset="0"/>
                <a:ea typeface="MS PGothic" panose="020B0600070205080204" pitchFamily="34" charset="-128"/>
              </a:rPr>
              <a:t>)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1000" b="0" noProof="1" smtClean="0">
                <a:latin typeface="Calibri" panose="020F0502020204030204" pitchFamily="34" charset="0"/>
                <a:ea typeface="宋体" panose="02010600030101010101" pitchFamily="2" charset="-122"/>
              </a:rPr>
              <a:t>Type：Arial</a:t>
            </a:r>
            <a:endParaRPr lang="en-US" altLang="en-US" sz="1000" b="0" noProof="1" smtClean="0"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1000" b="0" noProof="1" smtClean="0">
                <a:latin typeface="Calibri" panose="020F0502020204030204" pitchFamily="34" charset="0"/>
                <a:ea typeface="宋体" panose="02010600030101010101" pitchFamily="2" charset="-122"/>
              </a:rPr>
              <a:t>Size：24</a:t>
            </a:r>
            <a:r>
              <a:rPr lang="en-US" altLang="en-US" sz="1000" b="0" noProof="1" smtClean="0">
                <a:latin typeface="Calibri" panose="020F0502020204030204" pitchFamily="34" charset="0"/>
                <a:ea typeface="MS PGothic" panose="020B0600070205080204" pitchFamily="34" charset="-128"/>
              </a:rPr>
              <a:t>pt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1000" b="0" noProof="1" smtClean="0">
                <a:latin typeface="Calibri" panose="020F0502020204030204" pitchFamily="34" charset="0"/>
                <a:ea typeface="宋体" panose="02010600030101010101" pitchFamily="2" charset="-122"/>
              </a:rPr>
              <a:t>Color: blue</a:t>
            </a:r>
            <a:endParaRPr lang="en-US" altLang="en-US" sz="1000" b="0" noProof="1" smtClean="0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056" name="矩形 17"/>
          <p:cNvSpPr>
            <a:spLocks noChangeArrowheads="1"/>
          </p:cNvSpPr>
          <p:nvPr userDrawn="1"/>
        </p:nvSpPr>
        <p:spPr bwMode="auto">
          <a:xfrm>
            <a:off x="9326563" y="5634038"/>
            <a:ext cx="214312" cy="214312"/>
          </a:xfrm>
          <a:prstGeom prst="rect">
            <a:avLst/>
          </a:prstGeom>
          <a:solidFill>
            <a:srgbClr val="376092"/>
          </a:solidFill>
          <a:ln>
            <a:noFill/>
          </a:ln>
          <a:effectLst>
            <a:outerShdw dist="38100" dir="5400000" algn="ctr" rotWithShape="0">
              <a:srgbClr val="000000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b="0" smtClean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57" name="矩形 18"/>
          <p:cNvSpPr>
            <a:spLocks noChangeArrowheads="1"/>
          </p:cNvSpPr>
          <p:nvPr userDrawn="1"/>
        </p:nvSpPr>
        <p:spPr bwMode="auto">
          <a:xfrm>
            <a:off x="9324975" y="6065838"/>
            <a:ext cx="214313" cy="214312"/>
          </a:xfrm>
          <a:prstGeom prst="rect">
            <a:avLst/>
          </a:prstGeom>
          <a:solidFill>
            <a:srgbClr val="558ED5"/>
          </a:solidFill>
          <a:ln>
            <a:noFill/>
          </a:ln>
          <a:effectLst>
            <a:outerShdw dist="38100" dir="5400000" algn="ctr" rotWithShape="0">
              <a:srgbClr val="000000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b="0" smtClean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58" name="矩形 19"/>
          <p:cNvSpPr>
            <a:spLocks noChangeArrowheads="1"/>
          </p:cNvSpPr>
          <p:nvPr userDrawn="1"/>
        </p:nvSpPr>
        <p:spPr bwMode="auto">
          <a:xfrm>
            <a:off x="9324975" y="6497638"/>
            <a:ext cx="214313" cy="214312"/>
          </a:xfrm>
          <a:prstGeom prst="rect">
            <a:avLst/>
          </a:prstGeom>
          <a:solidFill>
            <a:srgbClr val="FF3300"/>
          </a:solidFill>
          <a:ln>
            <a:noFill/>
          </a:ln>
          <a:effectLst>
            <a:outerShdw dist="38100" dir="5400000" algn="ctr" rotWithShape="0">
              <a:srgbClr val="000000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b="0" smtClean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59" name="Rectangle 8"/>
          <p:cNvSpPr>
            <a:spLocks noChangeArrowheads="1"/>
          </p:cNvSpPr>
          <p:nvPr userDrawn="1"/>
        </p:nvSpPr>
        <p:spPr bwMode="auto">
          <a:xfrm>
            <a:off x="9540875" y="5202238"/>
            <a:ext cx="122396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42" tIns="46725" rIns="93442" bIns="46725"/>
          <a:lstStyle>
            <a:lvl1pPr defTabSz="935038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935038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935038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935038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935038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1000" b="0" noProof="1" smtClean="0">
                <a:latin typeface="Calibri" panose="020F0502020204030204" pitchFamily="34" charset="0"/>
                <a:ea typeface="宋体" panose="02010600030101010101" pitchFamily="2" charset="-122"/>
              </a:rPr>
              <a:t>R:23 G:55 B:94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altLang="en-US" sz="800" b="0" noProof="1" smtClean="0"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en-US" sz="1000" b="0" noProof="1" smtClean="0"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1000" b="0" noProof="1" smtClean="0">
                <a:latin typeface="Calibri" panose="020F0502020204030204" pitchFamily="34" charset="0"/>
                <a:ea typeface="宋体" panose="02010600030101010101" pitchFamily="2" charset="-122"/>
              </a:rPr>
              <a:t>R:55 G:96 B:146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altLang="en-US" sz="800" b="0" noProof="1" smtClean="0"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en-US" sz="1000" b="0" noProof="1" smtClean="0"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1000" b="0" noProof="1" smtClean="0">
                <a:latin typeface="Calibri" panose="020F0502020204030204" pitchFamily="34" charset="0"/>
                <a:ea typeface="宋体" panose="02010600030101010101" pitchFamily="2" charset="-122"/>
              </a:rPr>
              <a:t>R:85 G:142 B:213</a:t>
            </a:r>
            <a:endParaRPr lang="en-US" altLang="en-US" sz="1000" b="0" noProof="1" smtClean="0"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en-US" sz="800" b="0" noProof="1" smtClean="0"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en-US" sz="1000" b="0" noProof="1" smtClean="0"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1000" b="0" noProof="1" smtClean="0">
                <a:latin typeface="Calibri" panose="020F0502020204030204" pitchFamily="34" charset="0"/>
                <a:ea typeface="宋体" panose="02010600030101010101" pitchFamily="2" charset="-122"/>
              </a:rPr>
              <a:t>R:255 G:51 B:0</a:t>
            </a:r>
            <a:endParaRPr lang="en-US" altLang="en-US" sz="1000" b="0" noProof="1" smtClean="0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pic>
        <p:nvPicPr>
          <p:cNvPr id="2060" name="矩形 24"/>
          <p:cNvPicPr>
            <a:picLocks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888" y="5175250"/>
            <a:ext cx="347662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9846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6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44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63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b="0">
                <a:latin typeface="Calibri" panose="020F0502020204030204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4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b="0">
                <a:latin typeface="Calibri" panose="020F050202020403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65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b="0">
                <a:latin typeface="Calibri" panose="020F0502020204030204" pitchFamily="34" charset="0"/>
                <a:ea typeface="+mn-ea"/>
              </a:defRPr>
            </a:lvl1pPr>
          </a:lstStyle>
          <a:p>
            <a:pPr>
              <a:defRPr/>
            </a:pPr>
            <a:fld id="{1E808665-23EE-4516-A462-630275F82EE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173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7375E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7375E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7375E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7375E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7375E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7375E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7375E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7375E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7375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17375E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7375E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rgbClr val="17375E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rgbClr val="17375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spark.apache.org/downloads.html" TargetMode="Externa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scala-ide.org/" TargetMode="Externa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7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1" r="12778"/>
          <a:stretch>
            <a:fillRect/>
          </a:stretch>
        </p:blipFill>
        <p:spPr bwMode="auto">
          <a:xfrm>
            <a:off x="0" y="-23813"/>
            <a:ext cx="9151938" cy="691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95288" y="2130425"/>
            <a:ext cx="8569325" cy="838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6600" dirty="0" smtClean="0">
                <a:solidFill>
                  <a:srgbClr val="CC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之</a:t>
            </a:r>
            <a:r>
              <a:rPr lang="en-US" altLang="zh-CN" sz="6600" dirty="0" smtClean="0">
                <a:solidFill>
                  <a:srgbClr val="CC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Spark</a:t>
            </a:r>
            <a:endParaRPr lang="zh-CN" altLang="en-US" sz="6600" dirty="0" smtClean="0">
              <a:solidFill>
                <a:srgbClr val="CCFF33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5650" y="3573463"/>
            <a:ext cx="6337300" cy="28813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FFFFFF"/>
                </a:solidFill>
                <a:ea typeface="宋体" panose="02010600030101010101" pitchFamily="2" charset="-122"/>
              </a:rPr>
              <a:t>胡楠</a:t>
            </a:r>
            <a:endParaRPr lang="en-US" altLang="zh-CN" b="1" smtClean="0">
              <a:solidFill>
                <a:srgbClr val="FFFFFF"/>
              </a:solidFill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b="1" smtClean="0">
              <a:solidFill>
                <a:srgbClr val="FFFFFF"/>
              </a:solidFill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FFFFFF"/>
                </a:solidFill>
                <a:ea typeface="宋体" panose="02010600030101010101" pitchFamily="2" charset="-122"/>
              </a:rPr>
              <a:t>http://blog.csdn.net/u013468917</a:t>
            </a:r>
            <a:endParaRPr lang="zh-CN" altLang="en-US" b="1" smtClean="0">
              <a:solidFill>
                <a:srgbClr val="FFFFFF"/>
              </a:solidFill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FFFFFF"/>
                </a:solidFill>
                <a:ea typeface="宋体" panose="02010600030101010101" pitchFamily="2" charset="-122"/>
              </a:rPr>
              <a:t>南京邮电大学 计算机学院</a:t>
            </a:r>
            <a:endParaRPr lang="en-US" altLang="zh-CN" b="1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102" name="Rectangle 4"/>
          <p:cNvSpPr>
            <a:spLocks noGrp="1" noChangeArrowheads="1"/>
          </p:cNvSpPr>
          <p:nvPr/>
        </p:nvSpPr>
        <p:spPr bwMode="auto">
          <a:xfrm>
            <a:off x="290513" y="-100013"/>
            <a:ext cx="8569325" cy="20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54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云计算技术和大数据</a:t>
            </a:r>
            <a:endParaRPr lang="zh-CN" altLang="en-US" sz="5400" dirty="0" smtClean="0">
              <a:solidFill>
                <a:srgbClr val="CCFF33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3088" y="234950"/>
            <a:ext cx="727710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Spark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关键技术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/>
        </p:nvSpPr>
        <p:spPr bwMode="auto">
          <a:xfrm>
            <a:off x="434975" y="773113"/>
            <a:ext cx="8712200" cy="25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b="0">
              <a:latin typeface="Calibri" panose="020F0502020204030204" pitchFamily="34" charset="0"/>
              <a:ea typeface="隶书" panose="02010509060101010101" pitchFamily="49" charset="-122"/>
            </a:endParaRPr>
          </a:p>
        </p:txBody>
      </p:sp>
      <p:pic>
        <p:nvPicPr>
          <p:cNvPr id="2" name="图片 8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3446463"/>
            <a:ext cx="6408737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矩形 1"/>
          <p:cNvSpPr>
            <a:spLocks noChangeArrowheads="1"/>
          </p:cNvSpPr>
          <p:nvPr/>
        </p:nvSpPr>
        <p:spPr bwMode="auto">
          <a:xfrm>
            <a:off x="1181099" y="2069306"/>
            <a:ext cx="6913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从逻辑上来看，</a:t>
            </a:r>
            <a:r>
              <a:rPr lang="en-US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RDD</a:t>
            </a:r>
            <a:r>
              <a:rPr lang="zh-CN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就是数据。而实际上，从物理上来看，</a:t>
            </a:r>
            <a:r>
              <a:rPr lang="en-US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RDD</a:t>
            </a:r>
            <a:r>
              <a:rPr lang="zh-CN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是一种分布式内存的抽象。</a:t>
            </a:r>
            <a:r>
              <a:rPr lang="en-US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Spark</a:t>
            </a:r>
            <a:r>
              <a:rPr lang="zh-CN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中的数据实际上是像</a:t>
            </a:r>
            <a:r>
              <a:rPr lang="en-US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HDFS</a:t>
            </a:r>
            <a:r>
              <a:rPr lang="zh-CN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那样分块存储</a:t>
            </a:r>
            <a:endParaRPr lang="zh-CN" altLang="en-US" sz="2400" dirty="0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  <p:pic>
        <p:nvPicPr>
          <p:cNvPr id="16390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965200" y="1090613"/>
            <a:ext cx="3390900" cy="609600"/>
            <a:chOff x="0" y="0"/>
            <a:chExt cx="2136" cy="384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96" y="0"/>
              <a:ext cx="2040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RDD</a:t>
              </a:r>
              <a:r>
                <a:rPr lang="zh-CN" alt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存储结构</a:t>
              </a:r>
            </a:p>
          </p:txBody>
        </p:sp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0" y="0"/>
              <a:ext cx="432" cy="384"/>
              <a:chOff x="0" y="0"/>
              <a:chExt cx="432" cy="384"/>
            </a:xfrm>
          </p:grpSpPr>
          <p:grpSp>
            <p:nvGrpSpPr>
              <p:cNvPr id="10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384"/>
                <a:chOff x="0" y="0"/>
                <a:chExt cx="1836" cy="1834"/>
              </a:xfrm>
            </p:grpSpPr>
            <p:pic>
              <p:nvPicPr>
                <p:cNvPr id="12" name="Picture 7" descr="ball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836" cy="18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3" name="Oval 8"/>
                <p:cNvSpPr>
                  <a:spLocks noChangeArrowheads="1"/>
                </p:cNvSpPr>
                <p:nvPr/>
              </p:nvSpPr>
              <p:spPr bwMode="auto">
                <a:xfrm>
                  <a:off x="81" y="81"/>
                  <a:ext cx="1673" cy="1672"/>
                </a:xfrm>
                <a:prstGeom prst="ellipse">
                  <a:avLst/>
                </a:prstGeom>
                <a:solidFill>
                  <a:srgbClr val="000000">
                    <a:alpha val="50000"/>
                  </a:srgbClr>
                </a:solidFill>
                <a:ln w="19050" cmpd="sng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latin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200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96" y="9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997A1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765E13"/>
                        </a:gs>
                        <a:gs pos="100000">
                          <a:srgbClr val="FFCC29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 marL="233363" indent="-233363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lang="en-US" altLang="zh-CN" sz="20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Spark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关键技术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/>
        </p:nvSpPr>
        <p:spPr bwMode="auto">
          <a:xfrm>
            <a:off x="457200" y="2708275"/>
            <a:ext cx="8510588" cy="28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zh-CN" sz="2400" dirty="0">
                <a:solidFill>
                  <a:srgbClr val="FFFF00"/>
                </a:solidFill>
              </a:rPr>
              <a:t>分区列表</a:t>
            </a:r>
          </a:p>
          <a:p>
            <a:r>
              <a:rPr lang="zh-CN" altLang="zh-CN" sz="2400" dirty="0">
                <a:solidFill>
                  <a:srgbClr val="FFFF00"/>
                </a:solidFill>
              </a:rPr>
              <a:t>计算每个分片的函数</a:t>
            </a:r>
          </a:p>
          <a:p>
            <a:r>
              <a:rPr lang="zh-CN" altLang="zh-CN" sz="2400" dirty="0">
                <a:solidFill>
                  <a:srgbClr val="FFFF00"/>
                </a:solidFill>
              </a:rPr>
              <a:t>对父</a:t>
            </a:r>
            <a:r>
              <a:rPr lang="en-US" altLang="zh-CN" sz="2400" dirty="0">
                <a:solidFill>
                  <a:srgbClr val="FFFF00"/>
                </a:solidFill>
              </a:rPr>
              <a:t>RDD</a:t>
            </a:r>
            <a:r>
              <a:rPr lang="zh-CN" altLang="zh-CN" sz="2400" dirty="0">
                <a:solidFill>
                  <a:srgbClr val="FFFF00"/>
                </a:solidFill>
              </a:rPr>
              <a:t>的依赖</a:t>
            </a:r>
          </a:p>
          <a:p>
            <a:r>
              <a:rPr lang="zh-CN" altLang="zh-CN" sz="2400" dirty="0">
                <a:solidFill>
                  <a:srgbClr val="FFFF00"/>
                </a:solidFill>
              </a:rPr>
              <a:t>对“键值对”数据类型</a:t>
            </a:r>
            <a:r>
              <a:rPr lang="en-US" altLang="zh-CN" sz="2400" dirty="0">
                <a:solidFill>
                  <a:srgbClr val="FFFF00"/>
                </a:solidFill>
              </a:rPr>
              <a:t>RDD</a:t>
            </a:r>
            <a:r>
              <a:rPr lang="zh-CN" altLang="zh-CN" sz="2400" dirty="0">
                <a:solidFill>
                  <a:srgbClr val="FFFF00"/>
                </a:solidFill>
              </a:rPr>
              <a:t>的分区器，控制分区策略和分区数。</a:t>
            </a:r>
          </a:p>
          <a:p>
            <a:r>
              <a:rPr lang="zh-CN" altLang="zh-CN" sz="2400" dirty="0">
                <a:solidFill>
                  <a:srgbClr val="FFFF00"/>
                </a:solidFill>
              </a:rPr>
              <a:t>每个数据分区的地址列表。</a:t>
            </a:r>
          </a:p>
          <a:p>
            <a:pPr eaLnBrk="1" hangingPunct="1"/>
            <a:endParaRPr lang="zh-CN" altLang="en-US" sz="2400" dirty="0">
              <a:solidFill>
                <a:srgbClr val="FFFF66"/>
              </a:solidFill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57200" y="1341438"/>
            <a:ext cx="80645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</a:rPr>
              <a:t>所以</a:t>
            </a:r>
            <a:r>
              <a:rPr lang="en-US" altLang="zh-CN" sz="2400" dirty="0">
                <a:solidFill>
                  <a:srgbClr val="FFFF00"/>
                </a:solidFill>
              </a:rPr>
              <a:t>RDD</a:t>
            </a:r>
            <a:r>
              <a:rPr lang="zh-CN" altLang="en-US" sz="2400" dirty="0">
                <a:solidFill>
                  <a:srgbClr val="FFFF00"/>
                </a:solidFill>
              </a:rPr>
              <a:t>实际上只是一个元数据对象，用于将对数据集的操作映射到物理存储之上。</a:t>
            </a:r>
            <a:r>
              <a:rPr lang="en-US" altLang="zh-CN" sz="2400" dirty="0">
                <a:solidFill>
                  <a:srgbClr val="FFFF00"/>
                </a:solidFill>
              </a:rPr>
              <a:t>RDD</a:t>
            </a:r>
            <a:r>
              <a:rPr lang="zh-CN" altLang="en-US" sz="2400" dirty="0">
                <a:solidFill>
                  <a:srgbClr val="FFFF00"/>
                </a:solidFill>
              </a:rPr>
              <a:t>的重要内部属性如下：</a:t>
            </a:r>
          </a:p>
        </p:txBody>
      </p:sp>
      <p:pic>
        <p:nvPicPr>
          <p:cNvPr id="17413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57200" y="266700"/>
            <a:ext cx="727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Spark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关键技术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268760"/>
            <a:ext cx="83632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>
                <a:solidFill>
                  <a:srgbClr val="FFFF00"/>
                </a:solidFill>
              </a:rPr>
              <a:t>RDD</a:t>
            </a:r>
            <a:r>
              <a:rPr lang="zh-CN" altLang="en-US" u="sng" dirty="0" smtClean="0">
                <a:solidFill>
                  <a:srgbClr val="FFFF00"/>
                </a:solidFill>
              </a:rPr>
              <a:t>中的依赖关系</a:t>
            </a:r>
            <a:endParaRPr lang="en-US" altLang="zh-CN" u="sng" dirty="0" smtClean="0">
              <a:solidFill>
                <a:srgbClr val="FFFF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FF00"/>
                </a:solidFill>
              </a:rPr>
              <a:t>RDD</a:t>
            </a:r>
            <a:r>
              <a:rPr lang="zh-CN" altLang="en-US" dirty="0" smtClean="0">
                <a:solidFill>
                  <a:srgbClr val="FFFF00"/>
                </a:solidFill>
              </a:rPr>
              <a:t>之间的依赖关系可以分为两类：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窄依赖</a:t>
            </a:r>
            <a:r>
              <a:rPr lang="zh-CN" altLang="en-US" dirty="0">
                <a:solidFill>
                  <a:srgbClr val="FFFF00"/>
                </a:solidFill>
              </a:rPr>
              <a:t>：每个父 </a:t>
            </a:r>
            <a:r>
              <a:rPr lang="en-US" altLang="zh-CN" dirty="0">
                <a:solidFill>
                  <a:srgbClr val="FFFF00"/>
                </a:solidFill>
              </a:rPr>
              <a:t>RDD </a:t>
            </a:r>
            <a:r>
              <a:rPr lang="zh-CN" altLang="en-US" dirty="0">
                <a:solidFill>
                  <a:srgbClr val="FFFF00"/>
                </a:solidFill>
              </a:rPr>
              <a:t>的分区都至多被一个子 </a:t>
            </a:r>
            <a:r>
              <a:rPr lang="en-US" altLang="zh-CN" dirty="0">
                <a:solidFill>
                  <a:srgbClr val="FFFF00"/>
                </a:solidFill>
              </a:rPr>
              <a:t>RDD </a:t>
            </a:r>
            <a:r>
              <a:rPr lang="zh-CN" altLang="en-US" dirty="0">
                <a:solidFill>
                  <a:srgbClr val="FFFF00"/>
                </a:solidFill>
              </a:rPr>
              <a:t>的分区</a:t>
            </a:r>
            <a:r>
              <a:rPr lang="zh-CN" altLang="en-US" dirty="0" smtClean="0">
                <a:solidFill>
                  <a:srgbClr val="FFFF00"/>
                </a:solidFill>
              </a:rPr>
              <a:t>使用；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zh-CN" altLang="en-US" dirty="0">
                <a:solidFill>
                  <a:srgbClr val="FFFF00"/>
                </a:solidFill>
              </a:rPr>
              <a:t>窄依赖允许在单个集群节点上</a:t>
            </a:r>
            <a:r>
              <a:rPr lang="zh-CN" altLang="en-US" dirty="0" smtClean="0">
                <a:solidFill>
                  <a:srgbClr val="FFFF00"/>
                </a:solidFill>
              </a:rPr>
              <a:t>流水线式</a:t>
            </a:r>
            <a:r>
              <a:rPr lang="zh-CN" altLang="en-US" dirty="0">
                <a:solidFill>
                  <a:srgbClr val="FFFF00"/>
                </a:solidFill>
              </a:rPr>
              <a:t>执行，这个节点可以计算所有父级分区</a:t>
            </a:r>
            <a:r>
              <a:rPr lang="zh-CN" altLang="en-US" dirty="0" smtClean="0">
                <a:solidFill>
                  <a:srgbClr val="FFFF00"/>
                </a:solidFill>
              </a:rPr>
              <a:t>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zh-CN" altLang="en-US" dirty="0">
                <a:solidFill>
                  <a:srgbClr val="FFFF00"/>
                </a:solidFill>
              </a:rPr>
              <a:t>在窄依赖中，节点失败后的恢复更加高效。因为只有丢失的父级分区</a:t>
            </a:r>
            <a:r>
              <a:rPr lang="zh-CN" altLang="en-US" dirty="0" smtClean="0">
                <a:solidFill>
                  <a:srgbClr val="FFFF00"/>
                </a:solidFill>
              </a:rPr>
              <a:t>需要</a:t>
            </a:r>
            <a:r>
              <a:rPr lang="zh-CN" altLang="en-US" dirty="0">
                <a:solidFill>
                  <a:srgbClr val="FFFF00"/>
                </a:solidFill>
              </a:rPr>
              <a:t>重新计算，并且这些丢失的父级分区可以并行地在不同节点上重新计算。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 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宽依赖</a:t>
            </a:r>
            <a:r>
              <a:rPr lang="zh-CN" altLang="en-US" dirty="0">
                <a:solidFill>
                  <a:srgbClr val="FFFF00"/>
                </a:solidFill>
              </a:rPr>
              <a:t>：多个子 </a:t>
            </a:r>
            <a:r>
              <a:rPr lang="en-US" altLang="zh-CN" dirty="0">
                <a:solidFill>
                  <a:srgbClr val="FFFF00"/>
                </a:solidFill>
              </a:rPr>
              <a:t>RDD </a:t>
            </a:r>
            <a:r>
              <a:rPr lang="zh-CN" altLang="en-US" dirty="0">
                <a:solidFill>
                  <a:srgbClr val="FFFF00"/>
                </a:solidFill>
              </a:rPr>
              <a:t>的分区依赖一个父 </a:t>
            </a:r>
            <a:r>
              <a:rPr lang="en-US" altLang="zh-CN" dirty="0">
                <a:solidFill>
                  <a:srgbClr val="FFFF00"/>
                </a:solidFill>
              </a:rPr>
              <a:t>RDD </a:t>
            </a:r>
            <a:r>
              <a:rPr lang="zh-CN" altLang="en-US" dirty="0">
                <a:solidFill>
                  <a:srgbClr val="FFFF00"/>
                </a:solidFill>
              </a:rPr>
              <a:t>的分区</a:t>
            </a:r>
            <a:r>
              <a:rPr lang="zh-CN" altLang="en-US" dirty="0" smtClean="0">
                <a:solidFill>
                  <a:srgbClr val="FFFF00"/>
                </a:solidFill>
              </a:rPr>
              <a:t>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zh-CN" altLang="en-US" dirty="0">
                <a:solidFill>
                  <a:srgbClr val="FFFF00"/>
                </a:solidFill>
              </a:rPr>
              <a:t>宽依赖需要所有的父 </a:t>
            </a:r>
            <a:r>
              <a:rPr lang="en-US" altLang="zh-CN" dirty="0">
                <a:solidFill>
                  <a:srgbClr val="FFFF00"/>
                </a:solidFill>
              </a:rPr>
              <a:t>RDD </a:t>
            </a:r>
            <a:r>
              <a:rPr lang="zh-CN" altLang="en-US" dirty="0">
                <a:solidFill>
                  <a:srgbClr val="FFFF00"/>
                </a:solidFill>
              </a:rPr>
              <a:t>数据可用并且数据已经通过类 </a:t>
            </a:r>
            <a:r>
              <a:rPr lang="en-US" altLang="zh-CN" dirty="0" err="1">
                <a:solidFill>
                  <a:srgbClr val="FFFF00"/>
                </a:solidFill>
              </a:rPr>
              <a:t>MapReduce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zh-CN" altLang="en-US" dirty="0">
                <a:solidFill>
                  <a:srgbClr val="FFFF00"/>
                </a:solidFill>
              </a:rPr>
              <a:t>的操作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shuffle </a:t>
            </a:r>
            <a:r>
              <a:rPr lang="zh-CN" altLang="en-US" dirty="0">
                <a:solidFill>
                  <a:srgbClr val="FFFF00"/>
                </a:solidFill>
              </a:rPr>
              <a:t>完成</a:t>
            </a:r>
            <a:r>
              <a:rPr lang="zh-CN" altLang="en-US" dirty="0" smtClean="0">
                <a:solidFill>
                  <a:srgbClr val="FFFF00"/>
                </a:solidFill>
              </a:rPr>
              <a:t>。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>
                <a:solidFill>
                  <a:srgbClr val="FFFF00"/>
                </a:solidFill>
              </a:rPr>
              <a:t>在宽</a:t>
            </a:r>
            <a:r>
              <a:rPr lang="zh-CN" altLang="en-US" dirty="0" smtClean="0">
                <a:solidFill>
                  <a:srgbClr val="FFFF00"/>
                </a:solidFill>
              </a:rPr>
              <a:t>依赖</a:t>
            </a:r>
            <a:r>
              <a:rPr lang="zh-CN" altLang="en-US" dirty="0">
                <a:solidFill>
                  <a:srgbClr val="FFFF00"/>
                </a:solidFill>
              </a:rPr>
              <a:t>的继承关系中，单个失败的节点可能导致一个 </a:t>
            </a:r>
            <a:r>
              <a:rPr lang="en-US" altLang="zh-CN" dirty="0">
                <a:solidFill>
                  <a:srgbClr val="FFFF00"/>
                </a:solidFill>
              </a:rPr>
              <a:t>RDD </a:t>
            </a:r>
            <a:r>
              <a:rPr lang="zh-CN" altLang="en-US" dirty="0">
                <a:solidFill>
                  <a:srgbClr val="FFFF00"/>
                </a:solidFill>
              </a:rPr>
              <a:t>的所有先祖 </a:t>
            </a:r>
            <a:r>
              <a:rPr lang="en-US" altLang="zh-CN" dirty="0">
                <a:solidFill>
                  <a:srgbClr val="FFFF00"/>
                </a:solidFill>
              </a:rPr>
              <a:t>RDD </a:t>
            </a:r>
            <a:r>
              <a:rPr lang="zh-CN" altLang="en-US" dirty="0">
                <a:solidFill>
                  <a:srgbClr val="FFFF00"/>
                </a:solidFill>
              </a:rPr>
              <a:t>中的一些分区丢失，</a:t>
            </a:r>
            <a:r>
              <a:rPr lang="zh-CN" altLang="en-US" dirty="0" smtClean="0">
                <a:solidFill>
                  <a:srgbClr val="FFFF00"/>
                </a:solidFill>
              </a:rPr>
              <a:t>导致计算</a:t>
            </a:r>
            <a:r>
              <a:rPr lang="zh-CN" altLang="en-US" dirty="0">
                <a:solidFill>
                  <a:srgbClr val="FFFF00"/>
                </a:solidFill>
              </a:rPr>
              <a:t>的重新执行。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pic>
        <p:nvPicPr>
          <p:cNvPr id="4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36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57200" y="266700"/>
            <a:ext cx="727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Spark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关键技术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340768"/>
            <a:ext cx="4552950" cy="2905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71600" y="4539595"/>
            <a:ext cx="6978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宽依赖和窄依赖的样例。每一个方框表示一个 </a:t>
            </a:r>
            <a:r>
              <a:rPr lang="en-US" altLang="zh-CN" dirty="0">
                <a:solidFill>
                  <a:srgbClr val="FFFF00"/>
                </a:solidFill>
              </a:rPr>
              <a:t>RDD</a:t>
            </a:r>
            <a:r>
              <a:rPr lang="zh-CN" altLang="en-US" dirty="0">
                <a:solidFill>
                  <a:srgbClr val="FFFF00"/>
                </a:solidFill>
              </a:rPr>
              <a:t>，其内的阴影矩形表示 </a:t>
            </a:r>
            <a:r>
              <a:rPr lang="en-US" altLang="zh-CN" dirty="0">
                <a:solidFill>
                  <a:srgbClr val="FFFF00"/>
                </a:solidFill>
              </a:rPr>
              <a:t>RDD </a:t>
            </a:r>
            <a:r>
              <a:rPr lang="zh-CN" altLang="en-US" dirty="0">
                <a:solidFill>
                  <a:srgbClr val="FFFF00"/>
                </a:solidFill>
              </a:rPr>
              <a:t>的分区。</a:t>
            </a:r>
          </a:p>
        </p:txBody>
      </p:sp>
    </p:spTree>
    <p:extLst>
      <p:ext uri="{BB962C8B-B14F-4D97-AF65-F5344CB8AC3E}">
        <p14:creationId xmlns:p14="http://schemas.microsoft.com/office/powerpoint/2010/main" val="67569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Spark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关键技术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/>
        </p:nvSpPr>
        <p:spPr bwMode="auto">
          <a:xfrm>
            <a:off x="574533" y="3159126"/>
            <a:ext cx="8510588" cy="28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 smtClean="0"/>
              <a:t>Transformation</a:t>
            </a:r>
            <a:endParaRPr lang="zh-CN" altLang="zh-CN" sz="2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	Transformation</a:t>
            </a:r>
            <a:r>
              <a:rPr lang="zh-CN" altLang="zh-CN" sz="2400" dirty="0" smtClean="0"/>
              <a:t>操作是延迟计算的，也就是说从一个</a:t>
            </a:r>
            <a:r>
              <a:rPr lang="en-US" altLang="zh-CN" sz="2400" dirty="0" smtClean="0"/>
              <a:t>RDD</a:t>
            </a:r>
            <a:r>
              <a:rPr lang="zh-CN" altLang="zh-CN" sz="2400" dirty="0" smtClean="0"/>
              <a:t>转换生成另一个</a:t>
            </a:r>
            <a:r>
              <a:rPr lang="en-US" altLang="zh-CN" sz="2400" dirty="0" smtClean="0"/>
              <a:t>RDD</a:t>
            </a:r>
            <a:r>
              <a:rPr lang="zh-CN" altLang="zh-CN" sz="2400" dirty="0" smtClean="0"/>
              <a:t>的转换操作不是立即执行的，而是需要等到</a:t>
            </a:r>
            <a:r>
              <a:rPr lang="en-US" altLang="zh-CN" sz="2400" dirty="0" smtClean="0"/>
              <a:t>Action</a:t>
            </a:r>
            <a:r>
              <a:rPr lang="zh-CN" altLang="zh-CN" sz="2400" dirty="0" smtClean="0"/>
              <a:t>操作是才真正出发运算。</a:t>
            </a:r>
          </a:p>
          <a:p>
            <a:pPr>
              <a:defRPr/>
            </a:pPr>
            <a:r>
              <a:rPr lang="en-US" altLang="zh-CN" sz="2400" dirty="0" smtClean="0"/>
              <a:t>Action</a:t>
            </a:r>
            <a:endParaRPr lang="zh-CN" altLang="zh-CN" sz="2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	Action</a:t>
            </a:r>
            <a:r>
              <a:rPr lang="zh-CN" altLang="zh-CN" sz="2400" dirty="0" smtClean="0"/>
              <a:t>算子会触发</a:t>
            </a:r>
            <a:r>
              <a:rPr lang="en-US" altLang="zh-CN" sz="2400" dirty="0" smtClean="0"/>
              <a:t>Spark</a:t>
            </a:r>
            <a:r>
              <a:rPr lang="zh-CN" altLang="zh-CN" sz="2400" dirty="0" smtClean="0"/>
              <a:t>提交作业，并将数据输出到</a:t>
            </a:r>
            <a:r>
              <a:rPr lang="en-US" altLang="zh-CN" sz="2400" dirty="0" smtClean="0"/>
              <a:t>Spark</a:t>
            </a:r>
            <a:r>
              <a:rPr lang="zh-CN" altLang="zh-CN" sz="2400" dirty="0" smtClean="0"/>
              <a:t>系统。</a:t>
            </a:r>
          </a:p>
          <a:p>
            <a:pPr eaLnBrk="1" hangingPunct="1">
              <a:defRPr/>
            </a:pPr>
            <a:endParaRPr lang="zh-CN" altLang="en-US" sz="2400" dirty="0" smtClean="0">
              <a:solidFill>
                <a:srgbClr val="FFFF66"/>
              </a:solidFill>
            </a:endParaRPr>
          </a:p>
        </p:txBody>
      </p:sp>
      <p:sp>
        <p:nvSpPr>
          <p:cNvPr id="18436" name="矩形 1"/>
          <p:cNvSpPr>
            <a:spLocks noChangeArrowheads="1"/>
          </p:cNvSpPr>
          <p:nvPr/>
        </p:nvSpPr>
        <p:spPr bwMode="auto">
          <a:xfrm>
            <a:off x="540414" y="1824833"/>
            <a:ext cx="8064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</a:rPr>
              <a:t>RDD</a:t>
            </a:r>
            <a:r>
              <a:rPr lang="zh-CN" altLang="en-US" sz="2400" dirty="0">
                <a:solidFill>
                  <a:srgbClr val="FFFF00"/>
                </a:solidFill>
              </a:rPr>
              <a:t>操作</a:t>
            </a:r>
            <a:r>
              <a:rPr lang="zh-CN" altLang="en-US" sz="2400" dirty="0" smtClean="0">
                <a:solidFill>
                  <a:srgbClr val="FFFF00"/>
                </a:solidFill>
              </a:rPr>
              <a:t>算子，</a:t>
            </a:r>
            <a:r>
              <a:rPr lang="en-US" altLang="zh-CN" sz="2400" dirty="0" smtClean="0">
                <a:solidFill>
                  <a:srgbClr val="FFFF00"/>
                </a:solidFill>
              </a:rPr>
              <a:t>RDD</a:t>
            </a:r>
            <a:r>
              <a:rPr lang="zh-CN" altLang="zh-CN" sz="2400" dirty="0">
                <a:solidFill>
                  <a:srgbClr val="FFFF00"/>
                </a:solidFill>
              </a:rPr>
              <a:t>中的操作算子可以分为两类：</a:t>
            </a:r>
            <a:r>
              <a:rPr lang="en-US" altLang="zh-CN" sz="2400" dirty="0">
                <a:solidFill>
                  <a:srgbClr val="FFFF00"/>
                </a:solidFill>
              </a:rPr>
              <a:t>Transformation</a:t>
            </a:r>
            <a:r>
              <a:rPr lang="zh-CN" altLang="zh-CN" sz="2400" dirty="0">
                <a:solidFill>
                  <a:srgbClr val="FFFF00"/>
                </a:solidFill>
              </a:rPr>
              <a:t>（变换）</a:t>
            </a:r>
            <a:r>
              <a:rPr lang="zh-CN" altLang="zh-CN" sz="2400" dirty="0" smtClean="0">
                <a:solidFill>
                  <a:srgbClr val="FFFF00"/>
                </a:solidFill>
              </a:rPr>
              <a:t>算子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zh-CN" altLang="zh-CN" sz="2400" dirty="0" smtClean="0">
                <a:solidFill>
                  <a:srgbClr val="FFFF00"/>
                </a:solidFill>
              </a:rPr>
              <a:t>与</a:t>
            </a:r>
            <a:r>
              <a:rPr lang="en-US" altLang="zh-CN" sz="2400" dirty="0" smtClean="0">
                <a:solidFill>
                  <a:srgbClr val="FFFF00"/>
                </a:solidFill>
              </a:rPr>
              <a:t> Action</a:t>
            </a:r>
            <a:r>
              <a:rPr lang="zh-CN" altLang="zh-CN" sz="2400" dirty="0">
                <a:solidFill>
                  <a:srgbClr val="FFFF00"/>
                </a:solidFill>
              </a:rPr>
              <a:t>（行动）算子。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1843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965200" y="1090613"/>
            <a:ext cx="2743200" cy="609600"/>
            <a:chOff x="0" y="0"/>
            <a:chExt cx="1728" cy="384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96" y="0"/>
              <a:ext cx="1632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RDD</a:t>
              </a:r>
              <a:r>
                <a:rPr lang="zh-CN" alt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算子</a:t>
              </a:r>
            </a:p>
          </p:txBody>
        </p:sp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0" y="0"/>
              <a:ext cx="432" cy="384"/>
              <a:chOff x="0" y="0"/>
              <a:chExt cx="432" cy="384"/>
            </a:xfrm>
          </p:grpSpPr>
          <p:grpSp>
            <p:nvGrpSpPr>
              <p:cNvPr id="9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384"/>
                <a:chOff x="0" y="0"/>
                <a:chExt cx="1836" cy="1834"/>
              </a:xfrm>
            </p:grpSpPr>
            <p:pic>
              <p:nvPicPr>
                <p:cNvPr id="11" name="Picture 7" descr="ball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836" cy="18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2" name="Oval 8"/>
                <p:cNvSpPr>
                  <a:spLocks noChangeArrowheads="1"/>
                </p:cNvSpPr>
                <p:nvPr/>
              </p:nvSpPr>
              <p:spPr bwMode="auto">
                <a:xfrm>
                  <a:off x="81" y="81"/>
                  <a:ext cx="1673" cy="1672"/>
                </a:xfrm>
                <a:prstGeom prst="ellipse">
                  <a:avLst/>
                </a:prstGeom>
                <a:solidFill>
                  <a:srgbClr val="000000">
                    <a:alpha val="50000"/>
                  </a:srgbClr>
                </a:solidFill>
                <a:ln w="19050" cmpd="sng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latin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200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96" y="9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997A1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765E13"/>
                        </a:gs>
                        <a:gs pos="100000">
                          <a:srgbClr val="FFCC29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 marL="233363" indent="-233363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lang="en-US" altLang="zh-CN" sz="2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4</a:t>
                </a:r>
                <a:endParaRPr lang="en-US" altLang="zh-CN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Spark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关键技术 </a:t>
            </a:r>
          </a:p>
        </p:txBody>
      </p:sp>
      <p:sp>
        <p:nvSpPr>
          <p:cNvPr id="19459" name="矩形 1"/>
          <p:cNvSpPr>
            <a:spLocks noChangeArrowheads="1"/>
          </p:cNvSpPr>
          <p:nvPr/>
        </p:nvSpPr>
        <p:spPr bwMode="auto">
          <a:xfrm>
            <a:off x="457200" y="1341438"/>
            <a:ext cx="8064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</a:rPr>
              <a:t>RDD</a:t>
            </a:r>
            <a:r>
              <a:rPr lang="zh-CN" altLang="en-US" sz="2400" dirty="0">
                <a:solidFill>
                  <a:srgbClr val="FFFF00"/>
                </a:solidFill>
              </a:rPr>
              <a:t>算子操作举例</a:t>
            </a:r>
            <a:r>
              <a:rPr lang="zh-CN" altLang="en-US" sz="2400" dirty="0" smtClean="0">
                <a:solidFill>
                  <a:srgbClr val="FFFF00"/>
                </a:solidFill>
              </a:rPr>
              <a:t>如下：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19460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89138"/>
            <a:ext cx="5329237" cy="295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矩形 3"/>
          <p:cNvSpPr>
            <a:spLocks noChangeArrowheads="1"/>
          </p:cNvSpPr>
          <p:nvPr/>
        </p:nvSpPr>
        <p:spPr bwMode="auto">
          <a:xfrm>
            <a:off x="179513" y="5119688"/>
            <a:ext cx="88569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Val line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= </a:t>
            </a:r>
            <a:r>
              <a:rPr lang="en-US" altLang="zh-CN" sz="1800" dirty="0" err="1">
                <a:solidFill>
                  <a:schemeClr val="tx1"/>
                </a:solidFill>
              </a:rPr>
              <a:t>sc.textFile</a:t>
            </a:r>
            <a:r>
              <a:rPr lang="en-US" altLang="zh-CN" sz="1800" dirty="0">
                <a:solidFill>
                  <a:schemeClr val="tx1"/>
                </a:solidFill>
              </a:rPr>
              <a:t>(Test.txt)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err="1">
                <a:solidFill>
                  <a:schemeClr val="tx1"/>
                </a:solidFill>
              </a:rPr>
              <a:t>line.map</a:t>
            </a:r>
            <a:r>
              <a:rPr lang="en-US" altLang="zh-CN" sz="1800" dirty="0">
                <a:solidFill>
                  <a:schemeClr val="tx1"/>
                </a:solidFill>
              </a:rPr>
              <a:t>(n=&gt;</a:t>
            </a:r>
            <a:r>
              <a:rPr lang="en-US" altLang="zh-CN" sz="1800" dirty="0" err="1">
                <a:solidFill>
                  <a:schemeClr val="tx1"/>
                </a:solidFill>
              </a:rPr>
              <a:t>Integer.parseInt</a:t>
            </a:r>
            <a:r>
              <a:rPr lang="en-US" altLang="zh-CN" sz="1800" dirty="0">
                <a:solidFill>
                  <a:schemeClr val="tx1"/>
                </a:solidFill>
              </a:rPr>
              <a:t>(n)*</a:t>
            </a:r>
            <a:r>
              <a:rPr lang="en-US" altLang="zh-CN" sz="1800" dirty="0" err="1">
                <a:solidFill>
                  <a:schemeClr val="tx1"/>
                </a:solidFill>
              </a:rPr>
              <a:t>Integer.parseInt</a:t>
            </a:r>
            <a:r>
              <a:rPr lang="en-US" altLang="zh-CN" sz="1800" dirty="0">
                <a:solidFill>
                  <a:schemeClr val="tx1"/>
                </a:solidFill>
              </a:rPr>
              <a:t>(n</a:t>
            </a:r>
            <a:r>
              <a:rPr lang="en-US" altLang="zh-CN" sz="1800" dirty="0" smtClean="0">
                <a:solidFill>
                  <a:schemeClr val="tx1"/>
                </a:solidFill>
              </a:rPr>
              <a:t>)).</a:t>
            </a:r>
            <a:r>
              <a:rPr lang="en-US" altLang="zh-CN" sz="1800" dirty="0">
                <a:solidFill>
                  <a:schemeClr val="tx1"/>
                </a:solidFill>
              </a:rPr>
              <a:t>reduce</a:t>
            </a:r>
            <a:r>
              <a:rPr lang="en-US" altLang="zh-CN" sz="1800" dirty="0" smtClean="0">
                <a:solidFill>
                  <a:schemeClr val="tx1"/>
                </a:solidFill>
              </a:rPr>
              <a:t>(_+_)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19462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Spark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关键技术 </a:t>
            </a:r>
          </a:p>
        </p:txBody>
      </p:sp>
      <p:pic>
        <p:nvPicPr>
          <p:cNvPr id="2048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16113"/>
            <a:ext cx="60483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965200" y="1090613"/>
            <a:ext cx="2670175" cy="609600"/>
            <a:chOff x="0" y="0"/>
            <a:chExt cx="1682" cy="384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96" y="0"/>
              <a:ext cx="1586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r>
                <a:rPr lang="zh-CN" alt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运行逻辑</a:t>
              </a:r>
              <a:endParaRPr lang="zh-CN" alt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0" y="0"/>
              <a:ext cx="432" cy="384"/>
              <a:chOff x="0" y="0"/>
              <a:chExt cx="432" cy="384"/>
            </a:xfrm>
          </p:grpSpPr>
          <p:grpSp>
            <p:nvGrpSpPr>
              <p:cNvPr id="9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384"/>
                <a:chOff x="0" y="0"/>
                <a:chExt cx="1836" cy="1834"/>
              </a:xfrm>
            </p:grpSpPr>
            <p:pic>
              <p:nvPicPr>
                <p:cNvPr id="11" name="Picture 7" descr="ball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836" cy="18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2" name="Oval 8"/>
                <p:cNvSpPr>
                  <a:spLocks noChangeArrowheads="1"/>
                </p:cNvSpPr>
                <p:nvPr/>
              </p:nvSpPr>
              <p:spPr bwMode="auto">
                <a:xfrm>
                  <a:off x="81" y="81"/>
                  <a:ext cx="1673" cy="1672"/>
                </a:xfrm>
                <a:prstGeom prst="ellipse">
                  <a:avLst/>
                </a:prstGeom>
                <a:solidFill>
                  <a:srgbClr val="000000">
                    <a:alpha val="50000"/>
                  </a:srgbClr>
                </a:solidFill>
                <a:ln w="19050" cmpd="sng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latin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200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96" y="9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997A1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765E13"/>
                        </a:gs>
                        <a:gs pos="100000">
                          <a:srgbClr val="FFCC29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 marL="233363" indent="-233363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lang="en-US" altLang="zh-CN" sz="20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5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67545" y="980728"/>
            <a:ext cx="3671723" cy="609600"/>
            <a:chOff x="0" y="0"/>
            <a:chExt cx="2318" cy="384"/>
          </a:xfrm>
        </p:grpSpPr>
        <p:sp>
          <p:nvSpPr>
            <p:cNvPr id="3" name="AutoShape 4"/>
            <p:cNvSpPr>
              <a:spLocks noChangeArrowheads="1"/>
            </p:cNvSpPr>
            <p:nvPr/>
          </p:nvSpPr>
          <p:spPr bwMode="auto">
            <a:xfrm>
              <a:off x="96" y="0"/>
              <a:ext cx="2222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r>
                <a:rPr lang="en-US" altLang="zh-CN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spark</a:t>
              </a:r>
              <a:r>
                <a:rPr lang="zh-CN" alt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的容错机制</a:t>
              </a:r>
            </a:p>
          </p:txBody>
        </p:sp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0" y="0"/>
              <a:ext cx="432" cy="384"/>
              <a:chOff x="0" y="0"/>
              <a:chExt cx="432" cy="384"/>
            </a:xfrm>
          </p:grpSpPr>
          <p:grpSp>
            <p:nvGrpSpPr>
              <p:cNvPr id="5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384"/>
                <a:chOff x="0" y="0"/>
                <a:chExt cx="1836" cy="1834"/>
              </a:xfrm>
            </p:grpSpPr>
            <p:pic>
              <p:nvPicPr>
                <p:cNvPr id="7" name="Picture 7" descr="ball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836" cy="18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" name="Oval 8"/>
                <p:cNvSpPr>
                  <a:spLocks noChangeArrowheads="1"/>
                </p:cNvSpPr>
                <p:nvPr/>
              </p:nvSpPr>
              <p:spPr bwMode="auto">
                <a:xfrm>
                  <a:off x="81" y="81"/>
                  <a:ext cx="1673" cy="1672"/>
                </a:xfrm>
                <a:prstGeom prst="ellipse">
                  <a:avLst/>
                </a:prstGeom>
                <a:solidFill>
                  <a:srgbClr val="000000">
                    <a:alpha val="50000"/>
                  </a:srgbClr>
                </a:solidFill>
                <a:ln w="19050" cmpd="sng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latin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200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6" name="Text Box 9"/>
              <p:cNvSpPr txBox="1">
                <a:spLocks noChangeArrowheads="1"/>
              </p:cNvSpPr>
              <p:nvPr/>
            </p:nvSpPr>
            <p:spPr bwMode="auto">
              <a:xfrm>
                <a:off x="96" y="9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997A1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765E13"/>
                        </a:gs>
                        <a:gs pos="100000">
                          <a:srgbClr val="FFCC29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 marL="233363" indent="-233363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lang="en-US" altLang="zh-CN" sz="20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6</a:t>
                </a:r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51520" y="226912"/>
            <a:ext cx="44219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</a:rPr>
              <a:t>二、</a:t>
            </a:r>
            <a:r>
              <a:rPr lang="en-US" altLang="zh-CN" sz="3200" dirty="0">
                <a:latin typeface="黑体" panose="02010609060101010101" pitchFamily="49" charset="-122"/>
              </a:rPr>
              <a:t>Spark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关键技术 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83568" y="1988840"/>
            <a:ext cx="7560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基于血统的容错机制（</a:t>
            </a:r>
            <a:r>
              <a:rPr lang="en-US" altLang="zh-CN" dirty="0" smtClean="0">
                <a:solidFill>
                  <a:srgbClr val="FFFF00"/>
                </a:solidFill>
              </a:rPr>
              <a:t>lineage</a:t>
            </a:r>
            <a:r>
              <a:rPr lang="zh-CN" altLang="en-US" dirty="0" smtClean="0">
                <a:solidFill>
                  <a:srgbClr val="FFFF00"/>
                </a:solidFill>
              </a:rPr>
              <a:t>）：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在</a:t>
            </a:r>
            <a:r>
              <a:rPr lang="en-US" altLang="zh-CN" dirty="0" smtClean="0">
                <a:solidFill>
                  <a:srgbClr val="FFFF00"/>
                </a:solidFill>
              </a:rPr>
              <a:t>spark</a:t>
            </a:r>
            <a:r>
              <a:rPr lang="zh-CN" altLang="en-US" dirty="0" smtClean="0">
                <a:solidFill>
                  <a:srgbClr val="FFFF00"/>
                </a:solidFill>
              </a:rPr>
              <a:t>中</a:t>
            </a:r>
            <a:r>
              <a:rPr lang="en-US" altLang="zh-CN" dirty="0" smtClean="0">
                <a:solidFill>
                  <a:srgbClr val="FFFF00"/>
                </a:solidFill>
              </a:rPr>
              <a:t>RDD</a:t>
            </a:r>
            <a:r>
              <a:rPr lang="zh-CN" altLang="en-US" dirty="0" smtClean="0">
                <a:solidFill>
                  <a:srgbClr val="FFFF00"/>
                </a:solidFill>
              </a:rPr>
              <a:t>具有不变性，在数据处理过程中，</a:t>
            </a:r>
            <a:r>
              <a:rPr lang="en-US" altLang="zh-CN" dirty="0" smtClean="0">
                <a:solidFill>
                  <a:srgbClr val="FFFF00"/>
                </a:solidFill>
              </a:rPr>
              <a:t>spark</a:t>
            </a:r>
            <a:r>
              <a:rPr lang="zh-CN" altLang="en-US" dirty="0" smtClean="0">
                <a:solidFill>
                  <a:srgbClr val="FFFF00"/>
                </a:solidFill>
              </a:rPr>
              <a:t>通过</a:t>
            </a:r>
            <a:r>
              <a:rPr lang="en-US" altLang="zh-CN" dirty="0" smtClean="0">
                <a:solidFill>
                  <a:srgbClr val="FFFF00"/>
                </a:solidFill>
              </a:rPr>
              <a:t>lineage</a:t>
            </a:r>
            <a:r>
              <a:rPr lang="zh-CN" altLang="en-US" dirty="0" smtClean="0">
                <a:solidFill>
                  <a:srgbClr val="FFFF00"/>
                </a:solidFill>
              </a:rPr>
              <a:t>图记录了各个</a:t>
            </a:r>
            <a:r>
              <a:rPr lang="en-US" altLang="zh-CN" dirty="0" smtClean="0">
                <a:solidFill>
                  <a:srgbClr val="FFFF00"/>
                </a:solidFill>
              </a:rPr>
              <a:t>RDD</a:t>
            </a:r>
            <a:r>
              <a:rPr lang="zh-CN" altLang="en-US" dirty="0" smtClean="0">
                <a:solidFill>
                  <a:srgbClr val="FFFF00"/>
                </a:solidFill>
              </a:rPr>
              <a:t>之间的变换关系，一旦某个数据处理过程出现错误，</a:t>
            </a:r>
            <a:r>
              <a:rPr lang="en-US" altLang="zh-CN" dirty="0" smtClean="0">
                <a:solidFill>
                  <a:srgbClr val="FFFF00"/>
                </a:solidFill>
              </a:rPr>
              <a:t>spark</a:t>
            </a:r>
            <a:r>
              <a:rPr lang="zh-CN" altLang="en-US" dirty="0" smtClean="0">
                <a:solidFill>
                  <a:srgbClr val="FFFF00"/>
                </a:solidFill>
              </a:rPr>
              <a:t>可以根据</a:t>
            </a:r>
            <a:r>
              <a:rPr lang="en-US" altLang="zh-CN" dirty="0" smtClean="0">
                <a:solidFill>
                  <a:srgbClr val="FFFF00"/>
                </a:solidFill>
              </a:rPr>
              <a:t>lineage</a:t>
            </a:r>
            <a:r>
              <a:rPr lang="zh-CN" altLang="en-US" dirty="0" smtClean="0">
                <a:solidFill>
                  <a:srgbClr val="FFFF00"/>
                </a:solidFill>
              </a:rPr>
              <a:t>图快速进行容错恢复。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特别是对于</a:t>
            </a:r>
            <a:r>
              <a:rPr lang="en-US" altLang="zh-CN" dirty="0" smtClean="0">
                <a:solidFill>
                  <a:srgbClr val="FFFF00"/>
                </a:solidFill>
              </a:rPr>
              <a:t>map</a:t>
            </a:r>
            <a:r>
              <a:rPr lang="zh-CN" altLang="en-US" dirty="0" smtClean="0">
                <a:solidFill>
                  <a:srgbClr val="FFFF00"/>
                </a:solidFill>
              </a:rPr>
              <a:t>操作来说，当某个节点的任务失败，</a:t>
            </a:r>
            <a:r>
              <a:rPr lang="en-US" altLang="zh-CN" dirty="0" smtClean="0">
                <a:solidFill>
                  <a:srgbClr val="FFFF00"/>
                </a:solidFill>
              </a:rPr>
              <a:t>spark</a:t>
            </a:r>
            <a:r>
              <a:rPr lang="zh-CN" altLang="en-US" dirty="0">
                <a:solidFill>
                  <a:srgbClr val="FFFF00"/>
                </a:solidFill>
              </a:rPr>
              <a:t>只需</a:t>
            </a:r>
            <a:r>
              <a:rPr lang="zh-CN" altLang="en-US" dirty="0" smtClean="0">
                <a:solidFill>
                  <a:srgbClr val="FFFF00"/>
                </a:solidFill>
              </a:rPr>
              <a:t>要重新计算相应分区的数据，而不必将整个任务重新计算。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在很多分布式数据处理系统中通过备份来进行容错，相比于这种会导致巨大存储消耗的容错方式，</a:t>
            </a:r>
            <a:r>
              <a:rPr lang="en-US" altLang="zh-CN" dirty="0" smtClean="0">
                <a:solidFill>
                  <a:srgbClr val="FFFF00"/>
                </a:solidFill>
              </a:rPr>
              <a:t>spark</a:t>
            </a:r>
            <a:r>
              <a:rPr lang="zh-CN" altLang="en-US" dirty="0" smtClean="0">
                <a:solidFill>
                  <a:srgbClr val="FFFF00"/>
                </a:solidFill>
              </a:rPr>
              <a:t>的</a:t>
            </a:r>
            <a:r>
              <a:rPr lang="en-US" altLang="zh-CN" dirty="0" smtClean="0">
                <a:solidFill>
                  <a:srgbClr val="FFFF00"/>
                </a:solidFill>
              </a:rPr>
              <a:t>lineage</a:t>
            </a:r>
            <a:r>
              <a:rPr lang="zh-CN" altLang="en-US" dirty="0" smtClean="0">
                <a:solidFill>
                  <a:srgbClr val="FFFF00"/>
                </a:solidFill>
              </a:rPr>
              <a:t>图只需要十几</a:t>
            </a:r>
            <a:r>
              <a:rPr lang="en-US" altLang="zh-CN" dirty="0" smtClean="0">
                <a:solidFill>
                  <a:srgbClr val="FFFF00"/>
                </a:solidFill>
              </a:rPr>
              <a:t>kb</a:t>
            </a:r>
            <a:r>
              <a:rPr lang="zh-CN" altLang="en-US" dirty="0" smtClean="0">
                <a:solidFill>
                  <a:srgbClr val="FFFF00"/>
                </a:solidFill>
              </a:rPr>
              <a:t>的存储空间。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Spark</a:t>
            </a:r>
            <a:r>
              <a:rPr lang="zh-CN" altLang="en-US" dirty="0" smtClean="0">
                <a:solidFill>
                  <a:srgbClr val="FFFF00"/>
                </a:solidFill>
              </a:rPr>
              <a:t>允许用户将数据</a:t>
            </a:r>
            <a:r>
              <a:rPr lang="en-US" altLang="zh-CN" dirty="0" smtClean="0">
                <a:solidFill>
                  <a:srgbClr val="FFFF00"/>
                </a:solidFill>
              </a:rPr>
              <a:t>cache</a:t>
            </a:r>
            <a:r>
              <a:rPr lang="zh-CN" altLang="en-US" dirty="0" smtClean="0">
                <a:solidFill>
                  <a:srgbClr val="FFFF00"/>
                </a:solidFill>
              </a:rPr>
              <a:t>下来，对于将来可能频繁使用的某个计算结果，将这个</a:t>
            </a:r>
            <a:r>
              <a:rPr lang="en-US" altLang="zh-CN" dirty="0" err="1" smtClean="0">
                <a:solidFill>
                  <a:srgbClr val="FFFF00"/>
                </a:solidFill>
              </a:rPr>
              <a:t>RDDcache</a:t>
            </a:r>
            <a:r>
              <a:rPr lang="zh-CN" altLang="en-US" dirty="0" smtClean="0">
                <a:solidFill>
                  <a:srgbClr val="FFFF00"/>
                </a:solidFill>
              </a:rPr>
              <a:t>下来是明智的选择。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11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49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260648"/>
            <a:ext cx="37978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dirty="0">
                <a:solidFill>
                  <a:srgbClr val="FFFFFF"/>
                </a:solidFill>
                <a:latin typeface="黑体" panose="02010609060101010101" pitchFamily="49" charset="-122"/>
              </a:rPr>
              <a:t>二、</a:t>
            </a:r>
            <a:r>
              <a:rPr lang="en-US" altLang="zh-CN" sz="3200" dirty="0">
                <a:solidFill>
                  <a:srgbClr val="FFFFFF"/>
                </a:solidFill>
                <a:latin typeface="黑体" panose="02010609060101010101" pitchFamily="49" charset="-122"/>
              </a:rPr>
              <a:t>Spark</a:t>
            </a:r>
            <a:r>
              <a:rPr lang="zh-CN" altLang="en-US" sz="3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关键技术 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pic>
        <p:nvPicPr>
          <p:cNvPr id="4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11560" y="184482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检查点支持：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zh-CN" altLang="en-US" dirty="0">
                <a:solidFill>
                  <a:srgbClr val="FFFF00"/>
                </a:solidFill>
              </a:rPr>
              <a:t>虽然 </a:t>
            </a:r>
            <a:r>
              <a:rPr lang="en-US" altLang="zh-CN" dirty="0">
                <a:solidFill>
                  <a:srgbClr val="FFFF00"/>
                </a:solidFill>
              </a:rPr>
              <a:t>lineage </a:t>
            </a:r>
            <a:r>
              <a:rPr lang="zh-CN" altLang="en-US" dirty="0">
                <a:solidFill>
                  <a:srgbClr val="FFFF00"/>
                </a:solidFill>
              </a:rPr>
              <a:t>可用于错误后 </a:t>
            </a:r>
            <a:r>
              <a:rPr lang="en-US" altLang="zh-CN" dirty="0">
                <a:solidFill>
                  <a:srgbClr val="FFFF00"/>
                </a:solidFill>
              </a:rPr>
              <a:t>RDD </a:t>
            </a:r>
            <a:r>
              <a:rPr lang="zh-CN" altLang="en-US" dirty="0">
                <a:solidFill>
                  <a:srgbClr val="FFFF00"/>
                </a:solidFill>
              </a:rPr>
              <a:t>的恢复，但对于很长的 </a:t>
            </a:r>
            <a:r>
              <a:rPr lang="en-US" altLang="zh-CN" dirty="0">
                <a:solidFill>
                  <a:srgbClr val="FFFF00"/>
                </a:solidFill>
              </a:rPr>
              <a:t>lineage </a:t>
            </a:r>
            <a:r>
              <a:rPr lang="zh-CN" altLang="en-US" dirty="0">
                <a:solidFill>
                  <a:srgbClr val="FFFF00"/>
                </a:solidFill>
              </a:rPr>
              <a:t>的 </a:t>
            </a:r>
            <a:r>
              <a:rPr lang="en-US" altLang="zh-CN" dirty="0">
                <a:solidFill>
                  <a:srgbClr val="FFFF00"/>
                </a:solidFill>
              </a:rPr>
              <a:t>RDD </a:t>
            </a:r>
            <a:r>
              <a:rPr lang="zh-CN" altLang="en-US" dirty="0">
                <a:solidFill>
                  <a:srgbClr val="FFFF00"/>
                </a:solidFill>
              </a:rPr>
              <a:t>来说，这样的</a:t>
            </a:r>
            <a:r>
              <a:rPr lang="zh-CN" altLang="en-US" dirty="0" smtClean="0">
                <a:solidFill>
                  <a:srgbClr val="FFFF00"/>
                </a:solidFill>
              </a:rPr>
              <a:t>恢复耗时</a:t>
            </a:r>
            <a:r>
              <a:rPr lang="zh-CN" altLang="en-US" dirty="0">
                <a:solidFill>
                  <a:srgbClr val="FFFF00"/>
                </a:solidFill>
              </a:rPr>
              <a:t>较长。由此</a:t>
            </a:r>
            <a:r>
              <a:rPr lang="zh-CN" altLang="en-US" dirty="0" smtClean="0">
                <a:solidFill>
                  <a:srgbClr val="FFFF00"/>
                </a:solidFill>
              </a:rPr>
              <a:t>，可以考虑将</a:t>
            </a:r>
            <a:r>
              <a:rPr lang="zh-CN" altLang="en-US" dirty="0">
                <a:solidFill>
                  <a:srgbClr val="FFFF00"/>
                </a:solidFill>
              </a:rPr>
              <a:t>某些 </a:t>
            </a:r>
            <a:r>
              <a:rPr lang="en-US" altLang="zh-CN" dirty="0">
                <a:solidFill>
                  <a:srgbClr val="FFFF00"/>
                </a:solidFill>
              </a:rPr>
              <a:t>RDD </a:t>
            </a:r>
            <a:r>
              <a:rPr lang="zh-CN" altLang="en-US" dirty="0">
                <a:solidFill>
                  <a:srgbClr val="FFFF00"/>
                </a:solidFill>
              </a:rPr>
              <a:t>进行检查点操作</a:t>
            </a:r>
            <a:r>
              <a:rPr lang="en-US" altLang="zh-CN" dirty="0">
                <a:solidFill>
                  <a:srgbClr val="FFFF00"/>
                </a:solidFill>
              </a:rPr>
              <a:t>(Checkpoint)</a:t>
            </a:r>
            <a:r>
              <a:rPr lang="zh-CN" altLang="en-US" dirty="0">
                <a:solidFill>
                  <a:srgbClr val="FFFF00"/>
                </a:solidFill>
              </a:rPr>
              <a:t>保存到稳定存储</a:t>
            </a:r>
            <a:r>
              <a:rPr lang="zh-CN" altLang="en-US" dirty="0" smtClean="0">
                <a:solidFill>
                  <a:srgbClr val="FFFF00"/>
                </a:solidFill>
              </a:rPr>
              <a:t>上。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Spark </a:t>
            </a:r>
            <a:r>
              <a:rPr lang="zh-CN" altLang="en-US" dirty="0">
                <a:solidFill>
                  <a:srgbClr val="FFFF00"/>
                </a:solidFill>
              </a:rPr>
              <a:t>当前提供了为 </a:t>
            </a:r>
            <a:r>
              <a:rPr lang="en-US" altLang="zh-CN" dirty="0">
                <a:solidFill>
                  <a:srgbClr val="FFFF00"/>
                </a:solidFill>
              </a:rPr>
              <a:t>RDD </a:t>
            </a:r>
            <a:r>
              <a:rPr lang="zh-CN" altLang="en-US" dirty="0">
                <a:solidFill>
                  <a:srgbClr val="FFFF00"/>
                </a:solidFill>
              </a:rPr>
              <a:t>设置</a:t>
            </a:r>
            <a:r>
              <a:rPr lang="zh-CN" altLang="en-US" dirty="0" smtClean="0">
                <a:solidFill>
                  <a:srgbClr val="FFFF00"/>
                </a:solidFill>
              </a:rPr>
              <a:t>检查点操作</a:t>
            </a:r>
            <a:r>
              <a:rPr lang="zh-CN" altLang="en-US" dirty="0">
                <a:solidFill>
                  <a:srgbClr val="FFFF00"/>
                </a:solidFill>
              </a:rPr>
              <a:t>的 </a:t>
            </a:r>
            <a:r>
              <a:rPr lang="en-US" altLang="zh-CN" dirty="0">
                <a:solidFill>
                  <a:srgbClr val="FFFF00"/>
                </a:solidFill>
              </a:rPr>
              <a:t>API , </a:t>
            </a:r>
            <a:r>
              <a:rPr lang="zh-CN" altLang="en-US" dirty="0">
                <a:solidFill>
                  <a:srgbClr val="FFFF00"/>
                </a:solidFill>
              </a:rPr>
              <a:t>让</a:t>
            </a:r>
            <a:r>
              <a:rPr lang="zh-CN" altLang="en-US" dirty="0" smtClean="0">
                <a:solidFill>
                  <a:srgbClr val="FFFF00"/>
                </a:solidFill>
              </a:rPr>
              <a:t>用户自行</a:t>
            </a:r>
            <a:r>
              <a:rPr lang="zh-CN" altLang="en-US" dirty="0">
                <a:solidFill>
                  <a:srgbClr val="FFFF00"/>
                </a:solidFill>
              </a:rPr>
              <a:t>决定需要为哪些数据设置检查点操作</a:t>
            </a:r>
            <a:r>
              <a:rPr lang="zh-CN" altLang="en-US" dirty="0" smtClean="0">
                <a:solidFill>
                  <a:srgbClr val="FFFF00"/>
                </a:solidFill>
              </a:rPr>
              <a:t>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>
                <a:solidFill>
                  <a:srgbClr val="FFFF00"/>
                </a:solidFill>
              </a:rPr>
              <a:t>由于 </a:t>
            </a:r>
            <a:r>
              <a:rPr lang="en-US" altLang="zh-CN" dirty="0">
                <a:solidFill>
                  <a:srgbClr val="FFFF00"/>
                </a:solidFill>
              </a:rPr>
              <a:t>RDD </a:t>
            </a:r>
            <a:r>
              <a:rPr lang="zh-CN" altLang="en-US" dirty="0">
                <a:solidFill>
                  <a:srgbClr val="FFFF00"/>
                </a:solidFill>
              </a:rPr>
              <a:t>的只读特性使得比常用的共享内存更容易做 </a:t>
            </a:r>
            <a:r>
              <a:rPr lang="en-US" altLang="zh-CN" dirty="0">
                <a:solidFill>
                  <a:srgbClr val="FFFF00"/>
                </a:solidFill>
              </a:rPr>
              <a:t>checkpoint.</a:t>
            </a:r>
            <a:r>
              <a:rPr lang="zh-CN" altLang="en-US" dirty="0">
                <a:solidFill>
                  <a:srgbClr val="FFFF00"/>
                </a:solidFill>
              </a:rPr>
              <a:t>由于不需要关心</a:t>
            </a:r>
            <a:r>
              <a:rPr lang="zh-CN" altLang="en-US" dirty="0" smtClean="0">
                <a:solidFill>
                  <a:srgbClr val="FFFF00"/>
                </a:solidFill>
              </a:rPr>
              <a:t>一致性</a:t>
            </a:r>
            <a:r>
              <a:rPr lang="zh-CN" altLang="en-US" dirty="0">
                <a:solidFill>
                  <a:srgbClr val="FFFF00"/>
                </a:solidFill>
              </a:rPr>
              <a:t>的问题，</a:t>
            </a:r>
            <a:r>
              <a:rPr lang="en-US" altLang="zh-CN" dirty="0">
                <a:solidFill>
                  <a:srgbClr val="FFFF00"/>
                </a:solidFill>
              </a:rPr>
              <a:t>RDD </a:t>
            </a:r>
            <a:r>
              <a:rPr lang="zh-CN" altLang="en-US" dirty="0">
                <a:solidFill>
                  <a:srgbClr val="FFFF00"/>
                </a:solidFill>
              </a:rPr>
              <a:t>的写出可在后台进行，而不需要程序暂停或进行分布式快照</a:t>
            </a:r>
          </a:p>
        </p:txBody>
      </p:sp>
    </p:spTree>
    <p:extLst>
      <p:ext uri="{BB962C8B-B14F-4D97-AF65-F5344CB8AC3E}">
        <p14:creationId xmlns:p14="http://schemas.microsoft.com/office/powerpoint/2010/main" val="141036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纲要</a:t>
            </a:r>
          </a:p>
        </p:txBody>
      </p:sp>
      <p:grpSp>
        <p:nvGrpSpPr>
          <p:cNvPr id="21507" name="Group 101"/>
          <p:cNvGrpSpPr>
            <a:grpSpLocks/>
          </p:cNvGrpSpPr>
          <p:nvPr/>
        </p:nvGrpSpPr>
        <p:grpSpPr bwMode="auto">
          <a:xfrm>
            <a:off x="611188" y="1125538"/>
            <a:ext cx="3311525" cy="573087"/>
            <a:chOff x="0" y="0"/>
            <a:chExt cx="2086" cy="361"/>
          </a:xfrm>
        </p:grpSpPr>
        <p:grpSp>
          <p:nvGrpSpPr>
            <p:cNvPr id="21553" name="Group 71"/>
            <p:cNvGrpSpPr>
              <a:grpSpLocks/>
            </p:cNvGrpSpPr>
            <p:nvPr/>
          </p:nvGrpSpPr>
          <p:grpSpPr bwMode="auto">
            <a:xfrm>
              <a:off x="0" y="0"/>
              <a:ext cx="351" cy="361"/>
              <a:chOff x="0" y="0"/>
              <a:chExt cx="351" cy="361"/>
            </a:xfrm>
          </p:grpSpPr>
          <p:sp>
            <p:nvSpPr>
              <p:cNvPr id="3" name="AutoShape 5"/>
              <p:cNvSpPr>
                <a:spLocks noChangeArrowheads="1"/>
              </p:cNvSpPr>
              <p:nvPr/>
            </p:nvSpPr>
            <p:spPr bwMode="auto">
              <a:xfrm>
                <a:off x="4" y="6"/>
                <a:ext cx="347" cy="355"/>
              </a:xfrm>
              <a:prstGeom prst="hexagon">
                <a:avLst>
                  <a:gd name="adj" fmla="val 28917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" name="AutoShap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47" cy="355"/>
              </a:xfrm>
              <a:prstGeom prst="hexagon">
                <a:avLst>
                  <a:gd name="adj" fmla="val 28917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 cmpd="sng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127" name="AutoShape 7"/>
              <p:cNvSpPr>
                <a:spLocks noChangeArrowheads="1"/>
              </p:cNvSpPr>
              <p:nvPr/>
            </p:nvSpPr>
            <p:spPr bwMode="auto">
              <a:xfrm>
                <a:off x="21" y="21"/>
                <a:ext cx="305" cy="313"/>
              </a:xfrm>
              <a:prstGeom prst="hexagon">
                <a:avLst>
                  <a:gd name="adj" fmla="val 28898"/>
                  <a:gd name="vf" fmla="val 115470"/>
                </a:avLst>
              </a:prstGeom>
              <a:gradFill rotWithShape="1">
                <a:gsLst>
                  <a:gs pos="0">
                    <a:srgbClr val="44255D"/>
                  </a:gs>
                  <a:gs pos="100000">
                    <a:schemeClr val="hlink"/>
                  </a:gs>
                </a:gsLst>
                <a:lin ang="1890000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21554" name="Line 8"/>
            <p:cNvSpPr>
              <a:spLocks noChangeShapeType="1"/>
            </p:cNvSpPr>
            <p:nvPr/>
          </p:nvSpPr>
          <p:spPr bwMode="auto">
            <a:xfrm>
              <a:off x="272" y="317"/>
              <a:ext cx="18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408" y="0"/>
              <a:ext cx="1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Spark</a:t>
              </a:r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综述</a:t>
              </a:r>
              <a:endPara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1556" name="Text Box 10"/>
            <p:cNvSpPr txBox="1">
              <a:spLocks noChangeArrowheads="1"/>
            </p:cNvSpPr>
            <p:nvPr/>
          </p:nvSpPr>
          <p:spPr bwMode="auto">
            <a:xfrm>
              <a:off x="75" y="5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21508" name="Group 100"/>
          <p:cNvGrpSpPr>
            <a:grpSpLocks/>
          </p:cNvGrpSpPr>
          <p:nvPr/>
        </p:nvGrpSpPr>
        <p:grpSpPr bwMode="auto">
          <a:xfrm>
            <a:off x="604838" y="2127250"/>
            <a:ext cx="3311525" cy="576263"/>
            <a:chOff x="0" y="0"/>
            <a:chExt cx="2086" cy="363"/>
          </a:xfrm>
        </p:grpSpPr>
        <p:grpSp>
          <p:nvGrpSpPr>
            <p:cNvPr id="21546" name="Group 13"/>
            <p:cNvGrpSpPr>
              <a:grpSpLocks/>
            </p:cNvGrpSpPr>
            <p:nvPr/>
          </p:nvGrpSpPr>
          <p:grpSpPr bwMode="auto">
            <a:xfrm>
              <a:off x="0" y="2"/>
              <a:ext cx="351" cy="361"/>
              <a:chOff x="0" y="0"/>
              <a:chExt cx="1549" cy="1351"/>
            </a:xfrm>
          </p:grpSpPr>
          <p:sp>
            <p:nvSpPr>
              <p:cNvPr id="8" name="AutoShape 14"/>
              <p:cNvSpPr>
                <a:spLocks noChangeArrowheads="1"/>
              </p:cNvSpPr>
              <p:nvPr/>
            </p:nvSpPr>
            <p:spPr bwMode="auto">
              <a:xfrm>
                <a:off x="18" y="22"/>
                <a:ext cx="1531" cy="1329"/>
              </a:xfrm>
              <a:prstGeom prst="hexagon">
                <a:avLst>
                  <a:gd name="adj" fmla="val 28917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" name="AutoShape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1" cy="1329"/>
              </a:xfrm>
              <a:prstGeom prst="hexagon">
                <a:avLst>
                  <a:gd name="adj" fmla="val 28917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 cmpd="sng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135" name="AutoShape 16"/>
              <p:cNvSpPr>
                <a:spLocks noChangeArrowheads="1"/>
              </p:cNvSpPr>
              <p:nvPr/>
            </p:nvSpPr>
            <p:spPr bwMode="auto">
              <a:xfrm>
                <a:off x="93" y="79"/>
                <a:ext cx="1346" cy="1171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44255D"/>
                  </a:gs>
                  <a:gs pos="100000">
                    <a:schemeClr val="hlink"/>
                  </a:gs>
                </a:gsLst>
                <a:lin ang="1890000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21547" name="Line 17"/>
            <p:cNvSpPr>
              <a:spLocks noChangeShapeType="1"/>
            </p:cNvSpPr>
            <p:nvPr/>
          </p:nvSpPr>
          <p:spPr bwMode="auto">
            <a:xfrm>
              <a:off x="272" y="318"/>
              <a:ext cx="18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08" y="0"/>
              <a:ext cx="16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zh-CN" altLang="en-US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核心</a:t>
              </a:r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技术</a:t>
              </a:r>
              <a:endPara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1549" name="Text Box 19"/>
            <p:cNvSpPr txBox="1">
              <a:spLocks noChangeArrowheads="1"/>
            </p:cNvSpPr>
            <p:nvPr/>
          </p:nvSpPr>
          <p:spPr bwMode="auto">
            <a:xfrm>
              <a:off x="75" y="5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617538" y="3062288"/>
            <a:ext cx="3330575" cy="573087"/>
            <a:chOff x="617910" y="3062029"/>
            <a:chExt cx="3329781" cy="573087"/>
          </a:xfrm>
        </p:grpSpPr>
        <p:grpSp>
          <p:nvGrpSpPr>
            <p:cNvPr id="21539" name="Group 21"/>
            <p:cNvGrpSpPr>
              <a:grpSpLocks/>
            </p:cNvGrpSpPr>
            <p:nvPr/>
          </p:nvGrpSpPr>
          <p:grpSpPr bwMode="auto">
            <a:xfrm>
              <a:off x="617910" y="3062029"/>
              <a:ext cx="557212" cy="573087"/>
              <a:chOff x="0" y="0"/>
              <a:chExt cx="1549" cy="1351"/>
            </a:xfrm>
          </p:grpSpPr>
          <p:sp>
            <p:nvSpPr>
              <p:cNvPr id="12" name="AutoShape 22"/>
              <p:cNvSpPr>
                <a:spLocks noChangeArrowheads="1"/>
              </p:cNvSpPr>
              <p:nvPr/>
            </p:nvSpPr>
            <p:spPr bwMode="auto">
              <a:xfrm>
                <a:off x="18" y="22"/>
                <a:ext cx="1531" cy="1329"/>
              </a:xfrm>
              <a:prstGeom prst="hexagon">
                <a:avLst>
                  <a:gd name="adj" fmla="val 28917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3" name="AutoShape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1" cy="1329"/>
              </a:xfrm>
              <a:prstGeom prst="hexagon">
                <a:avLst>
                  <a:gd name="adj" fmla="val 28917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 cmpd="sng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" name="AutoShape 24"/>
              <p:cNvSpPr>
                <a:spLocks noChangeArrowheads="1"/>
              </p:cNvSpPr>
              <p:nvPr/>
            </p:nvSpPr>
            <p:spPr bwMode="auto">
              <a:xfrm>
                <a:off x="93" y="79"/>
                <a:ext cx="1346" cy="1171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44255D"/>
                  </a:gs>
                  <a:gs pos="100000">
                    <a:schemeClr val="hlink"/>
                  </a:gs>
                </a:gsLst>
                <a:lin ang="1890000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21540" name="Line 25"/>
            <p:cNvSpPr>
              <a:spLocks noChangeShapeType="1"/>
            </p:cNvSpPr>
            <p:nvPr/>
          </p:nvSpPr>
          <p:spPr bwMode="auto">
            <a:xfrm>
              <a:off x="1067966" y="3565266"/>
              <a:ext cx="28797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Text Box 26"/>
            <p:cNvSpPr txBox="1">
              <a:spLocks noChangeArrowheads="1"/>
            </p:cNvSpPr>
            <p:nvPr/>
          </p:nvSpPr>
          <p:spPr bwMode="auto">
            <a:xfrm>
              <a:off x="1284501" y="3062029"/>
              <a:ext cx="223149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Spark</a:t>
              </a:r>
              <a:r>
                <a:rPr lang="zh-CN" altLang="en-US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架构</a:t>
              </a:r>
            </a:p>
          </p:txBody>
        </p:sp>
        <p:sp>
          <p:nvSpPr>
            <p:cNvPr id="21542" name="Text Box 27"/>
            <p:cNvSpPr txBox="1">
              <a:spLocks noChangeArrowheads="1"/>
            </p:cNvSpPr>
            <p:nvPr/>
          </p:nvSpPr>
          <p:spPr bwMode="auto">
            <a:xfrm>
              <a:off x="755228" y="3149341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1800" dirty="0">
                  <a:solidFill>
                    <a:schemeClr val="tx1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21510" name="Group 29"/>
          <p:cNvGrpSpPr>
            <a:grpSpLocks/>
          </p:cNvGrpSpPr>
          <p:nvPr/>
        </p:nvGrpSpPr>
        <p:grpSpPr bwMode="auto">
          <a:xfrm>
            <a:off x="668338" y="3960813"/>
            <a:ext cx="557212" cy="573087"/>
            <a:chOff x="0" y="0"/>
            <a:chExt cx="1549" cy="1351"/>
          </a:xfrm>
        </p:grpSpPr>
        <p:sp>
          <p:nvSpPr>
            <p:cNvPr id="5147" name="AutoShape 30"/>
            <p:cNvSpPr>
              <a:spLocks noChangeArrowheads="1"/>
            </p:cNvSpPr>
            <p:nvPr/>
          </p:nvSpPr>
          <p:spPr bwMode="auto">
            <a:xfrm>
              <a:off x="18" y="22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" name="AutoShape 31"/>
            <p:cNvSpPr>
              <a:spLocks noChangeArrowheads="1"/>
            </p:cNvSpPr>
            <p:nvPr/>
          </p:nvSpPr>
          <p:spPr bwMode="auto">
            <a:xfrm>
              <a:off x="0" y="0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 cmpd="sng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" name="AutoShape 32"/>
            <p:cNvSpPr>
              <a:spLocks noChangeArrowheads="1"/>
            </p:cNvSpPr>
            <p:nvPr/>
          </p:nvSpPr>
          <p:spPr bwMode="auto">
            <a:xfrm>
              <a:off x="93" y="79"/>
              <a:ext cx="1346" cy="1171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4255D"/>
                </a:gs>
                <a:gs pos="100000">
                  <a:schemeClr val="hlink"/>
                </a:gs>
              </a:gsLst>
              <a:lin ang="189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1511" name="Line 33"/>
          <p:cNvSpPr>
            <a:spLocks noChangeShapeType="1"/>
          </p:cNvSpPr>
          <p:nvPr/>
        </p:nvSpPr>
        <p:spPr bwMode="auto">
          <a:xfrm>
            <a:off x="1100138" y="4462463"/>
            <a:ext cx="2879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1" name="Text Box 34"/>
          <p:cNvSpPr txBox="1">
            <a:spLocks noChangeArrowheads="1"/>
          </p:cNvSpPr>
          <p:nvPr/>
        </p:nvSpPr>
        <p:spPr bwMode="auto">
          <a:xfrm>
            <a:off x="1316038" y="3959225"/>
            <a:ext cx="224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BDAS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简介</a:t>
            </a:r>
          </a:p>
        </p:txBody>
      </p:sp>
      <p:sp>
        <p:nvSpPr>
          <p:cNvPr id="21513" name="Text Box 35"/>
          <p:cNvSpPr txBox="1">
            <a:spLocks noChangeArrowheads="1"/>
          </p:cNvSpPr>
          <p:nvPr/>
        </p:nvSpPr>
        <p:spPr bwMode="auto">
          <a:xfrm>
            <a:off x="787400" y="4044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4</a:t>
            </a:r>
          </a:p>
        </p:txBody>
      </p:sp>
      <p:grpSp>
        <p:nvGrpSpPr>
          <p:cNvPr id="21514" name="Group 72"/>
          <p:cNvGrpSpPr>
            <a:grpSpLocks/>
          </p:cNvGrpSpPr>
          <p:nvPr/>
        </p:nvGrpSpPr>
        <p:grpSpPr bwMode="auto">
          <a:xfrm>
            <a:off x="5238750" y="4394200"/>
            <a:ext cx="557213" cy="573088"/>
            <a:chOff x="0" y="0"/>
            <a:chExt cx="351" cy="361"/>
          </a:xfrm>
        </p:grpSpPr>
        <p:sp>
          <p:nvSpPr>
            <p:cNvPr id="5154" name="AutoShape 5"/>
            <p:cNvSpPr>
              <a:spLocks noChangeArrowheads="1"/>
            </p:cNvSpPr>
            <p:nvPr/>
          </p:nvSpPr>
          <p:spPr bwMode="auto">
            <a:xfrm>
              <a:off x="4" y="6"/>
              <a:ext cx="347" cy="355"/>
            </a:xfrm>
            <a:prstGeom prst="hexagon">
              <a:avLst>
                <a:gd name="adj" fmla="val 28917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155" name="AutoShape 6"/>
            <p:cNvSpPr>
              <a:spLocks noChangeArrowheads="1"/>
            </p:cNvSpPr>
            <p:nvPr/>
          </p:nvSpPr>
          <p:spPr bwMode="auto">
            <a:xfrm>
              <a:off x="0" y="0"/>
              <a:ext cx="347" cy="355"/>
            </a:xfrm>
            <a:prstGeom prst="hexagon">
              <a:avLst>
                <a:gd name="adj" fmla="val 28917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 cmpd="sng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156" name="AutoShape 7"/>
            <p:cNvSpPr>
              <a:spLocks noChangeArrowheads="1"/>
            </p:cNvSpPr>
            <p:nvPr/>
          </p:nvSpPr>
          <p:spPr bwMode="auto">
            <a:xfrm>
              <a:off x="21" y="21"/>
              <a:ext cx="305" cy="313"/>
            </a:xfrm>
            <a:prstGeom prst="hexagon">
              <a:avLst>
                <a:gd name="adj" fmla="val 28898"/>
                <a:gd name="vf" fmla="val 115470"/>
              </a:avLst>
            </a:prstGeom>
            <a:gradFill rotWithShape="1">
              <a:gsLst>
                <a:gs pos="0">
                  <a:srgbClr val="44255D"/>
                </a:gs>
                <a:gs pos="100000">
                  <a:schemeClr val="hlink"/>
                </a:gs>
              </a:gsLst>
              <a:lin ang="189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1515" name="Line 8"/>
          <p:cNvSpPr>
            <a:spLocks noChangeShapeType="1"/>
          </p:cNvSpPr>
          <p:nvPr/>
        </p:nvSpPr>
        <p:spPr bwMode="auto">
          <a:xfrm flipV="1">
            <a:off x="5608638" y="4889500"/>
            <a:ext cx="2927350" cy="79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8" name="Text Box 9"/>
          <p:cNvSpPr txBox="1">
            <a:spLocks noChangeArrowheads="1"/>
          </p:cNvSpPr>
          <p:nvPr/>
        </p:nvSpPr>
        <p:spPr bwMode="auto">
          <a:xfrm>
            <a:off x="5824538" y="4394200"/>
            <a:ext cx="1944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Scala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简介</a:t>
            </a:r>
          </a:p>
        </p:txBody>
      </p:sp>
      <p:sp>
        <p:nvSpPr>
          <p:cNvPr id="21517" name="Text Box 10"/>
          <p:cNvSpPr txBox="1">
            <a:spLocks noChangeArrowheads="1"/>
          </p:cNvSpPr>
          <p:nvPr/>
        </p:nvSpPr>
        <p:spPr bwMode="auto">
          <a:xfrm>
            <a:off x="5230813" y="4478338"/>
            <a:ext cx="4413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 7</a:t>
            </a:r>
          </a:p>
        </p:txBody>
      </p:sp>
      <p:pic>
        <p:nvPicPr>
          <p:cNvPr id="215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9" name="Group 29"/>
          <p:cNvGrpSpPr>
            <a:grpSpLocks/>
          </p:cNvGrpSpPr>
          <p:nvPr/>
        </p:nvGrpSpPr>
        <p:grpSpPr bwMode="auto">
          <a:xfrm>
            <a:off x="5224463" y="3365500"/>
            <a:ext cx="557212" cy="573088"/>
            <a:chOff x="0" y="0"/>
            <a:chExt cx="1549" cy="1351"/>
          </a:xfrm>
        </p:grpSpPr>
        <p:sp>
          <p:nvSpPr>
            <p:cNvPr id="42" name="AutoShape 30"/>
            <p:cNvSpPr>
              <a:spLocks noChangeArrowheads="1"/>
            </p:cNvSpPr>
            <p:nvPr/>
          </p:nvSpPr>
          <p:spPr bwMode="auto">
            <a:xfrm>
              <a:off x="18" y="22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3" name="AutoShape 31"/>
            <p:cNvSpPr>
              <a:spLocks noChangeArrowheads="1"/>
            </p:cNvSpPr>
            <p:nvPr/>
          </p:nvSpPr>
          <p:spPr bwMode="auto">
            <a:xfrm>
              <a:off x="0" y="0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 cmpd="sng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" name="AutoShape 32"/>
            <p:cNvSpPr>
              <a:spLocks noChangeArrowheads="1"/>
            </p:cNvSpPr>
            <p:nvPr/>
          </p:nvSpPr>
          <p:spPr bwMode="auto">
            <a:xfrm>
              <a:off x="93" y="79"/>
              <a:ext cx="1346" cy="1171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4255D"/>
                </a:gs>
                <a:gs pos="100000">
                  <a:schemeClr val="hlink"/>
                </a:gs>
              </a:gsLst>
              <a:lin ang="189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1520" name="Line 33"/>
          <p:cNvSpPr>
            <a:spLocks noChangeShapeType="1"/>
          </p:cNvSpPr>
          <p:nvPr/>
        </p:nvSpPr>
        <p:spPr bwMode="auto">
          <a:xfrm>
            <a:off x="5656263" y="3867150"/>
            <a:ext cx="2879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34"/>
          <p:cNvSpPr txBox="1">
            <a:spLocks noChangeArrowheads="1"/>
          </p:cNvSpPr>
          <p:nvPr/>
        </p:nvSpPr>
        <p:spPr bwMode="auto">
          <a:xfrm>
            <a:off x="5872163" y="3363913"/>
            <a:ext cx="26638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Spark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应用实例</a:t>
            </a:r>
          </a:p>
        </p:txBody>
      </p:sp>
      <p:sp>
        <p:nvSpPr>
          <p:cNvPr id="21522" name="Text Box 35"/>
          <p:cNvSpPr txBox="1">
            <a:spLocks noChangeArrowheads="1"/>
          </p:cNvSpPr>
          <p:nvPr/>
        </p:nvSpPr>
        <p:spPr bwMode="auto">
          <a:xfrm>
            <a:off x="5341938" y="3449638"/>
            <a:ext cx="312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6</a:t>
            </a:r>
          </a:p>
        </p:txBody>
      </p:sp>
      <p:grpSp>
        <p:nvGrpSpPr>
          <p:cNvPr id="21523" name="Group 29"/>
          <p:cNvGrpSpPr>
            <a:grpSpLocks/>
          </p:cNvGrpSpPr>
          <p:nvPr/>
        </p:nvGrpSpPr>
        <p:grpSpPr bwMode="auto">
          <a:xfrm>
            <a:off x="5224463" y="2413000"/>
            <a:ext cx="557212" cy="573088"/>
            <a:chOff x="0" y="0"/>
            <a:chExt cx="1549" cy="1351"/>
          </a:xfrm>
        </p:grpSpPr>
        <p:sp>
          <p:nvSpPr>
            <p:cNvPr id="49" name="AutoShape 30"/>
            <p:cNvSpPr>
              <a:spLocks noChangeArrowheads="1"/>
            </p:cNvSpPr>
            <p:nvPr/>
          </p:nvSpPr>
          <p:spPr bwMode="auto">
            <a:xfrm>
              <a:off x="18" y="22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0" name="AutoShape 31"/>
            <p:cNvSpPr>
              <a:spLocks noChangeArrowheads="1"/>
            </p:cNvSpPr>
            <p:nvPr/>
          </p:nvSpPr>
          <p:spPr bwMode="auto">
            <a:xfrm>
              <a:off x="0" y="0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 cmpd="sng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1" name="AutoShape 32"/>
            <p:cNvSpPr>
              <a:spLocks noChangeArrowheads="1"/>
            </p:cNvSpPr>
            <p:nvPr/>
          </p:nvSpPr>
          <p:spPr bwMode="auto">
            <a:xfrm>
              <a:off x="93" y="79"/>
              <a:ext cx="1346" cy="1171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4255D"/>
                </a:gs>
                <a:gs pos="100000">
                  <a:schemeClr val="hlink"/>
                </a:gs>
              </a:gsLst>
              <a:lin ang="189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1524" name="Line 33"/>
          <p:cNvSpPr>
            <a:spLocks noChangeShapeType="1"/>
          </p:cNvSpPr>
          <p:nvPr/>
        </p:nvSpPr>
        <p:spPr bwMode="auto">
          <a:xfrm>
            <a:off x="5656263" y="2914650"/>
            <a:ext cx="2879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 Box 34"/>
          <p:cNvSpPr txBox="1">
            <a:spLocks noChangeArrowheads="1"/>
          </p:cNvSpPr>
          <p:nvPr/>
        </p:nvSpPr>
        <p:spPr bwMode="auto">
          <a:xfrm>
            <a:off x="5872163" y="2411413"/>
            <a:ext cx="25876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Spark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安装部署</a:t>
            </a:r>
          </a:p>
        </p:txBody>
      </p:sp>
      <p:sp>
        <p:nvSpPr>
          <p:cNvPr id="21526" name="Text Box 35"/>
          <p:cNvSpPr txBox="1">
            <a:spLocks noChangeArrowheads="1"/>
          </p:cNvSpPr>
          <p:nvPr/>
        </p:nvSpPr>
        <p:spPr bwMode="auto">
          <a:xfrm>
            <a:off x="5341938" y="2497138"/>
            <a:ext cx="3127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纲要</a:t>
            </a:r>
          </a:p>
        </p:txBody>
      </p:sp>
      <p:grpSp>
        <p:nvGrpSpPr>
          <p:cNvPr id="5123" name="Group 101"/>
          <p:cNvGrpSpPr>
            <a:grpSpLocks/>
          </p:cNvGrpSpPr>
          <p:nvPr/>
        </p:nvGrpSpPr>
        <p:grpSpPr bwMode="auto">
          <a:xfrm>
            <a:off x="611188" y="1125538"/>
            <a:ext cx="3311525" cy="573087"/>
            <a:chOff x="0" y="0"/>
            <a:chExt cx="2086" cy="361"/>
          </a:xfrm>
        </p:grpSpPr>
        <p:grpSp>
          <p:nvGrpSpPr>
            <p:cNvPr id="5168" name="Group 71"/>
            <p:cNvGrpSpPr>
              <a:grpSpLocks/>
            </p:cNvGrpSpPr>
            <p:nvPr/>
          </p:nvGrpSpPr>
          <p:grpSpPr bwMode="auto">
            <a:xfrm>
              <a:off x="0" y="0"/>
              <a:ext cx="351" cy="361"/>
              <a:chOff x="0" y="0"/>
              <a:chExt cx="351" cy="361"/>
            </a:xfrm>
          </p:grpSpPr>
          <p:sp>
            <p:nvSpPr>
              <p:cNvPr id="3" name="AutoShape 5"/>
              <p:cNvSpPr>
                <a:spLocks noChangeArrowheads="1"/>
              </p:cNvSpPr>
              <p:nvPr/>
            </p:nvSpPr>
            <p:spPr bwMode="auto">
              <a:xfrm>
                <a:off x="4" y="6"/>
                <a:ext cx="347" cy="355"/>
              </a:xfrm>
              <a:prstGeom prst="hexagon">
                <a:avLst>
                  <a:gd name="adj" fmla="val 28917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" name="AutoShap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47" cy="355"/>
              </a:xfrm>
              <a:prstGeom prst="hexagon">
                <a:avLst>
                  <a:gd name="adj" fmla="val 28917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 cmpd="sng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127" name="AutoShape 7"/>
              <p:cNvSpPr>
                <a:spLocks noChangeArrowheads="1"/>
              </p:cNvSpPr>
              <p:nvPr/>
            </p:nvSpPr>
            <p:spPr bwMode="auto">
              <a:xfrm>
                <a:off x="21" y="21"/>
                <a:ext cx="305" cy="313"/>
              </a:xfrm>
              <a:prstGeom prst="hexagon">
                <a:avLst>
                  <a:gd name="adj" fmla="val 28898"/>
                  <a:gd name="vf" fmla="val 115470"/>
                </a:avLst>
              </a:prstGeom>
              <a:gradFill rotWithShape="1">
                <a:gsLst>
                  <a:gs pos="0">
                    <a:srgbClr val="44255D"/>
                  </a:gs>
                  <a:gs pos="100000">
                    <a:schemeClr val="hlink"/>
                  </a:gs>
                </a:gsLst>
                <a:lin ang="1890000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5169" name="Line 8"/>
            <p:cNvSpPr>
              <a:spLocks noChangeShapeType="1"/>
            </p:cNvSpPr>
            <p:nvPr/>
          </p:nvSpPr>
          <p:spPr bwMode="auto">
            <a:xfrm>
              <a:off x="272" y="317"/>
              <a:ext cx="18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408" y="0"/>
              <a:ext cx="1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Spark</a:t>
              </a:r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综述</a:t>
              </a:r>
              <a:endPara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5171" name="Text Box 10"/>
            <p:cNvSpPr txBox="1">
              <a:spLocks noChangeArrowheads="1"/>
            </p:cNvSpPr>
            <p:nvPr/>
          </p:nvSpPr>
          <p:spPr bwMode="auto">
            <a:xfrm>
              <a:off x="75" y="5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5124" name="Group 100"/>
          <p:cNvGrpSpPr>
            <a:grpSpLocks/>
          </p:cNvGrpSpPr>
          <p:nvPr/>
        </p:nvGrpSpPr>
        <p:grpSpPr bwMode="auto">
          <a:xfrm>
            <a:off x="604838" y="2127250"/>
            <a:ext cx="3311525" cy="576263"/>
            <a:chOff x="0" y="0"/>
            <a:chExt cx="2086" cy="363"/>
          </a:xfrm>
        </p:grpSpPr>
        <p:grpSp>
          <p:nvGrpSpPr>
            <p:cNvPr id="5161" name="Group 13"/>
            <p:cNvGrpSpPr>
              <a:grpSpLocks/>
            </p:cNvGrpSpPr>
            <p:nvPr/>
          </p:nvGrpSpPr>
          <p:grpSpPr bwMode="auto">
            <a:xfrm>
              <a:off x="0" y="2"/>
              <a:ext cx="351" cy="361"/>
              <a:chOff x="0" y="0"/>
              <a:chExt cx="1549" cy="1351"/>
            </a:xfrm>
          </p:grpSpPr>
          <p:sp>
            <p:nvSpPr>
              <p:cNvPr id="8" name="AutoShape 14"/>
              <p:cNvSpPr>
                <a:spLocks noChangeArrowheads="1"/>
              </p:cNvSpPr>
              <p:nvPr/>
            </p:nvSpPr>
            <p:spPr bwMode="auto">
              <a:xfrm>
                <a:off x="18" y="22"/>
                <a:ext cx="1531" cy="1329"/>
              </a:xfrm>
              <a:prstGeom prst="hexagon">
                <a:avLst>
                  <a:gd name="adj" fmla="val 28917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" name="AutoShape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1" cy="1329"/>
              </a:xfrm>
              <a:prstGeom prst="hexagon">
                <a:avLst>
                  <a:gd name="adj" fmla="val 28917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 cmpd="sng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135" name="AutoShape 16"/>
              <p:cNvSpPr>
                <a:spLocks noChangeArrowheads="1"/>
              </p:cNvSpPr>
              <p:nvPr/>
            </p:nvSpPr>
            <p:spPr bwMode="auto">
              <a:xfrm>
                <a:off x="93" y="79"/>
                <a:ext cx="1346" cy="1171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44255D"/>
                  </a:gs>
                  <a:gs pos="100000">
                    <a:schemeClr val="hlink"/>
                  </a:gs>
                </a:gsLst>
                <a:lin ang="1890000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5162" name="Line 17"/>
            <p:cNvSpPr>
              <a:spLocks noChangeShapeType="1"/>
            </p:cNvSpPr>
            <p:nvPr/>
          </p:nvSpPr>
          <p:spPr bwMode="auto">
            <a:xfrm>
              <a:off x="272" y="318"/>
              <a:ext cx="18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08" y="0"/>
              <a:ext cx="16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zh-CN" altLang="en-US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核心</a:t>
              </a:r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技术</a:t>
              </a:r>
              <a:endPara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5164" name="Text Box 19"/>
            <p:cNvSpPr txBox="1">
              <a:spLocks noChangeArrowheads="1"/>
            </p:cNvSpPr>
            <p:nvPr/>
          </p:nvSpPr>
          <p:spPr bwMode="auto">
            <a:xfrm>
              <a:off x="75" y="5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5125" name="Group 21"/>
          <p:cNvGrpSpPr>
            <a:grpSpLocks/>
          </p:cNvGrpSpPr>
          <p:nvPr/>
        </p:nvGrpSpPr>
        <p:grpSpPr bwMode="auto">
          <a:xfrm>
            <a:off x="617538" y="3062288"/>
            <a:ext cx="557212" cy="573087"/>
            <a:chOff x="0" y="0"/>
            <a:chExt cx="1549" cy="1351"/>
          </a:xfrm>
        </p:grpSpPr>
        <p:sp>
          <p:nvSpPr>
            <p:cNvPr id="12" name="AutoShape 22"/>
            <p:cNvSpPr>
              <a:spLocks noChangeArrowheads="1"/>
            </p:cNvSpPr>
            <p:nvPr/>
          </p:nvSpPr>
          <p:spPr bwMode="auto">
            <a:xfrm>
              <a:off x="18" y="22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" name="AutoShape 23"/>
            <p:cNvSpPr>
              <a:spLocks noChangeArrowheads="1"/>
            </p:cNvSpPr>
            <p:nvPr/>
          </p:nvSpPr>
          <p:spPr bwMode="auto">
            <a:xfrm>
              <a:off x="0" y="0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 cmpd="sng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" name="AutoShape 24"/>
            <p:cNvSpPr>
              <a:spLocks noChangeArrowheads="1"/>
            </p:cNvSpPr>
            <p:nvPr/>
          </p:nvSpPr>
          <p:spPr bwMode="auto">
            <a:xfrm>
              <a:off x="93" y="79"/>
              <a:ext cx="1346" cy="1171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4255D"/>
                </a:gs>
                <a:gs pos="100000">
                  <a:schemeClr val="hlink"/>
                </a:gs>
              </a:gsLst>
              <a:lin ang="189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5126" name="Line 25"/>
          <p:cNvSpPr>
            <a:spLocks noChangeShapeType="1"/>
          </p:cNvSpPr>
          <p:nvPr/>
        </p:nvSpPr>
        <p:spPr bwMode="auto">
          <a:xfrm>
            <a:off x="1068388" y="3565525"/>
            <a:ext cx="2879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4" name="Text Box 26"/>
          <p:cNvSpPr txBox="1">
            <a:spLocks noChangeArrowheads="1"/>
          </p:cNvSpPr>
          <p:nvPr/>
        </p:nvSpPr>
        <p:spPr bwMode="auto">
          <a:xfrm>
            <a:off x="1284288" y="3062288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Spark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架构</a:t>
            </a:r>
          </a:p>
        </p:txBody>
      </p:sp>
      <p:sp>
        <p:nvSpPr>
          <p:cNvPr id="5128" name="Text Box 27"/>
          <p:cNvSpPr txBox="1">
            <a:spLocks noChangeArrowheads="1"/>
          </p:cNvSpPr>
          <p:nvPr/>
        </p:nvSpPr>
        <p:spPr bwMode="auto">
          <a:xfrm>
            <a:off x="755650" y="3149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5129" name="Group 29"/>
          <p:cNvGrpSpPr>
            <a:grpSpLocks/>
          </p:cNvGrpSpPr>
          <p:nvPr/>
        </p:nvGrpSpPr>
        <p:grpSpPr bwMode="auto">
          <a:xfrm>
            <a:off x="668338" y="3960813"/>
            <a:ext cx="557212" cy="573087"/>
            <a:chOff x="0" y="0"/>
            <a:chExt cx="1549" cy="1351"/>
          </a:xfrm>
        </p:grpSpPr>
        <p:sp>
          <p:nvSpPr>
            <p:cNvPr id="5147" name="AutoShape 30"/>
            <p:cNvSpPr>
              <a:spLocks noChangeArrowheads="1"/>
            </p:cNvSpPr>
            <p:nvPr/>
          </p:nvSpPr>
          <p:spPr bwMode="auto">
            <a:xfrm>
              <a:off x="18" y="22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" name="AutoShape 31"/>
            <p:cNvSpPr>
              <a:spLocks noChangeArrowheads="1"/>
            </p:cNvSpPr>
            <p:nvPr/>
          </p:nvSpPr>
          <p:spPr bwMode="auto">
            <a:xfrm>
              <a:off x="0" y="0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 cmpd="sng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" name="AutoShape 32"/>
            <p:cNvSpPr>
              <a:spLocks noChangeArrowheads="1"/>
            </p:cNvSpPr>
            <p:nvPr/>
          </p:nvSpPr>
          <p:spPr bwMode="auto">
            <a:xfrm>
              <a:off x="93" y="79"/>
              <a:ext cx="1346" cy="1171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4255D"/>
                </a:gs>
                <a:gs pos="100000">
                  <a:schemeClr val="hlink"/>
                </a:gs>
              </a:gsLst>
              <a:lin ang="189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5130" name="Line 33"/>
          <p:cNvSpPr>
            <a:spLocks noChangeShapeType="1"/>
          </p:cNvSpPr>
          <p:nvPr/>
        </p:nvSpPr>
        <p:spPr bwMode="auto">
          <a:xfrm>
            <a:off x="1100138" y="4462463"/>
            <a:ext cx="2879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1" name="Text Box 34"/>
          <p:cNvSpPr txBox="1">
            <a:spLocks noChangeArrowheads="1"/>
          </p:cNvSpPr>
          <p:nvPr/>
        </p:nvSpPr>
        <p:spPr bwMode="auto">
          <a:xfrm>
            <a:off x="1316038" y="3959225"/>
            <a:ext cx="224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BDAS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简介</a:t>
            </a:r>
          </a:p>
        </p:txBody>
      </p:sp>
      <p:sp>
        <p:nvSpPr>
          <p:cNvPr id="5132" name="Text Box 35"/>
          <p:cNvSpPr txBox="1">
            <a:spLocks noChangeArrowheads="1"/>
          </p:cNvSpPr>
          <p:nvPr/>
        </p:nvSpPr>
        <p:spPr bwMode="auto">
          <a:xfrm>
            <a:off x="787400" y="4044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4</a:t>
            </a:r>
          </a:p>
        </p:txBody>
      </p:sp>
      <p:grpSp>
        <p:nvGrpSpPr>
          <p:cNvPr id="5133" name="Group 72"/>
          <p:cNvGrpSpPr>
            <a:grpSpLocks/>
          </p:cNvGrpSpPr>
          <p:nvPr/>
        </p:nvGrpSpPr>
        <p:grpSpPr bwMode="auto">
          <a:xfrm>
            <a:off x="5238750" y="4394200"/>
            <a:ext cx="557213" cy="573088"/>
            <a:chOff x="0" y="0"/>
            <a:chExt cx="351" cy="361"/>
          </a:xfrm>
        </p:grpSpPr>
        <p:sp>
          <p:nvSpPr>
            <p:cNvPr id="5154" name="AutoShape 5"/>
            <p:cNvSpPr>
              <a:spLocks noChangeArrowheads="1"/>
            </p:cNvSpPr>
            <p:nvPr/>
          </p:nvSpPr>
          <p:spPr bwMode="auto">
            <a:xfrm>
              <a:off x="4" y="6"/>
              <a:ext cx="347" cy="355"/>
            </a:xfrm>
            <a:prstGeom prst="hexagon">
              <a:avLst>
                <a:gd name="adj" fmla="val 28917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155" name="AutoShape 6"/>
            <p:cNvSpPr>
              <a:spLocks noChangeArrowheads="1"/>
            </p:cNvSpPr>
            <p:nvPr/>
          </p:nvSpPr>
          <p:spPr bwMode="auto">
            <a:xfrm>
              <a:off x="0" y="0"/>
              <a:ext cx="347" cy="355"/>
            </a:xfrm>
            <a:prstGeom prst="hexagon">
              <a:avLst>
                <a:gd name="adj" fmla="val 28917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 cmpd="sng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156" name="AutoShape 7"/>
            <p:cNvSpPr>
              <a:spLocks noChangeArrowheads="1"/>
            </p:cNvSpPr>
            <p:nvPr/>
          </p:nvSpPr>
          <p:spPr bwMode="auto">
            <a:xfrm>
              <a:off x="21" y="21"/>
              <a:ext cx="305" cy="313"/>
            </a:xfrm>
            <a:prstGeom prst="hexagon">
              <a:avLst>
                <a:gd name="adj" fmla="val 28898"/>
                <a:gd name="vf" fmla="val 115470"/>
              </a:avLst>
            </a:prstGeom>
            <a:gradFill rotWithShape="1">
              <a:gsLst>
                <a:gs pos="0">
                  <a:srgbClr val="44255D"/>
                </a:gs>
                <a:gs pos="100000">
                  <a:schemeClr val="hlink"/>
                </a:gs>
              </a:gsLst>
              <a:lin ang="189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5134" name="Line 8"/>
          <p:cNvSpPr>
            <a:spLocks noChangeShapeType="1"/>
          </p:cNvSpPr>
          <p:nvPr/>
        </p:nvSpPr>
        <p:spPr bwMode="auto">
          <a:xfrm flipV="1">
            <a:off x="5608638" y="4889500"/>
            <a:ext cx="2927350" cy="79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8" name="Text Box 9"/>
          <p:cNvSpPr txBox="1">
            <a:spLocks noChangeArrowheads="1"/>
          </p:cNvSpPr>
          <p:nvPr/>
        </p:nvSpPr>
        <p:spPr bwMode="auto">
          <a:xfrm>
            <a:off x="5824538" y="4394200"/>
            <a:ext cx="2491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函数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式编程简介</a:t>
            </a:r>
          </a:p>
        </p:txBody>
      </p:sp>
      <p:sp>
        <p:nvSpPr>
          <p:cNvPr id="5136" name="Text Box 10"/>
          <p:cNvSpPr txBox="1">
            <a:spLocks noChangeArrowheads="1"/>
          </p:cNvSpPr>
          <p:nvPr/>
        </p:nvSpPr>
        <p:spPr bwMode="auto">
          <a:xfrm>
            <a:off x="5230813" y="4478338"/>
            <a:ext cx="4413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 7</a:t>
            </a:r>
          </a:p>
        </p:txBody>
      </p:sp>
      <p:pic>
        <p:nvPicPr>
          <p:cNvPr id="5137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38" name="Group 29"/>
          <p:cNvGrpSpPr>
            <a:grpSpLocks/>
          </p:cNvGrpSpPr>
          <p:nvPr/>
        </p:nvGrpSpPr>
        <p:grpSpPr bwMode="auto">
          <a:xfrm>
            <a:off x="5224463" y="3365500"/>
            <a:ext cx="557212" cy="573088"/>
            <a:chOff x="0" y="0"/>
            <a:chExt cx="1549" cy="1351"/>
          </a:xfrm>
        </p:grpSpPr>
        <p:sp>
          <p:nvSpPr>
            <p:cNvPr id="42" name="AutoShape 30"/>
            <p:cNvSpPr>
              <a:spLocks noChangeArrowheads="1"/>
            </p:cNvSpPr>
            <p:nvPr/>
          </p:nvSpPr>
          <p:spPr bwMode="auto">
            <a:xfrm>
              <a:off x="18" y="22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3" name="AutoShape 31"/>
            <p:cNvSpPr>
              <a:spLocks noChangeArrowheads="1"/>
            </p:cNvSpPr>
            <p:nvPr/>
          </p:nvSpPr>
          <p:spPr bwMode="auto">
            <a:xfrm>
              <a:off x="0" y="0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 cmpd="sng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" name="AutoShape 32"/>
            <p:cNvSpPr>
              <a:spLocks noChangeArrowheads="1"/>
            </p:cNvSpPr>
            <p:nvPr/>
          </p:nvSpPr>
          <p:spPr bwMode="auto">
            <a:xfrm>
              <a:off x="93" y="79"/>
              <a:ext cx="1346" cy="1171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4255D"/>
                </a:gs>
                <a:gs pos="100000">
                  <a:schemeClr val="hlink"/>
                </a:gs>
              </a:gsLst>
              <a:lin ang="189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5139" name="Line 33"/>
          <p:cNvSpPr>
            <a:spLocks noChangeShapeType="1"/>
          </p:cNvSpPr>
          <p:nvPr/>
        </p:nvSpPr>
        <p:spPr bwMode="auto">
          <a:xfrm>
            <a:off x="5656263" y="3867150"/>
            <a:ext cx="2879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34"/>
          <p:cNvSpPr txBox="1">
            <a:spLocks noChangeArrowheads="1"/>
          </p:cNvSpPr>
          <p:nvPr/>
        </p:nvSpPr>
        <p:spPr bwMode="auto">
          <a:xfrm>
            <a:off x="5872163" y="3363913"/>
            <a:ext cx="26638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Spark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应用实例</a:t>
            </a:r>
          </a:p>
        </p:txBody>
      </p:sp>
      <p:sp>
        <p:nvSpPr>
          <p:cNvPr id="5141" name="Text Box 35"/>
          <p:cNvSpPr txBox="1">
            <a:spLocks noChangeArrowheads="1"/>
          </p:cNvSpPr>
          <p:nvPr/>
        </p:nvSpPr>
        <p:spPr bwMode="auto">
          <a:xfrm>
            <a:off x="5341938" y="3449638"/>
            <a:ext cx="312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6</a:t>
            </a:r>
          </a:p>
        </p:txBody>
      </p:sp>
      <p:grpSp>
        <p:nvGrpSpPr>
          <p:cNvPr id="5142" name="Group 29"/>
          <p:cNvGrpSpPr>
            <a:grpSpLocks/>
          </p:cNvGrpSpPr>
          <p:nvPr/>
        </p:nvGrpSpPr>
        <p:grpSpPr bwMode="auto">
          <a:xfrm>
            <a:off x="5224463" y="2413000"/>
            <a:ext cx="557212" cy="573088"/>
            <a:chOff x="0" y="0"/>
            <a:chExt cx="1549" cy="1351"/>
          </a:xfrm>
        </p:grpSpPr>
        <p:sp>
          <p:nvSpPr>
            <p:cNvPr id="49" name="AutoShape 30"/>
            <p:cNvSpPr>
              <a:spLocks noChangeArrowheads="1"/>
            </p:cNvSpPr>
            <p:nvPr/>
          </p:nvSpPr>
          <p:spPr bwMode="auto">
            <a:xfrm>
              <a:off x="18" y="22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0" name="AutoShape 31"/>
            <p:cNvSpPr>
              <a:spLocks noChangeArrowheads="1"/>
            </p:cNvSpPr>
            <p:nvPr/>
          </p:nvSpPr>
          <p:spPr bwMode="auto">
            <a:xfrm>
              <a:off x="0" y="0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 cmpd="sng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1" name="AutoShape 32"/>
            <p:cNvSpPr>
              <a:spLocks noChangeArrowheads="1"/>
            </p:cNvSpPr>
            <p:nvPr/>
          </p:nvSpPr>
          <p:spPr bwMode="auto">
            <a:xfrm>
              <a:off x="93" y="79"/>
              <a:ext cx="1346" cy="1171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4255D"/>
                </a:gs>
                <a:gs pos="100000">
                  <a:schemeClr val="hlink"/>
                </a:gs>
              </a:gsLst>
              <a:lin ang="189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5143" name="Line 33"/>
          <p:cNvSpPr>
            <a:spLocks noChangeShapeType="1"/>
          </p:cNvSpPr>
          <p:nvPr/>
        </p:nvSpPr>
        <p:spPr bwMode="auto">
          <a:xfrm>
            <a:off x="5656263" y="2914650"/>
            <a:ext cx="2879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 Box 34"/>
          <p:cNvSpPr txBox="1">
            <a:spLocks noChangeArrowheads="1"/>
          </p:cNvSpPr>
          <p:nvPr/>
        </p:nvSpPr>
        <p:spPr bwMode="auto">
          <a:xfrm>
            <a:off x="5872163" y="2411413"/>
            <a:ext cx="25876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Spark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安装部署</a:t>
            </a:r>
          </a:p>
        </p:txBody>
      </p:sp>
      <p:sp>
        <p:nvSpPr>
          <p:cNvPr id="5145" name="Text Box 35"/>
          <p:cNvSpPr txBox="1">
            <a:spLocks noChangeArrowheads="1"/>
          </p:cNvSpPr>
          <p:nvPr/>
        </p:nvSpPr>
        <p:spPr bwMode="auto">
          <a:xfrm>
            <a:off x="5341938" y="2497138"/>
            <a:ext cx="3127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1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Spark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体系架构 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971550" y="1125538"/>
            <a:ext cx="3390900" cy="609600"/>
            <a:chOff x="0" y="0"/>
            <a:chExt cx="2136" cy="384"/>
          </a:xfrm>
        </p:grpSpPr>
        <p:sp>
          <p:nvSpPr>
            <p:cNvPr id="2" name="AutoShape 4"/>
            <p:cNvSpPr>
              <a:spLocks noChangeArrowheads="1"/>
            </p:cNvSpPr>
            <p:nvPr/>
          </p:nvSpPr>
          <p:spPr bwMode="auto">
            <a:xfrm>
              <a:off x="96" y="0"/>
              <a:ext cx="2040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28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架构组成</a:t>
              </a:r>
              <a:endParaRPr lang="zh-CN" altLang="en-US" smtClean="0">
                <a:ea typeface="宋体" panose="02010600030101010101" pitchFamily="2" charset="-122"/>
              </a:endParaRPr>
            </a:p>
          </p:txBody>
        </p:sp>
        <p:grpSp>
          <p:nvGrpSpPr>
            <p:cNvPr id="22535" name="Group 5"/>
            <p:cNvGrpSpPr>
              <a:grpSpLocks/>
            </p:cNvGrpSpPr>
            <p:nvPr/>
          </p:nvGrpSpPr>
          <p:grpSpPr bwMode="auto">
            <a:xfrm>
              <a:off x="0" y="0"/>
              <a:ext cx="432" cy="384"/>
              <a:chOff x="0" y="0"/>
              <a:chExt cx="432" cy="384"/>
            </a:xfrm>
          </p:grpSpPr>
          <p:grpSp>
            <p:nvGrpSpPr>
              <p:cNvPr id="22536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384"/>
                <a:chOff x="0" y="0"/>
                <a:chExt cx="1836" cy="1834"/>
              </a:xfrm>
            </p:grpSpPr>
            <p:pic>
              <p:nvPicPr>
                <p:cNvPr id="22538" name="Picture 7" descr="ball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836" cy="18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" name="Oval 8"/>
                <p:cNvSpPr>
                  <a:spLocks noChangeArrowheads="1"/>
                </p:cNvSpPr>
                <p:nvPr/>
              </p:nvSpPr>
              <p:spPr bwMode="auto">
                <a:xfrm>
                  <a:off x="81" y="81"/>
                  <a:ext cx="1673" cy="1672"/>
                </a:xfrm>
                <a:prstGeom prst="ellipse">
                  <a:avLst/>
                </a:prstGeom>
                <a:solidFill>
                  <a:srgbClr val="000000">
                    <a:alpha val="50000"/>
                  </a:srgbClr>
                </a:solidFill>
                <a:ln w="19050" cmpd="sng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latin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200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19465" name="Text Box 9"/>
              <p:cNvSpPr txBox="1">
                <a:spLocks noChangeArrowheads="1"/>
              </p:cNvSpPr>
              <p:nvPr/>
            </p:nvSpPr>
            <p:spPr bwMode="auto">
              <a:xfrm>
                <a:off x="96" y="9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997A1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765E13"/>
                        </a:gs>
                        <a:gs pos="100000">
                          <a:srgbClr val="FFCC29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 marL="233363" indent="-233363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lang="en-US" sz="20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</p:txBody>
          </p:sp>
        </p:grpSp>
      </p:grpSp>
      <p:sp>
        <p:nvSpPr>
          <p:cNvPr id="19467" name="Rectangle 3"/>
          <p:cNvSpPr>
            <a:spLocks noGrp="1" noChangeArrowheads="1"/>
          </p:cNvSpPr>
          <p:nvPr/>
        </p:nvSpPr>
        <p:spPr bwMode="auto">
          <a:xfrm>
            <a:off x="2555875" y="2349500"/>
            <a:ext cx="4824413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3200" b="0" dirty="0" smtClean="0"/>
          </a:p>
          <a:p>
            <a:pPr lvl="1" eaLnBrk="1" hangingPunct="1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aster</a:t>
            </a:r>
            <a:endParaRPr lang="zh-CN" altLang="en-US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 eaLnBrk="1" hangingPunct="1"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Worker</a:t>
            </a:r>
            <a:endParaRPr lang="zh-CN" altLang="en-US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253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Spark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体系架构 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971550" y="1125538"/>
            <a:ext cx="1944688" cy="609600"/>
            <a:chOff x="0" y="0"/>
            <a:chExt cx="1225" cy="384"/>
          </a:xfrm>
        </p:grpSpPr>
        <p:sp>
          <p:nvSpPr>
            <p:cNvPr id="2" name="AutoShape 4"/>
            <p:cNvSpPr>
              <a:spLocks noChangeArrowheads="1"/>
            </p:cNvSpPr>
            <p:nvPr/>
          </p:nvSpPr>
          <p:spPr bwMode="auto">
            <a:xfrm>
              <a:off x="96" y="0"/>
              <a:ext cx="1129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zh-CN" alt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架构</a:t>
              </a:r>
              <a:r>
                <a:rPr lang="zh-CN" alt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图</a:t>
              </a:r>
              <a:r>
                <a:rPr lang="zh-CN" alt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endParaRPr lang="zh-CN" altLang="en-US" sz="1800" b="0" dirty="0" smtClean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3559" name="Group 5"/>
            <p:cNvGrpSpPr>
              <a:grpSpLocks/>
            </p:cNvGrpSpPr>
            <p:nvPr/>
          </p:nvGrpSpPr>
          <p:grpSpPr bwMode="auto">
            <a:xfrm>
              <a:off x="0" y="0"/>
              <a:ext cx="432" cy="384"/>
              <a:chOff x="0" y="0"/>
              <a:chExt cx="432" cy="384"/>
            </a:xfrm>
          </p:grpSpPr>
          <p:grpSp>
            <p:nvGrpSpPr>
              <p:cNvPr id="23560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384"/>
                <a:chOff x="0" y="0"/>
                <a:chExt cx="1836" cy="1834"/>
              </a:xfrm>
            </p:grpSpPr>
            <p:pic>
              <p:nvPicPr>
                <p:cNvPr id="23562" name="Picture 7" descr="ball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836" cy="18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" name="Oval 8"/>
                <p:cNvSpPr>
                  <a:spLocks noChangeArrowheads="1"/>
                </p:cNvSpPr>
                <p:nvPr/>
              </p:nvSpPr>
              <p:spPr bwMode="auto">
                <a:xfrm>
                  <a:off x="81" y="81"/>
                  <a:ext cx="1673" cy="1672"/>
                </a:xfrm>
                <a:prstGeom prst="ellipse">
                  <a:avLst/>
                </a:prstGeom>
                <a:solidFill>
                  <a:srgbClr val="000000">
                    <a:alpha val="50000"/>
                  </a:srgbClr>
                </a:solidFill>
                <a:ln w="19050" cmpd="sng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latin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200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5" name="Text Box 9"/>
              <p:cNvSpPr txBox="1">
                <a:spLocks noChangeArrowheads="1"/>
              </p:cNvSpPr>
              <p:nvPr/>
            </p:nvSpPr>
            <p:spPr bwMode="auto">
              <a:xfrm>
                <a:off x="96" y="9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997A1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765E13"/>
                        </a:gs>
                        <a:gs pos="100000">
                          <a:srgbClr val="FFCC29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 marL="233363" indent="-233363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lang="zh-CN" altLang="en-US" sz="20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</a:t>
                </a:r>
                <a:endParaRPr lang="en-US" sz="20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pic>
        <p:nvPicPr>
          <p:cNvPr id="23556" name="图片 12" descr="http://s2.51cto.com/wyfs02/M00/59/C5/wKiom1TgLDPw5SdjAABodS7SYSs4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2136775"/>
            <a:ext cx="6637338" cy="388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Spark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体系架构 </a:t>
            </a:r>
          </a:p>
        </p:txBody>
      </p:sp>
      <p:grpSp>
        <p:nvGrpSpPr>
          <p:cNvPr id="26627" name="Group 20"/>
          <p:cNvGrpSpPr>
            <a:grpSpLocks/>
          </p:cNvGrpSpPr>
          <p:nvPr/>
        </p:nvGrpSpPr>
        <p:grpSpPr bwMode="auto">
          <a:xfrm>
            <a:off x="468313" y="1125538"/>
            <a:ext cx="3095625" cy="609600"/>
            <a:chOff x="0" y="0"/>
            <a:chExt cx="1950" cy="384"/>
          </a:xfrm>
        </p:grpSpPr>
        <p:sp>
          <p:nvSpPr>
            <p:cNvPr id="26630" name="AutoShape 4"/>
            <p:cNvSpPr>
              <a:spLocks noChangeArrowheads="1"/>
            </p:cNvSpPr>
            <p:nvPr/>
          </p:nvSpPr>
          <p:spPr bwMode="auto">
            <a:xfrm>
              <a:off x="130" y="0"/>
              <a:ext cx="1820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>
                  <a:solidFill>
                    <a:srgbClr val="FFFFFF"/>
                  </a:solidFill>
                  <a:latin typeface="黑体" panose="02010609060101010101" pitchFamily="49" charset="-122"/>
                </a:rPr>
                <a:t>角色任务</a:t>
              </a:r>
              <a:endParaRPr lang="en-US" altLang="zh-CN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6631" name="Group 6"/>
            <p:cNvGrpSpPr>
              <a:grpSpLocks/>
            </p:cNvGrpSpPr>
            <p:nvPr/>
          </p:nvGrpSpPr>
          <p:grpSpPr bwMode="auto">
            <a:xfrm>
              <a:off x="0" y="0"/>
              <a:ext cx="403" cy="384"/>
              <a:chOff x="0" y="0"/>
              <a:chExt cx="1836" cy="1834"/>
            </a:xfrm>
          </p:grpSpPr>
          <p:pic>
            <p:nvPicPr>
              <p:cNvPr id="26633" name="Picture 7" descr="b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36" cy="1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" name="Oval 8"/>
              <p:cNvSpPr>
                <a:spLocks noChangeArrowheads="1"/>
              </p:cNvSpPr>
              <p:nvPr/>
            </p:nvSpPr>
            <p:spPr bwMode="auto">
              <a:xfrm>
                <a:off x="82" y="81"/>
                <a:ext cx="1672" cy="1672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19050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 dirty="0" smtClean="0">
                    <a:latin typeface="Verdana" panose="020B0604030504040204" pitchFamily="34" charset="0"/>
                  </a:rPr>
                  <a:t>3</a:t>
                </a:r>
                <a:endParaRPr lang="zh-CN" altLang="en-US" sz="2000" b="0" dirty="0" smtClean="0">
                  <a:latin typeface="Verdana" panose="020B0604030504040204" pitchFamily="34" charset="0"/>
                </a:endParaRPr>
              </a:p>
            </p:txBody>
          </p:sp>
        </p:grpSp>
      </p:grpSp>
      <p:sp>
        <p:nvSpPr>
          <p:cNvPr id="26628" name="矩形 2"/>
          <p:cNvSpPr>
            <a:spLocks noChangeArrowheads="1"/>
          </p:cNvSpPr>
          <p:nvPr/>
        </p:nvSpPr>
        <p:spPr bwMode="auto">
          <a:xfrm>
            <a:off x="539750" y="1887538"/>
            <a:ext cx="813593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Master</a:t>
            </a:r>
            <a:r>
              <a:rPr lang="zh-CN" altLang="en-US" sz="2400" dirty="0">
                <a:solidFill>
                  <a:srgbClr val="FFFF00"/>
                </a:solidFill>
              </a:rPr>
              <a:t>进程和</a:t>
            </a:r>
            <a:r>
              <a:rPr lang="en-US" altLang="zh-CN" sz="2400" dirty="0">
                <a:solidFill>
                  <a:srgbClr val="FFFF00"/>
                </a:solidFill>
              </a:rPr>
              <a:t>Worker</a:t>
            </a:r>
            <a:r>
              <a:rPr lang="zh-CN" altLang="en-US" sz="2400" dirty="0">
                <a:solidFill>
                  <a:srgbClr val="FFFF00"/>
                </a:solidFill>
              </a:rPr>
              <a:t>进程，对整个集群进行控制</a:t>
            </a:r>
            <a:r>
              <a:rPr lang="zh-CN" altLang="en-US" sz="2400" dirty="0" smtClean="0">
                <a:solidFill>
                  <a:srgbClr val="FFFF00"/>
                </a:solidFill>
              </a:rPr>
              <a:t>。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Driver </a:t>
            </a:r>
            <a:r>
              <a:rPr lang="zh-CN" altLang="en-US" sz="2400" dirty="0">
                <a:solidFill>
                  <a:srgbClr val="FFFF00"/>
                </a:solidFill>
              </a:rPr>
              <a:t>程序是应用逻辑执行的起点，负责作业的调度，即</a:t>
            </a:r>
            <a:r>
              <a:rPr lang="en-US" altLang="zh-CN" sz="2400" dirty="0">
                <a:solidFill>
                  <a:srgbClr val="FFFF00"/>
                </a:solidFill>
              </a:rPr>
              <a:t>Task</a:t>
            </a:r>
            <a:r>
              <a:rPr lang="zh-CN" altLang="en-US" sz="2400" dirty="0">
                <a:solidFill>
                  <a:srgbClr val="FFFF00"/>
                </a:solidFill>
              </a:rPr>
              <a:t>任务的</a:t>
            </a:r>
            <a:r>
              <a:rPr lang="zh-CN" altLang="en-US" sz="2400" dirty="0" smtClean="0">
                <a:solidFill>
                  <a:srgbClr val="FFFF00"/>
                </a:solidFill>
              </a:rPr>
              <a:t>分发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Worker</a:t>
            </a:r>
            <a:r>
              <a:rPr lang="zh-CN" altLang="en-US" sz="2400" dirty="0">
                <a:solidFill>
                  <a:srgbClr val="FFFF00"/>
                </a:solidFill>
              </a:rPr>
              <a:t>用来管理计算节点和创建</a:t>
            </a:r>
            <a:r>
              <a:rPr lang="en-US" altLang="zh-CN" sz="2400" dirty="0">
                <a:solidFill>
                  <a:srgbClr val="FFFF00"/>
                </a:solidFill>
              </a:rPr>
              <a:t>Executor</a:t>
            </a:r>
            <a:r>
              <a:rPr lang="zh-CN" altLang="en-US" sz="2400" dirty="0">
                <a:solidFill>
                  <a:srgbClr val="FFFF00"/>
                </a:solidFill>
              </a:rPr>
              <a:t>并行处理任务</a:t>
            </a:r>
            <a:r>
              <a:rPr lang="zh-CN" altLang="en-US" sz="2400" dirty="0" smtClean="0">
                <a:solidFill>
                  <a:srgbClr val="FFFF00"/>
                </a:solidFill>
              </a:rPr>
              <a:t>。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Executor</a:t>
            </a:r>
            <a:r>
              <a:rPr lang="zh-CN" altLang="en-US" sz="2400" dirty="0">
                <a:solidFill>
                  <a:srgbClr val="FFFF00"/>
                </a:solidFill>
              </a:rPr>
              <a:t>对相应数据分区的任务进行处理。</a:t>
            </a:r>
          </a:p>
        </p:txBody>
      </p:sp>
      <p:pic>
        <p:nvPicPr>
          <p:cNvPr id="26629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Spark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体系架构 </a:t>
            </a:r>
          </a:p>
        </p:txBody>
      </p:sp>
      <p:grpSp>
        <p:nvGrpSpPr>
          <p:cNvPr id="27651" name="Group 20"/>
          <p:cNvGrpSpPr>
            <a:grpSpLocks/>
          </p:cNvGrpSpPr>
          <p:nvPr/>
        </p:nvGrpSpPr>
        <p:grpSpPr bwMode="auto">
          <a:xfrm>
            <a:off x="457200" y="1225309"/>
            <a:ext cx="2660167" cy="609600"/>
            <a:chOff x="0" y="0"/>
            <a:chExt cx="1729" cy="384"/>
          </a:xfrm>
        </p:grpSpPr>
        <p:sp>
          <p:nvSpPr>
            <p:cNvPr id="27654" name="AutoShape 4"/>
            <p:cNvSpPr>
              <a:spLocks noChangeArrowheads="1"/>
            </p:cNvSpPr>
            <p:nvPr/>
          </p:nvSpPr>
          <p:spPr bwMode="auto">
            <a:xfrm>
              <a:off x="147" y="0"/>
              <a:ext cx="1582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</a:rPr>
                <a:t>执行流程</a:t>
              </a:r>
              <a:endParaRPr lang="en-US" altLang="zh-CN" sz="2400" dirty="0">
                <a:solidFill>
                  <a:schemeClr val="tx1"/>
                </a:solidFill>
                <a:latin typeface="黑体" panose="02010609060101010101" pitchFamily="49" charset="-122"/>
              </a:endParaRPr>
            </a:p>
          </p:txBody>
        </p:sp>
        <p:grpSp>
          <p:nvGrpSpPr>
            <p:cNvPr id="27655" name="Group 6"/>
            <p:cNvGrpSpPr>
              <a:grpSpLocks/>
            </p:cNvGrpSpPr>
            <p:nvPr/>
          </p:nvGrpSpPr>
          <p:grpSpPr bwMode="auto">
            <a:xfrm>
              <a:off x="0" y="0"/>
              <a:ext cx="403" cy="384"/>
              <a:chOff x="0" y="0"/>
              <a:chExt cx="1836" cy="1834"/>
            </a:xfrm>
          </p:grpSpPr>
          <p:pic>
            <p:nvPicPr>
              <p:cNvPr id="27657" name="Picture 7" descr="b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36" cy="1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" name="Oval 8"/>
              <p:cNvSpPr>
                <a:spLocks noChangeArrowheads="1"/>
              </p:cNvSpPr>
              <p:nvPr/>
            </p:nvSpPr>
            <p:spPr bwMode="auto">
              <a:xfrm>
                <a:off x="84" y="81"/>
                <a:ext cx="1667" cy="1672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19050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24584" name="Text Box 9"/>
            <p:cNvSpPr txBox="1">
              <a:spLocks noChangeArrowheads="1"/>
            </p:cNvSpPr>
            <p:nvPr/>
          </p:nvSpPr>
          <p:spPr bwMode="auto">
            <a:xfrm>
              <a:off x="45" y="96"/>
              <a:ext cx="354" cy="19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7A19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65E13"/>
                      </a:gs>
                      <a:gs pos="100000">
                        <a:srgbClr val="FFCC2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marL="233363" indent="-233363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4</a:t>
              </a:r>
            </a:p>
          </p:txBody>
        </p:sp>
      </p:grpSp>
      <p:sp>
        <p:nvSpPr>
          <p:cNvPr id="27652" name="矩形 2"/>
          <p:cNvSpPr>
            <a:spLocks noChangeArrowheads="1"/>
          </p:cNvSpPr>
          <p:nvPr/>
        </p:nvSpPr>
        <p:spPr bwMode="auto">
          <a:xfrm>
            <a:off x="457200" y="1987309"/>
            <a:ext cx="845013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Client </a:t>
            </a:r>
            <a:r>
              <a:rPr lang="zh-CN" altLang="en-US" sz="2400" dirty="0">
                <a:solidFill>
                  <a:srgbClr val="FFFF00"/>
                </a:solidFill>
              </a:rPr>
              <a:t>提交应用，</a:t>
            </a:r>
            <a:r>
              <a:rPr lang="en-US" altLang="zh-CN" sz="2400" dirty="0">
                <a:solidFill>
                  <a:srgbClr val="FFFF00"/>
                </a:solidFill>
              </a:rPr>
              <a:t>Master</a:t>
            </a:r>
            <a:r>
              <a:rPr lang="zh-CN" altLang="en-US" sz="2400" dirty="0">
                <a:solidFill>
                  <a:srgbClr val="FFFF00"/>
                </a:solidFill>
              </a:rPr>
              <a:t>找到一个</a:t>
            </a:r>
            <a:r>
              <a:rPr lang="en-US" altLang="zh-CN" sz="2400" dirty="0">
                <a:solidFill>
                  <a:srgbClr val="FFFF00"/>
                </a:solidFill>
              </a:rPr>
              <a:t>Worker</a:t>
            </a:r>
            <a:r>
              <a:rPr lang="zh-CN" altLang="en-US" sz="2400" dirty="0" smtClean="0">
                <a:solidFill>
                  <a:srgbClr val="FFFF00"/>
                </a:solidFill>
              </a:rPr>
              <a:t>启动</a:t>
            </a:r>
            <a:r>
              <a:rPr lang="en-US" altLang="zh-CN" sz="2400" dirty="0" smtClean="0">
                <a:solidFill>
                  <a:srgbClr val="FFFF00"/>
                </a:solidFill>
              </a:rPr>
              <a:t>Driver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Driver</a:t>
            </a:r>
            <a:r>
              <a:rPr lang="zh-CN" altLang="en-US" sz="2400" dirty="0">
                <a:solidFill>
                  <a:srgbClr val="FFFF00"/>
                </a:solidFill>
              </a:rPr>
              <a:t>向</a:t>
            </a:r>
            <a:r>
              <a:rPr lang="en-US" altLang="zh-CN" sz="2400" dirty="0">
                <a:solidFill>
                  <a:srgbClr val="FFFF00"/>
                </a:solidFill>
              </a:rPr>
              <a:t>Master</a:t>
            </a:r>
            <a:r>
              <a:rPr lang="zh-CN" altLang="en-US" sz="2400" dirty="0">
                <a:solidFill>
                  <a:srgbClr val="FFFF00"/>
                </a:solidFill>
              </a:rPr>
              <a:t>或者资源管理器申请资源，之后将应用转化为</a:t>
            </a:r>
            <a:r>
              <a:rPr lang="en-US" altLang="zh-CN" sz="2400" dirty="0">
                <a:solidFill>
                  <a:srgbClr val="FFFF00"/>
                </a:solidFill>
              </a:rPr>
              <a:t>RDD </a:t>
            </a:r>
            <a:r>
              <a:rPr lang="en-US" altLang="zh-CN" sz="2400" dirty="0" smtClean="0">
                <a:solidFill>
                  <a:srgbClr val="FFFF00"/>
                </a:solidFill>
              </a:rPr>
              <a:t>Graph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 smtClean="0">
                <a:solidFill>
                  <a:srgbClr val="FFFF00"/>
                </a:solidFill>
              </a:rPr>
              <a:t>DAGScheduler</a:t>
            </a:r>
            <a:r>
              <a:rPr lang="zh-CN" altLang="en-US" sz="2400" dirty="0">
                <a:solidFill>
                  <a:srgbClr val="FFFF00"/>
                </a:solidFill>
              </a:rPr>
              <a:t>将</a:t>
            </a:r>
            <a:r>
              <a:rPr lang="en-US" altLang="zh-CN" sz="2400" dirty="0">
                <a:solidFill>
                  <a:srgbClr val="FFFF00"/>
                </a:solidFill>
              </a:rPr>
              <a:t>RDD Graph</a:t>
            </a:r>
            <a:r>
              <a:rPr lang="zh-CN" altLang="en-US" sz="2400" dirty="0">
                <a:solidFill>
                  <a:srgbClr val="FFFF00"/>
                </a:solidFill>
              </a:rPr>
              <a:t>转化为</a:t>
            </a:r>
            <a:r>
              <a:rPr lang="en-US" altLang="zh-CN" sz="2400" dirty="0">
                <a:solidFill>
                  <a:srgbClr val="FFFF00"/>
                </a:solidFill>
              </a:rPr>
              <a:t>Stage</a:t>
            </a:r>
            <a:r>
              <a:rPr lang="zh-CN" altLang="en-US" sz="2400" dirty="0">
                <a:solidFill>
                  <a:srgbClr val="FFFF00"/>
                </a:solidFill>
              </a:rPr>
              <a:t>的有向无环图提交给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TaskScheduler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 smtClean="0">
                <a:solidFill>
                  <a:srgbClr val="FFFF00"/>
                </a:solidFill>
              </a:rPr>
              <a:t>TaskScheduler</a:t>
            </a:r>
            <a:r>
              <a:rPr lang="zh-CN" altLang="en-US" sz="2400" dirty="0">
                <a:solidFill>
                  <a:srgbClr val="FFFF00"/>
                </a:solidFill>
              </a:rPr>
              <a:t>提交任务给</a:t>
            </a:r>
            <a:r>
              <a:rPr lang="en-US" altLang="zh-CN" sz="2400" dirty="0">
                <a:solidFill>
                  <a:srgbClr val="FFFF00"/>
                </a:solidFill>
              </a:rPr>
              <a:t>Executor</a:t>
            </a:r>
            <a:r>
              <a:rPr lang="zh-CN" altLang="en-US" sz="2400" dirty="0">
                <a:solidFill>
                  <a:srgbClr val="FFFF00"/>
                </a:solidFill>
              </a:rPr>
              <a:t>执行</a:t>
            </a:r>
            <a:r>
              <a:rPr lang="zh-CN" altLang="en-US" sz="2400" dirty="0" smtClean="0">
                <a:solidFill>
                  <a:srgbClr val="FFFF00"/>
                </a:solidFill>
              </a:rPr>
              <a:t>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27653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纲要</a:t>
            </a:r>
          </a:p>
        </p:txBody>
      </p:sp>
      <p:pic>
        <p:nvPicPr>
          <p:cNvPr id="28675" name="图片 9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6" name="Group 101"/>
          <p:cNvGrpSpPr>
            <a:grpSpLocks/>
          </p:cNvGrpSpPr>
          <p:nvPr/>
        </p:nvGrpSpPr>
        <p:grpSpPr bwMode="auto">
          <a:xfrm>
            <a:off x="611188" y="1125538"/>
            <a:ext cx="3311525" cy="573087"/>
            <a:chOff x="0" y="0"/>
            <a:chExt cx="2086" cy="361"/>
          </a:xfrm>
        </p:grpSpPr>
        <p:grpSp>
          <p:nvGrpSpPr>
            <p:cNvPr id="28721" name="Group 71"/>
            <p:cNvGrpSpPr>
              <a:grpSpLocks/>
            </p:cNvGrpSpPr>
            <p:nvPr/>
          </p:nvGrpSpPr>
          <p:grpSpPr bwMode="auto">
            <a:xfrm>
              <a:off x="0" y="0"/>
              <a:ext cx="351" cy="361"/>
              <a:chOff x="0" y="0"/>
              <a:chExt cx="351" cy="361"/>
            </a:xfrm>
          </p:grpSpPr>
          <p:sp>
            <p:nvSpPr>
              <p:cNvPr id="46" name="AutoShape 5"/>
              <p:cNvSpPr>
                <a:spLocks noChangeArrowheads="1"/>
              </p:cNvSpPr>
              <p:nvPr/>
            </p:nvSpPr>
            <p:spPr bwMode="auto">
              <a:xfrm>
                <a:off x="4" y="6"/>
                <a:ext cx="347" cy="355"/>
              </a:xfrm>
              <a:prstGeom prst="hexagon">
                <a:avLst>
                  <a:gd name="adj" fmla="val 28917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7" name="AutoShap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47" cy="355"/>
              </a:xfrm>
              <a:prstGeom prst="hexagon">
                <a:avLst>
                  <a:gd name="adj" fmla="val 28917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 cmpd="sng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8" name="AutoShape 7"/>
              <p:cNvSpPr>
                <a:spLocks noChangeArrowheads="1"/>
              </p:cNvSpPr>
              <p:nvPr/>
            </p:nvSpPr>
            <p:spPr bwMode="auto">
              <a:xfrm>
                <a:off x="21" y="21"/>
                <a:ext cx="305" cy="313"/>
              </a:xfrm>
              <a:prstGeom prst="hexagon">
                <a:avLst>
                  <a:gd name="adj" fmla="val 28898"/>
                  <a:gd name="vf" fmla="val 115470"/>
                </a:avLst>
              </a:prstGeom>
              <a:gradFill rotWithShape="1">
                <a:gsLst>
                  <a:gs pos="0">
                    <a:srgbClr val="44255D"/>
                  </a:gs>
                  <a:gs pos="100000">
                    <a:schemeClr val="hlink"/>
                  </a:gs>
                </a:gsLst>
                <a:lin ang="1890000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28722" name="Line 8"/>
            <p:cNvSpPr>
              <a:spLocks noChangeShapeType="1"/>
            </p:cNvSpPr>
            <p:nvPr/>
          </p:nvSpPr>
          <p:spPr bwMode="auto">
            <a:xfrm>
              <a:off x="272" y="317"/>
              <a:ext cx="18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408" y="0"/>
              <a:ext cx="1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Spark</a:t>
              </a:r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综述</a:t>
              </a:r>
              <a:endPara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8724" name="Text Box 10"/>
            <p:cNvSpPr txBox="1">
              <a:spLocks noChangeArrowheads="1"/>
            </p:cNvSpPr>
            <p:nvPr/>
          </p:nvSpPr>
          <p:spPr bwMode="auto">
            <a:xfrm>
              <a:off x="75" y="5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28677" name="Group 100"/>
          <p:cNvGrpSpPr>
            <a:grpSpLocks/>
          </p:cNvGrpSpPr>
          <p:nvPr/>
        </p:nvGrpSpPr>
        <p:grpSpPr bwMode="auto">
          <a:xfrm>
            <a:off x="604838" y="2127250"/>
            <a:ext cx="3311525" cy="576263"/>
            <a:chOff x="0" y="0"/>
            <a:chExt cx="2086" cy="363"/>
          </a:xfrm>
        </p:grpSpPr>
        <p:grpSp>
          <p:nvGrpSpPr>
            <p:cNvPr id="28714" name="Group 13"/>
            <p:cNvGrpSpPr>
              <a:grpSpLocks/>
            </p:cNvGrpSpPr>
            <p:nvPr/>
          </p:nvGrpSpPr>
          <p:grpSpPr bwMode="auto">
            <a:xfrm>
              <a:off x="0" y="2"/>
              <a:ext cx="351" cy="361"/>
              <a:chOff x="0" y="0"/>
              <a:chExt cx="1549" cy="1351"/>
            </a:xfrm>
          </p:grpSpPr>
          <p:sp>
            <p:nvSpPr>
              <p:cNvPr id="54" name="AutoShape 14"/>
              <p:cNvSpPr>
                <a:spLocks noChangeArrowheads="1"/>
              </p:cNvSpPr>
              <p:nvPr/>
            </p:nvSpPr>
            <p:spPr bwMode="auto">
              <a:xfrm>
                <a:off x="18" y="22"/>
                <a:ext cx="1531" cy="1329"/>
              </a:xfrm>
              <a:prstGeom prst="hexagon">
                <a:avLst>
                  <a:gd name="adj" fmla="val 28917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5" name="AutoShape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1" cy="1329"/>
              </a:xfrm>
              <a:prstGeom prst="hexagon">
                <a:avLst>
                  <a:gd name="adj" fmla="val 28917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 cmpd="sng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6" name="AutoShape 16"/>
              <p:cNvSpPr>
                <a:spLocks noChangeArrowheads="1"/>
              </p:cNvSpPr>
              <p:nvPr/>
            </p:nvSpPr>
            <p:spPr bwMode="auto">
              <a:xfrm>
                <a:off x="93" y="79"/>
                <a:ext cx="1346" cy="1171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44255D"/>
                  </a:gs>
                  <a:gs pos="100000">
                    <a:schemeClr val="hlink"/>
                  </a:gs>
                </a:gsLst>
                <a:lin ang="1890000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28715" name="Line 17"/>
            <p:cNvSpPr>
              <a:spLocks noChangeShapeType="1"/>
            </p:cNvSpPr>
            <p:nvPr/>
          </p:nvSpPr>
          <p:spPr bwMode="auto">
            <a:xfrm>
              <a:off x="272" y="318"/>
              <a:ext cx="18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408" y="0"/>
              <a:ext cx="16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zh-CN" altLang="en-US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核心</a:t>
              </a:r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技术</a:t>
              </a:r>
              <a:endPara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8717" name="Text Box 19"/>
            <p:cNvSpPr txBox="1">
              <a:spLocks noChangeArrowheads="1"/>
            </p:cNvSpPr>
            <p:nvPr/>
          </p:nvSpPr>
          <p:spPr bwMode="auto">
            <a:xfrm>
              <a:off x="75" y="5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28678" name="Group 21"/>
          <p:cNvGrpSpPr>
            <a:grpSpLocks/>
          </p:cNvGrpSpPr>
          <p:nvPr/>
        </p:nvGrpSpPr>
        <p:grpSpPr bwMode="auto">
          <a:xfrm>
            <a:off x="617538" y="3062288"/>
            <a:ext cx="557212" cy="573087"/>
            <a:chOff x="0" y="0"/>
            <a:chExt cx="1549" cy="1351"/>
          </a:xfrm>
        </p:grpSpPr>
        <p:sp>
          <p:nvSpPr>
            <p:cNvPr id="58" name="AutoShape 22"/>
            <p:cNvSpPr>
              <a:spLocks noChangeArrowheads="1"/>
            </p:cNvSpPr>
            <p:nvPr/>
          </p:nvSpPr>
          <p:spPr bwMode="auto">
            <a:xfrm>
              <a:off x="18" y="22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9" name="AutoShape 23"/>
            <p:cNvSpPr>
              <a:spLocks noChangeArrowheads="1"/>
            </p:cNvSpPr>
            <p:nvPr/>
          </p:nvSpPr>
          <p:spPr bwMode="auto">
            <a:xfrm>
              <a:off x="0" y="0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 cmpd="sng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0" name="AutoShape 24"/>
            <p:cNvSpPr>
              <a:spLocks noChangeArrowheads="1"/>
            </p:cNvSpPr>
            <p:nvPr/>
          </p:nvSpPr>
          <p:spPr bwMode="auto">
            <a:xfrm>
              <a:off x="93" y="79"/>
              <a:ext cx="1346" cy="1171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4255D"/>
                </a:gs>
                <a:gs pos="100000">
                  <a:schemeClr val="hlink"/>
                </a:gs>
              </a:gsLst>
              <a:lin ang="189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8679" name="Line 25"/>
          <p:cNvSpPr>
            <a:spLocks noChangeShapeType="1"/>
          </p:cNvSpPr>
          <p:nvPr/>
        </p:nvSpPr>
        <p:spPr bwMode="auto">
          <a:xfrm>
            <a:off x="1068388" y="3565525"/>
            <a:ext cx="2879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 Box 26"/>
          <p:cNvSpPr txBox="1">
            <a:spLocks noChangeArrowheads="1"/>
          </p:cNvSpPr>
          <p:nvPr/>
        </p:nvSpPr>
        <p:spPr bwMode="auto">
          <a:xfrm>
            <a:off x="1284288" y="3062288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Spark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架构</a:t>
            </a:r>
          </a:p>
        </p:txBody>
      </p:sp>
      <p:sp>
        <p:nvSpPr>
          <p:cNvPr id="28681" name="Text Box 27"/>
          <p:cNvSpPr txBox="1">
            <a:spLocks noChangeArrowheads="1"/>
          </p:cNvSpPr>
          <p:nvPr/>
        </p:nvSpPr>
        <p:spPr bwMode="auto">
          <a:xfrm>
            <a:off x="755650" y="3149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668338" y="3959225"/>
            <a:ext cx="3311525" cy="574675"/>
            <a:chOff x="668246" y="3959121"/>
            <a:chExt cx="3311525" cy="574675"/>
          </a:xfrm>
        </p:grpSpPr>
        <p:grpSp>
          <p:nvGrpSpPr>
            <p:cNvPr id="28704" name="Group 29"/>
            <p:cNvGrpSpPr>
              <a:grpSpLocks/>
            </p:cNvGrpSpPr>
            <p:nvPr/>
          </p:nvGrpSpPr>
          <p:grpSpPr bwMode="auto">
            <a:xfrm>
              <a:off x="668246" y="3960708"/>
              <a:ext cx="557212" cy="573088"/>
              <a:chOff x="0" y="0"/>
              <a:chExt cx="1549" cy="1351"/>
            </a:xfrm>
          </p:grpSpPr>
          <p:sp>
            <p:nvSpPr>
              <p:cNvPr id="70" name="AutoShape 30"/>
              <p:cNvSpPr>
                <a:spLocks noChangeArrowheads="1"/>
              </p:cNvSpPr>
              <p:nvPr/>
            </p:nvSpPr>
            <p:spPr bwMode="auto">
              <a:xfrm>
                <a:off x="18" y="22"/>
                <a:ext cx="1531" cy="1329"/>
              </a:xfrm>
              <a:prstGeom prst="hexagon">
                <a:avLst>
                  <a:gd name="adj" fmla="val 28917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1" name="AutoShape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1" cy="1329"/>
              </a:xfrm>
              <a:prstGeom prst="hexagon">
                <a:avLst>
                  <a:gd name="adj" fmla="val 28917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 cmpd="sng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3" name="AutoShape 32"/>
              <p:cNvSpPr>
                <a:spLocks noChangeArrowheads="1"/>
              </p:cNvSpPr>
              <p:nvPr/>
            </p:nvSpPr>
            <p:spPr bwMode="auto">
              <a:xfrm>
                <a:off x="93" y="79"/>
                <a:ext cx="1346" cy="1171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44255D"/>
                  </a:gs>
                  <a:gs pos="100000">
                    <a:schemeClr val="hlink"/>
                  </a:gs>
                </a:gsLst>
                <a:lin ang="1890000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28705" name="Line 33"/>
            <p:cNvSpPr>
              <a:spLocks noChangeShapeType="1"/>
            </p:cNvSpPr>
            <p:nvPr/>
          </p:nvSpPr>
          <p:spPr bwMode="auto">
            <a:xfrm>
              <a:off x="1100046" y="4462358"/>
              <a:ext cx="28797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1315946" y="3959121"/>
              <a:ext cx="22479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  <a:sym typeface="Arial" panose="020B0604020202020204" pitchFamily="34" charset="0"/>
                </a:rPr>
                <a:t>BDAS</a:t>
              </a:r>
              <a:r>
                <a:rPr lang="zh-CN" altLang="en-US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  <a:sym typeface="Arial" panose="020B0604020202020204" pitchFamily="34" charset="0"/>
                </a:rPr>
                <a:t>简介</a:t>
              </a:r>
            </a:p>
          </p:txBody>
        </p:sp>
        <p:sp>
          <p:nvSpPr>
            <p:cNvPr id="28707" name="Text Box 35"/>
            <p:cNvSpPr txBox="1">
              <a:spLocks noChangeArrowheads="1"/>
            </p:cNvSpPr>
            <p:nvPr/>
          </p:nvSpPr>
          <p:spPr bwMode="auto">
            <a:xfrm>
              <a:off x="787308" y="4044846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28683" name="Group 72"/>
          <p:cNvGrpSpPr>
            <a:grpSpLocks/>
          </p:cNvGrpSpPr>
          <p:nvPr/>
        </p:nvGrpSpPr>
        <p:grpSpPr bwMode="auto">
          <a:xfrm>
            <a:off x="5238750" y="4394200"/>
            <a:ext cx="557213" cy="573088"/>
            <a:chOff x="0" y="0"/>
            <a:chExt cx="351" cy="361"/>
          </a:xfrm>
        </p:grpSpPr>
        <p:sp>
          <p:nvSpPr>
            <p:cNvPr id="88" name="AutoShape 5"/>
            <p:cNvSpPr>
              <a:spLocks noChangeArrowheads="1"/>
            </p:cNvSpPr>
            <p:nvPr/>
          </p:nvSpPr>
          <p:spPr bwMode="auto">
            <a:xfrm>
              <a:off x="4" y="6"/>
              <a:ext cx="347" cy="355"/>
            </a:xfrm>
            <a:prstGeom prst="hexagon">
              <a:avLst>
                <a:gd name="adj" fmla="val 28917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0" name="AutoShape 6"/>
            <p:cNvSpPr>
              <a:spLocks noChangeArrowheads="1"/>
            </p:cNvSpPr>
            <p:nvPr/>
          </p:nvSpPr>
          <p:spPr bwMode="auto">
            <a:xfrm>
              <a:off x="0" y="0"/>
              <a:ext cx="347" cy="355"/>
            </a:xfrm>
            <a:prstGeom prst="hexagon">
              <a:avLst>
                <a:gd name="adj" fmla="val 28917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 cmpd="sng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" name="AutoShape 7"/>
            <p:cNvSpPr>
              <a:spLocks noChangeArrowheads="1"/>
            </p:cNvSpPr>
            <p:nvPr/>
          </p:nvSpPr>
          <p:spPr bwMode="auto">
            <a:xfrm>
              <a:off x="21" y="21"/>
              <a:ext cx="305" cy="313"/>
            </a:xfrm>
            <a:prstGeom prst="hexagon">
              <a:avLst>
                <a:gd name="adj" fmla="val 28898"/>
                <a:gd name="vf" fmla="val 115470"/>
              </a:avLst>
            </a:prstGeom>
            <a:gradFill rotWithShape="1">
              <a:gsLst>
                <a:gs pos="0">
                  <a:srgbClr val="44255D"/>
                </a:gs>
                <a:gs pos="100000">
                  <a:schemeClr val="hlink"/>
                </a:gs>
              </a:gsLst>
              <a:lin ang="189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8684" name="Line 8"/>
          <p:cNvSpPr>
            <a:spLocks noChangeShapeType="1"/>
          </p:cNvSpPr>
          <p:nvPr/>
        </p:nvSpPr>
        <p:spPr bwMode="auto">
          <a:xfrm flipV="1">
            <a:off x="5608638" y="4889500"/>
            <a:ext cx="2927350" cy="79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 Box 9"/>
          <p:cNvSpPr txBox="1">
            <a:spLocks noChangeArrowheads="1"/>
          </p:cNvSpPr>
          <p:nvPr/>
        </p:nvSpPr>
        <p:spPr bwMode="auto">
          <a:xfrm>
            <a:off x="5824538" y="4394200"/>
            <a:ext cx="1944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Scala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简介</a:t>
            </a:r>
          </a:p>
        </p:txBody>
      </p:sp>
      <p:sp>
        <p:nvSpPr>
          <p:cNvPr id="28686" name="Text Box 10"/>
          <p:cNvSpPr txBox="1">
            <a:spLocks noChangeArrowheads="1"/>
          </p:cNvSpPr>
          <p:nvPr/>
        </p:nvSpPr>
        <p:spPr bwMode="auto">
          <a:xfrm>
            <a:off x="5230813" y="4478338"/>
            <a:ext cx="4413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 7</a:t>
            </a:r>
          </a:p>
        </p:txBody>
      </p:sp>
      <p:grpSp>
        <p:nvGrpSpPr>
          <p:cNvPr id="28687" name="Group 29"/>
          <p:cNvGrpSpPr>
            <a:grpSpLocks/>
          </p:cNvGrpSpPr>
          <p:nvPr/>
        </p:nvGrpSpPr>
        <p:grpSpPr bwMode="auto">
          <a:xfrm>
            <a:off x="5224463" y="3365500"/>
            <a:ext cx="557212" cy="573088"/>
            <a:chOff x="0" y="0"/>
            <a:chExt cx="1549" cy="1351"/>
          </a:xfrm>
        </p:grpSpPr>
        <p:sp>
          <p:nvSpPr>
            <p:cNvPr id="100" name="AutoShape 30"/>
            <p:cNvSpPr>
              <a:spLocks noChangeArrowheads="1"/>
            </p:cNvSpPr>
            <p:nvPr/>
          </p:nvSpPr>
          <p:spPr bwMode="auto">
            <a:xfrm>
              <a:off x="18" y="22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1" name="AutoShape 31"/>
            <p:cNvSpPr>
              <a:spLocks noChangeArrowheads="1"/>
            </p:cNvSpPr>
            <p:nvPr/>
          </p:nvSpPr>
          <p:spPr bwMode="auto">
            <a:xfrm>
              <a:off x="0" y="0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 cmpd="sng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2" name="AutoShape 32"/>
            <p:cNvSpPr>
              <a:spLocks noChangeArrowheads="1"/>
            </p:cNvSpPr>
            <p:nvPr/>
          </p:nvSpPr>
          <p:spPr bwMode="auto">
            <a:xfrm>
              <a:off x="93" y="79"/>
              <a:ext cx="1346" cy="1171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4255D"/>
                </a:gs>
                <a:gs pos="100000">
                  <a:schemeClr val="hlink"/>
                </a:gs>
              </a:gsLst>
              <a:lin ang="189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8688" name="Line 33"/>
          <p:cNvSpPr>
            <a:spLocks noChangeShapeType="1"/>
          </p:cNvSpPr>
          <p:nvPr/>
        </p:nvSpPr>
        <p:spPr bwMode="auto">
          <a:xfrm>
            <a:off x="5656263" y="3867150"/>
            <a:ext cx="2879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Text Box 34"/>
          <p:cNvSpPr txBox="1">
            <a:spLocks noChangeArrowheads="1"/>
          </p:cNvSpPr>
          <p:nvPr/>
        </p:nvSpPr>
        <p:spPr bwMode="auto">
          <a:xfrm>
            <a:off x="5872163" y="3363913"/>
            <a:ext cx="26638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Spark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应用实例</a:t>
            </a:r>
          </a:p>
        </p:txBody>
      </p:sp>
      <p:sp>
        <p:nvSpPr>
          <p:cNvPr id="28690" name="Text Box 35"/>
          <p:cNvSpPr txBox="1">
            <a:spLocks noChangeArrowheads="1"/>
          </p:cNvSpPr>
          <p:nvPr/>
        </p:nvSpPr>
        <p:spPr bwMode="auto">
          <a:xfrm>
            <a:off x="5341938" y="3449638"/>
            <a:ext cx="312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6</a:t>
            </a:r>
          </a:p>
        </p:txBody>
      </p:sp>
      <p:grpSp>
        <p:nvGrpSpPr>
          <p:cNvPr id="28691" name="Group 29"/>
          <p:cNvGrpSpPr>
            <a:grpSpLocks/>
          </p:cNvGrpSpPr>
          <p:nvPr/>
        </p:nvGrpSpPr>
        <p:grpSpPr bwMode="auto">
          <a:xfrm>
            <a:off x="5224463" y="2413000"/>
            <a:ext cx="557212" cy="573088"/>
            <a:chOff x="0" y="0"/>
            <a:chExt cx="1549" cy="1351"/>
          </a:xfrm>
        </p:grpSpPr>
        <p:sp>
          <p:nvSpPr>
            <p:cNvPr id="107" name="AutoShape 30"/>
            <p:cNvSpPr>
              <a:spLocks noChangeArrowheads="1"/>
            </p:cNvSpPr>
            <p:nvPr/>
          </p:nvSpPr>
          <p:spPr bwMode="auto">
            <a:xfrm>
              <a:off x="18" y="22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8" name="AutoShape 31"/>
            <p:cNvSpPr>
              <a:spLocks noChangeArrowheads="1"/>
            </p:cNvSpPr>
            <p:nvPr/>
          </p:nvSpPr>
          <p:spPr bwMode="auto">
            <a:xfrm>
              <a:off x="0" y="0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 cmpd="sng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9" name="AutoShape 32"/>
            <p:cNvSpPr>
              <a:spLocks noChangeArrowheads="1"/>
            </p:cNvSpPr>
            <p:nvPr/>
          </p:nvSpPr>
          <p:spPr bwMode="auto">
            <a:xfrm>
              <a:off x="93" y="79"/>
              <a:ext cx="1346" cy="1171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4255D"/>
                </a:gs>
                <a:gs pos="100000">
                  <a:schemeClr val="hlink"/>
                </a:gs>
              </a:gsLst>
              <a:lin ang="189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8692" name="Line 33"/>
          <p:cNvSpPr>
            <a:spLocks noChangeShapeType="1"/>
          </p:cNvSpPr>
          <p:nvPr/>
        </p:nvSpPr>
        <p:spPr bwMode="auto">
          <a:xfrm>
            <a:off x="5656263" y="2914650"/>
            <a:ext cx="2879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Text Box 34"/>
          <p:cNvSpPr txBox="1">
            <a:spLocks noChangeArrowheads="1"/>
          </p:cNvSpPr>
          <p:nvPr/>
        </p:nvSpPr>
        <p:spPr bwMode="auto">
          <a:xfrm>
            <a:off x="5872163" y="2411413"/>
            <a:ext cx="25876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Spark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安装部署</a:t>
            </a:r>
          </a:p>
        </p:txBody>
      </p:sp>
      <p:sp>
        <p:nvSpPr>
          <p:cNvPr id="28694" name="Text Box 35"/>
          <p:cNvSpPr txBox="1">
            <a:spLocks noChangeArrowheads="1"/>
          </p:cNvSpPr>
          <p:nvPr/>
        </p:nvSpPr>
        <p:spPr bwMode="auto">
          <a:xfrm>
            <a:off x="5341938" y="2497138"/>
            <a:ext cx="3127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BDAS</a:t>
            </a:r>
            <a:r>
              <a:rPr lang="zh-CN" altLang="en-US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endParaRPr lang="zh-CN" altLang="en-US" sz="3200" b="0" dirty="0" smtClean="0"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9699" name="矩形 3"/>
          <p:cNvSpPr>
            <a:spLocks noChangeArrowheads="1"/>
          </p:cNvSpPr>
          <p:nvPr/>
        </p:nvSpPr>
        <p:spPr bwMode="auto">
          <a:xfrm>
            <a:off x="696913" y="1817670"/>
            <a:ext cx="84359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</a:rPr>
              <a:t>目前，</a:t>
            </a:r>
            <a:r>
              <a:rPr lang="en-US" altLang="zh-CN" sz="2400" dirty="0">
                <a:solidFill>
                  <a:srgbClr val="FFFF00"/>
                </a:solidFill>
              </a:rPr>
              <a:t>Spark</a:t>
            </a:r>
            <a:r>
              <a:rPr lang="zh-CN" altLang="en-US" sz="2400" dirty="0">
                <a:solidFill>
                  <a:srgbClr val="FFFF00"/>
                </a:solidFill>
              </a:rPr>
              <a:t>已经发展成为包含众多子项目的大数据计算平台。伯克利将</a:t>
            </a:r>
            <a:r>
              <a:rPr lang="en-US" altLang="zh-CN" sz="2400" dirty="0">
                <a:solidFill>
                  <a:srgbClr val="FFFF00"/>
                </a:solidFill>
              </a:rPr>
              <a:t>Spark</a:t>
            </a:r>
            <a:r>
              <a:rPr lang="zh-CN" altLang="en-US" sz="2400" dirty="0">
                <a:solidFill>
                  <a:srgbClr val="FFFF00"/>
                </a:solidFill>
              </a:rPr>
              <a:t>的整个生态系统称为伯克利数据分析栈（</a:t>
            </a:r>
            <a:r>
              <a:rPr lang="en-US" altLang="zh-CN" sz="2400" dirty="0">
                <a:solidFill>
                  <a:srgbClr val="FFFF00"/>
                </a:solidFill>
              </a:rPr>
              <a:t>BDAS</a:t>
            </a:r>
            <a:r>
              <a:rPr lang="zh-CN" altLang="en-US" sz="2400" dirty="0" smtClean="0">
                <a:solidFill>
                  <a:srgbClr val="FFFF00"/>
                </a:solidFill>
              </a:rPr>
              <a:t>），目前包含四个已经比较成熟的组件。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29700" name="图片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618787"/>
            <a:ext cx="4608512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400" smtClean="0"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sz="3200" smtClean="0">
                <a:latin typeface="黑体" panose="02010609060101010101" pitchFamily="49" charset="-122"/>
                <a:ea typeface="黑体" panose="02010609060101010101" pitchFamily="49" charset="-122"/>
              </a:rPr>
              <a:t>BDAS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/>
        </p:nvSpPr>
        <p:spPr bwMode="auto">
          <a:xfrm>
            <a:off x="1163638" y="2911475"/>
            <a:ext cx="7056437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i="1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谈到</a:t>
            </a:r>
            <a:r>
              <a:rPr lang="en-US" altLang="zh-CN" sz="2400" i="1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Spark SQL</a:t>
            </a:r>
            <a:r>
              <a:rPr lang="zh-CN" altLang="en-US" sz="2400" i="1" dirty="0">
                <a:solidFill>
                  <a:srgbClr val="FFFF00"/>
                </a:solidFill>
                <a:ea typeface="宋体" panose="02010600030101010101" pitchFamily="2" charset="-122"/>
              </a:rPr>
              <a:t>：首先需要从</a:t>
            </a:r>
            <a:r>
              <a:rPr lang="en-US" altLang="zh-CN" sz="2400" i="1" dirty="0">
                <a:solidFill>
                  <a:srgbClr val="FFFF00"/>
                </a:solidFill>
                <a:ea typeface="宋体" panose="02010600030101010101" pitchFamily="2" charset="-122"/>
              </a:rPr>
              <a:t>Shark</a:t>
            </a:r>
            <a:r>
              <a:rPr lang="zh-CN" altLang="en-US" sz="2400" i="1" dirty="0">
                <a:solidFill>
                  <a:srgbClr val="FFFF00"/>
                </a:solidFill>
                <a:ea typeface="宋体" panose="02010600030101010101" pitchFamily="2" charset="-122"/>
              </a:rPr>
              <a:t>说起。</a:t>
            </a:r>
          </a:p>
        </p:txBody>
      </p:sp>
      <p:grpSp>
        <p:nvGrpSpPr>
          <p:cNvPr id="32773" name="Group 19"/>
          <p:cNvGrpSpPr>
            <a:grpSpLocks/>
          </p:cNvGrpSpPr>
          <p:nvPr/>
        </p:nvGrpSpPr>
        <p:grpSpPr bwMode="auto">
          <a:xfrm>
            <a:off x="722313" y="1008063"/>
            <a:ext cx="3057525" cy="609600"/>
            <a:chOff x="-21" y="17"/>
            <a:chExt cx="1926" cy="384"/>
          </a:xfrm>
        </p:grpSpPr>
        <p:sp>
          <p:nvSpPr>
            <p:cNvPr id="32774" name="AutoShape 4"/>
            <p:cNvSpPr>
              <a:spLocks noChangeArrowheads="1"/>
            </p:cNvSpPr>
            <p:nvPr/>
          </p:nvSpPr>
          <p:spPr bwMode="auto">
            <a:xfrm>
              <a:off x="136" y="17"/>
              <a:ext cx="1769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Spark SQL</a:t>
              </a:r>
              <a:endParaRPr lang="zh-CN" alt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30727" name="Group 6"/>
            <p:cNvGrpSpPr>
              <a:grpSpLocks/>
            </p:cNvGrpSpPr>
            <p:nvPr/>
          </p:nvGrpSpPr>
          <p:grpSpPr bwMode="auto">
            <a:xfrm>
              <a:off x="-21" y="17"/>
              <a:ext cx="388" cy="384"/>
              <a:chOff x="-102" y="81"/>
              <a:chExt cx="1856" cy="1834"/>
            </a:xfrm>
          </p:grpSpPr>
          <p:pic>
            <p:nvPicPr>
              <p:cNvPr id="30729" name="Picture 7" descr="ball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2" y="81"/>
                <a:ext cx="1836" cy="1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" name="Oval 8"/>
              <p:cNvSpPr>
                <a:spLocks noChangeArrowheads="1"/>
              </p:cNvSpPr>
              <p:nvPr/>
            </p:nvSpPr>
            <p:spPr bwMode="auto">
              <a:xfrm>
                <a:off x="80" y="81"/>
                <a:ext cx="1674" cy="1672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19050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32778" name="Text Box 9"/>
            <p:cNvSpPr txBox="1">
              <a:spLocks noChangeArrowheads="1"/>
            </p:cNvSpPr>
            <p:nvPr/>
          </p:nvSpPr>
          <p:spPr bwMode="auto">
            <a:xfrm>
              <a:off x="21" y="96"/>
              <a:ext cx="432" cy="19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7A19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65E13"/>
                      </a:gs>
                      <a:gs pos="100000">
                        <a:srgbClr val="FFCC2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marL="233363" indent="-233363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zh-CN" alt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.1</a:t>
              </a:r>
            </a:p>
          </p:txBody>
        </p:sp>
      </p:grpSp>
      <p:pic>
        <p:nvPicPr>
          <p:cNvPr id="30725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400" smtClean="0"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sz="3200" smtClean="0">
                <a:latin typeface="黑体" panose="02010609060101010101" pitchFamily="49" charset="-122"/>
                <a:ea typeface="黑体" panose="02010609060101010101" pitchFamily="49" charset="-122"/>
              </a:rPr>
              <a:t>BDAS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</a:p>
        </p:txBody>
      </p:sp>
      <p:grpSp>
        <p:nvGrpSpPr>
          <p:cNvPr id="33795" name="Group 13"/>
          <p:cNvGrpSpPr>
            <a:grpSpLocks/>
          </p:cNvGrpSpPr>
          <p:nvPr/>
        </p:nvGrpSpPr>
        <p:grpSpPr bwMode="auto">
          <a:xfrm>
            <a:off x="900113" y="1052513"/>
            <a:ext cx="2663653" cy="587375"/>
            <a:chOff x="0" y="0"/>
            <a:chExt cx="2405" cy="370"/>
          </a:xfrm>
        </p:grpSpPr>
        <p:sp>
          <p:nvSpPr>
            <p:cNvPr id="2" name="AutoShape 4"/>
            <p:cNvSpPr>
              <a:spLocks noChangeArrowheads="1"/>
            </p:cNvSpPr>
            <p:nvPr/>
          </p:nvSpPr>
          <p:spPr bwMode="auto">
            <a:xfrm>
              <a:off x="181" y="0"/>
              <a:ext cx="2224" cy="37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Shark</a:t>
              </a:r>
              <a:r>
                <a:rPr lang="zh-CN" alt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起源</a:t>
              </a:r>
              <a:endParaRPr lang="zh-CN" altLang="en-US" sz="1800" b="0" dirty="0" smtClean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31752" name="Picture 7" descr="bal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63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3798" name="Oval 8"/>
            <p:cNvSpPr>
              <a:spLocks noChangeArrowheads="1"/>
            </p:cNvSpPr>
            <p:nvPr/>
          </p:nvSpPr>
          <p:spPr bwMode="auto">
            <a:xfrm>
              <a:off x="25" y="16"/>
              <a:ext cx="513" cy="338"/>
            </a:xfrm>
            <a:prstGeom prst="ellipse">
              <a:avLst/>
            </a:prstGeom>
            <a:solidFill>
              <a:srgbClr val="000000">
                <a:alpha val="50000"/>
              </a:srgbClr>
            </a:solidFill>
            <a:ln w="1905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latinLnBrk="1" hangingPunct="1">
                <a:buFont typeface="Arial" panose="020B0604020202020204" pitchFamily="34" charset="0"/>
                <a:buNone/>
                <a:defRPr/>
              </a:pPr>
              <a:endParaRPr lang="zh-CN" altLang="en-US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</a:endParaRPr>
            </a:p>
          </p:txBody>
        </p:sp>
        <p:sp>
          <p:nvSpPr>
            <p:cNvPr id="33799" name="Text Box 9"/>
            <p:cNvSpPr txBox="1">
              <a:spLocks noChangeArrowheads="1"/>
            </p:cNvSpPr>
            <p:nvPr/>
          </p:nvSpPr>
          <p:spPr bwMode="auto">
            <a:xfrm>
              <a:off x="52" y="93"/>
              <a:ext cx="492" cy="173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7A19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65E13"/>
                      </a:gs>
                      <a:gs pos="100000">
                        <a:srgbClr val="FFCC2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marL="233363" indent="-233363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sz="1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zh-CN" altLang="en-US" sz="1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</a:t>
              </a:r>
              <a:r>
                <a:rPr lang="en-US" altLang="zh-CN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endParaRPr 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1748" name="Rectangle 3"/>
          <p:cNvSpPr>
            <a:spLocks noGrp="1" noChangeArrowheads="1"/>
          </p:cNvSpPr>
          <p:nvPr/>
        </p:nvSpPr>
        <p:spPr bwMode="auto">
          <a:xfrm>
            <a:off x="215900" y="1844675"/>
            <a:ext cx="892810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1700" b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33802" name="Text Box 12"/>
          <p:cNvSpPr txBox="1">
            <a:spLocks noChangeArrowheads="1"/>
          </p:cNvSpPr>
          <p:nvPr/>
        </p:nvSpPr>
        <p:spPr bwMode="auto">
          <a:xfrm>
            <a:off x="792163" y="2349500"/>
            <a:ext cx="7775575" cy="312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2400" dirty="0" smtClean="0">
                <a:solidFill>
                  <a:srgbClr val="FFFF00"/>
                </a:solidFill>
              </a:rPr>
              <a:t>为了</a:t>
            </a:r>
            <a:r>
              <a:rPr lang="zh-CN" altLang="zh-CN" sz="2400" dirty="0" smtClean="0">
                <a:solidFill>
                  <a:srgbClr val="FFFF00"/>
                </a:solidFill>
              </a:rPr>
              <a:t>给</a:t>
            </a:r>
            <a:r>
              <a:rPr lang="zh-CN" altLang="zh-CN" sz="2400" dirty="0">
                <a:solidFill>
                  <a:srgbClr val="FFFF00"/>
                </a:solidFill>
              </a:rPr>
              <a:t>熟悉</a:t>
            </a:r>
            <a:r>
              <a:rPr lang="en-US" altLang="zh-CN" sz="2400" dirty="0">
                <a:solidFill>
                  <a:srgbClr val="FFFF00"/>
                </a:solidFill>
              </a:rPr>
              <a:t>RDBMS</a:t>
            </a:r>
            <a:r>
              <a:rPr lang="zh-CN" altLang="zh-CN" sz="2400" dirty="0">
                <a:solidFill>
                  <a:srgbClr val="FFFF00"/>
                </a:solidFill>
              </a:rPr>
              <a:t>但又不理解</a:t>
            </a:r>
            <a:r>
              <a:rPr lang="en-US" altLang="zh-CN" sz="2400" dirty="0" err="1">
                <a:solidFill>
                  <a:srgbClr val="FFFF00"/>
                </a:solidFill>
              </a:rPr>
              <a:t>MapReduce</a:t>
            </a:r>
            <a:r>
              <a:rPr lang="zh-CN" altLang="zh-CN" sz="2400" dirty="0">
                <a:solidFill>
                  <a:srgbClr val="FFFF00"/>
                </a:solidFill>
              </a:rPr>
              <a:t>的技术人员提供快速上手的工具，</a:t>
            </a:r>
            <a:r>
              <a:rPr lang="en-US" altLang="zh-CN" sz="2400" dirty="0">
                <a:solidFill>
                  <a:srgbClr val="FFFF00"/>
                </a:solidFill>
              </a:rPr>
              <a:t>Hive</a:t>
            </a:r>
            <a:r>
              <a:rPr lang="zh-CN" altLang="zh-CN" sz="2400" dirty="0">
                <a:solidFill>
                  <a:srgbClr val="FFFF00"/>
                </a:solidFill>
              </a:rPr>
              <a:t>应运而生，它是当时唯一运行在</a:t>
            </a:r>
            <a:r>
              <a:rPr lang="en-US" altLang="zh-CN" sz="2400" dirty="0" err="1">
                <a:solidFill>
                  <a:srgbClr val="FFFF00"/>
                </a:solidFill>
              </a:rPr>
              <a:t>Hadoop</a:t>
            </a:r>
            <a:r>
              <a:rPr lang="zh-CN" altLang="zh-CN" sz="2400" dirty="0">
                <a:solidFill>
                  <a:srgbClr val="FFFF00"/>
                </a:solidFill>
              </a:rPr>
              <a:t>上的</a:t>
            </a:r>
            <a:r>
              <a:rPr lang="en-US" altLang="zh-CN" sz="2400" dirty="0">
                <a:solidFill>
                  <a:srgbClr val="FFFF00"/>
                </a:solidFill>
              </a:rPr>
              <a:t>SQL-on-</a:t>
            </a:r>
            <a:r>
              <a:rPr lang="en-US" altLang="zh-CN" sz="2400" dirty="0" err="1">
                <a:solidFill>
                  <a:srgbClr val="FFFF00"/>
                </a:solidFill>
              </a:rPr>
              <a:t>Hadoop</a:t>
            </a:r>
            <a:r>
              <a:rPr lang="zh-CN" altLang="zh-CN" sz="2400" dirty="0">
                <a:solidFill>
                  <a:srgbClr val="FFFF00"/>
                </a:solidFill>
              </a:rPr>
              <a:t>工具。但是</a:t>
            </a:r>
            <a:r>
              <a:rPr lang="en-US" altLang="zh-CN" sz="2400" dirty="0" err="1">
                <a:solidFill>
                  <a:srgbClr val="FFFF00"/>
                </a:solidFill>
              </a:rPr>
              <a:t>MapReduce</a:t>
            </a:r>
            <a:r>
              <a:rPr lang="zh-CN" altLang="zh-CN" sz="2400" dirty="0">
                <a:solidFill>
                  <a:srgbClr val="FFFF00"/>
                </a:solidFill>
              </a:rPr>
              <a:t>计算过程中大量的中间磁盘落地过程消耗了大量的</a:t>
            </a:r>
            <a:r>
              <a:rPr lang="en-US" altLang="zh-CN" sz="2400" dirty="0">
                <a:solidFill>
                  <a:srgbClr val="FFFF00"/>
                </a:solidFill>
              </a:rPr>
              <a:t>I/O</a:t>
            </a:r>
            <a:r>
              <a:rPr lang="zh-CN" altLang="zh-CN" sz="2400" dirty="0">
                <a:solidFill>
                  <a:srgbClr val="FFFF00"/>
                </a:solidFill>
              </a:rPr>
              <a:t>，降低的运行效率，为了提高</a:t>
            </a:r>
            <a:r>
              <a:rPr lang="en-US" altLang="zh-CN" sz="2400" dirty="0">
                <a:solidFill>
                  <a:srgbClr val="FFFF00"/>
                </a:solidFill>
              </a:rPr>
              <a:t>SQL-on-</a:t>
            </a:r>
            <a:r>
              <a:rPr lang="en-US" altLang="zh-CN" sz="2400" dirty="0" err="1">
                <a:solidFill>
                  <a:srgbClr val="FFFF00"/>
                </a:solidFill>
              </a:rPr>
              <a:t>Hadoop</a:t>
            </a:r>
            <a:r>
              <a:rPr lang="zh-CN" altLang="zh-CN" sz="2400" dirty="0">
                <a:solidFill>
                  <a:srgbClr val="FFFF00"/>
                </a:solidFill>
              </a:rPr>
              <a:t>的效率，大量的</a:t>
            </a:r>
            <a:r>
              <a:rPr lang="en-US" altLang="zh-CN" sz="2400" dirty="0">
                <a:solidFill>
                  <a:srgbClr val="FFFF00"/>
                </a:solidFill>
              </a:rPr>
              <a:t>SQL-on-</a:t>
            </a:r>
            <a:r>
              <a:rPr lang="en-US" altLang="zh-CN" sz="2400" dirty="0" err="1">
                <a:solidFill>
                  <a:srgbClr val="FFFF00"/>
                </a:solidFill>
              </a:rPr>
              <a:t>Hadoop</a:t>
            </a:r>
            <a:r>
              <a:rPr lang="zh-CN" altLang="zh-CN" sz="2400" dirty="0">
                <a:solidFill>
                  <a:srgbClr val="FFFF00"/>
                </a:solidFill>
              </a:rPr>
              <a:t>工具开始产生</a:t>
            </a:r>
            <a:r>
              <a:rPr lang="zh-CN" altLang="zh-CN" sz="2400" dirty="0" smtClean="0">
                <a:solidFill>
                  <a:srgbClr val="FFFF00"/>
                </a:solidFill>
              </a:rPr>
              <a:t>。</a:t>
            </a:r>
            <a:r>
              <a:rPr lang="zh-CN" altLang="en-US" sz="2400" dirty="0" smtClean="0">
                <a:solidFill>
                  <a:srgbClr val="FFFF00"/>
                </a:solidFill>
              </a:rPr>
              <a:t>其中就包括</a:t>
            </a:r>
            <a:r>
              <a:rPr lang="en-US" altLang="zh-CN" sz="2400" dirty="0" smtClean="0">
                <a:solidFill>
                  <a:srgbClr val="FFFF00"/>
                </a:solidFill>
              </a:rPr>
              <a:t>Shark</a:t>
            </a:r>
            <a:endParaRPr lang="zh-CN" altLang="zh-CN" sz="2400" dirty="0">
              <a:solidFill>
                <a:srgbClr val="FFFF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pic>
        <p:nvPicPr>
          <p:cNvPr id="31750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400" smtClean="0"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sz="3200" smtClean="0">
                <a:latin typeface="黑体" panose="02010609060101010101" pitchFamily="49" charset="-122"/>
                <a:ea typeface="黑体" panose="02010609060101010101" pitchFamily="49" charset="-122"/>
              </a:rPr>
              <a:t>BDAS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</a:p>
        </p:txBody>
      </p:sp>
      <p:grpSp>
        <p:nvGrpSpPr>
          <p:cNvPr id="34821" name="Group 15"/>
          <p:cNvGrpSpPr>
            <a:grpSpLocks/>
          </p:cNvGrpSpPr>
          <p:nvPr/>
        </p:nvGrpSpPr>
        <p:grpSpPr bwMode="auto">
          <a:xfrm>
            <a:off x="900113" y="1052513"/>
            <a:ext cx="3527425" cy="587375"/>
            <a:chOff x="0" y="0"/>
            <a:chExt cx="2222" cy="370"/>
          </a:xfrm>
        </p:grpSpPr>
        <p:sp>
          <p:nvSpPr>
            <p:cNvPr id="34822" name="AutoShape 4"/>
            <p:cNvSpPr>
              <a:spLocks noChangeArrowheads="1"/>
            </p:cNvSpPr>
            <p:nvPr/>
          </p:nvSpPr>
          <p:spPr bwMode="auto">
            <a:xfrm>
              <a:off x="181" y="0"/>
              <a:ext cx="2041" cy="37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Shark</a:t>
              </a:r>
              <a:r>
                <a:rPr lang="zh-CN" alt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与</a:t>
              </a: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hive</a:t>
              </a:r>
              <a:endParaRPr lang="zh-CN" altLang="en-US" sz="1800" b="0" dirty="0" smtClean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32776" name="Picture 7" descr="bal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63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4824" name="Oval 8"/>
            <p:cNvSpPr>
              <a:spLocks noChangeArrowheads="1"/>
            </p:cNvSpPr>
            <p:nvPr/>
          </p:nvSpPr>
          <p:spPr bwMode="auto">
            <a:xfrm>
              <a:off x="25" y="16"/>
              <a:ext cx="513" cy="338"/>
            </a:xfrm>
            <a:prstGeom prst="ellipse">
              <a:avLst/>
            </a:prstGeom>
            <a:solidFill>
              <a:srgbClr val="000000">
                <a:alpha val="50000"/>
              </a:srgbClr>
            </a:solidFill>
            <a:ln w="1905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latinLnBrk="1" hangingPunct="1">
                <a:buFont typeface="Arial" panose="020B0604020202020204" pitchFamily="34" charset="0"/>
                <a:buNone/>
                <a:defRPr/>
              </a:pPr>
              <a:endParaRPr lang="zh-CN" altLang="en-US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</a:endParaRPr>
            </a:p>
          </p:txBody>
        </p:sp>
        <p:sp>
          <p:nvSpPr>
            <p:cNvPr id="34825" name="Text Box 9"/>
            <p:cNvSpPr txBox="1">
              <a:spLocks noChangeArrowheads="1"/>
            </p:cNvSpPr>
            <p:nvPr/>
          </p:nvSpPr>
          <p:spPr bwMode="auto">
            <a:xfrm>
              <a:off x="52" y="93"/>
              <a:ext cx="492" cy="173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7A19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65E13"/>
                      </a:gs>
                      <a:gs pos="100000">
                        <a:srgbClr val="FFCC2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marL="233363" indent="-233363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sz="1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zh-CN" altLang="en-US" sz="1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</a:t>
              </a:r>
              <a:r>
                <a:rPr lang="en-US" altLang="zh-CN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  <a:endParaRPr 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pic>
        <p:nvPicPr>
          <p:cNvPr id="3277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56" y="3389929"/>
            <a:ext cx="7086600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矩形 2"/>
          <p:cNvSpPr>
            <a:spLocks noChangeArrowheads="1"/>
          </p:cNvSpPr>
          <p:nvPr/>
        </p:nvSpPr>
        <p:spPr bwMode="auto">
          <a:xfrm>
            <a:off x="982663" y="1825625"/>
            <a:ext cx="76215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Shark</a:t>
            </a:r>
            <a:r>
              <a:rPr lang="zh-CN" altLang="en-US" sz="2400" dirty="0" smtClean="0">
                <a:solidFill>
                  <a:srgbClr val="FFFF00"/>
                </a:solidFill>
              </a:rPr>
              <a:t>基于</a:t>
            </a:r>
            <a:r>
              <a:rPr lang="en-US" altLang="zh-CN" sz="2400" dirty="0" smtClean="0">
                <a:solidFill>
                  <a:srgbClr val="FFFF00"/>
                </a:solidFill>
              </a:rPr>
              <a:t>Hive</a:t>
            </a:r>
            <a:r>
              <a:rPr lang="zh-CN" altLang="en-US" sz="2400" dirty="0" smtClean="0">
                <a:solidFill>
                  <a:srgbClr val="FFFF00"/>
                </a:solidFill>
              </a:rPr>
              <a:t>修改了内存</a:t>
            </a:r>
            <a:r>
              <a:rPr lang="zh-CN" altLang="en-US" sz="2400" dirty="0">
                <a:solidFill>
                  <a:srgbClr val="FFFF00"/>
                </a:solidFill>
              </a:rPr>
              <a:t>管理、物理计划、执行三个模块，并使之能运行在</a:t>
            </a:r>
            <a:r>
              <a:rPr lang="en-US" altLang="zh-CN" sz="2400" dirty="0">
                <a:solidFill>
                  <a:srgbClr val="FFFF00"/>
                </a:solidFill>
              </a:rPr>
              <a:t>Spark</a:t>
            </a:r>
            <a:r>
              <a:rPr lang="zh-CN" altLang="en-US" sz="2400" dirty="0">
                <a:solidFill>
                  <a:srgbClr val="FFFF00"/>
                </a:solidFill>
              </a:rPr>
              <a:t>引擎上，从而使得</a:t>
            </a:r>
            <a:r>
              <a:rPr lang="en-US" altLang="zh-CN" sz="2400" dirty="0">
                <a:solidFill>
                  <a:srgbClr val="FFFF00"/>
                </a:solidFill>
              </a:rPr>
              <a:t>SQL</a:t>
            </a:r>
            <a:r>
              <a:rPr lang="zh-CN" altLang="en-US" sz="2400" dirty="0">
                <a:solidFill>
                  <a:srgbClr val="FFFF00"/>
                </a:solidFill>
              </a:rPr>
              <a:t>查询的速度得到</a:t>
            </a:r>
            <a:r>
              <a:rPr lang="en-US" altLang="zh-CN" sz="2400" dirty="0">
                <a:solidFill>
                  <a:srgbClr val="FFFF00"/>
                </a:solidFill>
              </a:rPr>
              <a:t>10-100</a:t>
            </a:r>
            <a:r>
              <a:rPr lang="zh-CN" altLang="en-US" sz="2400" dirty="0">
                <a:solidFill>
                  <a:srgbClr val="FFFF00"/>
                </a:solidFill>
              </a:rPr>
              <a:t>倍的提升</a:t>
            </a:r>
          </a:p>
        </p:txBody>
      </p:sp>
      <p:pic>
        <p:nvPicPr>
          <p:cNvPr id="32774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400" smtClean="0"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sz="3200" smtClean="0">
                <a:latin typeface="黑体" panose="02010609060101010101" pitchFamily="49" charset="-122"/>
                <a:ea typeface="黑体" panose="02010609060101010101" pitchFamily="49" charset="-122"/>
              </a:rPr>
              <a:t>BDAS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</a:p>
        </p:txBody>
      </p:sp>
      <p:grpSp>
        <p:nvGrpSpPr>
          <p:cNvPr id="35843" name="Group 13"/>
          <p:cNvGrpSpPr>
            <a:grpSpLocks/>
          </p:cNvGrpSpPr>
          <p:nvPr/>
        </p:nvGrpSpPr>
        <p:grpSpPr bwMode="auto">
          <a:xfrm>
            <a:off x="684213" y="981075"/>
            <a:ext cx="2951165" cy="576263"/>
            <a:chOff x="0" y="0"/>
            <a:chExt cx="1859" cy="318"/>
          </a:xfrm>
        </p:grpSpPr>
        <p:sp>
          <p:nvSpPr>
            <p:cNvPr id="2" name="AutoShape 4"/>
            <p:cNvSpPr>
              <a:spLocks noChangeArrowheads="1"/>
            </p:cNvSpPr>
            <p:nvPr/>
          </p:nvSpPr>
          <p:spPr bwMode="auto">
            <a:xfrm>
              <a:off x="98" y="0"/>
              <a:ext cx="1761" cy="31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Spark SQL</a:t>
              </a:r>
              <a:endParaRPr lang="zh-CN" altLang="en-US" sz="1800" b="0" dirty="0" smtClean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33799" name="Group 6"/>
            <p:cNvGrpSpPr>
              <a:grpSpLocks/>
            </p:cNvGrpSpPr>
            <p:nvPr/>
          </p:nvGrpSpPr>
          <p:grpSpPr bwMode="auto">
            <a:xfrm>
              <a:off x="0" y="0"/>
              <a:ext cx="391" cy="318"/>
              <a:chOff x="0" y="0"/>
              <a:chExt cx="1836" cy="1834"/>
            </a:xfrm>
          </p:grpSpPr>
          <p:pic>
            <p:nvPicPr>
              <p:cNvPr id="33801" name="Picture 7" descr="b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36" cy="1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5847" name="Oval 8"/>
              <p:cNvSpPr>
                <a:spLocks noChangeArrowheads="1"/>
              </p:cNvSpPr>
              <p:nvPr/>
            </p:nvSpPr>
            <p:spPr bwMode="auto">
              <a:xfrm>
                <a:off x="80" y="81"/>
                <a:ext cx="1676" cy="1672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19050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20" y="80"/>
              <a:ext cx="342" cy="170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7A19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65E13"/>
                      </a:gs>
                      <a:gs pos="100000">
                        <a:srgbClr val="FFCC2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marL="233363" indent="-233363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zh-CN" alt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</a:t>
              </a:r>
              <a:r>
                <a:rPr lang="en-US" altLang="zh-CN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3796" name="矩形 4"/>
          <p:cNvSpPr>
            <a:spLocks noChangeArrowheads="1"/>
          </p:cNvSpPr>
          <p:nvPr/>
        </p:nvSpPr>
        <p:spPr bwMode="auto">
          <a:xfrm>
            <a:off x="677840" y="1988840"/>
            <a:ext cx="8050212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Shark</a:t>
            </a:r>
            <a:r>
              <a:rPr lang="zh-CN" altLang="en-US" sz="2400" dirty="0" smtClean="0">
                <a:solidFill>
                  <a:srgbClr val="FFFF00"/>
                </a:solidFill>
              </a:rPr>
              <a:t>缺陷：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Shark</a:t>
            </a:r>
            <a:r>
              <a:rPr lang="zh-CN" altLang="en-US" sz="2400" dirty="0">
                <a:solidFill>
                  <a:srgbClr val="FFFF00"/>
                </a:solidFill>
              </a:rPr>
              <a:t>对于</a:t>
            </a:r>
            <a:r>
              <a:rPr lang="en-US" altLang="zh-CN" sz="2400" dirty="0">
                <a:solidFill>
                  <a:srgbClr val="FFFF00"/>
                </a:solidFill>
              </a:rPr>
              <a:t>Hive</a:t>
            </a:r>
            <a:r>
              <a:rPr lang="zh-CN" altLang="en-US" sz="2400" dirty="0">
                <a:solidFill>
                  <a:srgbClr val="FFFF00"/>
                </a:solidFill>
              </a:rPr>
              <a:t>的太多</a:t>
            </a:r>
            <a:r>
              <a:rPr lang="zh-CN" altLang="en-US" sz="2400" dirty="0" smtClean="0">
                <a:solidFill>
                  <a:srgbClr val="FFFF00"/>
                </a:solidFill>
              </a:rPr>
              <a:t>依赖，</a:t>
            </a:r>
            <a:r>
              <a:rPr lang="zh-CN" altLang="en-US" sz="2400" dirty="0">
                <a:solidFill>
                  <a:srgbClr val="FFFF00"/>
                </a:solidFill>
              </a:rPr>
              <a:t>制约了</a:t>
            </a:r>
            <a:r>
              <a:rPr lang="en-US" altLang="zh-CN" sz="2400" dirty="0">
                <a:solidFill>
                  <a:srgbClr val="FFFF00"/>
                </a:solidFill>
              </a:rPr>
              <a:t>Spark</a:t>
            </a:r>
            <a:r>
              <a:rPr lang="zh-CN" altLang="en-US" sz="2400" dirty="0">
                <a:solidFill>
                  <a:srgbClr val="FFFF00"/>
                </a:solidFill>
              </a:rPr>
              <a:t>的</a:t>
            </a:r>
            <a:r>
              <a:rPr lang="en-US" altLang="zh-CN" sz="2400" dirty="0">
                <a:solidFill>
                  <a:srgbClr val="FFFF00"/>
                </a:solidFill>
              </a:rPr>
              <a:t>One Stack Rule Them All</a:t>
            </a:r>
            <a:r>
              <a:rPr lang="zh-CN" altLang="en-US" sz="2400" dirty="0">
                <a:solidFill>
                  <a:srgbClr val="FFFF00"/>
                </a:solidFill>
              </a:rPr>
              <a:t>的既定方针，制约了</a:t>
            </a:r>
            <a:r>
              <a:rPr lang="en-US" altLang="zh-CN" sz="2400" dirty="0">
                <a:solidFill>
                  <a:srgbClr val="FFFF00"/>
                </a:solidFill>
              </a:rPr>
              <a:t>Spark</a:t>
            </a:r>
            <a:r>
              <a:rPr lang="zh-CN" altLang="en-US" sz="2400" dirty="0">
                <a:solidFill>
                  <a:srgbClr val="FFFF00"/>
                </a:solidFill>
              </a:rPr>
              <a:t>各个组件的相互</a:t>
            </a:r>
            <a:r>
              <a:rPr lang="zh-CN" altLang="en-US" sz="2400" dirty="0" smtClean="0">
                <a:solidFill>
                  <a:srgbClr val="FFFF00"/>
                </a:solidFill>
              </a:rPr>
              <a:t>集成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 smtClean="0">
                <a:solidFill>
                  <a:srgbClr val="FFFF00"/>
                </a:solidFill>
              </a:rPr>
              <a:t>SparkSQL</a:t>
            </a:r>
            <a:r>
              <a:rPr lang="zh-CN" altLang="en-US" sz="2400" dirty="0">
                <a:solidFill>
                  <a:srgbClr val="FFFF00"/>
                </a:solidFill>
              </a:rPr>
              <a:t>抛弃原有</a:t>
            </a:r>
            <a:r>
              <a:rPr lang="en-US" altLang="zh-CN" sz="2400" dirty="0">
                <a:solidFill>
                  <a:srgbClr val="FFFF00"/>
                </a:solidFill>
              </a:rPr>
              <a:t>Shark</a:t>
            </a:r>
            <a:r>
              <a:rPr lang="zh-CN" altLang="en-US" sz="2400" dirty="0">
                <a:solidFill>
                  <a:srgbClr val="FFFF00"/>
                </a:solidFill>
              </a:rPr>
              <a:t>的代码，汲取了</a:t>
            </a:r>
            <a:r>
              <a:rPr lang="en-US" altLang="zh-CN" sz="2400" dirty="0">
                <a:solidFill>
                  <a:srgbClr val="FFFF00"/>
                </a:solidFill>
              </a:rPr>
              <a:t>Shark</a:t>
            </a:r>
            <a:r>
              <a:rPr lang="zh-CN" altLang="en-US" sz="2400" dirty="0">
                <a:solidFill>
                  <a:srgbClr val="FFFF00"/>
                </a:solidFill>
              </a:rPr>
              <a:t>的一些优点，如内存列存储（</a:t>
            </a:r>
            <a:r>
              <a:rPr lang="en-US" altLang="zh-CN" sz="2400" dirty="0">
                <a:solidFill>
                  <a:srgbClr val="FFFF00"/>
                </a:solidFill>
              </a:rPr>
              <a:t>In-Memory Columnar Storage</a:t>
            </a:r>
            <a:r>
              <a:rPr lang="zh-CN" altLang="en-US" sz="2400" dirty="0">
                <a:solidFill>
                  <a:srgbClr val="FFFF00"/>
                </a:solidFill>
              </a:rPr>
              <a:t>）、</a:t>
            </a:r>
            <a:r>
              <a:rPr lang="en-US" altLang="zh-CN" sz="2400" dirty="0">
                <a:solidFill>
                  <a:srgbClr val="FFFF00"/>
                </a:solidFill>
              </a:rPr>
              <a:t>Hive</a:t>
            </a:r>
            <a:r>
              <a:rPr lang="zh-CN" altLang="en-US" sz="2400" dirty="0">
                <a:solidFill>
                  <a:srgbClr val="FFFF00"/>
                </a:solidFill>
              </a:rPr>
              <a:t>兼容性等，重新开发了</a:t>
            </a:r>
            <a:r>
              <a:rPr lang="en-US" altLang="zh-CN" sz="2400" dirty="0" err="1">
                <a:solidFill>
                  <a:srgbClr val="FFFF00"/>
                </a:solidFill>
              </a:rPr>
              <a:t>SparkSQL</a:t>
            </a:r>
            <a:r>
              <a:rPr lang="zh-CN" altLang="en-US" sz="2400" dirty="0">
                <a:solidFill>
                  <a:srgbClr val="FFFF00"/>
                </a:solidFill>
              </a:rPr>
              <a:t>代码</a:t>
            </a:r>
            <a:r>
              <a:rPr lang="zh-CN" altLang="en-US" sz="2400" dirty="0" smtClean="0">
                <a:solidFill>
                  <a:srgbClr val="FFFF00"/>
                </a:solidFill>
              </a:rPr>
              <a:t>；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FFFF00"/>
                </a:solidFill>
              </a:rPr>
              <a:t>由于</a:t>
            </a:r>
            <a:r>
              <a:rPr lang="zh-CN" altLang="en-US" sz="2400" dirty="0">
                <a:solidFill>
                  <a:srgbClr val="FFFF00"/>
                </a:solidFill>
              </a:rPr>
              <a:t>摆脱了对</a:t>
            </a:r>
            <a:r>
              <a:rPr lang="en-US" altLang="zh-CN" sz="2400" dirty="0">
                <a:solidFill>
                  <a:srgbClr val="FFFF00"/>
                </a:solidFill>
              </a:rPr>
              <a:t>Hive</a:t>
            </a:r>
            <a:r>
              <a:rPr lang="zh-CN" altLang="en-US" sz="2400" dirty="0">
                <a:solidFill>
                  <a:srgbClr val="FFFF00"/>
                </a:solidFill>
              </a:rPr>
              <a:t>的依赖性，</a:t>
            </a:r>
            <a:r>
              <a:rPr lang="en-US" altLang="zh-CN" sz="2400" dirty="0" err="1">
                <a:solidFill>
                  <a:srgbClr val="FFFF00"/>
                </a:solidFill>
              </a:rPr>
              <a:t>SparkSQL</a:t>
            </a:r>
            <a:r>
              <a:rPr lang="zh-CN" altLang="en-US" sz="2400" dirty="0">
                <a:solidFill>
                  <a:srgbClr val="FFFF00"/>
                </a:solidFill>
              </a:rPr>
              <a:t>无论在数据兼容、性能优化、组件扩展方面都得到了极大的方便</a:t>
            </a:r>
          </a:p>
        </p:txBody>
      </p:sp>
      <p:pic>
        <p:nvPicPr>
          <p:cNvPr id="33797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400" smtClean="0"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en-US" altLang="zh-CN" sz="3400" smtClean="0">
                <a:latin typeface="黑体" panose="02010609060101010101" pitchFamily="49" charset="-122"/>
                <a:ea typeface="黑体" panose="02010609060101010101" pitchFamily="49" charset="-122"/>
              </a:rPr>
              <a:t>Spark</a:t>
            </a:r>
            <a:r>
              <a:rPr lang="zh-CN" altLang="en-US" sz="3400" smtClean="0">
                <a:latin typeface="黑体" panose="02010609060101010101" pitchFamily="49" charset="-122"/>
                <a:ea typeface="黑体" panose="02010609060101010101" pitchFamily="49" charset="-122"/>
              </a:rPr>
              <a:t>综述</a:t>
            </a:r>
          </a:p>
        </p:txBody>
      </p:sp>
      <p:grpSp>
        <p:nvGrpSpPr>
          <p:cNvPr id="6147" name="Group 4"/>
          <p:cNvGrpSpPr>
            <a:grpSpLocks/>
          </p:cNvGrpSpPr>
          <p:nvPr/>
        </p:nvGrpSpPr>
        <p:grpSpPr bwMode="auto">
          <a:xfrm>
            <a:off x="965200" y="1090613"/>
            <a:ext cx="3390900" cy="609600"/>
            <a:chOff x="0" y="0"/>
            <a:chExt cx="2136" cy="384"/>
          </a:xfrm>
        </p:grpSpPr>
        <p:sp>
          <p:nvSpPr>
            <p:cNvPr id="2" name="AutoShape 5"/>
            <p:cNvSpPr>
              <a:spLocks noChangeArrowheads="1"/>
            </p:cNvSpPr>
            <p:nvPr/>
          </p:nvSpPr>
          <p:spPr bwMode="auto">
            <a:xfrm>
              <a:off x="96" y="0"/>
              <a:ext cx="2040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zh-CN" alt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</a:t>
              </a: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Spark</a:t>
              </a:r>
              <a:r>
                <a:rPr lang="zh-CN" alt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是什么   </a:t>
              </a:r>
            </a:p>
          </p:txBody>
        </p:sp>
        <p:grpSp>
          <p:nvGrpSpPr>
            <p:cNvPr id="6151" name="Group 6"/>
            <p:cNvGrpSpPr>
              <a:grpSpLocks/>
            </p:cNvGrpSpPr>
            <p:nvPr/>
          </p:nvGrpSpPr>
          <p:grpSpPr bwMode="auto">
            <a:xfrm>
              <a:off x="0" y="0"/>
              <a:ext cx="432" cy="384"/>
              <a:chOff x="0" y="0"/>
              <a:chExt cx="432" cy="384"/>
            </a:xfrm>
          </p:grpSpPr>
          <p:grpSp>
            <p:nvGrpSpPr>
              <p:cNvPr id="6152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384"/>
                <a:chOff x="0" y="0"/>
                <a:chExt cx="1836" cy="1834"/>
              </a:xfrm>
            </p:grpSpPr>
            <p:pic>
              <p:nvPicPr>
                <p:cNvPr id="6154" name="Picture 8" descr="ball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836" cy="18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" name="Oval 9"/>
                <p:cNvSpPr>
                  <a:spLocks noChangeArrowheads="1"/>
                </p:cNvSpPr>
                <p:nvPr/>
              </p:nvSpPr>
              <p:spPr bwMode="auto">
                <a:xfrm>
                  <a:off x="81" y="81"/>
                  <a:ext cx="1673" cy="1672"/>
                </a:xfrm>
                <a:prstGeom prst="ellipse">
                  <a:avLst/>
                </a:prstGeom>
                <a:solidFill>
                  <a:srgbClr val="000000">
                    <a:alpha val="50000"/>
                  </a:srgbClr>
                </a:solidFill>
                <a:ln w="19050" cmpd="sng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latin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200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4" name="Text Box 10"/>
              <p:cNvSpPr txBox="1">
                <a:spLocks noChangeArrowheads="1"/>
              </p:cNvSpPr>
              <p:nvPr/>
            </p:nvSpPr>
            <p:spPr bwMode="auto">
              <a:xfrm>
                <a:off x="96" y="9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997A1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765E13"/>
                        </a:gs>
                        <a:gs pos="100000">
                          <a:srgbClr val="FFCC29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 marL="233363" indent="-233363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lang="en-US" sz="20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</p:txBody>
          </p:sp>
        </p:grpSp>
      </p:grpSp>
      <p:sp>
        <p:nvSpPr>
          <p:cNvPr id="6148" name="矩形 5"/>
          <p:cNvSpPr>
            <a:spLocks noChangeArrowheads="1"/>
          </p:cNvSpPr>
          <p:nvPr/>
        </p:nvSpPr>
        <p:spPr bwMode="auto">
          <a:xfrm>
            <a:off x="611189" y="1852613"/>
            <a:ext cx="504093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</a:rPr>
              <a:t>Spark</a:t>
            </a:r>
            <a:r>
              <a:rPr lang="zh-CN" altLang="en-US" sz="2400" dirty="0">
                <a:solidFill>
                  <a:srgbClr val="FFFF00"/>
                </a:solidFill>
              </a:rPr>
              <a:t>是基于内存计算的大数据并行计算框架。</a:t>
            </a:r>
            <a:r>
              <a:rPr lang="en-US" altLang="zh-CN" sz="2400" dirty="0">
                <a:solidFill>
                  <a:srgbClr val="FFFF00"/>
                </a:solidFill>
              </a:rPr>
              <a:t>Spark</a:t>
            </a:r>
            <a:r>
              <a:rPr lang="zh-CN" altLang="en-US" sz="2400" dirty="0">
                <a:solidFill>
                  <a:srgbClr val="FFFF00"/>
                </a:solidFill>
              </a:rPr>
              <a:t>基于内存计算，提高了在大数据环境下数据处理的实时性，同时保证了高容错性和高可伸缩性，允许用户将</a:t>
            </a:r>
            <a:r>
              <a:rPr lang="en-US" altLang="zh-CN" sz="2400" dirty="0">
                <a:solidFill>
                  <a:srgbClr val="FFFF00"/>
                </a:solidFill>
              </a:rPr>
              <a:t>Spark</a:t>
            </a:r>
            <a:r>
              <a:rPr lang="zh-CN" altLang="en-US" sz="2400" dirty="0">
                <a:solidFill>
                  <a:srgbClr val="FFFF00"/>
                </a:solidFill>
              </a:rPr>
              <a:t>部署在大量廉价硬件之上，形成集群。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</a:rPr>
              <a:t>Spark</a:t>
            </a:r>
            <a:r>
              <a:rPr lang="zh-CN" altLang="en-US" sz="2400" dirty="0">
                <a:solidFill>
                  <a:srgbClr val="FFFF00"/>
                </a:solidFill>
              </a:rPr>
              <a:t>于</a:t>
            </a:r>
            <a:r>
              <a:rPr lang="en-US" altLang="zh-CN" sz="2400" dirty="0">
                <a:solidFill>
                  <a:srgbClr val="FFFF00"/>
                </a:solidFill>
              </a:rPr>
              <a:t>2009</a:t>
            </a:r>
            <a:r>
              <a:rPr lang="zh-CN" altLang="en-US" sz="2400" dirty="0">
                <a:solidFill>
                  <a:srgbClr val="FFFF00"/>
                </a:solidFill>
              </a:rPr>
              <a:t>年诞生于加州大学伯克利分校</a:t>
            </a:r>
            <a:r>
              <a:rPr lang="en-US" altLang="zh-CN" sz="2400" dirty="0" err="1">
                <a:solidFill>
                  <a:srgbClr val="FFFF00"/>
                </a:solidFill>
              </a:rPr>
              <a:t>AMPLab</a:t>
            </a:r>
            <a:r>
              <a:rPr lang="zh-CN" altLang="en-US" sz="2400" dirty="0">
                <a:solidFill>
                  <a:srgbClr val="FFFF00"/>
                </a:solidFill>
              </a:rPr>
              <a:t>。并且于</a:t>
            </a:r>
            <a:r>
              <a:rPr lang="en-US" altLang="zh-CN" sz="2400" dirty="0">
                <a:solidFill>
                  <a:srgbClr val="FFFF00"/>
                </a:solidFill>
              </a:rPr>
              <a:t>2010</a:t>
            </a:r>
            <a:r>
              <a:rPr lang="zh-CN" altLang="en-US" sz="2400" dirty="0">
                <a:solidFill>
                  <a:srgbClr val="FFFF00"/>
                </a:solidFill>
              </a:rPr>
              <a:t>年开源。</a:t>
            </a:r>
            <a:r>
              <a:rPr lang="en-US" altLang="zh-CN" sz="2400" dirty="0">
                <a:solidFill>
                  <a:srgbClr val="FFFF00"/>
                </a:solidFill>
              </a:rPr>
              <a:t>2013</a:t>
            </a:r>
            <a:r>
              <a:rPr lang="zh-CN" altLang="en-US" sz="2400" dirty="0">
                <a:solidFill>
                  <a:srgbClr val="FFFF00"/>
                </a:solidFill>
              </a:rPr>
              <a:t>年</a:t>
            </a:r>
            <a:r>
              <a:rPr lang="en-US" altLang="zh-CN" sz="2400" dirty="0">
                <a:solidFill>
                  <a:srgbClr val="FFFF00"/>
                </a:solidFill>
              </a:rPr>
              <a:t>6</a:t>
            </a:r>
            <a:r>
              <a:rPr lang="zh-CN" altLang="en-US" sz="2400" dirty="0">
                <a:solidFill>
                  <a:srgbClr val="FFFF00"/>
                </a:solidFill>
              </a:rPr>
              <a:t>月</a:t>
            </a:r>
            <a:r>
              <a:rPr lang="en-US" altLang="zh-CN" sz="2400" dirty="0">
                <a:solidFill>
                  <a:srgbClr val="FFFF00"/>
                </a:solidFill>
              </a:rPr>
              <a:t>Spark</a:t>
            </a:r>
            <a:r>
              <a:rPr lang="zh-CN" altLang="en-US" sz="2400" dirty="0">
                <a:solidFill>
                  <a:srgbClr val="FFFF00"/>
                </a:solidFill>
              </a:rPr>
              <a:t>进入</a:t>
            </a:r>
            <a:r>
              <a:rPr lang="en-US" altLang="zh-CN" sz="2400" dirty="0">
                <a:solidFill>
                  <a:srgbClr val="FFFF00"/>
                </a:solidFill>
              </a:rPr>
              <a:t>Apache</a:t>
            </a:r>
            <a:r>
              <a:rPr lang="zh-CN" altLang="en-US" sz="2400" dirty="0">
                <a:solidFill>
                  <a:srgbClr val="FFFF00"/>
                </a:solidFill>
              </a:rPr>
              <a:t>孵化器。目前，已经成为</a:t>
            </a:r>
            <a:r>
              <a:rPr lang="en-US" altLang="zh-CN" sz="2400" dirty="0">
                <a:solidFill>
                  <a:srgbClr val="FFFF00"/>
                </a:solidFill>
              </a:rPr>
              <a:t>Apache</a:t>
            </a:r>
            <a:r>
              <a:rPr lang="zh-CN" altLang="en-US" sz="2400" dirty="0">
                <a:solidFill>
                  <a:srgbClr val="FFFF00"/>
                </a:solidFill>
              </a:rPr>
              <a:t>软件基金会旗下的顶级开源项目。</a:t>
            </a:r>
          </a:p>
        </p:txBody>
      </p:sp>
      <p:pic>
        <p:nvPicPr>
          <p:cNvPr id="6149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852613"/>
            <a:ext cx="2349500" cy="2679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83083" y="5190371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http://people.csail.mit.edu/matei/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658051" y="467667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Matai </a:t>
            </a:r>
            <a:r>
              <a:rPr lang="en-US" altLang="zh-CN" dirty="0" err="1" smtClean="0"/>
              <a:t>zaharia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400" smtClean="0"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sz="3200" smtClean="0">
                <a:latin typeface="黑体" panose="02010609060101010101" pitchFamily="49" charset="-122"/>
                <a:ea typeface="黑体" panose="02010609060101010101" pitchFamily="49" charset="-122"/>
              </a:rPr>
              <a:t>BDAS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</a:p>
        </p:txBody>
      </p:sp>
      <p:grpSp>
        <p:nvGrpSpPr>
          <p:cNvPr id="36867" name="Group 13"/>
          <p:cNvGrpSpPr>
            <a:grpSpLocks/>
          </p:cNvGrpSpPr>
          <p:nvPr/>
        </p:nvGrpSpPr>
        <p:grpSpPr bwMode="auto">
          <a:xfrm>
            <a:off x="684213" y="981075"/>
            <a:ext cx="3743325" cy="576263"/>
            <a:chOff x="0" y="0"/>
            <a:chExt cx="2358" cy="318"/>
          </a:xfrm>
        </p:grpSpPr>
        <p:sp>
          <p:nvSpPr>
            <p:cNvPr id="2" name="AutoShape 4"/>
            <p:cNvSpPr>
              <a:spLocks noChangeArrowheads="1"/>
            </p:cNvSpPr>
            <p:nvPr/>
          </p:nvSpPr>
          <p:spPr bwMode="auto">
            <a:xfrm>
              <a:off x="98" y="0"/>
              <a:ext cx="2260" cy="31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Spark SQL</a:t>
              </a:r>
              <a:r>
                <a:rPr lang="zh-CN" alt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特点</a:t>
              </a:r>
              <a:endParaRPr lang="zh-CN" altLang="en-US" sz="1800" b="0" dirty="0" smtClean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34823" name="Group 6"/>
            <p:cNvGrpSpPr>
              <a:grpSpLocks/>
            </p:cNvGrpSpPr>
            <p:nvPr/>
          </p:nvGrpSpPr>
          <p:grpSpPr bwMode="auto">
            <a:xfrm>
              <a:off x="0" y="0"/>
              <a:ext cx="391" cy="318"/>
              <a:chOff x="0" y="0"/>
              <a:chExt cx="1836" cy="1834"/>
            </a:xfrm>
          </p:grpSpPr>
          <p:pic>
            <p:nvPicPr>
              <p:cNvPr id="34825" name="Picture 7" descr="b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36" cy="1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6871" name="Oval 8"/>
              <p:cNvSpPr>
                <a:spLocks noChangeArrowheads="1"/>
              </p:cNvSpPr>
              <p:nvPr/>
            </p:nvSpPr>
            <p:spPr bwMode="auto">
              <a:xfrm>
                <a:off x="80" y="81"/>
                <a:ext cx="1676" cy="1672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19050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3" name="Text Box 9"/>
            <p:cNvSpPr txBox="1">
              <a:spLocks noChangeArrowheads="1"/>
            </p:cNvSpPr>
            <p:nvPr/>
          </p:nvSpPr>
          <p:spPr bwMode="auto">
            <a:xfrm>
              <a:off x="20" y="80"/>
              <a:ext cx="342" cy="170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7A19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65E13"/>
                      </a:gs>
                      <a:gs pos="100000">
                        <a:srgbClr val="FFCC2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marL="233363" indent="-233363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zh-CN" alt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</a:t>
              </a:r>
              <a:r>
                <a:rPr lang="en-US" altLang="zh-CN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4820" name="矩形 3"/>
          <p:cNvSpPr>
            <a:spLocks noChangeArrowheads="1"/>
          </p:cNvSpPr>
          <p:nvPr/>
        </p:nvSpPr>
        <p:spPr bwMode="auto">
          <a:xfrm>
            <a:off x="711200" y="2060575"/>
            <a:ext cx="78581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</a:rPr>
              <a:t>*数据兼容方面  不但兼容</a:t>
            </a:r>
            <a:r>
              <a:rPr lang="en-US" altLang="zh-CN" sz="2400" dirty="0">
                <a:solidFill>
                  <a:srgbClr val="FFFF00"/>
                </a:solidFill>
              </a:rPr>
              <a:t>Hive</a:t>
            </a:r>
            <a:r>
              <a:rPr lang="zh-CN" altLang="en-US" sz="2400" dirty="0">
                <a:solidFill>
                  <a:srgbClr val="FFFF00"/>
                </a:solidFill>
              </a:rPr>
              <a:t>，还可以从</a:t>
            </a:r>
            <a:r>
              <a:rPr lang="en-US" altLang="zh-CN" sz="2400" dirty="0">
                <a:solidFill>
                  <a:srgbClr val="FFFF00"/>
                </a:solidFill>
              </a:rPr>
              <a:t>RDD</a:t>
            </a:r>
            <a:r>
              <a:rPr lang="zh-CN" altLang="en-US" sz="2400" dirty="0">
                <a:solidFill>
                  <a:srgbClr val="FFFF00"/>
                </a:solidFill>
              </a:rPr>
              <a:t>、</a:t>
            </a:r>
            <a:r>
              <a:rPr lang="en-US" altLang="zh-CN" sz="2400" dirty="0">
                <a:solidFill>
                  <a:srgbClr val="FFFF00"/>
                </a:solidFill>
              </a:rPr>
              <a:t>JSON</a:t>
            </a:r>
            <a:r>
              <a:rPr lang="zh-CN" altLang="en-US" sz="2400" dirty="0">
                <a:solidFill>
                  <a:srgbClr val="FFFF00"/>
                </a:solidFill>
              </a:rPr>
              <a:t>文件中获取</a:t>
            </a:r>
            <a:r>
              <a:rPr lang="zh-CN" altLang="en-US" sz="2400" dirty="0" smtClean="0">
                <a:solidFill>
                  <a:srgbClr val="FFFF00"/>
                </a:solidFill>
              </a:rPr>
              <a:t>数据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</a:rPr>
              <a:t>*性能优化方面  </a:t>
            </a:r>
            <a:r>
              <a:rPr lang="zh-CN" altLang="en-US" sz="2400" dirty="0" smtClean="0">
                <a:solidFill>
                  <a:srgbClr val="FFFF00"/>
                </a:solidFill>
              </a:rPr>
              <a:t>采取</a:t>
            </a:r>
            <a:r>
              <a:rPr lang="en-US" altLang="zh-CN" sz="2400" dirty="0">
                <a:solidFill>
                  <a:srgbClr val="FFFF00"/>
                </a:solidFill>
              </a:rPr>
              <a:t>In-Memory Columnar Storage</a:t>
            </a:r>
            <a:r>
              <a:rPr lang="zh-CN" altLang="en-US" sz="2400" dirty="0">
                <a:solidFill>
                  <a:srgbClr val="FFFF00"/>
                </a:solidFill>
              </a:rPr>
              <a:t>、</a:t>
            </a:r>
            <a:r>
              <a:rPr lang="en-US" altLang="zh-CN" sz="2400" dirty="0">
                <a:solidFill>
                  <a:srgbClr val="FFFF00"/>
                </a:solidFill>
              </a:rPr>
              <a:t>byte-code generation</a:t>
            </a:r>
            <a:r>
              <a:rPr lang="zh-CN" altLang="en-US" sz="2400" dirty="0">
                <a:solidFill>
                  <a:srgbClr val="FFFF00"/>
                </a:solidFill>
              </a:rPr>
              <a:t>等优化</a:t>
            </a:r>
            <a:r>
              <a:rPr lang="zh-CN" altLang="en-US" sz="2400" dirty="0" smtClean="0">
                <a:solidFill>
                  <a:srgbClr val="FFFF00"/>
                </a:solidFill>
              </a:rPr>
              <a:t>技术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</a:rPr>
              <a:t>*组件扩展方面  无论是</a:t>
            </a:r>
            <a:r>
              <a:rPr lang="en-US" altLang="zh-CN" sz="2400" dirty="0">
                <a:solidFill>
                  <a:srgbClr val="FFFF00"/>
                </a:solidFill>
              </a:rPr>
              <a:t>SQL</a:t>
            </a:r>
            <a:r>
              <a:rPr lang="zh-CN" altLang="en-US" sz="2400" dirty="0">
                <a:solidFill>
                  <a:srgbClr val="FFFF00"/>
                </a:solidFill>
              </a:rPr>
              <a:t>的语法解析器、分析器还是优化器都可以重新定义，进行扩展。</a:t>
            </a:r>
          </a:p>
        </p:txBody>
      </p:sp>
      <p:pic>
        <p:nvPicPr>
          <p:cNvPr id="34821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57200" y="266700"/>
            <a:ext cx="727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400">
                <a:solidFill>
                  <a:schemeClr val="tx1"/>
                </a:solidFill>
                <a:latin typeface="黑体" panose="02010609060101010101" pitchFamily="49" charset="-122"/>
              </a:rPr>
              <a:t>四、</a:t>
            </a:r>
            <a:r>
              <a:rPr lang="en-US" altLang="zh-CN" sz="3200">
                <a:solidFill>
                  <a:schemeClr val="tx1"/>
                </a:solidFill>
                <a:latin typeface="黑体" panose="02010609060101010101" pitchFamily="49" charset="-122"/>
              </a:rPr>
              <a:t>BDAS</a:t>
            </a:r>
            <a:r>
              <a:rPr lang="zh-CN" altLang="en-US" sz="3200">
                <a:solidFill>
                  <a:schemeClr val="tx1"/>
                </a:solidFill>
                <a:latin typeface="黑体" panose="02010609060101010101" pitchFamily="49" charset="-122"/>
              </a:rPr>
              <a:t>简介</a:t>
            </a:r>
          </a:p>
        </p:txBody>
      </p:sp>
      <p:grpSp>
        <p:nvGrpSpPr>
          <p:cNvPr id="37891" name="Group 13"/>
          <p:cNvGrpSpPr>
            <a:grpSpLocks/>
          </p:cNvGrpSpPr>
          <p:nvPr/>
        </p:nvGrpSpPr>
        <p:grpSpPr bwMode="auto">
          <a:xfrm>
            <a:off x="676275" y="981075"/>
            <a:ext cx="2599863" cy="576263"/>
            <a:chOff x="-4" y="0"/>
            <a:chExt cx="1603" cy="318"/>
          </a:xfrm>
        </p:grpSpPr>
        <p:sp>
          <p:nvSpPr>
            <p:cNvPr id="2" name="AutoShape 4"/>
            <p:cNvSpPr>
              <a:spLocks noChangeArrowheads="1"/>
            </p:cNvSpPr>
            <p:nvPr/>
          </p:nvSpPr>
          <p:spPr bwMode="auto">
            <a:xfrm>
              <a:off x="89" y="0"/>
              <a:ext cx="1510" cy="31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Overview</a:t>
              </a:r>
              <a:endParaRPr lang="zh-CN" altLang="en-US" sz="1800" b="0" dirty="0" smtClean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35849" name="Group 6"/>
            <p:cNvGrpSpPr>
              <a:grpSpLocks/>
            </p:cNvGrpSpPr>
            <p:nvPr/>
          </p:nvGrpSpPr>
          <p:grpSpPr bwMode="auto">
            <a:xfrm>
              <a:off x="0" y="0"/>
              <a:ext cx="391" cy="318"/>
              <a:chOff x="0" y="0"/>
              <a:chExt cx="1836" cy="1834"/>
            </a:xfrm>
          </p:grpSpPr>
          <p:pic>
            <p:nvPicPr>
              <p:cNvPr id="35851" name="Picture 7" descr="b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36" cy="1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7895" name="Oval 8"/>
              <p:cNvSpPr>
                <a:spLocks noChangeArrowheads="1"/>
              </p:cNvSpPr>
              <p:nvPr/>
            </p:nvSpPr>
            <p:spPr bwMode="auto">
              <a:xfrm>
                <a:off x="78" y="81"/>
                <a:ext cx="1678" cy="1672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19050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37896" name="Text Box 9"/>
            <p:cNvSpPr txBox="1">
              <a:spLocks noChangeArrowheads="1"/>
            </p:cNvSpPr>
            <p:nvPr/>
          </p:nvSpPr>
          <p:spPr bwMode="auto">
            <a:xfrm>
              <a:off x="-4" y="62"/>
              <a:ext cx="342" cy="170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7A19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65E13"/>
                      </a:gs>
                      <a:gs pos="100000">
                        <a:srgbClr val="FFCC2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marL="233363" indent="-233363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zh-CN" alt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</a:t>
              </a:r>
              <a:r>
                <a:rPr lang="en-US" altLang="zh-CN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pic>
        <p:nvPicPr>
          <p:cNvPr id="3584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6310313"/>
            <a:ext cx="223361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898" name="Rectangle 3"/>
          <p:cNvSpPr>
            <a:spLocks noGrp="1" noChangeArrowheads="1"/>
          </p:cNvSpPr>
          <p:nvPr/>
        </p:nvSpPr>
        <p:spPr bwMode="auto">
          <a:xfrm>
            <a:off x="1042988" y="1844675"/>
            <a:ext cx="6480175" cy="364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zh-CN" sz="1600">
              <a:solidFill>
                <a:srgbClr val="66FFFF"/>
              </a:solidFill>
              <a:ea typeface="宋体" panose="02010600030101010101" pitchFamily="2" charset="-122"/>
            </a:endParaRPr>
          </a:p>
        </p:txBody>
      </p:sp>
      <p:sp>
        <p:nvSpPr>
          <p:cNvPr id="35846" name="矩形 3"/>
          <p:cNvSpPr>
            <a:spLocks noChangeArrowheads="1"/>
          </p:cNvSpPr>
          <p:nvPr/>
        </p:nvSpPr>
        <p:spPr bwMode="auto">
          <a:xfrm>
            <a:off x="457200" y="2022341"/>
            <a:ext cx="8510588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FFFF00"/>
                </a:solidFill>
              </a:rPr>
              <a:t>Spark SQL</a:t>
            </a:r>
            <a:r>
              <a:rPr lang="zh-CN" altLang="en-US" sz="2000" dirty="0" smtClean="0">
                <a:solidFill>
                  <a:srgbClr val="FFFF00"/>
                </a:solidFill>
              </a:rPr>
              <a:t>是一个用于结构化的数据处理的模块。</a:t>
            </a:r>
            <a:r>
              <a:rPr lang="en-US" altLang="zh-CN" sz="2000" dirty="0" smtClean="0">
                <a:solidFill>
                  <a:srgbClr val="FFFF00"/>
                </a:solidFill>
              </a:rPr>
              <a:t>Spark SQL</a:t>
            </a:r>
            <a:r>
              <a:rPr lang="zh-CN" altLang="en-US" sz="2000" dirty="0" smtClean="0">
                <a:solidFill>
                  <a:srgbClr val="FFFF00"/>
                </a:solidFill>
              </a:rPr>
              <a:t>和</a:t>
            </a:r>
            <a:r>
              <a:rPr lang="en-US" altLang="zh-CN" sz="2000" dirty="0" smtClean="0">
                <a:solidFill>
                  <a:srgbClr val="FFFF00"/>
                </a:solidFill>
              </a:rPr>
              <a:t>Spark RDD API</a:t>
            </a:r>
            <a:r>
              <a:rPr lang="zh-CN" altLang="en-US" sz="2000" dirty="0" smtClean="0">
                <a:solidFill>
                  <a:srgbClr val="FFFF00"/>
                </a:solidFill>
              </a:rPr>
              <a:t>的区别如下：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</a:rPr>
              <a:t>、</a:t>
            </a:r>
            <a:r>
              <a:rPr lang="en-US" altLang="zh-CN" sz="2400" dirty="0" smtClean="0">
                <a:solidFill>
                  <a:srgbClr val="FFFF00"/>
                </a:solidFill>
              </a:rPr>
              <a:t>Spark SQL</a:t>
            </a:r>
            <a:r>
              <a:rPr lang="zh-CN" altLang="en-US" sz="2400" dirty="0" smtClean="0">
                <a:solidFill>
                  <a:srgbClr val="FFFF00"/>
                </a:solidFill>
              </a:rPr>
              <a:t>的接口提供更多的关于数据以及操作的结构方面的信息。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2</a:t>
            </a:r>
            <a:r>
              <a:rPr lang="zh-CN" altLang="en-US" sz="2400" dirty="0" smtClean="0">
                <a:solidFill>
                  <a:srgbClr val="FFFF00"/>
                </a:solidFill>
              </a:rPr>
              <a:t>、</a:t>
            </a:r>
            <a:r>
              <a:rPr lang="en-US" altLang="zh-CN" sz="2400" dirty="0" smtClean="0">
                <a:solidFill>
                  <a:srgbClr val="FFFF00"/>
                </a:solidFill>
              </a:rPr>
              <a:t>Spark SQL</a:t>
            </a:r>
            <a:r>
              <a:rPr lang="zh-CN" altLang="en-US" sz="2400" dirty="0" smtClean="0">
                <a:solidFill>
                  <a:srgbClr val="FFFF00"/>
                </a:solidFill>
              </a:rPr>
              <a:t>会利用这些信息对数据操作进行额外的优化。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FFFF00"/>
                </a:solidFill>
              </a:rPr>
              <a:t>可以通过三种方式与</a:t>
            </a:r>
            <a:r>
              <a:rPr lang="en-US" altLang="zh-CN" sz="2400" dirty="0" smtClean="0">
                <a:solidFill>
                  <a:srgbClr val="FFFF00"/>
                </a:solidFill>
              </a:rPr>
              <a:t>Spark SQL</a:t>
            </a:r>
            <a:r>
              <a:rPr lang="zh-CN" altLang="en-US" sz="2400" dirty="0" smtClean="0">
                <a:solidFill>
                  <a:srgbClr val="FFFF00"/>
                </a:solidFill>
              </a:rPr>
              <a:t>进行交互：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SQL</a:t>
            </a:r>
            <a:r>
              <a:rPr lang="zh-CN" altLang="en-US" sz="2400" dirty="0" smtClean="0">
                <a:solidFill>
                  <a:srgbClr val="FFFF00"/>
                </a:solidFill>
              </a:rPr>
              <a:t>、</a:t>
            </a:r>
            <a:r>
              <a:rPr lang="en-US" altLang="zh-CN" sz="2400" dirty="0" err="1">
                <a:solidFill>
                  <a:srgbClr val="FFFF00"/>
                </a:solidFill>
              </a:rPr>
              <a:t>DataFrames</a:t>
            </a:r>
            <a:r>
              <a:rPr lang="en-US" altLang="zh-CN" sz="2400" dirty="0">
                <a:solidFill>
                  <a:srgbClr val="FFFF00"/>
                </a:solidFill>
              </a:rPr>
              <a:t> API </a:t>
            </a:r>
            <a:r>
              <a:rPr lang="zh-CN" altLang="en-US" sz="2400" dirty="0" smtClean="0">
                <a:solidFill>
                  <a:srgbClr val="FFFF00"/>
                </a:solidFill>
              </a:rPr>
              <a:t>、</a:t>
            </a:r>
            <a:r>
              <a:rPr lang="en-US" altLang="zh-CN" sz="2400" dirty="0" smtClean="0">
                <a:solidFill>
                  <a:srgbClr val="FFFF00"/>
                </a:solidFill>
              </a:rPr>
              <a:t>Datasets API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FFFF00"/>
                </a:solidFill>
              </a:rPr>
              <a:t>这三种</a:t>
            </a:r>
            <a:r>
              <a:rPr lang="en-US" altLang="zh-CN" sz="2400" dirty="0" smtClean="0">
                <a:solidFill>
                  <a:srgbClr val="FFFF00"/>
                </a:solidFill>
              </a:rPr>
              <a:t>API/</a:t>
            </a:r>
            <a:r>
              <a:rPr lang="zh-CN" altLang="en-US" sz="2400" dirty="0" smtClean="0">
                <a:solidFill>
                  <a:srgbClr val="FFFF00"/>
                </a:solidFill>
              </a:rPr>
              <a:t>语言最终都同一个执行引擎完成操作。所以你可以选择任何一种舒服的方式来书写自己的数据处理逻辑。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35847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57200" y="266700"/>
            <a:ext cx="727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400">
                <a:solidFill>
                  <a:schemeClr val="tx1"/>
                </a:solidFill>
                <a:latin typeface="黑体" panose="02010609060101010101" pitchFamily="49" charset="-122"/>
              </a:rPr>
              <a:t>四、</a:t>
            </a:r>
            <a:r>
              <a:rPr lang="en-US" altLang="zh-CN" sz="3200">
                <a:solidFill>
                  <a:schemeClr val="tx1"/>
                </a:solidFill>
                <a:latin typeface="黑体" panose="02010609060101010101" pitchFamily="49" charset="-122"/>
              </a:rPr>
              <a:t>BDAS</a:t>
            </a:r>
            <a:r>
              <a:rPr lang="zh-CN" altLang="en-US" sz="3200">
                <a:solidFill>
                  <a:schemeClr val="tx1"/>
                </a:solidFill>
                <a:latin typeface="黑体" panose="02010609060101010101" pitchFamily="49" charset="-122"/>
              </a:rPr>
              <a:t>简介</a:t>
            </a:r>
          </a:p>
        </p:txBody>
      </p:sp>
      <p:grpSp>
        <p:nvGrpSpPr>
          <p:cNvPr id="37891" name="Group 13"/>
          <p:cNvGrpSpPr>
            <a:grpSpLocks/>
          </p:cNvGrpSpPr>
          <p:nvPr/>
        </p:nvGrpSpPr>
        <p:grpSpPr bwMode="auto">
          <a:xfrm>
            <a:off x="676275" y="981075"/>
            <a:ext cx="2239807" cy="576263"/>
            <a:chOff x="-4" y="0"/>
            <a:chExt cx="1381" cy="318"/>
          </a:xfrm>
        </p:grpSpPr>
        <p:sp>
          <p:nvSpPr>
            <p:cNvPr id="2" name="AutoShape 4"/>
            <p:cNvSpPr>
              <a:spLocks noChangeArrowheads="1"/>
            </p:cNvSpPr>
            <p:nvPr/>
          </p:nvSpPr>
          <p:spPr bwMode="auto">
            <a:xfrm>
              <a:off x="89" y="0"/>
              <a:ext cx="1288" cy="31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SQL</a:t>
              </a:r>
              <a:endParaRPr lang="zh-CN" altLang="en-US" sz="1800" b="0" dirty="0" smtClean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35849" name="Group 6"/>
            <p:cNvGrpSpPr>
              <a:grpSpLocks/>
            </p:cNvGrpSpPr>
            <p:nvPr/>
          </p:nvGrpSpPr>
          <p:grpSpPr bwMode="auto">
            <a:xfrm>
              <a:off x="0" y="0"/>
              <a:ext cx="391" cy="318"/>
              <a:chOff x="0" y="0"/>
              <a:chExt cx="1836" cy="1834"/>
            </a:xfrm>
          </p:grpSpPr>
          <p:pic>
            <p:nvPicPr>
              <p:cNvPr id="35851" name="Picture 7" descr="b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36" cy="1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7895" name="Oval 8"/>
              <p:cNvSpPr>
                <a:spLocks noChangeArrowheads="1"/>
              </p:cNvSpPr>
              <p:nvPr/>
            </p:nvSpPr>
            <p:spPr bwMode="auto">
              <a:xfrm>
                <a:off x="78" y="81"/>
                <a:ext cx="1678" cy="1672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19050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37896" name="Text Box 9"/>
            <p:cNvSpPr txBox="1">
              <a:spLocks noChangeArrowheads="1"/>
            </p:cNvSpPr>
            <p:nvPr/>
          </p:nvSpPr>
          <p:spPr bwMode="auto">
            <a:xfrm>
              <a:off x="-4" y="62"/>
              <a:ext cx="342" cy="170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7A19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65E13"/>
                      </a:gs>
                      <a:gs pos="100000">
                        <a:srgbClr val="FFCC2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marL="233363" indent="-233363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zh-CN" alt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</a:t>
              </a:r>
              <a:r>
                <a:rPr lang="en-US" altLang="zh-CN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7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pic>
        <p:nvPicPr>
          <p:cNvPr id="3584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6310313"/>
            <a:ext cx="223361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898" name="Rectangle 3"/>
          <p:cNvSpPr>
            <a:spLocks noGrp="1" noChangeArrowheads="1"/>
          </p:cNvSpPr>
          <p:nvPr/>
        </p:nvSpPr>
        <p:spPr bwMode="auto">
          <a:xfrm>
            <a:off x="1042988" y="1844675"/>
            <a:ext cx="6480175" cy="364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zh-CN" sz="1600">
              <a:solidFill>
                <a:srgbClr val="66FFFF"/>
              </a:solidFill>
              <a:ea typeface="宋体" panose="02010600030101010101" pitchFamily="2" charset="-122"/>
            </a:endParaRPr>
          </a:p>
        </p:txBody>
      </p:sp>
      <p:sp>
        <p:nvSpPr>
          <p:cNvPr id="35846" name="矩形 3"/>
          <p:cNvSpPr>
            <a:spLocks noChangeArrowheads="1"/>
          </p:cNvSpPr>
          <p:nvPr/>
        </p:nvSpPr>
        <p:spPr bwMode="auto">
          <a:xfrm>
            <a:off x="682762" y="1956442"/>
            <a:ext cx="795813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Spark SQL</a:t>
            </a:r>
            <a:r>
              <a:rPr lang="zh-CN" altLang="en-US" sz="2400" dirty="0" smtClean="0">
                <a:solidFill>
                  <a:srgbClr val="FFFF00"/>
                </a:solidFill>
              </a:rPr>
              <a:t>的使用方式之一是用来执行</a:t>
            </a:r>
            <a:r>
              <a:rPr lang="en-US" altLang="zh-CN" sz="2400" dirty="0" smtClean="0">
                <a:solidFill>
                  <a:srgbClr val="FFFF00"/>
                </a:solidFill>
              </a:rPr>
              <a:t>SQL</a:t>
            </a:r>
            <a:r>
              <a:rPr lang="zh-CN" altLang="en-US" sz="2400" dirty="0" smtClean="0">
                <a:solidFill>
                  <a:srgbClr val="FFFF00"/>
                </a:solidFill>
              </a:rPr>
              <a:t>查询</a:t>
            </a:r>
            <a:r>
              <a:rPr lang="zh-CN" altLang="en-US" sz="2400" dirty="0" smtClean="0">
                <a:solidFill>
                  <a:srgbClr val="FFFF00"/>
                </a:solidFill>
              </a:rPr>
              <a:t>。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FFFF00"/>
                </a:solidFill>
              </a:rPr>
              <a:t>特性如下：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FFFF00"/>
                </a:solidFill>
              </a:rPr>
              <a:t>同时支持标准的</a:t>
            </a:r>
            <a:r>
              <a:rPr lang="en-US" altLang="zh-CN" sz="2400" dirty="0" smtClean="0">
                <a:solidFill>
                  <a:srgbClr val="FFFF00"/>
                </a:solidFill>
              </a:rPr>
              <a:t>SQL</a:t>
            </a:r>
            <a:r>
              <a:rPr lang="zh-CN" altLang="en-US" sz="2400" dirty="0" smtClean="0">
                <a:solidFill>
                  <a:srgbClr val="FFFF00"/>
                </a:solidFill>
              </a:rPr>
              <a:t>语句和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HiveQL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FFFF00"/>
                </a:solidFill>
              </a:rPr>
              <a:t>能够从</a:t>
            </a:r>
            <a:r>
              <a:rPr lang="en-US" altLang="zh-CN" sz="2400" dirty="0" smtClean="0">
                <a:solidFill>
                  <a:srgbClr val="FFFF00"/>
                </a:solidFill>
              </a:rPr>
              <a:t>Hive</a:t>
            </a:r>
            <a:r>
              <a:rPr lang="zh-CN" altLang="en-US" sz="2400" dirty="0" smtClean="0">
                <a:solidFill>
                  <a:srgbClr val="FFFF00"/>
                </a:solidFill>
              </a:rPr>
              <a:t>表中读取数据（需要进行配置）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FFFF00"/>
                </a:solidFill>
              </a:rPr>
              <a:t>查询结果将返回一个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DataFrame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FFFF00"/>
                </a:solidFill>
              </a:rPr>
              <a:t>支持在交互式环境中使用</a:t>
            </a:r>
            <a:r>
              <a:rPr lang="en-US" altLang="zh-CN" sz="2400" dirty="0" smtClean="0">
                <a:solidFill>
                  <a:srgbClr val="FFFF00"/>
                </a:solidFill>
              </a:rPr>
              <a:t>SQL</a:t>
            </a:r>
            <a:r>
              <a:rPr lang="zh-CN" altLang="en-US" sz="2400" dirty="0" smtClean="0">
                <a:solidFill>
                  <a:srgbClr val="FFFF00"/>
                </a:solidFill>
              </a:rPr>
              <a:t>语句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35847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4487404"/>
            <a:ext cx="30575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57200" y="266700"/>
            <a:ext cx="727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400">
                <a:solidFill>
                  <a:schemeClr val="tx1"/>
                </a:solidFill>
                <a:latin typeface="黑体" panose="02010609060101010101" pitchFamily="49" charset="-122"/>
              </a:rPr>
              <a:t>四、</a:t>
            </a:r>
            <a:r>
              <a:rPr lang="en-US" altLang="zh-CN" sz="3200">
                <a:solidFill>
                  <a:schemeClr val="tx1"/>
                </a:solidFill>
                <a:latin typeface="黑体" panose="02010609060101010101" pitchFamily="49" charset="-122"/>
              </a:rPr>
              <a:t>BDAS</a:t>
            </a:r>
            <a:r>
              <a:rPr lang="zh-CN" altLang="en-US" sz="3200">
                <a:solidFill>
                  <a:schemeClr val="tx1"/>
                </a:solidFill>
                <a:latin typeface="黑体" panose="02010609060101010101" pitchFamily="49" charset="-122"/>
              </a:rPr>
              <a:t>简介</a:t>
            </a:r>
          </a:p>
        </p:txBody>
      </p:sp>
      <p:grpSp>
        <p:nvGrpSpPr>
          <p:cNvPr id="37891" name="Group 13"/>
          <p:cNvGrpSpPr>
            <a:grpSpLocks/>
          </p:cNvGrpSpPr>
          <p:nvPr/>
        </p:nvGrpSpPr>
        <p:grpSpPr bwMode="auto">
          <a:xfrm>
            <a:off x="676275" y="981075"/>
            <a:ext cx="3175629" cy="576263"/>
            <a:chOff x="-4" y="0"/>
            <a:chExt cx="1958" cy="318"/>
          </a:xfrm>
        </p:grpSpPr>
        <p:sp>
          <p:nvSpPr>
            <p:cNvPr id="2" name="AutoShape 4"/>
            <p:cNvSpPr>
              <a:spLocks noChangeArrowheads="1"/>
            </p:cNvSpPr>
            <p:nvPr/>
          </p:nvSpPr>
          <p:spPr bwMode="auto">
            <a:xfrm>
              <a:off x="133" y="0"/>
              <a:ext cx="1821" cy="31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DataFrames</a:t>
              </a:r>
              <a:endParaRPr lang="zh-CN" altLang="en-US" sz="1800" b="0" dirty="0" smtClean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35849" name="Group 6"/>
            <p:cNvGrpSpPr>
              <a:grpSpLocks/>
            </p:cNvGrpSpPr>
            <p:nvPr/>
          </p:nvGrpSpPr>
          <p:grpSpPr bwMode="auto">
            <a:xfrm>
              <a:off x="0" y="0"/>
              <a:ext cx="391" cy="318"/>
              <a:chOff x="0" y="0"/>
              <a:chExt cx="1836" cy="1834"/>
            </a:xfrm>
          </p:grpSpPr>
          <p:pic>
            <p:nvPicPr>
              <p:cNvPr id="35851" name="Picture 7" descr="b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36" cy="1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7895" name="Oval 8"/>
              <p:cNvSpPr>
                <a:spLocks noChangeArrowheads="1"/>
              </p:cNvSpPr>
              <p:nvPr/>
            </p:nvSpPr>
            <p:spPr bwMode="auto">
              <a:xfrm>
                <a:off x="78" y="81"/>
                <a:ext cx="1678" cy="1672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19050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37896" name="Text Box 9"/>
            <p:cNvSpPr txBox="1">
              <a:spLocks noChangeArrowheads="1"/>
            </p:cNvSpPr>
            <p:nvPr/>
          </p:nvSpPr>
          <p:spPr bwMode="auto">
            <a:xfrm>
              <a:off x="-4" y="62"/>
              <a:ext cx="342" cy="170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7A19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65E13"/>
                      </a:gs>
                      <a:gs pos="100000">
                        <a:srgbClr val="FFCC2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marL="233363" indent="-233363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zh-CN" alt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</a:t>
              </a:r>
              <a:r>
                <a:rPr lang="en-US" altLang="zh-CN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7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pic>
        <p:nvPicPr>
          <p:cNvPr id="3584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6310313"/>
            <a:ext cx="223361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898" name="Rectangle 3"/>
          <p:cNvSpPr>
            <a:spLocks noGrp="1" noChangeArrowheads="1"/>
          </p:cNvSpPr>
          <p:nvPr/>
        </p:nvSpPr>
        <p:spPr bwMode="auto">
          <a:xfrm>
            <a:off x="1042988" y="1844675"/>
            <a:ext cx="6480175" cy="364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zh-CN" sz="1600">
              <a:solidFill>
                <a:srgbClr val="66FFFF"/>
              </a:solidFill>
              <a:ea typeface="宋体" panose="02010600030101010101" pitchFamily="2" charset="-122"/>
            </a:endParaRPr>
          </a:p>
        </p:txBody>
      </p:sp>
      <p:pic>
        <p:nvPicPr>
          <p:cNvPr id="35847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1521" y="1988840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DataFrame</a:t>
            </a:r>
            <a:r>
              <a:rPr lang="zh-CN" altLang="en-US" dirty="0" smtClean="0">
                <a:solidFill>
                  <a:srgbClr val="FFFF00"/>
                </a:solidFill>
              </a:rPr>
              <a:t>用来描述结构化的数据。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Spark</a:t>
            </a:r>
            <a:r>
              <a:rPr lang="zh-CN" altLang="en-US" dirty="0" smtClean="0">
                <a:solidFill>
                  <a:srgbClr val="FFFF00"/>
                </a:solidFill>
              </a:rPr>
              <a:t>官方给出的定义为：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b="0" dirty="0">
                <a:solidFill>
                  <a:srgbClr val="FFFF00"/>
                </a:solidFill>
              </a:rPr>
              <a:t>A </a:t>
            </a:r>
            <a:r>
              <a:rPr lang="en-US" altLang="zh-CN" b="0" dirty="0" err="1">
                <a:solidFill>
                  <a:srgbClr val="FFFF00"/>
                </a:solidFill>
              </a:rPr>
              <a:t>DataFrame</a:t>
            </a:r>
            <a:r>
              <a:rPr lang="en-US" altLang="zh-CN" b="0" dirty="0">
                <a:solidFill>
                  <a:srgbClr val="FFFF00"/>
                </a:solidFill>
              </a:rPr>
              <a:t> is a distributed collection of data organized into named columns</a:t>
            </a:r>
            <a:r>
              <a:rPr lang="en-US" altLang="zh-CN" b="0" dirty="0" smtClean="0">
                <a:solidFill>
                  <a:srgbClr val="FFFF00"/>
                </a:solidFill>
              </a:rPr>
              <a:t>.</a:t>
            </a:r>
          </a:p>
          <a:p>
            <a:endParaRPr lang="en-US" altLang="zh-CN" b="0" dirty="0">
              <a:solidFill>
                <a:srgbClr val="FFFF00"/>
              </a:solidFill>
            </a:endParaRPr>
          </a:p>
          <a:p>
            <a:r>
              <a:rPr lang="en-US" altLang="zh-CN" b="0" dirty="0" err="1" smtClean="0">
                <a:solidFill>
                  <a:srgbClr val="FFFF00"/>
                </a:solidFill>
              </a:rPr>
              <a:t>DataFrame</a:t>
            </a:r>
            <a:r>
              <a:rPr lang="zh-CN" altLang="en-US" b="0" dirty="0" smtClean="0">
                <a:solidFill>
                  <a:srgbClr val="FFFF00"/>
                </a:solidFill>
              </a:rPr>
              <a:t>概念上等同于关系型数据库中的一个表或者</a:t>
            </a:r>
            <a:r>
              <a:rPr lang="en-US" altLang="zh-CN" b="0" dirty="0" smtClean="0">
                <a:solidFill>
                  <a:srgbClr val="FFFF00"/>
                </a:solidFill>
              </a:rPr>
              <a:t>R/Python</a:t>
            </a:r>
            <a:r>
              <a:rPr lang="zh-CN" altLang="en-US" b="0" dirty="0" smtClean="0">
                <a:solidFill>
                  <a:srgbClr val="FFFF00"/>
                </a:solidFill>
              </a:rPr>
              <a:t>语言中的</a:t>
            </a:r>
            <a:r>
              <a:rPr lang="en-US" altLang="zh-CN" b="0" dirty="0" smtClean="0">
                <a:solidFill>
                  <a:srgbClr val="FFFF00"/>
                </a:solidFill>
              </a:rPr>
              <a:t>data frame</a:t>
            </a:r>
            <a:r>
              <a:rPr lang="zh-CN" altLang="en-US" b="0" dirty="0" smtClean="0">
                <a:solidFill>
                  <a:srgbClr val="FFFF00"/>
                </a:solidFill>
              </a:rPr>
              <a:t>，</a:t>
            </a:r>
            <a:r>
              <a:rPr lang="en-US" altLang="zh-CN" b="0" dirty="0">
                <a:solidFill>
                  <a:srgbClr val="FFFF00"/>
                </a:solidFill>
              </a:rPr>
              <a:t> </a:t>
            </a:r>
            <a:r>
              <a:rPr lang="zh-CN" altLang="en-US" b="0" dirty="0" smtClean="0">
                <a:solidFill>
                  <a:srgbClr val="FFFF00"/>
                </a:solidFill>
              </a:rPr>
              <a:t>不同的是</a:t>
            </a:r>
            <a:r>
              <a:rPr lang="en-US" altLang="zh-CN" b="0" dirty="0" smtClean="0">
                <a:solidFill>
                  <a:srgbClr val="FFFF00"/>
                </a:solidFill>
              </a:rPr>
              <a:t>Spark</a:t>
            </a:r>
            <a:r>
              <a:rPr lang="zh-CN" altLang="en-US" b="0" dirty="0" smtClean="0">
                <a:solidFill>
                  <a:srgbClr val="FFFF00"/>
                </a:solidFill>
              </a:rPr>
              <a:t>提供更丰富的优化。</a:t>
            </a:r>
            <a:endParaRPr lang="en-US" altLang="zh-CN" b="0" dirty="0" smtClean="0">
              <a:solidFill>
                <a:srgbClr val="FFFF00"/>
              </a:solidFill>
            </a:endParaRPr>
          </a:p>
          <a:p>
            <a:endParaRPr lang="en-US" altLang="zh-CN" b="0" dirty="0">
              <a:solidFill>
                <a:srgbClr val="FFFF00"/>
              </a:solidFill>
            </a:endParaRPr>
          </a:p>
          <a:p>
            <a:r>
              <a:rPr lang="en-US" altLang="zh-CN" b="0" dirty="0" err="1" smtClean="0">
                <a:solidFill>
                  <a:srgbClr val="FFFF00"/>
                </a:solidFill>
              </a:rPr>
              <a:t>DataFrame</a:t>
            </a:r>
            <a:r>
              <a:rPr lang="zh-CN" altLang="en-US" b="0" dirty="0" smtClean="0">
                <a:solidFill>
                  <a:srgbClr val="FFFF00"/>
                </a:solidFill>
              </a:rPr>
              <a:t>可从多种资源中构建：结构化的数据文件、</a:t>
            </a:r>
            <a:r>
              <a:rPr lang="en-US" altLang="zh-CN" b="0" dirty="0" smtClean="0">
                <a:solidFill>
                  <a:srgbClr val="FFFF00"/>
                </a:solidFill>
              </a:rPr>
              <a:t>hive</a:t>
            </a:r>
            <a:r>
              <a:rPr lang="zh-CN" altLang="en-US" b="0" dirty="0" smtClean="0">
                <a:solidFill>
                  <a:srgbClr val="FFFF00"/>
                </a:solidFill>
              </a:rPr>
              <a:t>中的表、外部数据库、现有的</a:t>
            </a:r>
            <a:r>
              <a:rPr lang="en-US" altLang="zh-CN" b="0" dirty="0" smtClean="0">
                <a:solidFill>
                  <a:srgbClr val="FFFF00"/>
                </a:solidFill>
              </a:rPr>
              <a:t>RDD</a:t>
            </a:r>
            <a:r>
              <a:rPr lang="zh-CN" altLang="en-US" b="0" dirty="0" smtClean="0">
                <a:solidFill>
                  <a:srgbClr val="FFFF00"/>
                </a:solidFill>
              </a:rPr>
              <a:t>等。</a:t>
            </a:r>
            <a:endParaRPr lang="en-US" altLang="zh-CN" b="0" dirty="0" smtClean="0">
              <a:solidFill>
                <a:srgbClr val="FFFF00"/>
              </a:solidFill>
            </a:endParaRPr>
          </a:p>
          <a:p>
            <a:endParaRPr lang="en-US" altLang="zh-CN" b="0" dirty="0">
              <a:solidFill>
                <a:srgbClr val="FFFF00"/>
              </a:solidFill>
            </a:endParaRPr>
          </a:p>
          <a:p>
            <a:r>
              <a:rPr lang="en-US" altLang="zh-CN" b="0" dirty="0" err="1" smtClean="0">
                <a:solidFill>
                  <a:srgbClr val="FFFF00"/>
                </a:solidFill>
              </a:rPr>
              <a:t>DataFrame</a:t>
            </a:r>
            <a:r>
              <a:rPr lang="zh-CN" altLang="en-US" b="0" dirty="0" smtClean="0">
                <a:solidFill>
                  <a:srgbClr val="FFFF00"/>
                </a:solidFill>
              </a:rPr>
              <a:t>提供了丰富的</a:t>
            </a:r>
            <a:r>
              <a:rPr lang="en-US" altLang="zh-CN" b="0" dirty="0" smtClean="0">
                <a:solidFill>
                  <a:srgbClr val="FFFF00"/>
                </a:solidFill>
              </a:rPr>
              <a:t>API</a:t>
            </a:r>
            <a:r>
              <a:rPr lang="zh-CN" altLang="en-US" b="0" dirty="0" smtClean="0">
                <a:solidFill>
                  <a:srgbClr val="FFFF00"/>
                </a:solidFill>
              </a:rPr>
              <a:t>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14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400" smtClean="0"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sz="3200" smtClean="0">
                <a:latin typeface="黑体" panose="02010609060101010101" pitchFamily="49" charset="-122"/>
                <a:ea typeface="黑体" panose="02010609060101010101" pitchFamily="49" charset="-122"/>
              </a:rPr>
              <a:t>BDAS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</a:p>
        </p:txBody>
      </p:sp>
      <p:grpSp>
        <p:nvGrpSpPr>
          <p:cNvPr id="38915" name="Group 13"/>
          <p:cNvGrpSpPr>
            <a:grpSpLocks/>
          </p:cNvGrpSpPr>
          <p:nvPr/>
        </p:nvGrpSpPr>
        <p:grpSpPr bwMode="auto">
          <a:xfrm>
            <a:off x="684213" y="981075"/>
            <a:ext cx="4032250" cy="576263"/>
            <a:chOff x="0" y="0"/>
            <a:chExt cx="2540" cy="318"/>
          </a:xfrm>
        </p:grpSpPr>
        <p:sp>
          <p:nvSpPr>
            <p:cNvPr id="2" name="AutoShape 4"/>
            <p:cNvSpPr>
              <a:spLocks noChangeArrowheads="1"/>
            </p:cNvSpPr>
            <p:nvPr/>
          </p:nvSpPr>
          <p:spPr bwMode="auto">
            <a:xfrm>
              <a:off x="98" y="0"/>
              <a:ext cx="2442" cy="31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Spark Streaming</a:t>
              </a:r>
              <a:endParaRPr lang="zh-CN" altLang="en-US" sz="1800" b="0" dirty="0" smtClean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36872" name="Group 6"/>
            <p:cNvGrpSpPr>
              <a:grpSpLocks/>
            </p:cNvGrpSpPr>
            <p:nvPr/>
          </p:nvGrpSpPr>
          <p:grpSpPr bwMode="auto">
            <a:xfrm>
              <a:off x="0" y="0"/>
              <a:ext cx="391" cy="318"/>
              <a:chOff x="0" y="0"/>
              <a:chExt cx="1836" cy="1834"/>
            </a:xfrm>
          </p:grpSpPr>
          <p:pic>
            <p:nvPicPr>
              <p:cNvPr id="36874" name="Picture 7" descr="b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36" cy="1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8919" name="Oval 8"/>
              <p:cNvSpPr>
                <a:spLocks noChangeArrowheads="1"/>
              </p:cNvSpPr>
              <p:nvPr/>
            </p:nvSpPr>
            <p:spPr bwMode="auto">
              <a:xfrm>
                <a:off x="80" y="81"/>
                <a:ext cx="1676" cy="1672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19050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20" y="80"/>
              <a:ext cx="342" cy="170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7A19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65E13"/>
                      </a:gs>
                      <a:gs pos="100000">
                        <a:srgbClr val="FFCC2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marL="233363" indent="-233363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2</a:t>
              </a:r>
            </a:p>
          </p:txBody>
        </p:sp>
      </p:grpSp>
      <p:pic>
        <p:nvPicPr>
          <p:cNvPr id="3686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6310313"/>
            <a:ext cx="223361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69" name="矩形 4"/>
          <p:cNvSpPr>
            <a:spLocks noChangeArrowheads="1"/>
          </p:cNvSpPr>
          <p:nvPr/>
        </p:nvSpPr>
        <p:spPr bwMode="auto">
          <a:xfrm>
            <a:off x="648494" y="2186004"/>
            <a:ext cx="8135937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Spark </a:t>
            </a:r>
            <a:r>
              <a:rPr lang="en-US" altLang="zh-CN" sz="2400" dirty="0">
                <a:solidFill>
                  <a:srgbClr val="FFFF00"/>
                </a:solidFill>
              </a:rPr>
              <a:t>Streaming</a:t>
            </a:r>
            <a:r>
              <a:rPr lang="zh-CN" altLang="en-US" sz="2400" dirty="0">
                <a:solidFill>
                  <a:srgbClr val="FFFF00"/>
                </a:solidFill>
              </a:rPr>
              <a:t>是建立在</a:t>
            </a:r>
            <a:r>
              <a:rPr lang="en-US" altLang="zh-CN" sz="2400" dirty="0">
                <a:solidFill>
                  <a:srgbClr val="FFFF00"/>
                </a:solidFill>
              </a:rPr>
              <a:t>Spark</a:t>
            </a:r>
            <a:r>
              <a:rPr lang="zh-CN" altLang="en-US" sz="2400" dirty="0">
                <a:solidFill>
                  <a:srgbClr val="FFFF00"/>
                </a:solidFill>
              </a:rPr>
              <a:t>上的实时计算框架，通过它提供的丰富的</a:t>
            </a:r>
            <a:r>
              <a:rPr lang="en-US" altLang="zh-CN" sz="2400" dirty="0">
                <a:solidFill>
                  <a:srgbClr val="FFFF00"/>
                </a:solidFill>
              </a:rPr>
              <a:t>API</a:t>
            </a:r>
            <a:r>
              <a:rPr lang="zh-CN" altLang="en-US" sz="2400" dirty="0">
                <a:solidFill>
                  <a:srgbClr val="FFFF00"/>
                </a:solidFill>
              </a:rPr>
              <a:t>、基于内存的高速执行引擎，用户可以结合流式、批处理和交互试查询应用</a:t>
            </a:r>
            <a:r>
              <a:rPr lang="zh-CN" altLang="en-US" sz="2400" dirty="0" smtClean="0">
                <a:solidFill>
                  <a:srgbClr val="FFFF00"/>
                </a:solidFill>
              </a:rPr>
              <a:t>。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</a:rPr>
              <a:t>Spark Streaming</a:t>
            </a:r>
            <a:r>
              <a:rPr lang="zh-CN" altLang="en-US" sz="2400" dirty="0">
                <a:solidFill>
                  <a:srgbClr val="FFFF00"/>
                </a:solidFill>
              </a:rPr>
              <a:t>通过将流数据按指定时间片累积为</a:t>
            </a:r>
            <a:r>
              <a:rPr lang="en-US" altLang="zh-CN" sz="2400" dirty="0">
                <a:solidFill>
                  <a:srgbClr val="FFFF00"/>
                </a:solidFill>
              </a:rPr>
              <a:t>RDD</a:t>
            </a:r>
            <a:r>
              <a:rPr lang="zh-CN" altLang="en-US" sz="2400" dirty="0">
                <a:solidFill>
                  <a:srgbClr val="FFFF00"/>
                </a:solidFill>
              </a:rPr>
              <a:t>，然后将每个</a:t>
            </a:r>
            <a:r>
              <a:rPr lang="en-US" altLang="zh-CN" sz="2400" dirty="0">
                <a:solidFill>
                  <a:srgbClr val="FFFF00"/>
                </a:solidFill>
              </a:rPr>
              <a:t>RDD</a:t>
            </a:r>
            <a:r>
              <a:rPr lang="zh-CN" altLang="en-US" sz="2400" dirty="0">
                <a:solidFill>
                  <a:srgbClr val="FFFF00"/>
                </a:solidFill>
              </a:rPr>
              <a:t>进行批处理，进而实现大规模的流数据处理。其吞吐量能够超越现有主流流处理框架</a:t>
            </a:r>
            <a:r>
              <a:rPr lang="en-US" altLang="zh-CN" sz="2400" dirty="0">
                <a:solidFill>
                  <a:srgbClr val="FFFF00"/>
                </a:solidFill>
              </a:rPr>
              <a:t>Storm</a:t>
            </a:r>
            <a:r>
              <a:rPr lang="zh-CN" altLang="en-US" sz="2400" dirty="0">
                <a:solidFill>
                  <a:srgbClr val="FFFF00"/>
                </a:solidFill>
              </a:rPr>
              <a:t>，并提供丰富的</a:t>
            </a:r>
            <a:r>
              <a:rPr lang="en-US" altLang="zh-CN" sz="2400" dirty="0">
                <a:solidFill>
                  <a:srgbClr val="FFFF00"/>
                </a:solidFill>
              </a:rPr>
              <a:t>API</a:t>
            </a:r>
            <a:r>
              <a:rPr lang="zh-CN" altLang="en-US" sz="2400" dirty="0">
                <a:solidFill>
                  <a:srgbClr val="FFFF00"/>
                </a:solidFill>
              </a:rPr>
              <a:t>用于流数据计算。</a:t>
            </a:r>
          </a:p>
        </p:txBody>
      </p:sp>
      <p:pic>
        <p:nvPicPr>
          <p:cNvPr id="36870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457200" y="266700"/>
            <a:ext cx="727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400">
                <a:solidFill>
                  <a:schemeClr val="tx1"/>
                </a:solidFill>
                <a:latin typeface="黑体" panose="02010609060101010101" pitchFamily="49" charset="-122"/>
              </a:rPr>
              <a:t>四、</a:t>
            </a:r>
            <a:r>
              <a:rPr lang="en-US" altLang="zh-CN" sz="3200">
                <a:solidFill>
                  <a:schemeClr val="tx1"/>
                </a:solidFill>
                <a:latin typeface="黑体" panose="02010609060101010101" pitchFamily="49" charset="-122"/>
              </a:rPr>
              <a:t>BDAS</a:t>
            </a:r>
            <a:r>
              <a:rPr lang="zh-CN" altLang="en-US" sz="3200">
                <a:solidFill>
                  <a:schemeClr val="tx1"/>
                </a:solidFill>
                <a:latin typeface="黑体" panose="02010609060101010101" pitchFamily="49" charset="-122"/>
              </a:rPr>
              <a:t>简介</a:t>
            </a:r>
          </a:p>
        </p:txBody>
      </p:sp>
      <p:pic>
        <p:nvPicPr>
          <p:cNvPr id="3789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6310313"/>
            <a:ext cx="223361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9943" name="Group 13"/>
          <p:cNvGrpSpPr>
            <a:grpSpLocks/>
          </p:cNvGrpSpPr>
          <p:nvPr/>
        </p:nvGrpSpPr>
        <p:grpSpPr bwMode="auto">
          <a:xfrm>
            <a:off x="684213" y="981075"/>
            <a:ext cx="3887787" cy="576263"/>
            <a:chOff x="0" y="0"/>
            <a:chExt cx="2449" cy="318"/>
          </a:xfrm>
        </p:grpSpPr>
        <p:sp>
          <p:nvSpPr>
            <p:cNvPr id="39944" name="AutoShape 4"/>
            <p:cNvSpPr>
              <a:spLocks noChangeArrowheads="1"/>
            </p:cNvSpPr>
            <p:nvPr/>
          </p:nvSpPr>
          <p:spPr bwMode="auto">
            <a:xfrm>
              <a:off x="98" y="0"/>
              <a:ext cx="2351" cy="31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zh-CN" alt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计算流程</a:t>
              </a:r>
              <a:endParaRPr lang="zh-CN" altLang="en-US" sz="1800" b="0" dirty="0" smtClean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37896" name="Group 6"/>
            <p:cNvGrpSpPr>
              <a:grpSpLocks/>
            </p:cNvGrpSpPr>
            <p:nvPr/>
          </p:nvGrpSpPr>
          <p:grpSpPr bwMode="auto">
            <a:xfrm>
              <a:off x="0" y="0"/>
              <a:ext cx="391" cy="318"/>
              <a:chOff x="0" y="0"/>
              <a:chExt cx="1836" cy="1834"/>
            </a:xfrm>
          </p:grpSpPr>
          <p:pic>
            <p:nvPicPr>
              <p:cNvPr id="37898" name="Picture 7" descr="b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36" cy="1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" name="Oval 8"/>
              <p:cNvSpPr>
                <a:spLocks noChangeArrowheads="1"/>
              </p:cNvSpPr>
              <p:nvPr/>
            </p:nvSpPr>
            <p:spPr bwMode="auto">
              <a:xfrm>
                <a:off x="80" y="81"/>
                <a:ext cx="1676" cy="1672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19050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39948" name="Text Box 9"/>
            <p:cNvSpPr txBox="1">
              <a:spLocks noChangeArrowheads="1"/>
            </p:cNvSpPr>
            <p:nvPr/>
          </p:nvSpPr>
          <p:spPr bwMode="auto">
            <a:xfrm>
              <a:off x="20" y="80"/>
              <a:ext cx="342" cy="170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7A19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65E13"/>
                      </a:gs>
                      <a:gs pos="100000">
                        <a:srgbClr val="FFCC2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marL="233363" indent="-233363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2.1</a:t>
              </a:r>
            </a:p>
          </p:txBody>
        </p:sp>
      </p:grpSp>
      <p:sp>
        <p:nvSpPr>
          <p:cNvPr id="37893" name="矩形 2"/>
          <p:cNvSpPr>
            <a:spLocks noChangeArrowheads="1"/>
          </p:cNvSpPr>
          <p:nvPr/>
        </p:nvSpPr>
        <p:spPr bwMode="auto">
          <a:xfrm>
            <a:off x="711200" y="1782763"/>
            <a:ext cx="7821613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</a:rPr>
              <a:t>Spark Streaming</a:t>
            </a:r>
            <a:r>
              <a:rPr lang="zh-CN" altLang="en-US" sz="2400" dirty="0">
                <a:solidFill>
                  <a:srgbClr val="FFFF00"/>
                </a:solidFill>
              </a:rPr>
              <a:t>是将流式计算分解成一系列短小的批处理作业</a:t>
            </a:r>
            <a:r>
              <a:rPr lang="zh-CN" altLang="en-US" sz="2400" dirty="0" smtClean="0">
                <a:solidFill>
                  <a:srgbClr val="FFFF00"/>
                </a:solidFill>
              </a:rPr>
              <a:t>。把</a:t>
            </a:r>
            <a:r>
              <a:rPr lang="en-US" altLang="zh-CN" sz="2400" dirty="0">
                <a:solidFill>
                  <a:srgbClr val="FFFF00"/>
                </a:solidFill>
              </a:rPr>
              <a:t>Spark Streaming</a:t>
            </a:r>
            <a:r>
              <a:rPr lang="zh-CN" altLang="en-US" sz="2400" dirty="0">
                <a:solidFill>
                  <a:srgbClr val="FFFF00"/>
                </a:solidFill>
              </a:rPr>
              <a:t>的输入数据按照</a:t>
            </a:r>
            <a:r>
              <a:rPr lang="en-US" altLang="zh-CN" sz="2400" dirty="0">
                <a:solidFill>
                  <a:srgbClr val="FFFF00"/>
                </a:solidFill>
              </a:rPr>
              <a:t>batch size</a:t>
            </a:r>
            <a:r>
              <a:rPr lang="zh-CN" altLang="en-US" sz="2400" dirty="0">
                <a:solidFill>
                  <a:srgbClr val="FFFF00"/>
                </a:solidFill>
              </a:rPr>
              <a:t>（如</a:t>
            </a:r>
            <a:r>
              <a:rPr lang="en-US" altLang="zh-CN" sz="2400" dirty="0">
                <a:solidFill>
                  <a:srgbClr val="FFFF00"/>
                </a:solidFill>
              </a:rPr>
              <a:t>1</a:t>
            </a:r>
            <a:r>
              <a:rPr lang="zh-CN" altLang="en-US" sz="2400" dirty="0">
                <a:solidFill>
                  <a:srgbClr val="FFFF00"/>
                </a:solidFill>
              </a:rPr>
              <a:t>秒）分成一段一段的</a:t>
            </a:r>
            <a:r>
              <a:rPr lang="zh-CN" altLang="en-US" sz="2400" dirty="0" smtClean="0">
                <a:solidFill>
                  <a:srgbClr val="FFFF00"/>
                </a:solidFill>
              </a:rPr>
              <a:t>数据，每</a:t>
            </a:r>
            <a:r>
              <a:rPr lang="zh-CN" altLang="en-US" sz="2400" dirty="0">
                <a:solidFill>
                  <a:srgbClr val="FFFF00"/>
                </a:solidFill>
              </a:rPr>
              <a:t>一段数据都转换成</a:t>
            </a:r>
            <a:r>
              <a:rPr lang="en-US" altLang="zh-CN" sz="2400" dirty="0">
                <a:solidFill>
                  <a:srgbClr val="FFFF00"/>
                </a:solidFill>
              </a:rPr>
              <a:t>Spark</a:t>
            </a:r>
            <a:r>
              <a:rPr lang="zh-CN" altLang="en-US" sz="2400" dirty="0">
                <a:solidFill>
                  <a:srgbClr val="FFFF00"/>
                </a:solidFill>
              </a:rPr>
              <a:t>中的</a:t>
            </a:r>
            <a:r>
              <a:rPr lang="en-US" altLang="zh-CN" sz="2400" dirty="0" smtClean="0">
                <a:solidFill>
                  <a:srgbClr val="FFFF00"/>
                </a:solidFill>
              </a:rPr>
              <a:t>RDD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FFFF00"/>
                </a:solidFill>
              </a:rPr>
              <a:t>将</a:t>
            </a:r>
            <a:r>
              <a:rPr lang="en-US" altLang="zh-CN" sz="2400" dirty="0">
                <a:solidFill>
                  <a:srgbClr val="FFFF00"/>
                </a:solidFill>
              </a:rPr>
              <a:t>Spark Streaming</a:t>
            </a:r>
            <a:r>
              <a:rPr lang="zh-CN" altLang="en-US" sz="2400" dirty="0">
                <a:solidFill>
                  <a:srgbClr val="FFFF00"/>
                </a:solidFill>
              </a:rPr>
              <a:t>中对</a:t>
            </a:r>
            <a:r>
              <a:rPr lang="en-US" altLang="zh-CN" sz="2400" dirty="0" err="1">
                <a:solidFill>
                  <a:srgbClr val="FFFF00"/>
                </a:solidFill>
              </a:rPr>
              <a:t>DStream</a:t>
            </a:r>
            <a:r>
              <a:rPr lang="zh-CN" altLang="en-US" sz="2400" dirty="0">
                <a:solidFill>
                  <a:srgbClr val="FFFF00"/>
                </a:solidFill>
              </a:rPr>
              <a:t>的</a:t>
            </a:r>
            <a:r>
              <a:rPr lang="en-US" altLang="zh-CN" sz="2400" dirty="0">
                <a:solidFill>
                  <a:srgbClr val="FFFF00"/>
                </a:solidFill>
              </a:rPr>
              <a:t>Transformation</a:t>
            </a:r>
            <a:r>
              <a:rPr lang="zh-CN" altLang="en-US" sz="2400" dirty="0">
                <a:solidFill>
                  <a:srgbClr val="FFFF00"/>
                </a:solidFill>
              </a:rPr>
              <a:t>操作变为针对</a:t>
            </a:r>
            <a:r>
              <a:rPr lang="en-US" altLang="zh-CN" sz="2400" dirty="0">
                <a:solidFill>
                  <a:srgbClr val="FFFF00"/>
                </a:solidFill>
              </a:rPr>
              <a:t>Spark</a:t>
            </a:r>
            <a:r>
              <a:rPr lang="zh-CN" altLang="en-US" sz="2400" dirty="0">
                <a:solidFill>
                  <a:srgbClr val="FFFF00"/>
                </a:solidFill>
              </a:rPr>
              <a:t>中对</a:t>
            </a:r>
            <a:r>
              <a:rPr lang="en-US" altLang="zh-CN" sz="2400" dirty="0">
                <a:solidFill>
                  <a:srgbClr val="FFFF00"/>
                </a:solidFill>
              </a:rPr>
              <a:t>RDD</a:t>
            </a:r>
            <a:r>
              <a:rPr lang="zh-CN" altLang="en-US" sz="2400" dirty="0">
                <a:solidFill>
                  <a:srgbClr val="FFFF00"/>
                </a:solidFill>
              </a:rPr>
              <a:t>的</a:t>
            </a:r>
            <a:r>
              <a:rPr lang="en-US" altLang="zh-CN" sz="2400" dirty="0">
                <a:solidFill>
                  <a:srgbClr val="FFFF00"/>
                </a:solidFill>
              </a:rPr>
              <a:t>Transformation</a:t>
            </a:r>
            <a:r>
              <a:rPr lang="zh-CN" altLang="en-US" sz="2400" dirty="0" smtClean="0">
                <a:solidFill>
                  <a:srgbClr val="FFFF00"/>
                </a:solidFill>
              </a:rPr>
              <a:t>操作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FFFF00"/>
                </a:solidFill>
              </a:rPr>
              <a:t>将</a:t>
            </a:r>
            <a:r>
              <a:rPr lang="en-US" altLang="zh-CN" sz="2400" dirty="0">
                <a:solidFill>
                  <a:srgbClr val="FFFF00"/>
                </a:solidFill>
              </a:rPr>
              <a:t>RDD</a:t>
            </a:r>
            <a:r>
              <a:rPr lang="zh-CN" altLang="en-US" sz="2400" dirty="0">
                <a:solidFill>
                  <a:srgbClr val="FFFF00"/>
                </a:solidFill>
              </a:rPr>
              <a:t>经过操作变成中间结果保存在内存中。整个流式计算根据业务的需求可以对中间的结果进行叠加，或者存储到外部设备。</a:t>
            </a:r>
          </a:p>
        </p:txBody>
      </p:sp>
      <p:pic>
        <p:nvPicPr>
          <p:cNvPr id="3789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400" smtClean="0"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sz="3200" smtClean="0">
                <a:latin typeface="黑体" panose="02010609060101010101" pitchFamily="49" charset="-122"/>
                <a:ea typeface="黑体" panose="02010609060101010101" pitchFamily="49" charset="-122"/>
              </a:rPr>
              <a:t>BDAS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965200" y="1090613"/>
            <a:ext cx="3390900" cy="609600"/>
            <a:chOff x="0" y="0"/>
            <a:chExt cx="2136" cy="384"/>
          </a:xfrm>
        </p:grpSpPr>
        <p:sp>
          <p:nvSpPr>
            <p:cNvPr id="2" name="AutoShape 4"/>
            <p:cNvSpPr>
              <a:spLocks noChangeArrowheads="1"/>
            </p:cNvSpPr>
            <p:nvPr/>
          </p:nvSpPr>
          <p:spPr bwMode="auto">
            <a:xfrm>
              <a:off x="96" y="0"/>
              <a:ext cx="2040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流程图</a:t>
              </a:r>
              <a:endParaRPr lang="zh-CN" altLang="en-US" dirty="0" smtClean="0">
                <a:ea typeface="宋体" panose="02010600030101010101" pitchFamily="2" charset="-122"/>
              </a:endParaRPr>
            </a:p>
          </p:txBody>
        </p:sp>
        <p:grpSp>
          <p:nvGrpSpPr>
            <p:cNvPr id="38919" name="Group 5"/>
            <p:cNvGrpSpPr>
              <a:grpSpLocks/>
            </p:cNvGrpSpPr>
            <p:nvPr/>
          </p:nvGrpSpPr>
          <p:grpSpPr bwMode="auto">
            <a:xfrm>
              <a:off x="0" y="0"/>
              <a:ext cx="401" cy="384"/>
              <a:chOff x="0" y="0"/>
              <a:chExt cx="401" cy="384"/>
            </a:xfrm>
          </p:grpSpPr>
          <p:grpSp>
            <p:nvGrpSpPr>
              <p:cNvPr id="38920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384"/>
                <a:chOff x="0" y="0"/>
                <a:chExt cx="1836" cy="1834"/>
              </a:xfrm>
            </p:grpSpPr>
            <p:pic>
              <p:nvPicPr>
                <p:cNvPr id="38922" name="Picture 7" descr="ball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836" cy="18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" name="Oval 8"/>
                <p:cNvSpPr>
                  <a:spLocks noChangeArrowheads="1"/>
                </p:cNvSpPr>
                <p:nvPr/>
              </p:nvSpPr>
              <p:spPr bwMode="auto">
                <a:xfrm>
                  <a:off x="81" y="81"/>
                  <a:ext cx="1673" cy="1672"/>
                </a:xfrm>
                <a:prstGeom prst="ellipse">
                  <a:avLst/>
                </a:prstGeom>
                <a:solidFill>
                  <a:srgbClr val="000000">
                    <a:alpha val="50000"/>
                  </a:srgbClr>
                </a:solidFill>
                <a:ln w="19050" cmpd="sng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latin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200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5" name="Text Box 9"/>
              <p:cNvSpPr txBox="1">
                <a:spLocks noChangeArrowheads="1"/>
              </p:cNvSpPr>
              <p:nvPr/>
            </p:nvSpPr>
            <p:spPr bwMode="auto">
              <a:xfrm>
                <a:off x="17" y="106"/>
                <a:ext cx="384" cy="194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997A1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765E13"/>
                        </a:gs>
                        <a:gs pos="100000">
                          <a:srgbClr val="FFCC29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tIns="0" bIns="0">
                <a:spAutoFit/>
              </a:bodyPr>
              <a:lstStyle>
                <a:lvl1pPr marL="233363" indent="-233363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lang="en-US" sz="20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2.2</a:t>
                </a:r>
              </a:p>
            </p:txBody>
          </p:sp>
        </p:grpSp>
      </p:grpSp>
      <p:pic>
        <p:nvPicPr>
          <p:cNvPr id="38916" name="图片 12" descr="http://cms.csdnimg.cn/article/201401/27/52e5f207e3d5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839913"/>
            <a:ext cx="7278688" cy="454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BDAS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endParaRPr lang="zh-CN" altLang="en-US" sz="3200" b="0" dirty="0" smtClean="0"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971550" y="1123950"/>
            <a:ext cx="3313113" cy="609600"/>
            <a:chOff x="0" y="0"/>
            <a:chExt cx="2087" cy="384"/>
          </a:xfrm>
        </p:grpSpPr>
        <p:sp>
          <p:nvSpPr>
            <p:cNvPr id="2" name="AutoShape 4"/>
            <p:cNvSpPr>
              <a:spLocks noChangeArrowheads="1"/>
            </p:cNvSpPr>
            <p:nvPr/>
          </p:nvSpPr>
          <p:spPr bwMode="auto">
            <a:xfrm>
              <a:off x="96" y="0"/>
              <a:ext cx="1991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spark</a:t>
              </a:r>
              <a:r>
                <a:rPr lang="zh-CN" alt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与</a:t>
              </a: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storm</a:t>
              </a:r>
              <a:endParaRPr lang="zh-CN" altLang="en-US" sz="1800" b="0" dirty="0" smtClean="0">
                <a:ea typeface="宋体" panose="02010600030101010101" pitchFamily="2" charset="-122"/>
              </a:endParaRPr>
            </a:p>
          </p:txBody>
        </p:sp>
        <p:grpSp>
          <p:nvGrpSpPr>
            <p:cNvPr id="39944" name="Group 5"/>
            <p:cNvGrpSpPr>
              <a:grpSpLocks/>
            </p:cNvGrpSpPr>
            <p:nvPr/>
          </p:nvGrpSpPr>
          <p:grpSpPr bwMode="auto">
            <a:xfrm>
              <a:off x="0" y="0"/>
              <a:ext cx="417" cy="384"/>
              <a:chOff x="0" y="0"/>
              <a:chExt cx="417" cy="384"/>
            </a:xfrm>
          </p:grpSpPr>
          <p:grpSp>
            <p:nvGrpSpPr>
              <p:cNvPr id="39945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384"/>
                <a:chOff x="0" y="0"/>
                <a:chExt cx="1836" cy="1834"/>
              </a:xfrm>
            </p:grpSpPr>
            <p:pic>
              <p:nvPicPr>
                <p:cNvPr id="39947" name="Picture 7" descr="ball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836" cy="18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" name="Oval 8"/>
                <p:cNvSpPr>
                  <a:spLocks noChangeArrowheads="1"/>
                </p:cNvSpPr>
                <p:nvPr/>
              </p:nvSpPr>
              <p:spPr bwMode="auto">
                <a:xfrm>
                  <a:off x="81" y="81"/>
                  <a:ext cx="1673" cy="1672"/>
                </a:xfrm>
                <a:prstGeom prst="ellipse">
                  <a:avLst/>
                </a:prstGeom>
                <a:solidFill>
                  <a:srgbClr val="000000">
                    <a:alpha val="50000"/>
                  </a:srgbClr>
                </a:solidFill>
                <a:ln w="19050" cmpd="sng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latin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200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41993" name="Text Box 9"/>
              <p:cNvSpPr txBox="1">
                <a:spLocks noChangeArrowheads="1"/>
              </p:cNvSpPr>
              <p:nvPr/>
            </p:nvSpPr>
            <p:spPr bwMode="auto">
              <a:xfrm>
                <a:off x="33" y="95"/>
                <a:ext cx="384" cy="194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997A1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765E13"/>
                        </a:gs>
                        <a:gs pos="100000">
                          <a:srgbClr val="FFCC29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tIns="0" bIns="0">
                <a:spAutoFit/>
              </a:bodyPr>
              <a:lstStyle>
                <a:lvl1pPr marL="233363" indent="-233363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lang="en-US" sz="20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2.3</a:t>
                </a:r>
              </a:p>
            </p:txBody>
          </p:sp>
        </p:grpSp>
      </p:grpSp>
      <p:pic>
        <p:nvPicPr>
          <p:cNvPr id="3994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6310313"/>
            <a:ext cx="223361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942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755576" y="2276872"/>
            <a:ext cx="7344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FFFF00"/>
                </a:solidFill>
              </a:rPr>
              <a:t>处理模型</a:t>
            </a:r>
            <a:r>
              <a:rPr lang="en-US" altLang="zh-CN" dirty="0">
                <a:solidFill>
                  <a:srgbClr val="FFFF00"/>
                </a:solidFill>
              </a:rPr>
              <a:t>,</a:t>
            </a:r>
            <a:r>
              <a:rPr lang="zh-CN" altLang="zh-CN" dirty="0" smtClean="0">
                <a:solidFill>
                  <a:srgbClr val="FFFF00"/>
                </a:solidFill>
              </a:rPr>
              <a:t>延迟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en-US" altLang="zh-CN" dirty="0">
                <a:solidFill>
                  <a:srgbClr val="FFFF00"/>
                </a:solidFill>
              </a:rPr>
              <a:t>Storm</a:t>
            </a:r>
            <a:r>
              <a:rPr lang="zh-CN" altLang="zh-CN" dirty="0">
                <a:solidFill>
                  <a:srgbClr val="FFFF00"/>
                </a:solidFill>
              </a:rPr>
              <a:t>处理的是每次传入的一个事件，而</a:t>
            </a:r>
            <a:r>
              <a:rPr lang="en-US" altLang="zh-CN" dirty="0">
                <a:solidFill>
                  <a:srgbClr val="FFFF00"/>
                </a:solidFill>
              </a:rPr>
              <a:t>Spark Streaming</a:t>
            </a:r>
            <a:r>
              <a:rPr lang="zh-CN" altLang="zh-CN" dirty="0">
                <a:solidFill>
                  <a:srgbClr val="FFFF00"/>
                </a:solidFill>
              </a:rPr>
              <a:t>是处理某个时间段窗口内的事件</a:t>
            </a:r>
            <a:r>
              <a:rPr lang="zh-CN" altLang="zh-CN" dirty="0" smtClean="0">
                <a:solidFill>
                  <a:srgbClr val="FFFF00"/>
                </a:solidFill>
              </a:rPr>
              <a:t>流</a:t>
            </a:r>
            <a:r>
              <a:rPr lang="zh-CN" altLang="en-US" dirty="0" smtClean="0">
                <a:solidFill>
                  <a:srgbClr val="FFFF00"/>
                </a:solidFill>
              </a:rPr>
              <a:t>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zh-CN" altLang="zh-CN" dirty="0">
                <a:solidFill>
                  <a:srgbClr val="FFFF00"/>
                </a:solidFill>
              </a:rPr>
              <a:t>容错、数据</a:t>
            </a:r>
            <a:r>
              <a:rPr lang="zh-CN" altLang="zh-CN" dirty="0" smtClean="0">
                <a:solidFill>
                  <a:srgbClr val="FFFF00"/>
                </a:solidFill>
              </a:rPr>
              <a:t>保证</a:t>
            </a:r>
            <a:r>
              <a:rPr lang="zh-CN" altLang="en-US" dirty="0" smtClean="0">
                <a:solidFill>
                  <a:srgbClr val="FFFF00"/>
                </a:solidFill>
              </a:rPr>
              <a:t>：</a:t>
            </a:r>
            <a:r>
              <a:rPr lang="en-US" altLang="zh-CN" dirty="0" smtClean="0">
                <a:solidFill>
                  <a:srgbClr val="FFFF00"/>
                </a:solidFill>
              </a:rPr>
              <a:t>Spark Streaming</a:t>
            </a:r>
            <a:r>
              <a:rPr lang="zh-CN" altLang="en-US" dirty="0" smtClean="0">
                <a:solidFill>
                  <a:srgbClr val="FFFF00"/>
                </a:solidFill>
              </a:rPr>
              <a:t>使用</a:t>
            </a:r>
            <a:r>
              <a:rPr lang="en-US" altLang="zh-CN" dirty="0" smtClean="0">
                <a:solidFill>
                  <a:srgbClr val="FFFF00"/>
                </a:solidFill>
              </a:rPr>
              <a:t>Spark</a:t>
            </a:r>
            <a:r>
              <a:rPr lang="zh-CN" altLang="en-US" dirty="0" smtClean="0">
                <a:solidFill>
                  <a:srgbClr val="FFFF00"/>
                </a:solidFill>
              </a:rPr>
              <a:t>的血统容错机制，</a:t>
            </a:r>
            <a:r>
              <a:rPr lang="en-US" altLang="zh-CN" dirty="0" smtClean="0">
                <a:solidFill>
                  <a:srgbClr val="FFFF00"/>
                </a:solidFill>
              </a:rPr>
              <a:t>Storm</a:t>
            </a:r>
            <a:r>
              <a:rPr lang="zh-CN" altLang="en-US" dirty="0" smtClean="0">
                <a:solidFill>
                  <a:srgbClr val="FFFF00"/>
                </a:solidFill>
              </a:rPr>
              <a:t>单独跟踪每条记录，在错误恢复时可能出错。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另一方面，</a:t>
            </a:r>
            <a:r>
              <a:rPr lang="en-US" altLang="zh-CN" dirty="0" smtClean="0">
                <a:solidFill>
                  <a:srgbClr val="FFFF00"/>
                </a:solidFill>
              </a:rPr>
              <a:t>Spark Streaming</a:t>
            </a:r>
            <a:r>
              <a:rPr lang="zh-CN" altLang="en-US" dirty="0" smtClean="0">
                <a:solidFill>
                  <a:srgbClr val="FFFF00"/>
                </a:solidFill>
              </a:rPr>
              <a:t>只需要在批级别进行跟踪处理，因此即便一个节点发生故障，也可以有效地保证每个</a:t>
            </a:r>
            <a:r>
              <a:rPr lang="en-US" altLang="zh-CN" dirty="0" smtClean="0">
                <a:solidFill>
                  <a:srgbClr val="FFFF00"/>
                </a:solidFill>
              </a:rPr>
              <a:t>batch</a:t>
            </a:r>
            <a:r>
              <a:rPr lang="zh-CN" altLang="en-US" dirty="0" smtClean="0">
                <a:solidFill>
                  <a:srgbClr val="FFFF00"/>
                </a:solidFill>
              </a:rPr>
              <a:t>将完全被处理一次。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简而言之</a:t>
            </a:r>
            <a:r>
              <a:rPr lang="en-US" altLang="zh-CN" dirty="0" smtClean="0">
                <a:solidFill>
                  <a:srgbClr val="FFFF00"/>
                </a:solidFill>
              </a:rPr>
              <a:t>,</a:t>
            </a:r>
            <a:r>
              <a:rPr lang="zh-CN" altLang="en-US" dirty="0" smtClean="0">
                <a:solidFill>
                  <a:srgbClr val="FFFF00"/>
                </a:solidFill>
              </a:rPr>
              <a:t>如果你需要秒内的延迟，</a:t>
            </a:r>
            <a:r>
              <a:rPr lang="en-US" altLang="zh-CN" dirty="0" smtClean="0">
                <a:solidFill>
                  <a:srgbClr val="FFFF00"/>
                </a:solidFill>
              </a:rPr>
              <a:t>Storm</a:t>
            </a:r>
            <a:r>
              <a:rPr lang="zh-CN" altLang="en-US" dirty="0" smtClean="0">
                <a:solidFill>
                  <a:srgbClr val="FFFF00"/>
                </a:solidFill>
              </a:rPr>
              <a:t>是一个不错的选择，而且没有数据丢失。如果你需要有状态的计算，而且要完全保证每个事件只被处理一次，</a:t>
            </a:r>
            <a:r>
              <a:rPr lang="en-US" altLang="zh-CN" dirty="0" smtClean="0">
                <a:solidFill>
                  <a:srgbClr val="FFFF00"/>
                </a:solidFill>
              </a:rPr>
              <a:t>Spark Streaming</a:t>
            </a:r>
            <a:r>
              <a:rPr lang="zh-CN" altLang="en-US" dirty="0" smtClean="0">
                <a:solidFill>
                  <a:srgbClr val="FFFF00"/>
                </a:solidFill>
              </a:rPr>
              <a:t>则更好。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BDAS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endParaRPr lang="zh-CN" altLang="en-US" sz="3200" b="0" dirty="0" smtClean="0"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971550" y="1123950"/>
            <a:ext cx="2305050" cy="609600"/>
            <a:chOff x="0" y="0"/>
            <a:chExt cx="1452" cy="384"/>
          </a:xfrm>
        </p:grpSpPr>
        <p:sp>
          <p:nvSpPr>
            <p:cNvPr id="2" name="AutoShape 4"/>
            <p:cNvSpPr>
              <a:spLocks noChangeArrowheads="1"/>
            </p:cNvSpPr>
            <p:nvPr/>
          </p:nvSpPr>
          <p:spPr bwMode="auto">
            <a:xfrm>
              <a:off x="96" y="0"/>
              <a:ext cx="1356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r>
                <a:rPr lang="en-US" altLang="zh-CN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GraphX</a:t>
              </a:r>
              <a:endParaRPr lang="zh-CN" altLang="en-US" sz="1800" b="0" dirty="0" smtClean="0">
                <a:ea typeface="宋体" panose="02010600030101010101" pitchFamily="2" charset="-122"/>
              </a:endParaRPr>
            </a:p>
          </p:txBody>
        </p:sp>
        <p:grpSp>
          <p:nvGrpSpPr>
            <p:cNvPr id="40968" name="Group 5"/>
            <p:cNvGrpSpPr>
              <a:grpSpLocks/>
            </p:cNvGrpSpPr>
            <p:nvPr/>
          </p:nvGrpSpPr>
          <p:grpSpPr bwMode="auto">
            <a:xfrm>
              <a:off x="0" y="0"/>
              <a:ext cx="432" cy="384"/>
              <a:chOff x="0" y="0"/>
              <a:chExt cx="432" cy="384"/>
            </a:xfrm>
          </p:grpSpPr>
          <p:grpSp>
            <p:nvGrpSpPr>
              <p:cNvPr id="40969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384"/>
                <a:chOff x="0" y="0"/>
                <a:chExt cx="1836" cy="1834"/>
              </a:xfrm>
            </p:grpSpPr>
            <p:pic>
              <p:nvPicPr>
                <p:cNvPr id="40971" name="Picture 7" descr="ball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836" cy="18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" name="Oval 8"/>
                <p:cNvSpPr>
                  <a:spLocks noChangeArrowheads="1"/>
                </p:cNvSpPr>
                <p:nvPr/>
              </p:nvSpPr>
              <p:spPr bwMode="auto">
                <a:xfrm>
                  <a:off x="81" y="81"/>
                  <a:ext cx="1673" cy="1672"/>
                </a:xfrm>
                <a:prstGeom prst="ellipse">
                  <a:avLst/>
                </a:prstGeom>
                <a:solidFill>
                  <a:srgbClr val="000000">
                    <a:alpha val="50000"/>
                  </a:srgbClr>
                </a:solidFill>
                <a:ln w="19050" cmpd="sng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latin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200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5" name="Text Box 9"/>
              <p:cNvSpPr txBox="1">
                <a:spLocks noChangeArrowheads="1"/>
              </p:cNvSpPr>
              <p:nvPr/>
            </p:nvSpPr>
            <p:spPr bwMode="auto">
              <a:xfrm>
                <a:off x="96" y="9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997A1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765E13"/>
                        </a:gs>
                        <a:gs pos="100000">
                          <a:srgbClr val="FFCC29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 marL="233363" indent="-233363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lang="zh-CN" altLang="en-US" sz="20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3</a:t>
                </a:r>
                <a:endParaRPr 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pic>
        <p:nvPicPr>
          <p:cNvPr id="4096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6310313"/>
            <a:ext cx="223361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65" name="矩形 5"/>
          <p:cNvSpPr>
            <a:spLocks noChangeArrowheads="1"/>
          </p:cNvSpPr>
          <p:nvPr/>
        </p:nvSpPr>
        <p:spPr bwMode="auto">
          <a:xfrm>
            <a:off x="684213" y="1889125"/>
            <a:ext cx="78486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 smtClean="0">
                <a:solidFill>
                  <a:srgbClr val="FFFF00"/>
                </a:solidFill>
              </a:rPr>
              <a:t>Graphx</a:t>
            </a:r>
            <a:r>
              <a:rPr lang="zh-CN" altLang="en-US" sz="2400" dirty="0">
                <a:solidFill>
                  <a:srgbClr val="FFFF00"/>
                </a:solidFill>
              </a:rPr>
              <a:t>是</a:t>
            </a:r>
            <a:r>
              <a:rPr lang="en-US" altLang="zh-CN" sz="2400" dirty="0">
                <a:solidFill>
                  <a:srgbClr val="FFFF00"/>
                </a:solidFill>
              </a:rPr>
              <a:t>Spark</a:t>
            </a:r>
            <a:r>
              <a:rPr lang="zh-CN" altLang="en-US" sz="2400" dirty="0">
                <a:solidFill>
                  <a:srgbClr val="FFFF00"/>
                </a:solidFill>
              </a:rPr>
              <a:t>生态中的非常重要的组件</a:t>
            </a:r>
            <a:r>
              <a:rPr lang="zh-CN" altLang="en-US" sz="2400" dirty="0" smtClean="0">
                <a:solidFill>
                  <a:srgbClr val="FFFF00"/>
                </a:solidFill>
              </a:rPr>
              <a:t>，可以对图这种数据结构进行并行的处理计算。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 err="1">
                <a:solidFill>
                  <a:srgbClr val="FFFF00"/>
                </a:solidFill>
              </a:rPr>
              <a:t>GraphX</a:t>
            </a:r>
            <a:r>
              <a:rPr lang="zh-CN" altLang="zh-CN" sz="2400" b="0" dirty="0">
                <a:solidFill>
                  <a:srgbClr val="FFFF00"/>
                </a:solidFill>
              </a:rPr>
              <a:t>基于</a:t>
            </a:r>
            <a:r>
              <a:rPr lang="en-US" altLang="zh-CN" sz="2400" b="0" dirty="0">
                <a:solidFill>
                  <a:srgbClr val="FFFF00"/>
                </a:solidFill>
              </a:rPr>
              <a:t>BSP</a:t>
            </a:r>
            <a:r>
              <a:rPr lang="zh-CN" altLang="zh-CN" sz="2400" b="0" dirty="0">
                <a:solidFill>
                  <a:srgbClr val="FFFF00"/>
                </a:solidFill>
              </a:rPr>
              <a:t>（整体同步并行计算模型）模型，在</a:t>
            </a:r>
            <a:r>
              <a:rPr lang="en-US" altLang="zh-CN" sz="2400" b="0" dirty="0">
                <a:solidFill>
                  <a:srgbClr val="FFFF00"/>
                </a:solidFill>
              </a:rPr>
              <a:t>Spark</a:t>
            </a:r>
            <a:r>
              <a:rPr lang="zh-CN" altLang="zh-CN" sz="2400" b="0" dirty="0">
                <a:solidFill>
                  <a:srgbClr val="FFFF00"/>
                </a:solidFill>
              </a:rPr>
              <a:t>之上封装类似</a:t>
            </a:r>
            <a:r>
              <a:rPr lang="en-US" altLang="zh-CN" sz="2400" b="0" dirty="0" err="1">
                <a:solidFill>
                  <a:srgbClr val="FFFF00"/>
                </a:solidFill>
              </a:rPr>
              <a:t>Pregel</a:t>
            </a:r>
            <a:r>
              <a:rPr lang="zh-CN" altLang="zh-CN" sz="2400" b="0" dirty="0">
                <a:solidFill>
                  <a:srgbClr val="FFFF00"/>
                </a:solidFill>
              </a:rPr>
              <a:t>（</a:t>
            </a:r>
            <a:r>
              <a:rPr lang="en-US" altLang="zh-CN" sz="2400" b="0" dirty="0" err="1">
                <a:solidFill>
                  <a:srgbClr val="FFFF00"/>
                </a:solidFill>
              </a:rPr>
              <a:t>google</a:t>
            </a:r>
            <a:r>
              <a:rPr lang="zh-CN" altLang="zh-CN" sz="2400" b="0" dirty="0">
                <a:solidFill>
                  <a:srgbClr val="FFFF00"/>
                </a:solidFill>
              </a:rPr>
              <a:t>的图计算框架）的</a:t>
            </a:r>
            <a:r>
              <a:rPr lang="zh-CN" altLang="zh-CN" sz="2400" b="0" dirty="0" smtClean="0">
                <a:solidFill>
                  <a:srgbClr val="FFFF00"/>
                </a:solidFill>
              </a:rPr>
              <a:t>接口</a:t>
            </a:r>
            <a:r>
              <a:rPr lang="zh-CN" altLang="en-US" sz="2400" b="0" dirty="0" smtClean="0">
                <a:solidFill>
                  <a:srgbClr val="FFFF00"/>
                </a:solidFill>
              </a:rPr>
              <a:t>。</a:t>
            </a:r>
            <a:endParaRPr lang="en-US" altLang="zh-CN" sz="2400" b="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0" dirty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 smtClean="0">
                <a:solidFill>
                  <a:srgbClr val="FFFF00"/>
                </a:solidFill>
              </a:rPr>
              <a:t>GraphX</a:t>
            </a:r>
            <a:r>
              <a:rPr lang="zh-CN" altLang="en-US" sz="2400" dirty="0">
                <a:solidFill>
                  <a:srgbClr val="FFFF00"/>
                </a:solidFill>
              </a:rPr>
              <a:t>通过引入**</a:t>
            </a:r>
            <a:r>
              <a:rPr lang="en-US" altLang="zh-CN" sz="2400" dirty="0">
                <a:solidFill>
                  <a:srgbClr val="FFFF00"/>
                </a:solidFill>
              </a:rPr>
              <a:t>Resilient Distributed Property Graph**</a:t>
            </a:r>
            <a:r>
              <a:rPr lang="zh-CN" altLang="en-US" sz="2400" dirty="0">
                <a:solidFill>
                  <a:srgbClr val="FFFF00"/>
                </a:solidFill>
              </a:rPr>
              <a:t>扩展了</a:t>
            </a:r>
            <a:r>
              <a:rPr lang="en-US" altLang="zh-CN" sz="2400" dirty="0">
                <a:solidFill>
                  <a:srgbClr val="FFFF00"/>
                </a:solidFill>
              </a:rPr>
              <a:t>Spark RDD</a:t>
            </a:r>
            <a:r>
              <a:rPr lang="zh-CN" altLang="en-US" sz="2400" dirty="0">
                <a:solidFill>
                  <a:srgbClr val="FFFF00"/>
                </a:solidFill>
              </a:rPr>
              <a:t>这种抽象</a:t>
            </a:r>
            <a:r>
              <a:rPr lang="zh-CN" altLang="en-US" sz="2400" dirty="0" smtClean="0">
                <a:solidFill>
                  <a:srgbClr val="FFFF00"/>
                </a:solidFill>
              </a:rPr>
              <a:t>数据结构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40966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BDAS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endParaRPr lang="zh-CN" altLang="en-US" sz="3200" b="0" dirty="0" smtClean="0"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755650" y="908050"/>
            <a:ext cx="3390900" cy="609600"/>
            <a:chOff x="0" y="0"/>
            <a:chExt cx="2136" cy="384"/>
          </a:xfrm>
        </p:grpSpPr>
        <p:sp>
          <p:nvSpPr>
            <p:cNvPr id="2" name="AutoShape 4"/>
            <p:cNvSpPr>
              <a:spLocks noChangeArrowheads="1"/>
            </p:cNvSpPr>
            <p:nvPr/>
          </p:nvSpPr>
          <p:spPr bwMode="auto">
            <a:xfrm>
              <a:off x="96" y="0"/>
              <a:ext cx="2040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r>
                <a:rPr lang="en-US" altLang="zh-CN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GraphX</a:t>
              </a:r>
              <a:r>
                <a:rPr lang="zh-CN" alt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架构</a:t>
              </a:r>
              <a:endParaRPr lang="zh-CN" altLang="en-US" sz="1800" b="0" dirty="0" smtClean="0">
                <a:ea typeface="宋体" panose="02010600030101010101" pitchFamily="2" charset="-122"/>
              </a:endParaRPr>
            </a:p>
          </p:txBody>
        </p:sp>
        <p:grpSp>
          <p:nvGrpSpPr>
            <p:cNvPr id="41992" name="Group 5"/>
            <p:cNvGrpSpPr>
              <a:grpSpLocks/>
            </p:cNvGrpSpPr>
            <p:nvPr/>
          </p:nvGrpSpPr>
          <p:grpSpPr bwMode="auto">
            <a:xfrm>
              <a:off x="0" y="0"/>
              <a:ext cx="424" cy="384"/>
              <a:chOff x="0" y="0"/>
              <a:chExt cx="424" cy="384"/>
            </a:xfrm>
          </p:grpSpPr>
          <p:grpSp>
            <p:nvGrpSpPr>
              <p:cNvPr id="41993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384"/>
                <a:chOff x="0" y="0"/>
                <a:chExt cx="1836" cy="1834"/>
              </a:xfrm>
            </p:grpSpPr>
            <p:pic>
              <p:nvPicPr>
                <p:cNvPr id="41995" name="Picture 7" descr="ball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836" cy="18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4040" name="Oval 8"/>
                <p:cNvSpPr>
                  <a:spLocks noChangeArrowheads="1"/>
                </p:cNvSpPr>
                <p:nvPr/>
              </p:nvSpPr>
              <p:spPr bwMode="auto">
                <a:xfrm>
                  <a:off x="81" y="81"/>
                  <a:ext cx="1673" cy="1672"/>
                </a:xfrm>
                <a:prstGeom prst="ellipse">
                  <a:avLst/>
                </a:prstGeom>
                <a:solidFill>
                  <a:srgbClr val="000000">
                    <a:alpha val="50000"/>
                  </a:srgbClr>
                </a:solidFill>
                <a:ln w="19050" cmpd="sng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latin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200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4" name="Text Box 9"/>
              <p:cNvSpPr txBox="1">
                <a:spLocks noChangeArrowheads="1"/>
              </p:cNvSpPr>
              <p:nvPr/>
            </p:nvSpPr>
            <p:spPr bwMode="auto">
              <a:xfrm>
                <a:off x="40" y="101"/>
                <a:ext cx="384" cy="194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997A1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765E13"/>
                        </a:gs>
                        <a:gs pos="100000">
                          <a:srgbClr val="FFCC29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tIns="0" bIns="0">
                <a:spAutoFit/>
              </a:bodyPr>
              <a:lstStyle>
                <a:lvl1pPr marL="233363" indent="-233363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lang="zh-CN" altLang="en-US" sz="20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3</a:t>
                </a:r>
                <a:r>
                  <a:rPr lang="en-US" altLang="zh-CN" sz="20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.1</a:t>
                </a:r>
                <a:endParaRPr 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pic>
        <p:nvPicPr>
          <p:cNvPr id="4198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6310313"/>
            <a:ext cx="2233612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989" name="图片 13" descr="http://cms.csdnimg.cn/article/201408/07/53e2f6852941e_midd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01800"/>
            <a:ext cx="7559675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400" smtClean="0"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en-US" altLang="zh-CN" sz="3400" smtClean="0">
                <a:latin typeface="黑体" panose="02010609060101010101" pitchFamily="49" charset="-122"/>
                <a:ea typeface="黑体" panose="02010609060101010101" pitchFamily="49" charset="-122"/>
              </a:rPr>
              <a:t>Spark</a:t>
            </a:r>
            <a:r>
              <a:rPr lang="zh-CN" altLang="en-US" sz="3400" smtClean="0">
                <a:latin typeface="黑体" panose="02010609060101010101" pitchFamily="49" charset="-122"/>
                <a:ea typeface="黑体" panose="02010609060101010101" pitchFamily="49" charset="-122"/>
              </a:rPr>
              <a:t>综述</a:t>
            </a:r>
          </a:p>
        </p:txBody>
      </p:sp>
      <p:grpSp>
        <p:nvGrpSpPr>
          <p:cNvPr id="8197" name="Group 4"/>
          <p:cNvGrpSpPr>
            <a:grpSpLocks/>
          </p:cNvGrpSpPr>
          <p:nvPr/>
        </p:nvGrpSpPr>
        <p:grpSpPr bwMode="auto">
          <a:xfrm>
            <a:off x="468313" y="908050"/>
            <a:ext cx="3671887" cy="609600"/>
            <a:chOff x="0" y="0"/>
            <a:chExt cx="2136" cy="384"/>
          </a:xfrm>
        </p:grpSpPr>
        <p:sp>
          <p:nvSpPr>
            <p:cNvPr id="8198" name="AutoShape 5"/>
            <p:cNvSpPr>
              <a:spLocks noChangeArrowheads="1"/>
            </p:cNvSpPr>
            <p:nvPr/>
          </p:nvSpPr>
          <p:spPr bwMode="auto">
            <a:xfrm>
              <a:off x="96" y="0"/>
              <a:ext cx="2040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zh-CN" alt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</a:t>
              </a: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Spark</a:t>
              </a:r>
              <a:r>
                <a:rPr lang="zh-CN" alt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与</a:t>
              </a:r>
              <a:r>
                <a:rPr lang="en-US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Hadoop</a:t>
              </a:r>
              <a:endParaRPr lang="zh-CN" alt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8199" name="Group 6"/>
            <p:cNvGrpSpPr>
              <a:grpSpLocks/>
            </p:cNvGrpSpPr>
            <p:nvPr/>
          </p:nvGrpSpPr>
          <p:grpSpPr bwMode="auto">
            <a:xfrm>
              <a:off x="0" y="0"/>
              <a:ext cx="432" cy="384"/>
              <a:chOff x="0" y="0"/>
              <a:chExt cx="432" cy="384"/>
            </a:xfrm>
          </p:grpSpPr>
          <p:grpSp>
            <p:nvGrpSpPr>
              <p:cNvPr id="8200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384"/>
                <a:chOff x="0" y="0"/>
                <a:chExt cx="1836" cy="1834"/>
              </a:xfrm>
            </p:grpSpPr>
            <p:pic>
              <p:nvPicPr>
                <p:cNvPr id="8202" name="Picture 8" descr="bal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836" cy="18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" name="Oval 9"/>
                <p:cNvSpPr>
                  <a:spLocks noChangeArrowheads="1"/>
                </p:cNvSpPr>
                <p:nvPr/>
              </p:nvSpPr>
              <p:spPr bwMode="auto">
                <a:xfrm>
                  <a:off x="79" y="81"/>
                  <a:ext cx="1673" cy="1672"/>
                </a:xfrm>
                <a:prstGeom prst="ellipse">
                  <a:avLst/>
                </a:prstGeom>
                <a:solidFill>
                  <a:srgbClr val="000000">
                    <a:alpha val="50000"/>
                  </a:srgbClr>
                </a:solidFill>
                <a:ln w="19050" cmpd="sng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latin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200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8203" name="Text Box 10"/>
              <p:cNvSpPr txBox="1">
                <a:spLocks noChangeArrowheads="1"/>
              </p:cNvSpPr>
              <p:nvPr/>
            </p:nvSpPr>
            <p:spPr bwMode="auto">
              <a:xfrm>
                <a:off x="96" y="9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997A1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765E13"/>
                        </a:gs>
                        <a:gs pos="100000">
                          <a:srgbClr val="FFCC29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 marL="233363" indent="-233363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lang="en-US" sz="20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</a:t>
                </a:r>
              </a:p>
            </p:txBody>
          </p:sp>
        </p:grpSp>
      </p:grpSp>
      <p:sp>
        <p:nvSpPr>
          <p:cNvPr id="8196" name="矩形 2"/>
          <p:cNvSpPr>
            <a:spLocks noChangeArrowheads="1"/>
          </p:cNvSpPr>
          <p:nvPr/>
        </p:nvSpPr>
        <p:spPr bwMode="auto">
          <a:xfrm>
            <a:off x="496888" y="1711325"/>
            <a:ext cx="8323262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Spark</a:t>
            </a:r>
            <a:r>
              <a:rPr lang="zh-CN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相比</a:t>
            </a:r>
            <a:r>
              <a:rPr lang="en-US" altLang="zh-CN" sz="2400" dirty="0" err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HadoopMapRedue</a:t>
            </a:r>
            <a:r>
              <a:rPr lang="zh-CN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的优势如下：</a:t>
            </a:r>
            <a:endParaRPr lang="en-US" altLang="zh-CN" sz="2400" dirty="0">
              <a:solidFill>
                <a:srgbClr val="FFFF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、</a:t>
            </a:r>
            <a:r>
              <a:rPr lang="zh-CN" altLang="zh-CN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中间结果输出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基于</a:t>
            </a:r>
            <a:r>
              <a:rPr lang="en-US" altLang="zh-CN" sz="2400" dirty="0" err="1">
                <a:solidFill>
                  <a:srgbClr val="FFFF00"/>
                </a:solidFill>
                <a:cs typeface="Times New Roman" panose="02020603050405020304" pitchFamily="18" charset="0"/>
              </a:rPr>
              <a:t>MapReduce</a:t>
            </a:r>
            <a:r>
              <a:rPr lang="zh-CN" altLang="en-US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的计算模型会将中间结果序列化到磁盘上</a:t>
            </a:r>
            <a:r>
              <a:rPr lang="zh-CN" altLang="en-US" sz="24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。而</a:t>
            </a:r>
            <a:r>
              <a:rPr lang="en-US" altLang="zh-CN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Spark</a:t>
            </a:r>
            <a:r>
              <a:rPr lang="zh-CN" altLang="en-US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将执行模型抽象为通用的有向无环图执行</a:t>
            </a:r>
            <a:r>
              <a:rPr lang="zh-CN" altLang="en-US" sz="24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计划。</a:t>
            </a:r>
            <a:r>
              <a:rPr lang="zh-CN" altLang="en-US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且可以将中间结果缓存内存中</a:t>
            </a:r>
            <a:r>
              <a:rPr lang="zh-CN" altLang="en-US" sz="24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、</a:t>
            </a:r>
            <a:r>
              <a:rPr lang="zh-CN" altLang="zh-CN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数据格式和内存布局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        Spark</a:t>
            </a:r>
            <a:r>
              <a:rPr lang="zh-CN" altLang="zh-CN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抽象出分布式内存存储结构</a:t>
            </a:r>
            <a:r>
              <a:rPr lang="en-US" altLang="zh-CN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RDD</a:t>
            </a:r>
            <a:r>
              <a:rPr lang="zh-CN" altLang="zh-CN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，进行数据存储。</a:t>
            </a:r>
            <a:r>
              <a:rPr lang="en-US" altLang="zh-CN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Spark</a:t>
            </a:r>
            <a:r>
              <a:rPr lang="zh-CN" altLang="zh-CN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能够控制数据在不同节点上的分区，用户可以自定义分区策略。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556" y="446543"/>
            <a:ext cx="2684987" cy="1465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BDAS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endParaRPr lang="zh-CN" altLang="en-US" sz="3200" b="0" dirty="0" smtClean="0"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6308725"/>
            <a:ext cx="2233612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5063" name="Group 14"/>
          <p:cNvGrpSpPr>
            <a:grpSpLocks/>
          </p:cNvGrpSpPr>
          <p:nvPr/>
        </p:nvGrpSpPr>
        <p:grpSpPr bwMode="auto">
          <a:xfrm>
            <a:off x="971550" y="1125538"/>
            <a:ext cx="3744913" cy="609600"/>
            <a:chOff x="0" y="0"/>
            <a:chExt cx="2359" cy="384"/>
          </a:xfrm>
        </p:grpSpPr>
        <p:sp>
          <p:nvSpPr>
            <p:cNvPr id="45064" name="AutoShape 8"/>
            <p:cNvSpPr>
              <a:spLocks noChangeArrowheads="1"/>
            </p:cNvSpPr>
            <p:nvPr/>
          </p:nvSpPr>
          <p:spPr bwMode="auto">
            <a:xfrm>
              <a:off x="96" y="0"/>
              <a:ext cx="2263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 sz="2800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GraphX</a:t>
              </a:r>
              <a:r>
                <a:rPr lang="zh-CN" altLang="en-US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存储结构</a:t>
              </a:r>
              <a:endParaRPr lang="zh-CN" altLang="en-US" dirty="0" smtClean="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3018" name="Group 10"/>
            <p:cNvGrpSpPr>
              <a:grpSpLocks/>
            </p:cNvGrpSpPr>
            <p:nvPr/>
          </p:nvGrpSpPr>
          <p:grpSpPr bwMode="auto">
            <a:xfrm>
              <a:off x="0" y="0"/>
              <a:ext cx="384" cy="384"/>
              <a:chOff x="0" y="0"/>
              <a:chExt cx="1836" cy="1834"/>
            </a:xfrm>
          </p:grpSpPr>
          <p:pic>
            <p:nvPicPr>
              <p:cNvPr id="43020" name="Picture 11" descr="ball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36" cy="1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" name="Oval 12"/>
              <p:cNvSpPr>
                <a:spLocks noChangeArrowheads="1"/>
              </p:cNvSpPr>
              <p:nvPr/>
            </p:nvSpPr>
            <p:spPr bwMode="auto">
              <a:xfrm>
                <a:off x="81" y="81"/>
                <a:ext cx="1673" cy="1672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19050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45068" name="Text Box 13"/>
            <p:cNvSpPr txBox="1">
              <a:spLocks noChangeArrowheads="1"/>
            </p:cNvSpPr>
            <p:nvPr/>
          </p:nvSpPr>
          <p:spPr bwMode="auto">
            <a:xfrm>
              <a:off x="10" y="85"/>
              <a:ext cx="374" cy="194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7A19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65E13"/>
                      </a:gs>
                      <a:gs pos="100000">
                        <a:srgbClr val="FFCC2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 marL="233363" indent="-233363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200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3.2</a:t>
              </a:r>
            </a:p>
          </p:txBody>
        </p:sp>
      </p:grpSp>
      <p:sp>
        <p:nvSpPr>
          <p:cNvPr id="43013" name="矩形 2"/>
          <p:cNvSpPr>
            <a:spLocks noChangeArrowheads="1"/>
          </p:cNvSpPr>
          <p:nvPr/>
        </p:nvSpPr>
        <p:spPr bwMode="auto">
          <a:xfrm>
            <a:off x="714375" y="1860550"/>
            <a:ext cx="80041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graphx</a:t>
            </a:r>
            <a:r>
              <a:rPr lang="zh-CN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借鉴</a:t>
            </a:r>
            <a:r>
              <a:rPr lang="en-US" altLang="zh-CN" sz="2400" dirty="0" err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powerGraph</a:t>
            </a:r>
            <a:r>
              <a:rPr lang="zh-CN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，使用的是</a:t>
            </a:r>
            <a:r>
              <a:rPr lang="en-US" altLang="zh-CN" sz="2400" dirty="0" err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vertexcut</a:t>
            </a:r>
            <a:r>
              <a:rPr lang="en-US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点分割</a:t>
            </a:r>
            <a:r>
              <a:rPr lang="en-US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方式存储图。</a:t>
            </a:r>
            <a:endParaRPr lang="zh-CN" altLang="en-US" sz="2400" dirty="0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  <p:sp>
        <p:nvSpPr>
          <p:cNvPr id="43014" name="文本框 3"/>
          <p:cNvSpPr txBox="1">
            <a:spLocks noChangeArrowheads="1"/>
          </p:cNvSpPr>
          <p:nvPr/>
        </p:nvSpPr>
        <p:spPr bwMode="auto">
          <a:xfrm>
            <a:off x="771525" y="3011838"/>
            <a:ext cx="72739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</a:rPr>
              <a:t>优点：</a:t>
            </a:r>
            <a:endParaRPr lang="en-US" altLang="zh-CN" sz="2400" dirty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</a:rPr>
              <a:t>任何一条边只会出现在一台机器上，对边的操作进行起来比较简单。网络开销</a:t>
            </a:r>
            <a:r>
              <a:rPr lang="zh-CN" altLang="en-US" sz="2400" dirty="0" smtClean="0">
                <a:solidFill>
                  <a:srgbClr val="FFFF00"/>
                </a:solidFill>
              </a:rPr>
              <a:t>小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43015" name="矩形 4"/>
          <p:cNvSpPr>
            <a:spLocks noChangeArrowheads="1"/>
          </p:cNvSpPr>
          <p:nvPr/>
        </p:nvSpPr>
        <p:spPr bwMode="auto">
          <a:xfrm>
            <a:off x="771525" y="4212167"/>
            <a:ext cx="69627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</a:rPr>
              <a:t>缺点：</a:t>
            </a:r>
            <a:endParaRPr lang="en-US" altLang="zh-CN" sz="2400" dirty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</a:rPr>
              <a:t>每个点可能要存储多份， 更新点要有数据同步开销</a:t>
            </a:r>
            <a:r>
              <a:rPr lang="zh-CN" altLang="en-US" sz="1800" dirty="0">
                <a:solidFill>
                  <a:srgbClr val="FFFF00"/>
                </a:solidFill>
              </a:rPr>
              <a:t>。</a:t>
            </a:r>
          </a:p>
        </p:txBody>
      </p:sp>
      <p:pic>
        <p:nvPicPr>
          <p:cNvPr id="430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/>
      <p:bldP spid="43014" grpId="0"/>
      <p:bldP spid="430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BDAS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endParaRPr lang="zh-CN" altLang="en-US" sz="3200" b="0" dirty="0" smtClean="0"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6308725"/>
            <a:ext cx="2233612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5063" name="Group 14"/>
          <p:cNvGrpSpPr>
            <a:grpSpLocks/>
          </p:cNvGrpSpPr>
          <p:nvPr/>
        </p:nvGrpSpPr>
        <p:grpSpPr bwMode="auto">
          <a:xfrm>
            <a:off x="949325" y="1125538"/>
            <a:ext cx="3767138" cy="609600"/>
            <a:chOff x="-14" y="0"/>
            <a:chExt cx="2373" cy="384"/>
          </a:xfrm>
        </p:grpSpPr>
        <p:sp>
          <p:nvSpPr>
            <p:cNvPr id="45064" name="AutoShape 8"/>
            <p:cNvSpPr>
              <a:spLocks noChangeArrowheads="1"/>
            </p:cNvSpPr>
            <p:nvPr/>
          </p:nvSpPr>
          <p:spPr bwMode="auto">
            <a:xfrm>
              <a:off x="96" y="0"/>
              <a:ext cx="2263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 sz="2800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GraphX</a:t>
              </a:r>
              <a:r>
                <a:rPr lang="zh-CN" altLang="en-US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底层设计</a:t>
              </a:r>
              <a:endParaRPr lang="zh-CN" altLang="en-US" dirty="0" smtClean="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4040" name="Group 10"/>
            <p:cNvGrpSpPr>
              <a:grpSpLocks/>
            </p:cNvGrpSpPr>
            <p:nvPr/>
          </p:nvGrpSpPr>
          <p:grpSpPr bwMode="auto">
            <a:xfrm>
              <a:off x="0" y="0"/>
              <a:ext cx="384" cy="384"/>
              <a:chOff x="0" y="0"/>
              <a:chExt cx="1836" cy="1834"/>
            </a:xfrm>
          </p:grpSpPr>
          <p:pic>
            <p:nvPicPr>
              <p:cNvPr id="44042" name="Picture 11" descr="ball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36" cy="1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" name="Oval 12"/>
              <p:cNvSpPr>
                <a:spLocks noChangeArrowheads="1"/>
              </p:cNvSpPr>
              <p:nvPr/>
            </p:nvSpPr>
            <p:spPr bwMode="auto">
              <a:xfrm>
                <a:off x="81" y="81"/>
                <a:ext cx="1673" cy="1672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19050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45068" name="Text Box 13"/>
            <p:cNvSpPr txBox="1">
              <a:spLocks noChangeArrowheads="1"/>
            </p:cNvSpPr>
            <p:nvPr/>
          </p:nvSpPr>
          <p:spPr bwMode="auto">
            <a:xfrm>
              <a:off x="-14" y="95"/>
              <a:ext cx="419" cy="194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7A19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65E13"/>
                      </a:gs>
                      <a:gs pos="100000">
                        <a:srgbClr val="FFCC2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 marL="233363" indent="-233363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200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3.3</a:t>
              </a:r>
            </a:p>
          </p:txBody>
        </p:sp>
      </p:grpSp>
      <p:sp>
        <p:nvSpPr>
          <p:cNvPr id="44037" name="矩形 5"/>
          <p:cNvSpPr>
            <a:spLocks noChangeArrowheads="1"/>
          </p:cNvSpPr>
          <p:nvPr/>
        </p:nvSpPr>
        <p:spPr bwMode="auto">
          <a:xfrm>
            <a:off x="1039813" y="2211201"/>
            <a:ext cx="73533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Graph</a:t>
            </a:r>
            <a:r>
              <a:rPr lang="zh-CN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视图的所有操作，最终都会转换成其关联的</a:t>
            </a:r>
            <a:r>
              <a:rPr lang="en-US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Table</a:t>
            </a:r>
            <a:r>
              <a:rPr lang="zh-CN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视图的</a:t>
            </a:r>
            <a:r>
              <a:rPr lang="en-US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RDD</a:t>
            </a:r>
            <a:r>
              <a:rPr lang="zh-CN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操作来完成。</a:t>
            </a:r>
            <a:endParaRPr lang="en-US" altLang="zh-CN" sz="2400" dirty="0">
              <a:solidFill>
                <a:srgbClr val="FFFF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FFFF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两种视图底层共用的物理数据，由</a:t>
            </a:r>
            <a:r>
              <a:rPr lang="en-US" altLang="zh-CN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RDD[Vertex-Partition]</a:t>
            </a:r>
            <a:r>
              <a:rPr lang="zh-CN" altLang="zh-CN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RDD[</a:t>
            </a:r>
            <a:r>
              <a:rPr lang="en-US" altLang="zh-CN" sz="2400" dirty="0" err="1">
                <a:solidFill>
                  <a:srgbClr val="FFFF00"/>
                </a:solidFill>
                <a:cs typeface="Times New Roman" panose="02020603050405020304" pitchFamily="18" charset="0"/>
              </a:rPr>
              <a:t>EdgePartition</a:t>
            </a:r>
            <a:r>
              <a:rPr lang="en-US" altLang="zh-CN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这两个</a:t>
            </a:r>
            <a:r>
              <a:rPr lang="en-US" altLang="zh-CN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RDD</a:t>
            </a:r>
            <a:r>
              <a:rPr lang="zh-CN" altLang="zh-CN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组成。</a:t>
            </a:r>
            <a:endParaRPr lang="en-US" altLang="zh-CN" sz="2400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、</a:t>
            </a:r>
            <a:r>
              <a:rPr lang="zh-CN" altLang="zh-CN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图的分布式存储采用点分割模式，而且使用</a:t>
            </a:r>
            <a:r>
              <a:rPr lang="en-US" altLang="zh-CN" sz="2400" dirty="0" err="1">
                <a:solidFill>
                  <a:srgbClr val="FFFF00"/>
                </a:solidFill>
                <a:cs typeface="Times New Roman" panose="02020603050405020304" pitchFamily="18" charset="0"/>
              </a:rPr>
              <a:t>partitionBy</a:t>
            </a:r>
            <a:r>
              <a:rPr lang="zh-CN" altLang="zh-CN" sz="2400" dirty="0">
                <a:solidFill>
                  <a:srgbClr val="FFFF00"/>
                </a:solidFill>
                <a:cs typeface="Times New Roman" panose="02020603050405020304" pitchFamily="18" charset="0"/>
              </a:rPr>
              <a:t>方法，由用户指定不同的划分</a:t>
            </a:r>
            <a:r>
              <a:rPr lang="zh-CN" altLang="zh-CN" sz="24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策略</a:t>
            </a:r>
            <a:r>
              <a:rPr lang="zh-CN" altLang="en-US" sz="24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  <p:pic>
        <p:nvPicPr>
          <p:cNvPr id="44038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BDAS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endParaRPr lang="zh-CN" altLang="en-US" sz="3200" b="0" dirty="0" smtClean="0"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grpSp>
        <p:nvGrpSpPr>
          <p:cNvPr id="47107" name="Group 12"/>
          <p:cNvGrpSpPr>
            <a:grpSpLocks/>
          </p:cNvGrpSpPr>
          <p:nvPr/>
        </p:nvGrpSpPr>
        <p:grpSpPr bwMode="auto">
          <a:xfrm>
            <a:off x="1042988" y="1125538"/>
            <a:ext cx="2665412" cy="609600"/>
            <a:chOff x="0" y="0"/>
            <a:chExt cx="1679" cy="384"/>
          </a:xfrm>
        </p:grpSpPr>
        <p:sp>
          <p:nvSpPr>
            <p:cNvPr id="2" name="AutoShape 4"/>
            <p:cNvSpPr>
              <a:spLocks noChangeArrowheads="1"/>
            </p:cNvSpPr>
            <p:nvPr/>
          </p:nvSpPr>
          <p:spPr bwMode="auto">
            <a:xfrm>
              <a:off x="100" y="0"/>
              <a:ext cx="1579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MLlib</a:t>
              </a:r>
              <a:endParaRPr lang="zh-CN" altLang="en-US" sz="1800" b="0" dirty="0" smtClean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5064" name="Group 6"/>
            <p:cNvGrpSpPr>
              <a:grpSpLocks/>
            </p:cNvGrpSpPr>
            <p:nvPr/>
          </p:nvGrpSpPr>
          <p:grpSpPr bwMode="auto">
            <a:xfrm>
              <a:off x="0" y="0"/>
              <a:ext cx="408" cy="384"/>
              <a:chOff x="0" y="0"/>
              <a:chExt cx="1836" cy="1834"/>
            </a:xfrm>
          </p:grpSpPr>
          <p:pic>
            <p:nvPicPr>
              <p:cNvPr id="45066" name="Picture 7" descr="b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36" cy="1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Oval 8"/>
              <p:cNvSpPr>
                <a:spLocks noChangeArrowheads="1"/>
              </p:cNvSpPr>
              <p:nvPr/>
            </p:nvSpPr>
            <p:spPr bwMode="auto">
              <a:xfrm>
                <a:off x="81" y="81"/>
                <a:ext cx="1674" cy="1672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19050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47112" name="Text Box 9"/>
            <p:cNvSpPr txBox="1">
              <a:spLocks noChangeArrowheads="1"/>
            </p:cNvSpPr>
            <p:nvPr/>
          </p:nvSpPr>
          <p:spPr bwMode="auto">
            <a:xfrm>
              <a:off x="92" y="96"/>
              <a:ext cx="263" cy="19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7A19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65E13"/>
                      </a:gs>
                      <a:gs pos="100000">
                        <a:srgbClr val="FFCC2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marL="233363" indent="-233363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zh-CN" altLang="en-US" sz="20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en-US" sz="2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pic>
        <p:nvPicPr>
          <p:cNvPr id="4506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6310313"/>
            <a:ext cx="223361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061" name="矩形 3"/>
          <p:cNvSpPr>
            <a:spLocks noChangeArrowheads="1"/>
          </p:cNvSpPr>
          <p:nvPr/>
        </p:nvSpPr>
        <p:spPr bwMode="auto">
          <a:xfrm>
            <a:off x="755576" y="2420888"/>
            <a:ext cx="74898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FFFF00"/>
                </a:solidFill>
              </a:rPr>
              <a:t>MLlib</a:t>
            </a:r>
            <a:r>
              <a:rPr lang="zh-CN" altLang="en-US" sz="2400" dirty="0">
                <a:solidFill>
                  <a:srgbClr val="FFFF00"/>
                </a:solidFill>
              </a:rPr>
              <a:t>是构建在</a:t>
            </a:r>
            <a:r>
              <a:rPr lang="en-US" altLang="zh-CN" sz="2400" dirty="0">
                <a:solidFill>
                  <a:srgbClr val="FFFF00"/>
                </a:solidFill>
              </a:rPr>
              <a:t>Spark</a:t>
            </a:r>
            <a:r>
              <a:rPr lang="zh-CN" altLang="en-US" sz="2400" dirty="0">
                <a:solidFill>
                  <a:srgbClr val="FFFF00"/>
                </a:solidFill>
              </a:rPr>
              <a:t>上的分布式机器学习库，充分利用了</a:t>
            </a:r>
            <a:r>
              <a:rPr lang="en-US" altLang="zh-CN" sz="2400" dirty="0">
                <a:solidFill>
                  <a:srgbClr val="FFFF00"/>
                </a:solidFill>
              </a:rPr>
              <a:t>Spark</a:t>
            </a:r>
            <a:r>
              <a:rPr lang="zh-CN" altLang="en-US" sz="2400" dirty="0">
                <a:solidFill>
                  <a:srgbClr val="FFFF00"/>
                </a:solidFill>
              </a:rPr>
              <a:t>的内存计算和适合迭代型计算的优势，使性能大幅提升，同时</a:t>
            </a:r>
            <a:r>
              <a:rPr lang="en-US" altLang="zh-CN" sz="2400" dirty="0">
                <a:solidFill>
                  <a:srgbClr val="FFFF00"/>
                </a:solidFill>
              </a:rPr>
              <a:t>Spark</a:t>
            </a:r>
            <a:r>
              <a:rPr lang="zh-CN" altLang="en-US" sz="2400" dirty="0">
                <a:solidFill>
                  <a:srgbClr val="FFFF00"/>
                </a:solidFill>
              </a:rPr>
              <a:t>算子丰富的表现力，让大规模机器学习的算法开发不再复杂</a:t>
            </a:r>
            <a:r>
              <a:rPr lang="zh-CN" altLang="en-US" sz="2400" dirty="0" smtClean="0">
                <a:solidFill>
                  <a:srgbClr val="FFFF00"/>
                </a:solidFill>
              </a:rPr>
              <a:t>。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FFFF00"/>
                </a:solidFill>
              </a:rPr>
              <a:t>MLlib</a:t>
            </a:r>
            <a:r>
              <a:rPr lang="zh-CN" altLang="en-US" sz="2400" dirty="0">
                <a:solidFill>
                  <a:srgbClr val="FFFF00"/>
                </a:solidFill>
              </a:rPr>
              <a:t>包含了分类、回归、聚类、协同过滤、数据降维等基本机器学习算法的实现。使用者也能够根据自己的业务需要，在这些算法之上进行进一步开发</a:t>
            </a:r>
            <a:r>
              <a:rPr lang="zh-CN" altLang="en-US" sz="2400" dirty="0" smtClean="0">
                <a:solidFill>
                  <a:srgbClr val="FFFF00"/>
                </a:solidFill>
              </a:rPr>
              <a:t>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4506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纲要</a:t>
            </a:r>
          </a:p>
        </p:txBody>
      </p:sp>
      <p:grpSp>
        <p:nvGrpSpPr>
          <p:cNvPr id="46083" name="Group 101"/>
          <p:cNvGrpSpPr>
            <a:grpSpLocks/>
          </p:cNvGrpSpPr>
          <p:nvPr/>
        </p:nvGrpSpPr>
        <p:grpSpPr bwMode="auto">
          <a:xfrm>
            <a:off x="611188" y="1125538"/>
            <a:ext cx="3311525" cy="573087"/>
            <a:chOff x="0" y="0"/>
            <a:chExt cx="2086" cy="361"/>
          </a:xfrm>
        </p:grpSpPr>
        <p:grpSp>
          <p:nvGrpSpPr>
            <p:cNvPr id="46129" name="Group 71"/>
            <p:cNvGrpSpPr>
              <a:grpSpLocks/>
            </p:cNvGrpSpPr>
            <p:nvPr/>
          </p:nvGrpSpPr>
          <p:grpSpPr bwMode="auto">
            <a:xfrm>
              <a:off x="0" y="0"/>
              <a:ext cx="351" cy="361"/>
              <a:chOff x="0" y="0"/>
              <a:chExt cx="351" cy="361"/>
            </a:xfrm>
          </p:grpSpPr>
          <p:sp>
            <p:nvSpPr>
              <p:cNvPr id="3" name="AutoShape 5"/>
              <p:cNvSpPr>
                <a:spLocks noChangeArrowheads="1"/>
              </p:cNvSpPr>
              <p:nvPr/>
            </p:nvSpPr>
            <p:spPr bwMode="auto">
              <a:xfrm>
                <a:off x="4" y="6"/>
                <a:ext cx="347" cy="355"/>
              </a:xfrm>
              <a:prstGeom prst="hexagon">
                <a:avLst>
                  <a:gd name="adj" fmla="val 28917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" name="AutoShap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47" cy="355"/>
              </a:xfrm>
              <a:prstGeom prst="hexagon">
                <a:avLst>
                  <a:gd name="adj" fmla="val 28917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 cmpd="sng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127" name="AutoShape 7"/>
              <p:cNvSpPr>
                <a:spLocks noChangeArrowheads="1"/>
              </p:cNvSpPr>
              <p:nvPr/>
            </p:nvSpPr>
            <p:spPr bwMode="auto">
              <a:xfrm>
                <a:off x="21" y="21"/>
                <a:ext cx="305" cy="313"/>
              </a:xfrm>
              <a:prstGeom prst="hexagon">
                <a:avLst>
                  <a:gd name="adj" fmla="val 28898"/>
                  <a:gd name="vf" fmla="val 115470"/>
                </a:avLst>
              </a:prstGeom>
              <a:gradFill rotWithShape="1">
                <a:gsLst>
                  <a:gs pos="0">
                    <a:srgbClr val="44255D"/>
                  </a:gs>
                  <a:gs pos="100000">
                    <a:schemeClr val="hlink"/>
                  </a:gs>
                </a:gsLst>
                <a:lin ang="1890000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46130" name="Line 8"/>
            <p:cNvSpPr>
              <a:spLocks noChangeShapeType="1"/>
            </p:cNvSpPr>
            <p:nvPr/>
          </p:nvSpPr>
          <p:spPr bwMode="auto">
            <a:xfrm>
              <a:off x="272" y="317"/>
              <a:ext cx="18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408" y="0"/>
              <a:ext cx="1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Spark</a:t>
              </a:r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综述</a:t>
              </a:r>
              <a:endPara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46132" name="Text Box 10"/>
            <p:cNvSpPr txBox="1">
              <a:spLocks noChangeArrowheads="1"/>
            </p:cNvSpPr>
            <p:nvPr/>
          </p:nvSpPr>
          <p:spPr bwMode="auto">
            <a:xfrm>
              <a:off x="75" y="5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46084" name="Group 100"/>
          <p:cNvGrpSpPr>
            <a:grpSpLocks/>
          </p:cNvGrpSpPr>
          <p:nvPr/>
        </p:nvGrpSpPr>
        <p:grpSpPr bwMode="auto">
          <a:xfrm>
            <a:off x="604838" y="2127250"/>
            <a:ext cx="3311525" cy="576263"/>
            <a:chOff x="0" y="0"/>
            <a:chExt cx="2086" cy="363"/>
          </a:xfrm>
        </p:grpSpPr>
        <p:grpSp>
          <p:nvGrpSpPr>
            <p:cNvPr id="46122" name="Group 13"/>
            <p:cNvGrpSpPr>
              <a:grpSpLocks/>
            </p:cNvGrpSpPr>
            <p:nvPr/>
          </p:nvGrpSpPr>
          <p:grpSpPr bwMode="auto">
            <a:xfrm>
              <a:off x="0" y="2"/>
              <a:ext cx="351" cy="361"/>
              <a:chOff x="0" y="0"/>
              <a:chExt cx="1549" cy="1351"/>
            </a:xfrm>
          </p:grpSpPr>
          <p:sp>
            <p:nvSpPr>
              <p:cNvPr id="8" name="AutoShape 14"/>
              <p:cNvSpPr>
                <a:spLocks noChangeArrowheads="1"/>
              </p:cNvSpPr>
              <p:nvPr/>
            </p:nvSpPr>
            <p:spPr bwMode="auto">
              <a:xfrm>
                <a:off x="18" y="22"/>
                <a:ext cx="1531" cy="1329"/>
              </a:xfrm>
              <a:prstGeom prst="hexagon">
                <a:avLst>
                  <a:gd name="adj" fmla="val 28917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" name="AutoShape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1" cy="1329"/>
              </a:xfrm>
              <a:prstGeom prst="hexagon">
                <a:avLst>
                  <a:gd name="adj" fmla="val 28917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 cmpd="sng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135" name="AutoShape 16"/>
              <p:cNvSpPr>
                <a:spLocks noChangeArrowheads="1"/>
              </p:cNvSpPr>
              <p:nvPr/>
            </p:nvSpPr>
            <p:spPr bwMode="auto">
              <a:xfrm>
                <a:off x="93" y="79"/>
                <a:ext cx="1346" cy="1171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44255D"/>
                  </a:gs>
                  <a:gs pos="100000">
                    <a:schemeClr val="hlink"/>
                  </a:gs>
                </a:gsLst>
                <a:lin ang="1890000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46123" name="Line 17"/>
            <p:cNvSpPr>
              <a:spLocks noChangeShapeType="1"/>
            </p:cNvSpPr>
            <p:nvPr/>
          </p:nvSpPr>
          <p:spPr bwMode="auto">
            <a:xfrm>
              <a:off x="272" y="318"/>
              <a:ext cx="18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08" y="0"/>
              <a:ext cx="16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zh-CN" altLang="en-US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核心</a:t>
              </a:r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技术</a:t>
              </a:r>
              <a:endPara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46125" name="Text Box 19"/>
            <p:cNvSpPr txBox="1">
              <a:spLocks noChangeArrowheads="1"/>
            </p:cNvSpPr>
            <p:nvPr/>
          </p:nvSpPr>
          <p:spPr bwMode="auto">
            <a:xfrm>
              <a:off x="75" y="5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46085" name="Group 21"/>
          <p:cNvGrpSpPr>
            <a:grpSpLocks/>
          </p:cNvGrpSpPr>
          <p:nvPr/>
        </p:nvGrpSpPr>
        <p:grpSpPr bwMode="auto">
          <a:xfrm>
            <a:off x="617538" y="3062288"/>
            <a:ext cx="557212" cy="573087"/>
            <a:chOff x="0" y="0"/>
            <a:chExt cx="1549" cy="1351"/>
          </a:xfrm>
        </p:grpSpPr>
        <p:sp>
          <p:nvSpPr>
            <p:cNvPr id="12" name="AutoShape 22"/>
            <p:cNvSpPr>
              <a:spLocks noChangeArrowheads="1"/>
            </p:cNvSpPr>
            <p:nvPr/>
          </p:nvSpPr>
          <p:spPr bwMode="auto">
            <a:xfrm>
              <a:off x="18" y="22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" name="AutoShape 23"/>
            <p:cNvSpPr>
              <a:spLocks noChangeArrowheads="1"/>
            </p:cNvSpPr>
            <p:nvPr/>
          </p:nvSpPr>
          <p:spPr bwMode="auto">
            <a:xfrm>
              <a:off x="0" y="0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 cmpd="sng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" name="AutoShape 24"/>
            <p:cNvSpPr>
              <a:spLocks noChangeArrowheads="1"/>
            </p:cNvSpPr>
            <p:nvPr/>
          </p:nvSpPr>
          <p:spPr bwMode="auto">
            <a:xfrm>
              <a:off x="93" y="79"/>
              <a:ext cx="1346" cy="1171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4255D"/>
                </a:gs>
                <a:gs pos="100000">
                  <a:schemeClr val="hlink"/>
                </a:gs>
              </a:gsLst>
              <a:lin ang="189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46086" name="Line 25"/>
          <p:cNvSpPr>
            <a:spLocks noChangeShapeType="1"/>
          </p:cNvSpPr>
          <p:nvPr/>
        </p:nvSpPr>
        <p:spPr bwMode="auto">
          <a:xfrm>
            <a:off x="1068388" y="3565525"/>
            <a:ext cx="2879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4" name="Text Box 26"/>
          <p:cNvSpPr txBox="1">
            <a:spLocks noChangeArrowheads="1"/>
          </p:cNvSpPr>
          <p:nvPr/>
        </p:nvSpPr>
        <p:spPr bwMode="auto">
          <a:xfrm>
            <a:off x="1284288" y="3062288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Spark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架构</a:t>
            </a:r>
          </a:p>
        </p:txBody>
      </p:sp>
      <p:sp>
        <p:nvSpPr>
          <p:cNvPr id="46088" name="Text Box 27"/>
          <p:cNvSpPr txBox="1">
            <a:spLocks noChangeArrowheads="1"/>
          </p:cNvSpPr>
          <p:nvPr/>
        </p:nvSpPr>
        <p:spPr bwMode="auto">
          <a:xfrm>
            <a:off x="755650" y="3149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46089" name="Group 29"/>
          <p:cNvGrpSpPr>
            <a:grpSpLocks/>
          </p:cNvGrpSpPr>
          <p:nvPr/>
        </p:nvGrpSpPr>
        <p:grpSpPr bwMode="auto">
          <a:xfrm>
            <a:off x="668338" y="3960813"/>
            <a:ext cx="557212" cy="573087"/>
            <a:chOff x="0" y="0"/>
            <a:chExt cx="1549" cy="1351"/>
          </a:xfrm>
        </p:grpSpPr>
        <p:sp>
          <p:nvSpPr>
            <p:cNvPr id="5147" name="AutoShape 30"/>
            <p:cNvSpPr>
              <a:spLocks noChangeArrowheads="1"/>
            </p:cNvSpPr>
            <p:nvPr/>
          </p:nvSpPr>
          <p:spPr bwMode="auto">
            <a:xfrm>
              <a:off x="18" y="22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" name="AutoShape 31"/>
            <p:cNvSpPr>
              <a:spLocks noChangeArrowheads="1"/>
            </p:cNvSpPr>
            <p:nvPr/>
          </p:nvSpPr>
          <p:spPr bwMode="auto">
            <a:xfrm>
              <a:off x="0" y="0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 cmpd="sng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" name="AutoShape 32"/>
            <p:cNvSpPr>
              <a:spLocks noChangeArrowheads="1"/>
            </p:cNvSpPr>
            <p:nvPr/>
          </p:nvSpPr>
          <p:spPr bwMode="auto">
            <a:xfrm>
              <a:off x="93" y="79"/>
              <a:ext cx="1346" cy="1171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4255D"/>
                </a:gs>
                <a:gs pos="100000">
                  <a:schemeClr val="hlink"/>
                </a:gs>
              </a:gsLst>
              <a:lin ang="189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46090" name="Line 33"/>
          <p:cNvSpPr>
            <a:spLocks noChangeShapeType="1"/>
          </p:cNvSpPr>
          <p:nvPr/>
        </p:nvSpPr>
        <p:spPr bwMode="auto">
          <a:xfrm>
            <a:off x="1100138" y="4462463"/>
            <a:ext cx="2879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1" name="Text Box 34"/>
          <p:cNvSpPr txBox="1">
            <a:spLocks noChangeArrowheads="1"/>
          </p:cNvSpPr>
          <p:nvPr/>
        </p:nvSpPr>
        <p:spPr bwMode="auto">
          <a:xfrm>
            <a:off x="1316038" y="3959225"/>
            <a:ext cx="224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BDAS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简介</a:t>
            </a:r>
          </a:p>
        </p:txBody>
      </p:sp>
      <p:sp>
        <p:nvSpPr>
          <p:cNvPr id="46092" name="Text Box 35"/>
          <p:cNvSpPr txBox="1">
            <a:spLocks noChangeArrowheads="1"/>
          </p:cNvSpPr>
          <p:nvPr/>
        </p:nvSpPr>
        <p:spPr bwMode="auto">
          <a:xfrm>
            <a:off x="787400" y="4044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4</a:t>
            </a:r>
          </a:p>
        </p:txBody>
      </p:sp>
      <p:grpSp>
        <p:nvGrpSpPr>
          <p:cNvPr id="46093" name="Group 72"/>
          <p:cNvGrpSpPr>
            <a:grpSpLocks/>
          </p:cNvGrpSpPr>
          <p:nvPr/>
        </p:nvGrpSpPr>
        <p:grpSpPr bwMode="auto">
          <a:xfrm>
            <a:off x="5238750" y="4394200"/>
            <a:ext cx="557213" cy="573088"/>
            <a:chOff x="0" y="0"/>
            <a:chExt cx="351" cy="361"/>
          </a:xfrm>
        </p:grpSpPr>
        <p:sp>
          <p:nvSpPr>
            <p:cNvPr id="5154" name="AutoShape 5"/>
            <p:cNvSpPr>
              <a:spLocks noChangeArrowheads="1"/>
            </p:cNvSpPr>
            <p:nvPr/>
          </p:nvSpPr>
          <p:spPr bwMode="auto">
            <a:xfrm>
              <a:off x="4" y="6"/>
              <a:ext cx="347" cy="355"/>
            </a:xfrm>
            <a:prstGeom prst="hexagon">
              <a:avLst>
                <a:gd name="adj" fmla="val 28917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155" name="AutoShape 6"/>
            <p:cNvSpPr>
              <a:spLocks noChangeArrowheads="1"/>
            </p:cNvSpPr>
            <p:nvPr/>
          </p:nvSpPr>
          <p:spPr bwMode="auto">
            <a:xfrm>
              <a:off x="0" y="0"/>
              <a:ext cx="347" cy="355"/>
            </a:xfrm>
            <a:prstGeom prst="hexagon">
              <a:avLst>
                <a:gd name="adj" fmla="val 28917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 cmpd="sng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156" name="AutoShape 7"/>
            <p:cNvSpPr>
              <a:spLocks noChangeArrowheads="1"/>
            </p:cNvSpPr>
            <p:nvPr/>
          </p:nvSpPr>
          <p:spPr bwMode="auto">
            <a:xfrm>
              <a:off x="21" y="21"/>
              <a:ext cx="305" cy="313"/>
            </a:xfrm>
            <a:prstGeom prst="hexagon">
              <a:avLst>
                <a:gd name="adj" fmla="val 28898"/>
                <a:gd name="vf" fmla="val 115470"/>
              </a:avLst>
            </a:prstGeom>
            <a:gradFill rotWithShape="1">
              <a:gsLst>
                <a:gs pos="0">
                  <a:srgbClr val="44255D"/>
                </a:gs>
                <a:gs pos="100000">
                  <a:schemeClr val="hlink"/>
                </a:gs>
              </a:gsLst>
              <a:lin ang="189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46094" name="Line 8"/>
          <p:cNvSpPr>
            <a:spLocks noChangeShapeType="1"/>
          </p:cNvSpPr>
          <p:nvPr/>
        </p:nvSpPr>
        <p:spPr bwMode="auto">
          <a:xfrm flipV="1">
            <a:off x="5608638" y="4889500"/>
            <a:ext cx="2927350" cy="79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8" name="Text Box 9"/>
          <p:cNvSpPr txBox="1">
            <a:spLocks noChangeArrowheads="1"/>
          </p:cNvSpPr>
          <p:nvPr/>
        </p:nvSpPr>
        <p:spPr bwMode="auto">
          <a:xfrm>
            <a:off x="5824538" y="4394200"/>
            <a:ext cx="2491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函数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式编程简介</a:t>
            </a:r>
          </a:p>
        </p:txBody>
      </p:sp>
      <p:sp>
        <p:nvSpPr>
          <p:cNvPr id="46096" name="Text Box 10"/>
          <p:cNvSpPr txBox="1">
            <a:spLocks noChangeArrowheads="1"/>
          </p:cNvSpPr>
          <p:nvPr/>
        </p:nvSpPr>
        <p:spPr bwMode="auto">
          <a:xfrm>
            <a:off x="5230813" y="4478338"/>
            <a:ext cx="4413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 7</a:t>
            </a:r>
          </a:p>
        </p:txBody>
      </p:sp>
      <p:pic>
        <p:nvPicPr>
          <p:cNvPr id="46097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098" name="Group 29"/>
          <p:cNvGrpSpPr>
            <a:grpSpLocks/>
          </p:cNvGrpSpPr>
          <p:nvPr/>
        </p:nvGrpSpPr>
        <p:grpSpPr bwMode="auto">
          <a:xfrm>
            <a:off x="5224463" y="3365500"/>
            <a:ext cx="557212" cy="573088"/>
            <a:chOff x="0" y="0"/>
            <a:chExt cx="1549" cy="1351"/>
          </a:xfrm>
        </p:grpSpPr>
        <p:sp>
          <p:nvSpPr>
            <p:cNvPr id="42" name="AutoShape 30"/>
            <p:cNvSpPr>
              <a:spLocks noChangeArrowheads="1"/>
            </p:cNvSpPr>
            <p:nvPr/>
          </p:nvSpPr>
          <p:spPr bwMode="auto">
            <a:xfrm>
              <a:off x="18" y="22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3" name="AutoShape 31"/>
            <p:cNvSpPr>
              <a:spLocks noChangeArrowheads="1"/>
            </p:cNvSpPr>
            <p:nvPr/>
          </p:nvSpPr>
          <p:spPr bwMode="auto">
            <a:xfrm>
              <a:off x="0" y="0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 cmpd="sng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" name="AutoShape 32"/>
            <p:cNvSpPr>
              <a:spLocks noChangeArrowheads="1"/>
            </p:cNvSpPr>
            <p:nvPr/>
          </p:nvSpPr>
          <p:spPr bwMode="auto">
            <a:xfrm>
              <a:off x="93" y="79"/>
              <a:ext cx="1346" cy="1171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4255D"/>
                </a:gs>
                <a:gs pos="100000">
                  <a:schemeClr val="hlink"/>
                </a:gs>
              </a:gsLst>
              <a:lin ang="189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46099" name="Line 33"/>
          <p:cNvSpPr>
            <a:spLocks noChangeShapeType="1"/>
          </p:cNvSpPr>
          <p:nvPr/>
        </p:nvSpPr>
        <p:spPr bwMode="auto">
          <a:xfrm>
            <a:off x="5656263" y="3867150"/>
            <a:ext cx="2879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34"/>
          <p:cNvSpPr txBox="1">
            <a:spLocks noChangeArrowheads="1"/>
          </p:cNvSpPr>
          <p:nvPr/>
        </p:nvSpPr>
        <p:spPr bwMode="auto">
          <a:xfrm>
            <a:off x="5788025" y="3363913"/>
            <a:ext cx="30321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Spark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应用开发实战</a:t>
            </a:r>
          </a:p>
        </p:txBody>
      </p:sp>
      <p:sp>
        <p:nvSpPr>
          <p:cNvPr id="46101" name="Text Box 35"/>
          <p:cNvSpPr txBox="1">
            <a:spLocks noChangeArrowheads="1"/>
          </p:cNvSpPr>
          <p:nvPr/>
        </p:nvSpPr>
        <p:spPr bwMode="auto">
          <a:xfrm>
            <a:off x="5341938" y="3449638"/>
            <a:ext cx="312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6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5224463" y="2411413"/>
            <a:ext cx="3311525" cy="574675"/>
            <a:chOff x="5224118" y="2412095"/>
            <a:chExt cx="3311525" cy="574675"/>
          </a:xfrm>
        </p:grpSpPr>
        <p:grpSp>
          <p:nvGrpSpPr>
            <p:cNvPr id="46103" name="Group 29"/>
            <p:cNvGrpSpPr>
              <a:grpSpLocks/>
            </p:cNvGrpSpPr>
            <p:nvPr/>
          </p:nvGrpSpPr>
          <p:grpSpPr bwMode="auto">
            <a:xfrm>
              <a:off x="5224118" y="2413682"/>
              <a:ext cx="557212" cy="573088"/>
              <a:chOff x="0" y="0"/>
              <a:chExt cx="1549" cy="1351"/>
            </a:xfrm>
          </p:grpSpPr>
          <p:sp>
            <p:nvSpPr>
              <p:cNvPr id="49" name="AutoShape 30"/>
              <p:cNvSpPr>
                <a:spLocks noChangeArrowheads="1"/>
              </p:cNvSpPr>
              <p:nvPr/>
            </p:nvSpPr>
            <p:spPr bwMode="auto">
              <a:xfrm>
                <a:off x="18" y="22"/>
                <a:ext cx="1531" cy="1329"/>
              </a:xfrm>
              <a:prstGeom prst="hexagon">
                <a:avLst>
                  <a:gd name="adj" fmla="val 28917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0" name="AutoShape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1" cy="1329"/>
              </a:xfrm>
              <a:prstGeom prst="hexagon">
                <a:avLst>
                  <a:gd name="adj" fmla="val 28917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 cmpd="sng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1" name="AutoShape 32"/>
              <p:cNvSpPr>
                <a:spLocks noChangeArrowheads="1"/>
              </p:cNvSpPr>
              <p:nvPr/>
            </p:nvSpPr>
            <p:spPr bwMode="auto">
              <a:xfrm>
                <a:off x="93" y="79"/>
                <a:ext cx="1346" cy="1171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44255D"/>
                  </a:gs>
                  <a:gs pos="100000">
                    <a:schemeClr val="hlink"/>
                  </a:gs>
                </a:gsLst>
                <a:lin ang="1890000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46104" name="Line 33"/>
            <p:cNvSpPr>
              <a:spLocks noChangeShapeType="1"/>
            </p:cNvSpPr>
            <p:nvPr/>
          </p:nvSpPr>
          <p:spPr bwMode="auto">
            <a:xfrm>
              <a:off x="5655918" y="2915332"/>
              <a:ext cx="28797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Text Box 34"/>
            <p:cNvSpPr txBox="1">
              <a:spLocks noChangeArrowheads="1"/>
            </p:cNvSpPr>
            <p:nvPr/>
          </p:nvSpPr>
          <p:spPr bwMode="auto">
            <a:xfrm>
              <a:off x="5871818" y="2412095"/>
              <a:ext cx="2589212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  <a:sym typeface="Arial" panose="020B0604020202020204" pitchFamily="34" charset="0"/>
                </a:rPr>
                <a:t>Spark</a:t>
              </a:r>
              <a:r>
                <a:rPr lang="zh-CN" altLang="en-US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  <a:sym typeface="Arial" panose="020B0604020202020204" pitchFamily="34" charset="0"/>
                </a:rPr>
                <a:t>安装部署</a:t>
              </a:r>
            </a:p>
          </p:txBody>
        </p:sp>
        <p:sp>
          <p:nvSpPr>
            <p:cNvPr id="46106" name="Text Box 35"/>
            <p:cNvSpPr txBox="1">
              <a:spLocks noChangeArrowheads="1"/>
            </p:cNvSpPr>
            <p:nvPr/>
          </p:nvSpPr>
          <p:spPr bwMode="auto">
            <a:xfrm>
              <a:off x="5342301" y="2497820"/>
              <a:ext cx="31290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文本框 1"/>
          <p:cNvSpPr txBox="1">
            <a:spLocks noChangeArrowheads="1"/>
          </p:cNvSpPr>
          <p:nvPr/>
        </p:nvSpPr>
        <p:spPr bwMode="auto">
          <a:xfrm>
            <a:off x="250825" y="260350"/>
            <a:ext cx="41052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200">
                <a:latin typeface="黑体" panose="02010609060101010101" pitchFamily="49" charset="-122"/>
              </a:rPr>
              <a:t>五、</a:t>
            </a:r>
            <a:r>
              <a:rPr lang="en-US" altLang="zh-CN" sz="3200">
                <a:latin typeface="黑体" panose="02010609060101010101" pitchFamily="49" charset="-122"/>
              </a:rPr>
              <a:t>Spark</a:t>
            </a:r>
            <a:r>
              <a:rPr lang="zh-CN" altLang="en-US" sz="3200">
                <a:latin typeface="黑体" panose="02010609060101010101" pitchFamily="49" charset="-122"/>
              </a:rPr>
              <a:t>安装部署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971550" y="1052513"/>
            <a:ext cx="3600450" cy="609600"/>
            <a:chOff x="0" y="0"/>
            <a:chExt cx="2332" cy="384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100" y="0"/>
              <a:ext cx="2232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Spark</a:t>
              </a:r>
              <a:r>
                <a:rPr lang="zh-CN" alt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部署</a:t>
              </a:r>
              <a:r>
                <a:rPr lang="zh-CN" alt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模式</a:t>
              </a:r>
              <a:endParaRPr lang="zh-CN" altLang="en-US" sz="1800" b="0" dirty="0" smtClean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7110" name="Group 6"/>
            <p:cNvGrpSpPr>
              <a:grpSpLocks/>
            </p:cNvGrpSpPr>
            <p:nvPr/>
          </p:nvGrpSpPr>
          <p:grpSpPr bwMode="auto">
            <a:xfrm>
              <a:off x="0" y="0"/>
              <a:ext cx="408" cy="384"/>
              <a:chOff x="0" y="0"/>
              <a:chExt cx="1836" cy="1834"/>
            </a:xfrm>
          </p:grpSpPr>
          <p:pic>
            <p:nvPicPr>
              <p:cNvPr id="47112" name="Picture 7" descr="b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36" cy="1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83" y="81"/>
                <a:ext cx="1670" cy="1672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19050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92" y="96"/>
              <a:ext cx="263" cy="19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7A19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65E13"/>
                      </a:gs>
                      <a:gs pos="100000">
                        <a:srgbClr val="FFCC2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marL="233363" indent="-233363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zh-CN" altLang="en-US" sz="20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en-US" sz="2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835150" y="2420938"/>
            <a:ext cx="705802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800" dirty="0">
                <a:solidFill>
                  <a:srgbClr val="FFFF00"/>
                </a:solidFill>
              </a:rPr>
              <a:t>Spark</a:t>
            </a:r>
            <a:r>
              <a:rPr lang="zh-CN" altLang="en-US" sz="2800" dirty="0">
                <a:solidFill>
                  <a:srgbClr val="FFFF00"/>
                </a:solidFill>
              </a:rPr>
              <a:t>有三种部署模式：</a:t>
            </a:r>
            <a:endParaRPr lang="en-US" altLang="zh-CN" sz="2800" dirty="0">
              <a:solidFill>
                <a:srgbClr val="FFFF00"/>
              </a:solidFill>
            </a:endParaRPr>
          </a:p>
          <a:p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、</a:t>
            </a:r>
            <a:r>
              <a:rPr lang="en-US" altLang="zh-CN" sz="2800" dirty="0">
                <a:solidFill>
                  <a:srgbClr val="FFFF00"/>
                </a:solidFill>
              </a:rPr>
              <a:t>standalone</a:t>
            </a:r>
          </a:p>
          <a:p>
            <a:endParaRPr lang="en-US" altLang="zh-CN" sz="2800" dirty="0">
              <a:solidFill>
                <a:srgbClr val="FFFF00"/>
              </a:solidFill>
            </a:endParaRPr>
          </a:p>
          <a:p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、</a:t>
            </a:r>
            <a:r>
              <a:rPr lang="en-US" altLang="zh-CN" sz="2800" dirty="0">
                <a:solidFill>
                  <a:srgbClr val="FFFF00"/>
                </a:solidFill>
              </a:rPr>
              <a:t>Spark on Yarn</a:t>
            </a:r>
          </a:p>
          <a:p>
            <a:endParaRPr lang="en-US" altLang="zh-CN" sz="2800" dirty="0">
              <a:solidFill>
                <a:srgbClr val="FFFF00"/>
              </a:solidFill>
            </a:endParaRPr>
          </a:p>
          <a:p>
            <a:r>
              <a:rPr lang="en-US" altLang="zh-CN" sz="2800" dirty="0">
                <a:solidFill>
                  <a:srgbClr val="FFFF00"/>
                </a:solidFill>
              </a:rPr>
              <a:t>3</a:t>
            </a:r>
            <a:r>
              <a:rPr lang="zh-CN" altLang="en-US" sz="2800" dirty="0">
                <a:solidFill>
                  <a:srgbClr val="FFFF00"/>
                </a:solidFill>
              </a:rPr>
              <a:t>、</a:t>
            </a:r>
            <a:r>
              <a:rPr lang="en-US" altLang="zh-CN" sz="2800" dirty="0">
                <a:solidFill>
                  <a:srgbClr val="FFFF00"/>
                </a:solidFill>
              </a:rPr>
              <a:t>Spark on </a:t>
            </a:r>
            <a:r>
              <a:rPr lang="en-US" altLang="zh-CN" sz="2800" dirty="0" err="1">
                <a:solidFill>
                  <a:srgbClr val="FFFF00"/>
                </a:solidFill>
              </a:rPr>
              <a:t>Mesos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pic>
        <p:nvPicPr>
          <p:cNvPr id="10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文本框 1"/>
          <p:cNvSpPr txBox="1">
            <a:spLocks noChangeArrowheads="1"/>
          </p:cNvSpPr>
          <p:nvPr/>
        </p:nvSpPr>
        <p:spPr bwMode="auto">
          <a:xfrm>
            <a:off x="250825" y="260350"/>
            <a:ext cx="41052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200">
                <a:solidFill>
                  <a:srgbClr val="FFFFFF"/>
                </a:solidFill>
                <a:latin typeface="黑体" panose="02010609060101010101" pitchFamily="49" charset="-122"/>
              </a:rPr>
              <a:t>五、</a:t>
            </a:r>
            <a:r>
              <a:rPr lang="en-US" altLang="zh-CN" sz="3200">
                <a:solidFill>
                  <a:srgbClr val="FFFFFF"/>
                </a:solidFill>
                <a:latin typeface="黑体" panose="02010609060101010101" pitchFamily="49" charset="-122"/>
              </a:rPr>
              <a:t>Spark</a:t>
            </a:r>
            <a:r>
              <a:rPr lang="zh-CN" altLang="en-US" sz="3200">
                <a:solidFill>
                  <a:srgbClr val="FFFFFF"/>
                </a:solidFill>
                <a:latin typeface="黑体" panose="02010609060101010101" pitchFamily="49" charset="-122"/>
              </a:rPr>
              <a:t>安装部署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971550" y="1052513"/>
            <a:ext cx="3588099" cy="644525"/>
            <a:chOff x="0" y="0"/>
            <a:chExt cx="2324" cy="406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92" y="22"/>
              <a:ext cx="2232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tandalone</a:t>
              </a:r>
              <a:endParaRPr lang="zh-CN" altLang="en-US" sz="1800" b="0" dirty="0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7110" name="Group 6"/>
            <p:cNvGrpSpPr>
              <a:grpSpLocks/>
            </p:cNvGrpSpPr>
            <p:nvPr/>
          </p:nvGrpSpPr>
          <p:grpSpPr bwMode="auto">
            <a:xfrm>
              <a:off x="0" y="0"/>
              <a:ext cx="408" cy="384"/>
              <a:chOff x="0" y="0"/>
              <a:chExt cx="1836" cy="1834"/>
            </a:xfrm>
          </p:grpSpPr>
          <p:pic>
            <p:nvPicPr>
              <p:cNvPr id="47112" name="Picture 7" descr="b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36" cy="1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83" y="81"/>
                <a:ext cx="1670" cy="1672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19050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000" smtClean="0">
                  <a:solidFill>
                    <a:srgbClr val="3F1F5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20" y="95"/>
              <a:ext cx="408" cy="194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7A19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65E13"/>
                      </a:gs>
                      <a:gs pos="100000">
                        <a:srgbClr val="FFCC2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 marL="233363" indent="-233363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zh-CN" alt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.1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39727" y="2636912"/>
            <a:ext cx="64807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自带完整的服务，包括资源调度和文件管理都由自己完成，可单独部署到一个集群中</a:t>
            </a:r>
            <a:r>
              <a:rPr lang="zh-CN" altLang="en-US" sz="2400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2400" dirty="0">
                <a:solidFill>
                  <a:srgbClr val="FFFF00"/>
                </a:solidFill>
              </a:rPr>
              <a:t>无需依赖任何其他资源管理系统。</a:t>
            </a:r>
            <a:endParaRPr lang="en-US" altLang="zh-CN" sz="2400" dirty="0" smtClean="0">
              <a:solidFill>
                <a:srgbClr val="FFFF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zh-CN" altLang="zh-CN" sz="2400" dirty="0">
                <a:solidFill>
                  <a:srgbClr val="FFFF00"/>
                </a:solidFill>
              </a:rPr>
              <a:t>目前</a:t>
            </a:r>
            <a:r>
              <a:rPr lang="en-US" altLang="zh-CN" sz="2400" dirty="0">
                <a:solidFill>
                  <a:srgbClr val="FFFF00"/>
                </a:solidFill>
              </a:rPr>
              <a:t>Spark</a:t>
            </a:r>
            <a:r>
              <a:rPr lang="zh-CN" altLang="zh-CN" sz="2400" dirty="0">
                <a:solidFill>
                  <a:srgbClr val="FFFF00"/>
                </a:solidFill>
              </a:rPr>
              <a:t>在</a:t>
            </a:r>
            <a:r>
              <a:rPr lang="en-US" altLang="zh-CN" sz="2400" dirty="0">
                <a:solidFill>
                  <a:srgbClr val="FFFF00"/>
                </a:solidFill>
              </a:rPr>
              <a:t>standalone</a:t>
            </a:r>
            <a:r>
              <a:rPr lang="zh-CN" altLang="zh-CN" sz="2400" dirty="0">
                <a:solidFill>
                  <a:srgbClr val="FFFF00"/>
                </a:solidFill>
              </a:rPr>
              <a:t>模式下是没有任何单点故障问题的，这是借助</a:t>
            </a:r>
            <a:r>
              <a:rPr lang="en-US" altLang="zh-CN" sz="2400" dirty="0">
                <a:solidFill>
                  <a:srgbClr val="FFFF00"/>
                </a:solidFill>
              </a:rPr>
              <a:t>zookeeper</a:t>
            </a:r>
            <a:r>
              <a:rPr lang="zh-CN" altLang="zh-CN" sz="2400" dirty="0">
                <a:solidFill>
                  <a:srgbClr val="FFFF00"/>
                </a:solidFill>
              </a:rPr>
              <a:t>实现的，思想类似于</a:t>
            </a:r>
            <a:r>
              <a:rPr lang="en-US" altLang="zh-CN" sz="2400" dirty="0" err="1">
                <a:solidFill>
                  <a:srgbClr val="FFFF00"/>
                </a:solidFill>
              </a:rPr>
              <a:t>Hbase</a:t>
            </a:r>
            <a:r>
              <a:rPr lang="en-US" altLang="zh-CN" sz="2400" dirty="0">
                <a:solidFill>
                  <a:srgbClr val="FFFF00"/>
                </a:solidFill>
              </a:rPr>
              <a:t> master</a:t>
            </a:r>
            <a:r>
              <a:rPr lang="zh-CN" altLang="zh-CN" sz="2400" dirty="0">
                <a:solidFill>
                  <a:srgbClr val="FFFF00"/>
                </a:solidFill>
              </a:rPr>
              <a:t>单点故障解决方案</a:t>
            </a:r>
            <a:r>
              <a:rPr lang="zh-CN" altLang="zh-CN" sz="2400" dirty="0" smtClean="0">
                <a:solidFill>
                  <a:srgbClr val="FFFF00"/>
                </a:solidFill>
              </a:rPr>
              <a:t>。</a:t>
            </a:r>
            <a:endParaRPr lang="zh-CN" altLang="zh-CN" sz="2400" dirty="0">
              <a:solidFill>
                <a:srgbClr val="FFFF00"/>
              </a:solidFill>
            </a:endParaRPr>
          </a:p>
        </p:txBody>
      </p:sp>
      <p:pic>
        <p:nvPicPr>
          <p:cNvPr id="12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8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文本框 1"/>
          <p:cNvSpPr txBox="1">
            <a:spLocks noChangeArrowheads="1"/>
          </p:cNvSpPr>
          <p:nvPr/>
        </p:nvSpPr>
        <p:spPr bwMode="auto">
          <a:xfrm>
            <a:off x="250825" y="260350"/>
            <a:ext cx="41052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200">
                <a:solidFill>
                  <a:srgbClr val="FFFFFF"/>
                </a:solidFill>
                <a:latin typeface="黑体" panose="02010609060101010101" pitchFamily="49" charset="-122"/>
              </a:rPr>
              <a:t>五、</a:t>
            </a:r>
            <a:r>
              <a:rPr lang="en-US" altLang="zh-CN" sz="3200">
                <a:solidFill>
                  <a:srgbClr val="FFFFFF"/>
                </a:solidFill>
                <a:latin typeface="黑体" panose="02010609060101010101" pitchFamily="49" charset="-122"/>
              </a:rPr>
              <a:t>Spark</a:t>
            </a:r>
            <a:r>
              <a:rPr lang="zh-CN" altLang="en-US" sz="3200">
                <a:solidFill>
                  <a:srgbClr val="FFFFFF"/>
                </a:solidFill>
                <a:latin typeface="黑体" panose="02010609060101010101" pitchFamily="49" charset="-122"/>
              </a:rPr>
              <a:t>安装部署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971550" y="1052513"/>
            <a:ext cx="3816601" cy="609600"/>
            <a:chOff x="0" y="0"/>
            <a:chExt cx="2472" cy="384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100" y="0"/>
              <a:ext cx="2372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Spark</a:t>
              </a:r>
              <a:r>
                <a:rPr lang="zh-CN" alt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On </a:t>
              </a:r>
              <a:r>
                <a:rPr lang="en-US" altLang="zh-CN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Mesos</a:t>
              </a:r>
              <a:endParaRPr lang="zh-CN" altLang="en-US" sz="1800" b="0" dirty="0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7110" name="Group 6"/>
            <p:cNvGrpSpPr>
              <a:grpSpLocks/>
            </p:cNvGrpSpPr>
            <p:nvPr/>
          </p:nvGrpSpPr>
          <p:grpSpPr bwMode="auto">
            <a:xfrm>
              <a:off x="0" y="0"/>
              <a:ext cx="408" cy="384"/>
              <a:chOff x="0" y="0"/>
              <a:chExt cx="1836" cy="1834"/>
            </a:xfrm>
          </p:grpSpPr>
          <p:pic>
            <p:nvPicPr>
              <p:cNvPr id="47112" name="Picture 7" descr="b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36" cy="1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83" y="81"/>
                <a:ext cx="1670" cy="1672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19050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000" smtClean="0">
                  <a:solidFill>
                    <a:srgbClr val="3F1F5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43" y="95"/>
              <a:ext cx="416" cy="194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7A19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65E13"/>
                      </a:gs>
                      <a:gs pos="100000">
                        <a:srgbClr val="FFCC2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 marL="233363" indent="-233363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zh-CN" alt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.2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60118" y="2132856"/>
            <a:ext cx="73448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dirty="0" err="1">
                <a:solidFill>
                  <a:srgbClr val="FFFF00"/>
                </a:solidFill>
              </a:rPr>
              <a:t>Mesos</a:t>
            </a:r>
            <a:r>
              <a:rPr lang="zh-CN" altLang="zh-CN" sz="2400" b="0" dirty="0">
                <a:solidFill>
                  <a:srgbClr val="FFFF00"/>
                </a:solidFill>
              </a:rPr>
              <a:t>是</a:t>
            </a:r>
            <a:r>
              <a:rPr lang="en-US" altLang="zh-CN" sz="2400" b="0" dirty="0" err="1">
                <a:solidFill>
                  <a:srgbClr val="FFFF00"/>
                </a:solidFill>
              </a:rPr>
              <a:t>AMPlab</a:t>
            </a:r>
            <a:r>
              <a:rPr lang="zh-CN" altLang="zh-CN" sz="2400" b="0" dirty="0">
                <a:solidFill>
                  <a:srgbClr val="FFFF00"/>
                </a:solidFill>
              </a:rPr>
              <a:t>开发的资源调度器，</a:t>
            </a:r>
            <a:r>
              <a:rPr lang="en-US" altLang="zh-CN" sz="2400" b="0" dirty="0">
                <a:solidFill>
                  <a:srgbClr val="FFFF00"/>
                </a:solidFill>
              </a:rPr>
              <a:t>Spark</a:t>
            </a:r>
            <a:r>
              <a:rPr lang="zh-CN" altLang="zh-CN" sz="2400" b="0" dirty="0">
                <a:solidFill>
                  <a:srgbClr val="FFFF00"/>
                </a:solidFill>
              </a:rPr>
              <a:t>可以在其上以插件的形式运行</a:t>
            </a:r>
            <a:r>
              <a:rPr lang="zh-CN" altLang="zh-CN" sz="2400" b="0" dirty="0" smtClean="0">
                <a:solidFill>
                  <a:srgbClr val="FFFF00"/>
                </a:solidFill>
              </a:rPr>
              <a:t>。</a:t>
            </a:r>
            <a:endParaRPr lang="en-US" altLang="zh-CN" sz="2400" b="0" dirty="0" smtClean="0">
              <a:solidFill>
                <a:srgbClr val="FFFF00"/>
              </a:solidFill>
            </a:endParaRPr>
          </a:p>
          <a:p>
            <a:endParaRPr lang="en-US" altLang="zh-CN" sz="2400" b="0" dirty="0">
              <a:solidFill>
                <a:srgbClr val="FFFF00"/>
              </a:solidFill>
            </a:endParaRPr>
          </a:p>
          <a:p>
            <a:r>
              <a:rPr lang="zh-CN" altLang="en-US" sz="2400" b="0" dirty="0" smtClean="0">
                <a:solidFill>
                  <a:srgbClr val="FFFF00"/>
                </a:solidFill>
              </a:rPr>
              <a:t>正因为</a:t>
            </a:r>
            <a:r>
              <a:rPr lang="en-US" altLang="zh-CN" sz="2400" b="0" dirty="0" err="1" smtClean="0">
                <a:solidFill>
                  <a:srgbClr val="FFFF00"/>
                </a:solidFill>
              </a:rPr>
              <a:t>Mesos</a:t>
            </a:r>
            <a:r>
              <a:rPr lang="zh-CN" altLang="en-US" sz="2400" b="0" dirty="0" smtClean="0">
                <a:solidFill>
                  <a:srgbClr val="FFFF00"/>
                </a:solidFill>
              </a:rPr>
              <a:t>与</a:t>
            </a:r>
            <a:r>
              <a:rPr lang="en-US" altLang="zh-CN" sz="2400" b="0" dirty="0" smtClean="0">
                <a:solidFill>
                  <a:srgbClr val="FFFF00"/>
                </a:solidFill>
              </a:rPr>
              <a:t>Spark</a:t>
            </a:r>
            <a:r>
              <a:rPr lang="zh-CN" altLang="en-US" sz="2400" b="0" dirty="0" smtClean="0">
                <a:solidFill>
                  <a:srgbClr val="FFFF00"/>
                </a:solidFill>
              </a:rPr>
              <a:t>同出一源，所以</a:t>
            </a:r>
            <a:r>
              <a:rPr lang="en-US" altLang="zh-CN" sz="2400" b="0" dirty="0" smtClean="0">
                <a:solidFill>
                  <a:srgbClr val="FFFF00"/>
                </a:solidFill>
              </a:rPr>
              <a:t>Spark</a:t>
            </a:r>
            <a:r>
              <a:rPr lang="zh-CN" altLang="en-US" sz="2400" b="0" dirty="0" smtClean="0">
                <a:solidFill>
                  <a:srgbClr val="FFFF00"/>
                </a:solidFill>
              </a:rPr>
              <a:t>运行在</a:t>
            </a:r>
            <a:r>
              <a:rPr lang="en-US" altLang="zh-CN" sz="2400" b="0" dirty="0" err="1" smtClean="0">
                <a:solidFill>
                  <a:srgbClr val="FFFF00"/>
                </a:solidFill>
              </a:rPr>
              <a:t>Mesos</a:t>
            </a:r>
            <a:r>
              <a:rPr lang="zh-CN" altLang="en-US" sz="2400" b="0" dirty="0" smtClean="0">
                <a:solidFill>
                  <a:srgbClr val="FFFF00"/>
                </a:solidFill>
              </a:rPr>
              <a:t>更加灵活，自然。</a:t>
            </a:r>
            <a:endParaRPr lang="en-US" altLang="zh-CN" sz="2400" b="0" dirty="0" smtClean="0">
              <a:solidFill>
                <a:srgbClr val="FFFF00"/>
              </a:solidFill>
            </a:endParaRPr>
          </a:p>
          <a:p>
            <a:endParaRPr lang="en-US" altLang="zh-CN" sz="2400" b="0" dirty="0" smtClean="0">
              <a:solidFill>
                <a:srgbClr val="FFFF00"/>
              </a:solidFill>
            </a:endParaRPr>
          </a:p>
          <a:p>
            <a:r>
              <a:rPr lang="en-US" altLang="zh-CN" sz="2400" b="0" dirty="0" smtClean="0">
                <a:solidFill>
                  <a:srgbClr val="FFFF00"/>
                </a:solidFill>
              </a:rPr>
              <a:t>Spark On </a:t>
            </a:r>
            <a:r>
              <a:rPr lang="en-US" altLang="zh-CN" sz="2400" b="0" dirty="0" err="1" smtClean="0">
                <a:solidFill>
                  <a:srgbClr val="FFFF00"/>
                </a:solidFill>
              </a:rPr>
              <a:t>Mesos</a:t>
            </a:r>
            <a:r>
              <a:rPr lang="zh-CN" altLang="en-US" sz="2400" b="0" dirty="0" smtClean="0">
                <a:solidFill>
                  <a:srgbClr val="FFFF00"/>
                </a:solidFill>
              </a:rPr>
              <a:t>有两种调度模式：</a:t>
            </a:r>
            <a:endParaRPr lang="en-US" altLang="zh-CN" sz="2400" b="0" dirty="0">
              <a:solidFill>
                <a:srgbClr val="FFFF00"/>
              </a:solidFill>
            </a:endParaRPr>
          </a:p>
          <a:p>
            <a:endParaRPr lang="en-US" altLang="zh-CN" sz="2400" b="0" dirty="0" smtClean="0">
              <a:solidFill>
                <a:srgbClr val="FFFF00"/>
              </a:solidFill>
            </a:endParaRPr>
          </a:p>
          <a:p>
            <a:r>
              <a:rPr lang="zh-CN" altLang="en-US" sz="2400" b="0" dirty="0" smtClean="0">
                <a:solidFill>
                  <a:srgbClr val="FFFF00"/>
                </a:solidFill>
              </a:rPr>
              <a:t>粗粒度模式</a:t>
            </a:r>
            <a:r>
              <a:rPr lang="zh-CN" altLang="zh-CN" sz="2400" b="0" dirty="0">
                <a:solidFill>
                  <a:srgbClr val="FFFF00"/>
                </a:solidFill>
              </a:rPr>
              <a:t>（</a:t>
            </a:r>
            <a:r>
              <a:rPr lang="en-US" altLang="zh-CN" sz="2400" b="0" dirty="0">
                <a:solidFill>
                  <a:srgbClr val="FFFF00"/>
                </a:solidFill>
              </a:rPr>
              <a:t>Coarse-grained Mode</a:t>
            </a:r>
            <a:r>
              <a:rPr lang="zh-CN" altLang="zh-CN" sz="2400" b="0" dirty="0">
                <a:solidFill>
                  <a:srgbClr val="FFFF00"/>
                </a:solidFill>
              </a:rPr>
              <a:t>）</a:t>
            </a:r>
            <a:endParaRPr lang="en-US" altLang="zh-CN" sz="2400" b="0" dirty="0" smtClean="0">
              <a:solidFill>
                <a:srgbClr val="FFFF00"/>
              </a:solidFill>
            </a:endParaRPr>
          </a:p>
          <a:p>
            <a:endParaRPr lang="en-US" altLang="zh-CN" sz="2400" b="0" dirty="0">
              <a:solidFill>
                <a:srgbClr val="FFFF00"/>
              </a:solidFill>
            </a:endParaRPr>
          </a:p>
          <a:p>
            <a:r>
              <a:rPr lang="zh-CN" altLang="en-US" sz="2400" b="0" dirty="0" smtClean="0">
                <a:solidFill>
                  <a:srgbClr val="FFFF00"/>
                </a:solidFill>
              </a:rPr>
              <a:t>细粒度模式</a:t>
            </a:r>
            <a:r>
              <a:rPr lang="zh-CN" altLang="zh-CN" sz="2400" b="0" dirty="0">
                <a:solidFill>
                  <a:srgbClr val="FFFF00"/>
                </a:solidFill>
              </a:rPr>
              <a:t>（</a:t>
            </a:r>
            <a:r>
              <a:rPr lang="en-US" altLang="zh-CN" sz="2400" b="0" dirty="0">
                <a:solidFill>
                  <a:srgbClr val="FFFF00"/>
                </a:solidFill>
              </a:rPr>
              <a:t>Fine-grained Mode</a:t>
            </a:r>
            <a:r>
              <a:rPr lang="zh-CN" altLang="zh-CN" sz="2400" b="0" dirty="0">
                <a:solidFill>
                  <a:srgbClr val="FFFF00"/>
                </a:solidFill>
              </a:rPr>
              <a:t>）</a:t>
            </a:r>
          </a:p>
        </p:txBody>
      </p:sp>
      <p:pic>
        <p:nvPicPr>
          <p:cNvPr id="12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79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文本框 1"/>
          <p:cNvSpPr txBox="1">
            <a:spLocks noChangeArrowheads="1"/>
          </p:cNvSpPr>
          <p:nvPr/>
        </p:nvSpPr>
        <p:spPr bwMode="auto">
          <a:xfrm>
            <a:off x="250825" y="260350"/>
            <a:ext cx="41052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200">
                <a:solidFill>
                  <a:srgbClr val="FFFFFF"/>
                </a:solidFill>
                <a:latin typeface="黑体" panose="02010609060101010101" pitchFamily="49" charset="-122"/>
              </a:rPr>
              <a:t>五、</a:t>
            </a:r>
            <a:r>
              <a:rPr lang="en-US" altLang="zh-CN" sz="3200">
                <a:solidFill>
                  <a:srgbClr val="FFFFFF"/>
                </a:solidFill>
                <a:latin typeface="黑体" panose="02010609060101010101" pitchFamily="49" charset="-122"/>
              </a:rPr>
              <a:t>Spark</a:t>
            </a:r>
            <a:r>
              <a:rPr lang="zh-CN" altLang="en-US" sz="3200">
                <a:solidFill>
                  <a:srgbClr val="FFFFFF"/>
                </a:solidFill>
                <a:latin typeface="黑体" panose="02010609060101010101" pitchFamily="49" charset="-122"/>
              </a:rPr>
              <a:t>安装部署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971550" y="1052513"/>
            <a:ext cx="3384299" cy="609600"/>
            <a:chOff x="0" y="0"/>
            <a:chExt cx="2192" cy="384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100" y="0"/>
              <a:ext cx="2092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Spark On Yarn</a:t>
              </a:r>
              <a:endParaRPr lang="zh-CN" altLang="en-US" sz="1800" b="0" dirty="0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7110" name="Group 6"/>
            <p:cNvGrpSpPr>
              <a:grpSpLocks/>
            </p:cNvGrpSpPr>
            <p:nvPr/>
          </p:nvGrpSpPr>
          <p:grpSpPr bwMode="auto">
            <a:xfrm>
              <a:off x="0" y="0"/>
              <a:ext cx="408" cy="384"/>
              <a:chOff x="0" y="0"/>
              <a:chExt cx="1836" cy="1834"/>
            </a:xfrm>
          </p:grpSpPr>
          <p:pic>
            <p:nvPicPr>
              <p:cNvPr id="47112" name="Picture 7" descr="b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36" cy="1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83" y="81"/>
                <a:ext cx="1670" cy="1672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19050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000" smtClean="0">
                  <a:solidFill>
                    <a:srgbClr val="3F1F5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41" y="85"/>
              <a:ext cx="467" cy="194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7A19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65E13"/>
                      </a:gs>
                      <a:gs pos="100000">
                        <a:srgbClr val="FFCC2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 marL="233363" indent="-233363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zh-CN" alt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.3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992364" y="2204864"/>
            <a:ext cx="71800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这是一种最有前景的部署模式。但限于</a:t>
            </a:r>
            <a:r>
              <a:rPr lang="en-US" altLang="zh-CN" sz="2400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YARN</a:t>
            </a:r>
            <a:r>
              <a:rPr lang="zh-CN" altLang="zh-CN" sz="2400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自身的发展，目前仅支持粗粒度模式（</a:t>
            </a:r>
            <a:r>
              <a:rPr lang="en-US" altLang="zh-CN" sz="2400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Coarse-grained Mode</a:t>
            </a:r>
            <a:r>
              <a:rPr lang="zh-CN" altLang="zh-CN" sz="2400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4382" y="3717032"/>
            <a:ext cx="70140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YARN</a:t>
            </a:r>
            <a:r>
              <a:rPr lang="zh-CN" altLang="zh-CN" sz="2400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上的</a:t>
            </a:r>
            <a:r>
              <a:rPr lang="en-US" altLang="zh-CN" sz="2400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Container</a:t>
            </a:r>
            <a:r>
              <a:rPr lang="zh-CN" altLang="zh-CN" sz="2400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资源是不可以动态伸缩的，一旦</a:t>
            </a:r>
            <a:r>
              <a:rPr lang="en-US" altLang="zh-CN" sz="2400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Container</a:t>
            </a:r>
            <a:r>
              <a:rPr lang="zh-CN" altLang="zh-CN" sz="2400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启动之后，可使用的资源不能再发生变化，不过这个已经在</a:t>
            </a:r>
            <a:r>
              <a:rPr lang="en-US" altLang="zh-CN" sz="2400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YARN</a:t>
            </a:r>
            <a:r>
              <a:rPr lang="zh-CN" altLang="zh-CN" sz="2400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计划中了。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12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00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文本框 1"/>
          <p:cNvSpPr txBox="1">
            <a:spLocks noChangeArrowheads="1"/>
          </p:cNvSpPr>
          <p:nvPr/>
        </p:nvSpPr>
        <p:spPr bwMode="auto">
          <a:xfrm>
            <a:off x="250825" y="260350"/>
            <a:ext cx="41052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200">
                <a:solidFill>
                  <a:srgbClr val="FFFFFF"/>
                </a:solidFill>
                <a:latin typeface="黑体" panose="02010609060101010101" pitchFamily="49" charset="-122"/>
              </a:rPr>
              <a:t>五、</a:t>
            </a:r>
            <a:r>
              <a:rPr lang="en-US" altLang="zh-CN" sz="3200">
                <a:solidFill>
                  <a:srgbClr val="FFFFFF"/>
                </a:solidFill>
                <a:latin typeface="黑体" panose="02010609060101010101" pitchFamily="49" charset="-122"/>
              </a:rPr>
              <a:t>Spark</a:t>
            </a:r>
            <a:r>
              <a:rPr lang="zh-CN" altLang="en-US" sz="3200">
                <a:solidFill>
                  <a:srgbClr val="FFFFFF"/>
                </a:solidFill>
                <a:latin typeface="黑体" panose="02010609060101010101" pitchFamily="49" charset="-122"/>
              </a:rPr>
              <a:t>安装部署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971550" y="1052513"/>
            <a:ext cx="3600450" cy="609600"/>
            <a:chOff x="0" y="0"/>
            <a:chExt cx="2332" cy="384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100" y="0"/>
              <a:ext cx="2232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Spark</a:t>
              </a:r>
              <a:r>
                <a:rPr lang="zh-CN" alt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部署</a:t>
              </a:r>
              <a:r>
                <a:rPr lang="zh-CN" alt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实战</a:t>
              </a:r>
              <a:endParaRPr lang="zh-CN" altLang="en-US" sz="1800" b="0" dirty="0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7110" name="Group 6"/>
            <p:cNvGrpSpPr>
              <a:grpSpLocks/>
            </p:cNvGrpSpPr>
            <p:nvPr/>
          </p:nvGrpSpPr>
          <p:grpSpPr bwMode="auto">
            <a:xfrm>
              <a:off x="0" y="0"/>
              <a:ext cx="408" cy="384"/>
              <a:chOff x="0" y="0"/>
              <a:chExt cx="1836" cy="1834"/>
            </a:xfrm>
          </p:grpSpPr>
          <p:pic>
            <p:nvPicPr>
              <p:cNvPr id="47112" name="Picture 7" descr="b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36" cy="1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83" y="81"/>
                <a:ext cx="1670" cy="1672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19050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000" smtClean="0">
                  <a:solidFill>
                    <a:srgbClr val="3F1F5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92" y="96"/>
              <a:ext cx="263" cy="19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7A19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65E13"/>
                      </a:gs>
                      <a:gs pos="100000">
                        <a:srgbClr val="FFCC2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marL="233363" indent="-233363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827559" y="2060848"/>
            <a:ext cx="748888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给大家演示</a:t>
            </a:r>
            <a:r>
              <a:rPr lang="en-US" altLang="zh-CN" sz="2400" dirty="0" smtClean="0">
                <a:solidFill>
                  <a:srgbClr val="FFFF00"/>
                </a:solidFill>
              </a:rPr>
              <a:t>Spark on Yarn</a:t>
            </a:r>
            <a:r>
              <a:rPr lang="zh-CN" altLang="en-US" sz="2400" dirty="0" smtClean="0">
                <a:solidFill>
                  <a:srgbClr val="FFFF00"/>
                </a:solidFill>
              </a:rPr>
              <a:t>的部署过程。</a:t>
            </a: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部署在最简单的集群之上：两个节点，一个</a:t>
            </a:r>
            <a:r>
              <a:rPr lang="en-US" altLang="zh-CN" sz="2400" dirty="0" smtClean="0">
                <a:solidFill>
                  <a:srgbClr val="FFFF00"/>
                </a:solidFill>
              </a:rPr>
              <a:t>master</a:t>
            </a:r>
            <a:r>
              <a:rPr lang="zh-CN" altLang="en-US" sz="2400" dirty="0" smtClean="0">
                <a:solidFill>
                  <a:srgbClr val="FFFF00"/>
                </a:solidFill>
              </a:rPr>
              <a:t>和一个</a:t>
            </a:r>
            <a:r>
              <a:rPr lang="en-US" altLang="zh-CN" sz="2400" dirty="0" smtClean="0">
                <a:solidFill>
                  <a:srgbClr val="FFFF00"/>
                </a:solidFill>
              </a:rPr>
              <a:t>slave</a:t>
            </a: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服务器操作系统是</a:t>
            </a:r>
            <a:r>
              <a:rPr lang="en-US" altLang="zh-CN" sz="2400" dirty="0" smtClean="0">
                <a:solidFill>
                  <a:srgbClr val="FFFF00"/>
                </a:solidFill>
              </a:rPr>
              <a:t>ubuntu12</a:t>
            </a:r>
          </a:p>
          <a:p>
            <a:r>
              <a:rPr lang="en-US" altLang="zh-CN" sz="2400" dirty="0" err="1" smtClean="0">
                <a:solidFill>
                  <a:srgbClr val="FFFF00"/>
                </a:solidFill>
              </a:rPr>
              <a:t>Hadoop</a:t>
            </a:r>
            <a:r>
              <a:rPr lang="zh-CN" altLang="en-US" sz="2400" dirty="0" smtClean="0">
                <a:solidFill>
                  <a:srgbClr val="FFFF00"/>
                </a:solidFill>
              </a:rPr>
              <a:t>版本：</a:t>
            </a:r>
            <a:r>
              <a:rPr lang="en-US" altLang="zh-CN" sz="2400" dirty="0" smtClean="0">
                <a:solidFill>
                  <a:srgbClr val="FFFF00"/>
                </a:solidFill>
              </a:rPr>
              <a:t>2.2.0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Spark</a:t>
            </a:r>
            <a:r>
              <a:rPr lang="zh-CN" altLang="en-US" sz="2400" dirty="0" smtClean="0">
                <a:solidFill>
                  <a:srgbClr val="FFFF00"/>
                </a:solidFill>
              </a:rPr>
              <a:t>版本：</a:t>
            </a:r>
            <a:r>
              <a:rPr lang="en-US" altLang="zh-CN" sz="2400" dirty="0" smtClean="0">
                <a:solidFill>
                  <a:srgbClr val="FFFF00"/>
                </a:solidFill>
              </a:rPr>
              <a:t>1.0.2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JDK</a:t>
            </a:r>
            <a:r>
              <a:rPr lang="zh-CN" altLang="en-US" sz="2400" dirty="0" smtClean="0">
                <a:solidFill>
                  <a:srgbClr val="FFFF00"/>
                </a:solidFill>
              </a:rPr>
              <a:t>版本：</a:t>
            </a:r>
            <a:r>
              <a:rPr lang="en-US" altLang="zh-CN" sz="2400" dirty="0" smtClean="0">
                <a:solidFill>
                  <a:srgbClr val="FFFF00"/>
                </a:solidFill>
              </a:rPr>
              <a:t>1.7</a:t>
            </a:r>
          </a:p>
          <a:p>
            <a:r>
              <a:rPr lang="en-US" altLang="zh-CN" sz="2400" dirty="0" err="1" smtClean="0">
                <a:solidFill>
                  <a:srgbClr val="FFFF00"/>
                </a:solidFill>
              </a:rPr>
              <a:t>Scala</a:t>
            </a:r>
            <a:r>
              <a:rPr lang="zh-CN" altLang="en-US" sz="2400" dirty="0" smtClean="0">
                <a:solidFill>
                  <a:srgbClr val="FFFF00"/>
                </a:solidFill>
              </a:rPr>
              <a:t>版本：</a:t>
            </a:r>
            <a:r>
              <a:rPr lang="en-US" altLang="zh-CN" sz="2400" dirty="0" smtClean="0">
                <a:solidFill>
                  <a:srgbClr val="FFFF00"/>
                </a:solidFill>
              </a:rPr>
              <a:t>2.10.4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Master</a:t>
            </a:r>
            <a:r>
              <a:rPr lang="zh-CN" altLang="en-US" sz="2400" dirty="0" smtClean="0">
                <a:solidFill>
                  <a:srgbClr val="FFFF00"/>
                </a:solidFill>
              </a:rPr>
              <a:t>：</a:t>
            </a:r>
            <a:r>
              <a:rPr lang="en-US" altLang="zh-CN" sz="2400" dirty="0" smtClean="0">
                <a:solidFill>
                  <a:srgbClr val="FFFF00"/>
                </a:solidFill>
              </a:rPr>
              <a:t>192.168.1.131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Slave</a:t>
            </a:r>
            <a:r>
              <a:rPr lang="zh-CN" altLang="en-US" sz="2400" dirty="0" smtClean="0">
                <a:solidFill>
                  <a:srgbClr val="FFFF00"/>
                </a:solidFill>
              </a:rPr>
              <a:t>：</a:t>
            </a:r>
            <a:r>
              <a:rPr lang="en-US" altLang="zh-CN" sz="2400" dirty="0" smtClean="0">
                <a:solidFill>
                  <a:srgbClr val="FFFF00"/>
                </a:solidFill>
              </a:rPr>
              <a:t>192.168.1.125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  <p:pic>
        <p:nvPicPr>
          <p:cNvPr id="12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92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文本框 1"/>
          <p:cNvSpPr txBox="1">
            <a:spLocks noChangeArrowheads="1"/>
          </p:cNvSpPr>
          <p:nvPr/>
        </p:nvSpPr>
        <p:spPr bwMode="auto">
          <a:xfrm>
            <a:off x="250825" y="260350"/>
            <a:ext cx="41052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200">
                <a:solidFill>
                  <a:srgbClr val="FFFFFF"/>
                </a:solidFill>
                <a:latin typeface="黑体" panose="02010609060101010101" pitchFamily="49" charset="-122"/>
              </a:rPr>
              <a:t>五、</a:t>
            </a:r>
            <a:r>
              <a:rPr lang="en-US" altLang="zh-CN" sz="3200">
                <a:solidFill>
                  <a:srgbClr val="FFFFFF"/>
                </a:solidFill>
                <a:latin typeface="黑体" panose="02010609060101010101" pitchFamily="49" charset="-122"/>
              </a:rPr>
              <a:t>Spark</a:t>
            </a:r>
            <a:r>
              <a:rPr lang="zh-CN" altLang="en-US" sz="3200">
                <a:solidFill>
                  <a:srgbClr val="FFFFFF"/>
                </a:solidFill>
                <a:latin typeface="黑体" panose="02010609060101010101" pitchFamily="49" charset="-122"/>
              </a:rPr>
              <a:t>安装部署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1124744"/>
            <a:ext cx="83529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</a:rPr>
              <a:t>首先安装</a:t>
            </a:r>
            <a:r>
              <a:rPr lang="en-US" altLang="zh-CN" sz="2400" dirty="0" err="1">
                <a:solidFill>
                  <a:srgbClr val="FFFF00"/>
                </a:solidFill>
              </a:rPr>
              <a:t>Scala</a:t>
            </a:r>
            <a:r>
              <a:rPr lang="zh-CN" altLang="en-US" sz="2400" dirty="0">
                <a:solidFill>
                  <a:srgbClr val="FFFF00"/>
                </a:solidFill>
              </a:rPr>
              <a:t>：</a:t>
            </a:r>
            <a:endParaRPr lang="en-US" altLang="zh-CN" sz="2400" dirty="0">
              <a:solidFill>
                <a:srgbClr val="FFFF00"/>
              </a:solidFill>
            </a:endParaRPr>
          </a:p>
          <a:p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zh-CN" altLang="en-US" sz="2400" dirty="0">
                <a:solidFill>
                  <a:srgbClr val="FFFF00"/>
                </a:solidFill>
              </a:rPr>
              <a:t>下载地址：</a:t>
            </a:r>
            <a:r>
              <a:rPr lang="en-US" altLang="zh-CN" sz="2400" dirty="0">
                <a:solidFill>
                  <a:srgbClr val="FFFF00"/>
                </a:solidFill>
              </a:rPr>
              <a:t>http://www.scala-lang.org/download/</a:t>
            </a:r>
          </a:p>
          <a:p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zh-CN" altLang="en-US" sz="2400" dirty="0">
                <a:solidFill>
                  <a:srgbClr val="FFFF00"/>
                </a:solidFill>
              </a:rPr>
              <a:t>下载完成后将</a:t>
            </a:r>
            <a:r>
              <a:rPr lang="en-US" altLang="zh-CN" sz="2400" dirty="0">
                <a:solidFill>
                  <a:srgbClr val="FFFF00"/>
                </a:solidFill>
              </a:rPr>
              <a:t>Scala-2.10.4.tgz</a:t>
            </a:r>
            <a:r>
              <a:rPr lang="zh-CN" altLang="en-US" sz="2400" dirty="0">
                <a:solidFill>
                  <a:srgbClr val="FFFF00"/>
                </a:solidFill>
              </a:rPr>
              <a:t>上传至</a:t>
            </a:r>
            <a:r>
              <a:rPr lang="en-US" altLang="zh-CN" sz="2400" dirty="0" err="1">
                <a:solidFill>
                  <a:srgbClr val="FFFF00"/>
                </a:solidFill>
              </a:rPr>
              <a:t>linux</a:t>
            </a:r>
            <a:r>
              <a:rPr lang="zh-CN" altLang="en-US" sz="2400" dirty="0">
                <a:solidFill>
                  <a:srgbClr val="FFFF00"/>
                </a:solidFill>
              </a:rPr>
              <a:t>主机中，解压： </a:t>
            </a:r>
          </a:p>
          <a:p>
            <a:r>
              <a:rPr lang="en-US" altLang="zh-CN" sz="2400" dirty="0">
                <a:solidFill>
                  <a:srgbClr val="FFFF00"/>
                </a:solidFill>
              </a:rPr>
              <a:t>tar -</a:t>
            </a:r>
            <a:r>
              <a:rPr lang="en-US" altLang="zh-CN" sz="2400" dirty="0" err="1">
                <a:solidFill>
                  <a:srgbClr val="FFFF00"/>
                </a:solidFill>
              </a:rPr>
              <a:t>zxvf</a:t>
            </a:r>
            <a:r>
              <a:rPr lang="en-US" altLang="zh-CN" sz="2400" dirty="0">
                <a:solidFill>
                  <a:srgbClr val="FFFF00"/>
                </a:solidFill>
              </a:rPr>
              <a:t> Scala-2.10.4.tgz -C /cloud/  </a:t>
            </a:r>
          </a:p>
          <a:p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zh-CN" altLang="en-US" sz="2400" dirty="0">
                <a:solidFill>
                  <a:srgbClr val="FFFF00"/>
                </a:solidFill>
              </a:rPr>
              <a:t>配置环境变量：</a:t>
            </a:r>
          </a:p>
          <a:p>
            <a:r>
              <a:rPr lang="zh-CN" altLang="en-US" sz="2400" dirty="0">
                <a:solidFill>
                  <a:srgbClr val="FFFF00"/>
                </a:solidFill>
              </a:rPr>
              <a:t>在</a:t>
            </a:r>
            <a:r>
              <a:rPr lang="en-US" altLang="zh-CN" sz="2400" dirty="0">
                <a:solidFill>
                  <a:srgbClr val="FFFF00"/>
                </a:solidFill>
              </a:rPr>
              <a:t>/</a:t>
            </a:r>
            <a:r>
              <a:rPr lang="en-US" altLang="zh-CN" sz="2400" dirty="0" err="1">
                <a:solidFill>
                  <a:srgbClr val="FFFF00"/>
                </a:solidFill>
              </a:rPr>
              <a:t>etc</a:t>
            </a:r>
            <a:r>
              <a:rPr lang="en-US" altLang="zh-CN" sz="2400" dirty="0">
                <a:solidFill>
                  <a:srgbClr val="FFFF00"/>
                </a:solidFill>
              </a:rPr>
              <a:t>/profile</a:t>
            </a:r>
            <a:r>
              <a:rPr lang="zh-CN" altLang="en-US" sz="2400" dirty="0">
                <a:solidFill>
                  <a:srgbClr val="FFFF00"/>
                </a:solidFill>
              </a:rPr>
              <a:t>文件中添加： </a:t>
            </a:r>
          </a:p>
          <a:p>
            <a:r>
              <a:rPr lang="en-US" altLang="zh-CN" sz="2400" dirty="0">
                <a:solidFill>
                  <a:srgbClr val="FFFF00"/>
                </a:solidFill>
              </a:rPr>
              <a:t>export SCALA_HOME=/cloud/scala-2.10.4  </a:t>
            </a:r>
          </a:p>
          <a:p>
            <a:r>
              <a:rPr lang="en-US" altLang="zh-CN" sz="2400" dirty="0">
                <a:solidFill>
                  <a:srgbClr val="FFFF00"/>
                </a:solidFill>
              </a:rPr>
              <a:t>export PATH=${SCALA_HOME}/bin:$PATH  </a:t>
            </a:r>
          </a:p>
          <a:p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zh-CN" altLang="en-US" sz="2400" dirty="0">
                <a:solidFill>
                  <a:srgbClr val="FFFF00"/>
                </a:solidFill>
              </a:rPr>
              <a:t>保存退出， </a:t>
            </a:r>
            <a:r>
              <a:rPr lang="en-US" altLang="zh-CN" sz="2400" dirty="0">
                <a:solidFill>
                  <a:srgbClr val="FFFF00"/>
                </a:solidFill>
              </a:rPr>
              <a:t>source /</a:t>
            </a:r>
            <a:r>
              <a:rPr lang="en-US" altLang="zh-CN" sz="2400" dirty="0" err="1">
                <a:solidFill>
                  <a:srgbClr val="FFFF00"/>
                </a:solidFill>
              </a:rPr>
              <a:t>etc</a:t>
            </a:r>
            <a:r>
              <a:rPr lang="en-US" altLang="zh-CN" sz="2400" dirty="0">
                <a:solidFill>
                  <a:srgbClr val="FFFF00"/>
                </a:solidFill>
              </a:rPr>
              <a:t>/profile </a:t>
            </a:r>
            <a:r>
              <a:rPr lang="zh-CN" altLang="en-US" sz="2400" dirty="0">
                <a:solidFill>
                  <a:srgbClr val="FFFF00"/>
                </a:solidFill>
              </a:rPr>
              <a:t>使配置生效。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  <p:pic>
        <p:nvPicPr>
          <p:cNvPr id="4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16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5613" y="266700"/>
            <a:ext cx="7277100" cy="457200"/>
          </a:xfrm>
        </p:spPr>
        <p:txBody>
          <a:bodyPr/>
          <a:lstStyle/>
          <a:p>
            <a:pPr eaLnBrk="1" hangingPunct="1"/>
            <a:r>
              <a:rPr lang="zh-CN" altLang="en-US" sz="3000" smtClean="0"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en-US" altLang="zh-CN" sz="3000" smtClean="0">
                <a:latin typeface="黑体" panose="02010609060101010101" pitchFamily="49" charset="-122"/>
                <a:ea typeface="黑体" panose="02010609060101010101" pitchFamily="49" charset="-122"/>
              </a:rPr>
              <a:t>Spark</a:t>
            </a:r>
            <a:r>
              <a:rPr lang="zh-CN" altLang="en-US" sz="3000" smtClean="0">
                <a:latin typeface="黑体" panose="02010609060101010101" pitchFamily="49" charset="-122"/>
                <a:ea typeface="黑体" panose="02010609060101010101" pitchFamily="49" charset="-122"/>
              </a:rPr>
              <a:t>综述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963613" y="1090613"/>
            <a:ext cx="3608387" cy="609600"/>
            <a:chOff x="0" y="0"/>
            <a:chExt cx="2136" cy="384"/>
          </a:xfrm>
        </p:grpSpPr>
        <p:sp>
          <p:nvSpPr>
            <p:cNvPr id="2" name="AutoShape 4"/>
            <p:cNvSpPr>
              <a:spLocks noChangeArrowheads="1"/>
            </p:cNvSpPr>
            <p:nvPr/>
          </p:nvSpPr>
          <p:spPr bwMode="auto">
            <a:xfrm>
              <a:off x="96" y="0"/>
              <a:ext cx="2040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</a:t>
              </a:r>
              <a:r>
                <a:rPr lang="en-US" altLang="zh-CN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Spark</a:t>
              </a:r>
              <a:r>
                <a:rPr lang="zh-CN" altLang="en-US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与Hadoop</a:t>
              </a:r>
            </a:p>
          </p:txBody>
        </p:sp>
        <p:grpSp>
          <p:nvGrpSpPr>
            <p:cNvPr id="10247" name="Group 5"/>
            <p:cNvGrpSpPr>
              <a:grpSpLocks/>
            </p:cNvGrpSpPr>
            <p:nvPr/>
          </p:nvGrpSpPr>
          <p:grpSpPr bwMode="auto">
            <a:xfrm>
              <a:off x="0" y="0"/>
              <a:ext cx="401" cy="384"/>
              <a:chOff x="0" y="0"/>
              <a:chExt cx="401" cy="384"/>
            </a:xfrm>
          </p:grpSpPr>
          <p:grpSp>
            <p:nvGrpSpPr>
              <p:cNvPr id="10248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384"/>
                <a:chOff x="0" y="0"/>
                <a:chExt cx="1836" cy="1834"/>
              </a:xfrm>
            </p:grpSpPr>
            <p:pic>
              <p:nvPicPr>
                <p:cNvPr id="10250" name="Picture 7" descr="ball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836" cy="18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" name="Oval 8"/>
                <p:cNvSpPr>
                  <a:spLocks noChangeArrowheads="1"/>
                </p:cNvSpPr>
                <p:nvPr/>
              </p:nvSpPr>
              <p:spPr bwMode="auto">
                <a:xfrm>
                  <a:off x="81" y="81"/>
                  <a:ext cx="1676" cy="1672"/>
                </a:xfrm>
                <a:prstGeom prst="ellipse">
                  <a:avLst/>
                </a:prstGeom>
                <a:solidFill>
                  <a:srgbClr val="000000">
                    <a:alpha val="50000"/>
                  </a:srgbClr>
                </a:solidFill>
                <a:ln w="19050" cmpd="sng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latin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200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10249" name="Text Box 9"/>
              <p:cNvSpPr txBox="1">
                <a:spLocks noChangeArrowheads="1"/>
              </p:cNvSpPr>
              <p:nvPr/>
            </p:nvSpPr>
            <p:spPr bwMode="auto">
              <a:xfrm>
                <a:off x="65" y="9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997A1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765E13"/>
                        </a:gs>
                        <a:gs pos="100000">
                          <a:srgbClr val="FFCC29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 marL="233363" indent="-233363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lang="en-US" altLang="zh-CN" sz="2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3</a:t>
                </a:r>
                <a:endParaRPr lang="en-US" altLang="zh-CN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0244" name="矩形 3"/>
          <p:cNvSpPr>
            <a:spLocks noChangeArrowheads="1"/>
          </p:cNvSpPr>
          <p:nvPr/>
        </p:nvSpPr>
        <p:spPr bwMode="auto">
          <a:xfrm>
            <a:off x="827088" y="1911350"/>
            <a:ext cx="806608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</a:rPr>
              <a:t>3</a:t>
            </a:r>
            <a:r>
              <a:rPr lang="zh-CN" altLang="en-US" sz="2400" dirty="0">
                <a:solidFill>
                  <a:srgbClr val="FFFF00"/>
                </a:solidFill>
              </a:rPr>
              <a:t>、执行策略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</a:rPr>
              <a:t>       </a:t>
            </a:r>
            <a:r>
              <a:rPr lang="en-US" altLang="zh-CN" sz="2400" dirty="0" err="1">
                <a:solidFill>
                  <a:srgbClr val="FFFF00"/>
                </a:solidFill>
              </a:rPr>
              <a:t>MapReduce</a:t>
            </a:r>
            <a:r>
              <a:rPr lang="zh-CN" altLang="en-US" sz="2400" dirty="0">
                <a:solidFill>
                  <a:srgbClr val="FFFF00"/>
                </a:solidFill>
              </a:rPr>
              <a:t>在数据</a:t>
            </a:r>
            <a:r>
              <a:rPr lang="en-US" altLang="zh-CN" sz="2400" dirty="0">
                <a:solidFill>
                  <a:srgbClr val="FFFF00"/>
                </a:solidFill>
              </a:rPr>
              <a:t>shuffle</a:t>
            </a:r>
            <a:r>
              <a:rPr lang="zh-CN" altLang="en-US" sz="2400" dirty="0">
                <a:solidFill>
                  <a:srgbClr val="FFFF00"/>
                </a:solidFill>
              </a:rPr>
              <a:t>之前总是花费大量时间来排序。</a:t>
            </a:r>
            <a:r>
              <a:rPr lang="en-US" altLang="zh-CN" sz="2400" dirty="0">
                <a:solidFill>
                  <a:srgbClr val="FFFF00"/>
                </a:solidFill>
              </a:rPr>
              <a:t>Spark</a:t>
            </a:r>
            <a:r>
              <a:rPr lang="zh-CN" altLang="en-US" sz="2400" dirty="0">
                <a:solidFill>
                  <a:srgbClr val="FFFF00"/>
                </a:solidFill>
              </a:rPr>
              <a:t>支持基于</a:t>
            </a:r>
            <a:r>
              <a:rPr lang="en-US" altLang="zh-CN" sz="2400" dirty="0">
                <a:solidFill>
                  <a:srgbClr val="FFFF00"/>
                </a:solidFill>
              </a:rPr>
              <a:t>Hash</a:t>
            </a:r>
            <a:r>
              <a:rPr lang="zh-CN" altLang="en-US" sz="2400" dirty="0">
                <a:solidFill>
                  <a:srgbClr val="FFFF00"/>
                </a:solidFill>
              </a:rPr>
              <a:t>的分布式聚合，在需要的时候再进行实际排序</a:t>
            </a:r>
            <a:r>
              <a:rPr lang="zh-CN" altLang="en-US" sz="2400" dirty="0" smtClean="0">
                <a:solidFill>
                  <a:srgbClr val="FFFF00"/>
                </a:solidFill>
              </a:rPr>
              <a:t>。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4</a:t>
            </a:r>
            <a:r>
              <a:rPr lang="zh-CN" altLang="en-US" sz="2400" dirty="0">
                <a:solidFill>
                  <a:srgbClr val="FFFF00"/>
                </a:solidFill>
              </a:rPr>
              <a:t>、任务调度的开销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</a:rPr>
              <a:t>        </a:t>
            </a:r>
            <a:r>
              <a:rPr lang="en-US" altLang="zh-CN" sz="2400" dirty="0" err="1">
                <a:solidFill>
                  <a:srgbClr val="FFFF00"/>
                </a:solidFill>
              </a:rPr>
              <a:t>MapReduce</a:t>
            </a:r>
            <a:r>
              <a:rPr lang="zh-CN" altLang="en-US" sz="2400" dirty="0">
                <a:solidFill>
                  <a:srgbClr val="FFFF00"/>
                </a:solidFill>
              </a:rPr>
              <a:t>上的不同作业在同一个节点运行时，会各自启动一个</a:t>
            </a:r>
            <a:r>
              <a:rPr lang="en-US" altLang="zh-CN" sz="2400" dirty="0" smtClean="0">
                <a:solidFill>
                  <a:srgbClr val="FFFF00"/>
                </a:solidFill>
              </a:rPr>
              <a:t>JVM</a:t>
            </a:r>
            <a:r>
              <a:rPr lang="zh-CN" altLang="en-US" sz="2400" dirty="0" smtClean="0">
                <a:solidFill>
                  <a:srgbClr val="FFFF00"/>
                </a:solidFill>
              </a:rPr>
              <a:t>。而</a:t>
            </a:r>
            <a:r>
              <a:rPr lang="en-US" altLang="zh-CN" sz="2400" dirty="0">
                <a:solidFill>
                  <a:srgbClr val="FFFF00"/>
                </a:solidFill>
              </a:rPr>
              <a:t>Spark</a:t>
            </a:r>
            <a:r>
              <a:rPr lang="zh-CN" altLang="en-US" sz="2400" dirty="0">
                <a:solidFill>
                  <a:srgbClr val="FFFF00"/>
                </a:solidFill>
              </a:rPr>
              <a:t>同一节点的所有任务都可以在一个</a:t>
            </a:r>
            <a:r>
              <a:rPr lang="en-US" altLang="zh-CN" sz="2400" dirty="0">
                <a:solidFill>
                  <a:srgbClr val="FFFF00"/>
                </a:solidFill>
              </a:rPr>
              <a:t>JVM</a:t>
            </a:r>
            <a:r>
              <a:rPr lang="zh-CN" altLang="en-US" sz="2400" dirty="0">
                <a:solidFill>
                  <a:srgbClr val="FFFF00"/>
                </a:solidFill>
              </a:rPr>
              <a:t>上</a:t>
            </a:r>
            <a:r>
              <a:rPr lang="zh-CN" altLang="en-US" sz="2400" dirty="0" smtClean="0">
                <a:solidFill>
                  <a:srgbClr val="FFFF00"/>
                </a:solidFill>
              </a:rPr>
              <a:t>运行。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10245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文本框 1"/>
          <p:cNvSpPr txBox="1">
            <a:spLocks noChangeArrowheads="1"/>
          </p:cNvSpPr>
          <p:nvPr/>
        </p:nvSpPr>
        <p:spPr bwMode="auto">
          <a:xfrm>
            <a:off x="250825" y="260350"/>
            <a:ext cx="41052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200">
                <a:solidFill>
                  <a:srgbClr val="FFFFFF"/>
                </a:solidFill>
                <a:latin typeface="黑体" panose="02010609060101010101" pitchFamily="49" charset="-122"/>
              </a:rPr>
              <a:t>五、</a:t>
            </a:r>
            <a:r>
              <a:rPr lang="en-US" altLang="zh-CN" sz="3200">
                <a:solidFill>
                  <a:srgbClr val="FFFFFF"/>
                </a:solidFill>
                <a:latin typeface="黑体" panose="02010609060101010101" pitchFamily="49" charset="-122"/>
              </a:rPr>
              <a:t>Spark</a:t>
            </a:r>
            <a:r>
              <a:rPr lang="zh-CN" altLang="en-US" sz="3200">
                <a:solidFill>
                  <a:srgbClr val="FFFFFF"/>
                </a:solidFill>
                <a:latin typeface="黑体" panose="02010609060101010101" pitchFamily="49" charset="-122"/>
              </a:rPr>
              <a:t>安装部署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1412776"/>
            <a:ext cx="83529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安装</a:t>
            </a:r>
            <a:r>
              <a:rPr lang="en-US" altLang="zh-CN" sz="2400" dirty="0" smtClean="0">
                <a:solidFill>
                  <a:srgbClr val="FFFF00"/>
                </a:solidFill>
              </a:rPr>
              <a:t>Spark</a:t>
            </a: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进入官网下载</a:t>
            </a:r>
            <a:r>
              <a:rPr lang="en-US" altLang="zh-CN" sz="2400" dirty="0" smtClean="0">
                <a:solidFill>
                  <a:srgbClr val="FFFF00"/>
                </a:solidFill>
              </a:rPr>
              <a:t>Spark</a:t>
            </a:r>
            <a:r>
              <a:rPr lang="zh-CN" altLang="en-US" sz="2400" dirty="0" smtClean="0">
                <a:solidFill>
                  <a:srgbClr val="FFFF00"/>
                </a:solidFill>
              </a:rPr>
              <a:t>程序包，下载地址：</a:t>
            </a:r>
            <a:r>
              <a:rPr lang="en-US" altLang="zh-CN" sz="2400" dirty="0" smtClean="0">
                <a:solidFill>
                  <a:srgbClr val="FFFF00"/>
                </a:solidFill>
                <a:hlinkClick r:id="rId2"/>
              </a:rPr>
              <a:t>http://spark.apache.org/downloads.html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下载</a:t>
            </a:r>
            <a:r>
              <a:rPr lang="en-US" altLang="zh-CN" sz="2400" dirty="0" smtClean="0">
                <a:solidFill>
                  <a:srgbClr val="FFFF00"/>
                </a:solidFill>
              </a:rPr>
              <a:t>spark-1.0.2-bin-hadoop2.tgz</a:t>
            </a: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解压： 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tar-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zxvf</a:t>
            </a:r>
            <a:r>
              <a:rPr lang="en-US" altLang="zh-CN" sz="2400" dirty="0" smtClean="0">
                <a:solidFill>
                  <a:srgbClr val="FFFF00"/>
                </a:solidFill>
              </a:rPr>
              <a:t> spark-1.0.2-bin-hadoop2.tgz -C /cloud  </a:t>
            </a:r>
          </a:p>
          <a:p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接下来修改</a:t>
            </a:r>
            <a:r>
              <a:rPr lang="en-US" altLang="zh-CN" sz="2400" dirty="0" smtClean="0">
                <a:solidFill>
                  <a:srgbClr val="FFFF00"/>
                </a:solidFill>
              </a:rPr>
              <a:t>Spark</a:t>
            </a:r>
            <a:r>
              <a:rPr lang="zh-CN" altLang="en-US" sz="2400" dirty="0" smtClean="0">
                <a:solidFill>
                  <a:srgbClr val="FFFF00"/>
                </a:solidFill>
              </a:rPr>
              <a:t>的配置文件，这里对</a:t>
            </a:r>
            <a:r>
              <a:rPr lang="en-US" altLang="zh-CN" sz="2400" dirty="0" smtClean="0">
                <a:solidFill>
                  <a:srgbClr val="FFFF00"/>
                </a:solidFill>
              </a:rPr>
              <a:t>Spark</a:t>
            </a:r>
            <a:r>
              <a:rPr lang="zh-CN" altLang="en-US" sz="2400" dirty="0" smtClean="0">
                <a:solidFill>
                  <a:srgbClr val="FFFF00"/>
                </a:solidFill>
              </a:rPr>
              <a:t>进行简单配置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endParaRPr lang="en-US" altLang="zh-CN" sz="2400" dirty="0" smtClean="0">
              <a:solidFill>
                <a:srgbClr val="FFFF00"/>
              </a:solidFill>
            </a:endParaRPr>
          </a:p>
        </p:txBody>
      </p:sp>
      <p:pic>
        <p:nvPicPr>
          <p:cNvPr id="12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21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文本框 1"/>
          <p:cNvSpPr txBox="1">
            <a:spLocks noChangeArrowheads="1"/>
          </p:cNvSpPr>
          <p:nvPr/>
        </p:nvSpPr>
        <p:spPr bwMode="auto">
          <a:xfrm>
            <a:off x="250825" y="260350"/>
            <a:ext cx="41052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200">
                <a:solidFill>
                  <a:srgbClr val="FFFFFF"/>
                </a:solidFill>
                <a:latin typeface="黑体" panose="02010609060101010101" pitchFamily="49" charset="-122"/>
              </a:rPr>
              <a:t>五、</a:t>
            </a:r>
            <a:r>
              <a:rPr lang="en-US" altLang="zh-CN" sz="3200">
                <a:solidFill>
                  <a:srgbClr val="FFFFFF"/>
                </a:solidFill>
                <a:latin typeface="黑体" panose="02010609060101010101" pitchFamily="49" charset="-122"/>
              </a:rPr>
              <a:t>Spark</a:t>
            </a:r>
            <a:r>
              <a:rPr lang="zh-CN" altLang="en-US" sz="3200">
                <a:solidFill>
                  <a:srgbClr val="FFFFFF"/>
                </a:solidFill>
                <a:latin typeface="黑体" panose="02010609060101010101" pitchFamily="49" charset="-122"/>
              </a:rPr>
              <a:t>安装部署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1196752"/>
            <a:ext cx="763284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</a:rPr>
              <a:t>、修改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conf</a:t>
            </a:r>
            <a:r>
              <a:rPr lang="en-US" altLang="zh-CN" sz="2400" dirty="0" smtClean="0">
                <a:solidFill>
                  <a:srgbClr val="FFFF00"/>
                </a:solidFill>
              </a:rPr>
              <a:t>/spark-env.sh,</a:t>
            </a:r>
            <a:r>
              <a:rPr lang="zh-CN" altLang="en-US" sz="2400" dirty="0" smtClean="0">
                <a:solidFill>
                  <a:srgbClr val="FFFF00"/>
                </a:solidFill>
              </a:rPr>
              <a:t>在文件中添加以下参数： 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export SCALA_HOME=/cloud/scala-2.10.4  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export JAVA_HOME=/cloud/jdk1.7.0_80  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export SPARK_WORKER_MEMORY=6g  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export SPARK_MASTER_IP=192.168.1.131  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export MASTER=spark://192.168.1.131:7077 </a:t>
            </a:r>
          </a:p>
          <a:p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en-US" altLang="zh-CN" sz="2400" dirty="0">
                <a:solidFill>
                  <a:srgbClr val="FFFF00"/>
                </a:solidFill>
              </a:rPr>
              <a:t>2</a:t>
            </a:r>
            <a:r>
              <a:rPr lang="zh-CN" altLang="zh-CN" sz="2400" dirty="0">
                <a:solidFill>
                  <a:srgbClr val="FFFF00"/>
                </a:solidFill>
              </a:rPr>
              <a:t>、修改</a:t>
            </a:r>
            <a:r>
              <a:rPr lang="en-US" altLang="zh-CN" sz="2400" dirty="0" err="1">
                <a:solidFill>
                  <a:srgbClr val="FFFF00"/>
                </a:solidFill>
              </a:rPr>
              <a:t>conf</a:t>
            </a:r>
            <a:r>
              <a:rPr lang="en-US" altLang="zh-CN" sz="2400" dirty="0">
                <a:solidFill>
                  <a:srgbClr val="FFFF00"/>
                </a:solidFill>
              </a:rPr>
              <a:t>/slaves</a:t>
            </a:r>
            <a:r>
              <a:rPr lang="zh-CN" altLang="zh-CN" sz="2400" dirty="0">
                <a:solidFill>
                  <a:srgbClr val="FFFF00"/>
                </a:solidFill>
              </a:rPr>
              <a:t>文件：</a:t>
            </a:r>
          </a:p>
          <a:p>
            <a:r>
              <a:rPr lang="zh-CN" altLang="zh-CN" sz="2400" dirty="0">
                <a:solidFill>
                  <a:srgbClr val="FFFF00"/>
                </a:solidFill>
              </a:rPr>
              <a:t>本次示例集群有两个节点，一个</a:t>
            </a:r>
            <a:r>
              <a:rPr lang="en-US" altLang="zh-CN" sz="2400" dirty="0">
                <a:solidFill>
                  <a:srgbClr val="FFFF00"/>
                </a:solidFill>
              </a:rPr>
              <a:t>master</a:t>
            </a:r>
            <a:r>
              <a:rPr lang="zh-CN" altLang="zh-CN" sz="2400" dirty="0">
                <a:solidFill>
                  <a:srgbClr val="FFFF00"/>
                </a:solidFill>
              </a:rPr>
              <a:t>节点和一个</a:t>
            </a:r>
            <a:r>
              <a:rPr lang="en-US" altLang="zh-CN" sz="2400" dirty="0">
                <a:solidFill>
                  <a:srgbClr val="FFFF00"/>
                </a:solidFill>
              </a:rPr>
              <a:t>slave1</a:t>
            </a:r>
            <a:r>
              <a:rPr lang="zh-CN" altLang="zh-CN" sz="2400" dirty="0">
                <a:solidFill>
                  <a:srgbClr val="FFFF00"/>
                </a:solidFill>
              </a:rPr>
              <a:t>节点。所以在</a:t>
            </a:r>
            <a:r>
              <a:rPr lang="en-US" altLang="zh-CN" sz="2400" dirty="0">
                <a:solidFill>
                  <a:srgbClr val="FFFF00"/>
                </a:solidFill>
              </a:rPr>
              <a:t>slaves</a:t>
            </a:r>
            <a:r>
              <a:rPr lang="zh-CN" altLang="zh-CN" sz="2400" dirty="0">
                <a:solidFill>
                  <a:srgbClr val="FFFF00"/>
                </a:solidFill>
              </a:rPr>
              <a:t>文件中只需要添加： </a:t>
            </a:r>
          </a:p>
          <a:p>
            <a:r>
              <a:rPr lang="en-US" altLang="zh-CN" sz="2400" dirty="0">
                <a:solidFill>
                  <a:srgbClr val="FFFF00"/>
                </a:solidFill>
              </a:rPr>
              <a:t>slave1  </a:t>
            </a:r>
          </a:p>
        </p:txBody>
      </p:sp>
      <p:pic>
        <p:nvPicPr>
          <p:cNvPr id="5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2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文本框 1"/>
          <p:cNvSpPr txBox="1">
            <a:spLocks noChangeArrowheads="1"/>
          </p:cNvSpPr>
          <p:nvPr/>
        </p:nvSpPr>
        <p:spPr bwMode="auto">
          <a:xfrm>
            <a:off x="250825" y="260350"/>
            <a:ext cx="41052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200">
                <a:solidFill>
                  <a:srgbClr val="FFFFFF"/>
                </a:solidFill>
                <a:latin typeface="黑体" panose="02010609060101010101" pitchFamily="49" charset="-122"/>
              </a:rPr>
              <a:t>五、</a:t>
            </a:r>
            <a:r>
              <a:rPr lang="en-US" altLang="zh-CN" sz="3200">
                <a:solidFill>
                  <a:srgbClr val="FFFFFF"/>
                </a:solidFill>
                <a:latin typeface="黑体" panose="02010609060101010101" pitchFamily="49" charset="-122"/>
              </a:rPr>
              <a:t>Spark</a:t>
            </a:r>
            <a:r>
              <a:rPr lang="zh-CN" altLang="en-US" sz="3200">
                <a:solidFill>
                  <a:srgbClr val="FFFFFF"/>
                </a:solidFill>
                <a:latin typeface="黑体" panose="02010609060101010101" pitchFamily="49" charset="-122"/>
              </a:rPr>
              <a:t>安装部署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1124744"/>
            <a:ext cx="784887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接下来同步至</a:t>
            </a:r>
            <a:r>
              <a:rPr lang="en-US" altLang="zh-CN" sz="2400" dirty="0" smtClean="0">
                <a:solidFill>
                  <a:srgbClr val="FFFF00"/>
                </a:solidFill>
              </a:rPr>
              <a:t>slave</a:t>
            </a:r>
            <a:r>
              <a:rPr lang="zh-CN" altLang="en-US" sz="2400" dirty="0" smtClean="0">
                <a:solidFill>
                  <a:srgbClr val="FFFF00"/>
                </a:solidFill>
              </a:rPr>
              <a:t>节点：</a:t>
            </a: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首先，同步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scala</a:t>
            </a:r>
            <a:r>
              <a:rPr lang="zh-CN" altLang="en-US" sz="2400" dirty="0" smtClean="0">
                <a:solidFill>
                  <a:srgbClr val="FFFF00"/>
                </a:solidFill>
              </a:rPr>
              <a:t>。</a:t>
            </a:r>
          </a:p>
          <a:p>
            <a:r>
              <a:rPr lang="en-US" altLang="zh-CN" sz="2400" dirty="0" err="1" smtClean="0">
                <a:solidFill>
                  <a:srgbClr val="FFFF00"/>
                </a:solidFill>
              </a:rPr>
              <a:t>scp</a:t>
            </a:r>
            <a:r>
              <a:rPr lang="en-US" altLang="zh-CN" sz="2400" dirty="0" smtClean="0">
                <a:solidFill>
                  <a:srgbClr val="FFFF00"/>
                </a:solidFill>
              </a:rPr>
              <a:t> -r /cloud/scala-2.10.4username@master:/cloud  </a:t>
            </a:r>
          </a:p>
          <a:p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然后是</a:t>
            </a:r>
            <a:r>
              <a:rPr lang="en-US" altLang="zh-CN" sz="2400" dirty="0" smtClean="0">
                <a:solidFill>
                  <a:srgbClr val="FFFF00"/>
                </a:solidFill>
              </a:rPr>
              <a:t>spark</a:t>
            </a:r>
            <a:r>
              <a:rPr lang="zh-CN" altLang="en-US" sz="2400" dirty="0" smtClean="0">
                <a:solidFill>
                  <a:srgbClr val="FFFF00"/>
                </a:solidFill>
              </a:rPr>
              <a:t>： </a:t>
            </a:r>
          </a:p>
          <a:p>
            <a:r>
              <a:rPr lang="en-US" altLang="zh-CN" sz="2400" dirty="0" err="1" smtClean="0">
                <a:solidFill>
                  <a:srgbClr val="FFFF00"/>
                </a:solidFill>
              </a:rPr>
              <a:t>scp</a:t>
            </a:r>
            <a:r>
              <a:rPr lang="en-US" altLang="zh-CN" sz="2400" dirty="0" smtClean="0">
                <a:solidFill>
                  <a:srgbClr val="FFFF00"/>
                </a:solidFill>
              </a:rPr>
              <a:t> -r /cloud/spark-1.0.2-bin-hadoop2/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username@master</a:t>
            </a:r>
            <a:r>
              <a:rPr lang="en-US" altLang="zh-CN" sz="2400" dirty="0" smtClean="0">
                <a:solidFill>
                  <a:srgbClr val="FFFF00"/>
                </a:solidFill>
              </a:rPr>
              <a:t>:/cloud/  </a:t>
            </a:r>
          </a:p>
          <a:p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最后修改</a:t>
            </a:r>
            <a:r>
              <a:rPr lang="en-US" altLang="zh-CN" sz="2400" dirty="0" smtClean="0">
                <a:solidFill>
                  <a:srgbClr val="FFFF00"/>
                </a:solidFill>
              </a:rPr>
              <a:t>slave1</a:t>
            </a:r>
            <a:r>
              <a:rPr lang="zh-CN" altLang="en-US" sz="2400" dirty="0" smtClean="0">
                <a:solidFill>
                  <a:srgbClr val="FFFF00"/>
                </a:solidFill>
              </a:rPr>
              <a:t>上的 </a:t>
            </a:r>
            <a:r>
              <a:rPr lang="en-US" altLang="zh-CN" sz="2400" dirty="0" smtClean="0">
                <a:solidFill>
                  <a:srgbClr val="FFFF00"/>
                </a:solidFill>
              </a:rPr>
              <a:t>/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etc</a:t>
            </a:r>
            <a:r>
              <a:rPr lang="en-US" altLang="zh-CN" sz="2400" dirty="0" smtClean="0">
                <a:solidFill>
                  <a:srgbClr val="FFFF00"/>
                </a:solidFill>
              </a:rPr>
              <a:t>/profile </a:t>
            </a:r>
            <a:r>
              <a:rPr lang="zh-CN" altLang="en-US" sz="2400" dirty="0" smtClean="0">
                <a:solidFill>
                  <a:srgbClr val="FFFF00"/>
                </a:solidFill>
              </a:rPr>
              <a:t>文件和</a:t>
            </a:r>
            <a:r>
              <a:rPr lang="en-US" altLang="zh-CN" sz="2400" dirty="0" smtClean="0">
                <a:solidFill>
                  <a:srgbClr val="FFFF00"/>
                </a:solidFill>
              </a:rPr>
              <a:t>master</a:t>
            </a:r>
            <a:r>
              <a:rPr lang="zh-CN" altLang="en-US" sz="2400" dirty="0" smtClean="0">
                <a:solidFill>
                  <a:srgbClr val="FFFF00"/>
                </a:solidFill>
              </a:rPr>
              <a:t>节点一致。记得</a:t>
            </a:r>
            <a:r>
              <a:rPr lang="en-US" altLang="zh-CN" sz="2400" dirty="0" smtClean="0">
                <a:solidFill>
                  <a:srgbClr val="FFFF00"/>
                </a:solidFill>
              </a:rPr>
              <a:t>source /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etc</a:t>
            </a:r>
            <a:r>
              <a:rPr lang="en-US" altLang="zh-CN" sz="2400" dirty="0" smtClean="0">
                <a:solidFill>
                  <a:srgbClr val="FFFF00"/>
                </a:solidFill>
              </a:rPr>
              <a:t>/profile</a:t>
            </a:r>
            <a:r>
              <a:rPr lang="zh-CN" altLang="en-US" sz="2400" dirty="0" smtClean="0">
                <a:solidFill>
                  <a:srgbClr val="FFFF00"/>
                </a:solidFill>
              </a:rPr>
              <a:t>。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endParaRPr lang="zh-CN" altLang="en-US" sz="2400" dirty="0" smtClean="0">
              <a:solidFill>
                <a:srgbClr val="FFFF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提示：如果有多个从节点，这样同步会很麻烦，可以用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pssh</a:t>
            </a:r>
            <a:r>
              <a:rPr lang="zh-CN" altLang="en-US" sz="2400" dirty="0" smtClean="0">
                <a:solidFill>
                  <a:srgbClr val="FFFF00"/>
                </a:solidFill>
              </a:rPr>
              <a:t>批量操作。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5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4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文本框 1"/>
          <p:cNvSpPr txBox="1">
            <a:spLocks noChangeArrowheads="1"/>
          </p:cNvSpPr>
          <p:nvPr/>
        </p:nvSpPr>
        <p:spPr bwMode="auto">
          <a:xfrm>
            <a:off x="250825" y="260350"/>
            <a:ext cx="41052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200">
                <a:solidFill>
                  <a:srgbClr val="FFFFFF"/>
                </a:solidFill>
                <a:latin typeface="黑体" panose="02010609060101010101" pitchFamily="49" charset="-122"/>
              </a:rPr>
              <a:t>五、</a:t>
            </a:r>
            <a:r>
              <a:rPr lang="en-US" altLang="zh-CN" sz="3200">
                <a:solidFill>
                  <a:srgbClr val="FFFFFF"/>
                </a:solidFill>
                <a:latin typeface="黑体" panose="02010609060101010101" pitchFamily="49" charset="-122"/>
              </a:rPr>
              <a:t>Spark</a:t>
            </a:r>
            <a:r>
              <a:rPr lang="zh-CN" altLang="en-US" sz="3200">
                <a:solidFill>
                  <a:srgbClr val="FFFFFF"/>
                </a:solidFill>
                <a:latin typeface="黑体" panose="02010609060101010101" pitchFamily="49" charset="-122"/>
              </a:rPr>
              <a:t>安装部署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813287"/>
            <a:ext cx="66247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</a:rPr>
              <a:t>启动</a:t>
            </a:r>
            <a:r>
              <a:rPr lang="en-US" altLang="zh-CN" sz="2000" dirty="0" smtClean="0">
                <a:solidFill>
                  <a:srgbClr val="FFFF00"/>
                </a:solidFill>
              </a:rPr>
              <a:t>Spark</a:t>
            </a:r>
          </a:p>
          <a:p>
            <a:r>
              <a:rPr lang="zh-CN" altLang="en-US" sz="2000" dirty="0" smtClean="0">
                <a:solidFill>
                  <a:srgbClr val="FFFF00"/>
                </a:solidFill>
              </a:rPr>
              <a:t>首先启动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Hadoop</a:t>
            </a:r>
            <a:r>
              <a:rPr lang="en-US" altLang="zh-CN" sz="2000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Start-all.sh</a:t>
            </a: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r>
              <a:rPr lang="zh-CN" altLang="en-US" sz="2000" dirty="0" smtClean="0">
                <a:solidFill>
                  <a:srgbClr val="FFFF00"/>
                </a:solidFill>
              </a:rPr>
              <a:t>然后启动</a:t>
            </a:r>
            <a:r>
              <a:rPr lang="en-US" altLang="zh-CN" sz="2000" dirty="0" smtClean="0">
                <a:solidFill>
                  <a:srgbClr val="FFFF00"/>
                </a:solidFill>
              </a:rPr>
              <a:t>Spark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cd /cloud/spark-1.0.2-bin-hadoop2/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sbin</a:t>
            </a:r>
            <a:r>
              <a:rPr lang="en-US" altLang="zh-CN" sz="2000" dirty="0" smtClean="0">
                <a:solidFill>
                  <a:srgbClr val="FFFF00"/>
                </a:solidFill>
              </a:rPr>
              <a:t>  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./start-all.sh  </a:t>
            </a:r>
          </a:p>
          <a:p>
            <a:r>
              <a:rPr lang="zh-CN" altLang="en-US" sz="2000" dirty="0" smtClean="0">
                <a:solidFill>
                  <a:srgbClr val="FFFF00"/>
                </a:solidFill>
              </a:rPr>
              <a:t>正常情况下，</a:t>
            </a:r>
            <a:r>
              <a:rPr lang="en-US" altLang="zh-CN" sz="2000" dirty="0" smtClean="0">
                <a:solidFill>
                  <a:srgbClr val="FFFF00"/>
                </a:solidFill>
              </a:rPr>
              <a:t>master</a:t>
            </a:r>
            <a:r>
              <a:rPr lang="zh-CN" altLang="en-US" sz="2000" dirty="0" smtClean="0">
                <a:solidFill>
                  <a:srgbClr val="FFFF00"/>
                </a:solidFill>
              </a:rPr>
              <a:t>节点会出现</a:t>
            </a:r>
            <a:r>
              <a:rPr lang="en-US" altLang="zh-CN" sz="2000" dirty="0" smtClean="0">
                <a:solidFill>
                  <a:srgbClr val="FFFF00"/>
                </a:solidFill>
              </a:rPr>
              <a:t>master</a:t>
            </a:r>
            <a:r>
              <a:rPr lang="zh-CN" altLang="en-US" sz="2000" dirty="0" smtClean="0">
                <a:solidFill>
                  <a:srgbClr val="FFFF00"/>
                </a:solidFill>
              </a:rPr>
              <a:t>进程，可以用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jps</a:t>
            </a:r>
            <a:r>
              <a:rPr lang="zh-CN" altLang="en-US" sz="2000" dirty="0" smtClean="0">
                <a:solidFill>
                  <a:srgbClr val="FFFF00"/>
                </a:solidFill>
              </a:rPr>
              <a:t>查看：</a:t>
            </a:r>
          </a:p>
        </p:txBody>
      </p:sp>
      <p:sp>
        <p:nvSpPr>
          <p:cNvPr id="4" name="矩形 3"/>
          <p:cNvSpPr/>
          <p:nvPr/>
        </p:nvSpPr>
        <p:spPr>
          <a:xfrm>
            <a:off x="5076056" y="4230960"/>
            <a:ext cx="2501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FF00"/>
                </a:solidFill>
              </a:rPr>
              <a:t>#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jps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23489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Jps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1258 Worker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1364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DataNode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24587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NodeManager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2250" y="3923183"/>
            <a:ext cx="38165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FF00"/>
                </a:solidFill>
              </a:rPr>
              <a:t>#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jps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23526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Jps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2112 Master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7235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NameNode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7598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SecondaryNameNode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7569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ResourceManager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worker</a:t>
            </a:r>
            <a:r>
              <a:rPr lang="zh-CN" altLang="en-US" sz="2000" dirty="0" smtClean="0">
                <a:solidFill>
                  <a:srgbClr val="FFFF00"/>
                </a:solidFill>
              </a:rPr>
              <a:t>节点会有</a:t>
            </a:r>
            <a:r>
              <a:rPr lang="en-US" altLang="zh-CN" sz="2000" dirty="0" smtClean="0">
                <a:solidFill>
                  <a:srgbClr val="FFFF00"/>
                </a:solidFill>
              </a:rPr>
              <a:t>worker</a:t>
            </a:r>
            <a:r>
              <a:rPr lang="zh-CN" altLang="en-US" sz="2000" dirty="0" smtClean="0">
                <a:solidFill>
                  <a:srgbClr val="FFFF00"/>
                </a:solidFill>
              </a:rPr>
              <a:t>进程：</a:t>
            </a:r>
          </a:p>
        </p:txBody>
      </p:sp>
      <p:pic>
        <p:nvPicPr>
          <p:cNvPr id="7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29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纲要</a:t>
            </a:r>
          </a:p>
        </p:txBody>
      </p:sp>
      <p:grpSp>
        <p:nvGrpSpPr>
          <p:cNvPr id="5123" name="Group 101"/>
          <p:cNvGrpSpPr>
            <a:grpSpLocks/>
          </p:cNvGrpSpPr>
          <p:nvPr/>
        </p:nvGrpSpPr>
        <p:grpSpPr bwMode="auto">
          <a:xfrm>
            <a:off x="611188" y="1125538"/>
            <a:ext cx="3311525" cy="573087"/>
            <a:chOff x="0" y="0"/>
            <a:chExt cx="2086" cy="361"/>
          </a:xfrm>
        </p:grpSpPr>
        <p:grpSp>
          <p:nvGrpSpPr>
            <p:cNvPr id="5168" name="Group 71"/>
            <p:cNvGrpSpPr>
              <a:grpSpLocks/>
            </p:cNvGrpSpPr>
            <p:nvPr/>
          </p:nvGrpSpPr>
          <p:grpSpPr bwMode="auto">
            <a:xfrm>
              <a:off x="0" y="0"/>
              <a:ext cx="351" cy="361"/>
              <a:chOff x="0" y="0"/>
              <a:chExt cx="351" cy="361"/>
            </a:xfrm>
          </p:grpSpPr>
          <p:sp>
            <p:nvSpPr>
              <p:cNvPr id="3" name="AutoShape 5"/>
              <p:cNvSpPr>
                <a:spLocks noChangeArrowheads="1"/>
              </p:cNvSpPr>
              <p:nvPr/>
            </p:nvSpPr>
            <p:spPr bwMode="auto">
              <a:xfrm>
                <a:off x="4" y="6"/>
                <a:ext cx="347" cy="355"/>
              </a:xfrm>
              <a:prstGeom prst="hexagon">
                <a:avLst>
                  <a:gd name="adj" fmla="val 28917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" name="AutoShap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47" cy="355"/>
              </a:xfrm>
              <a:prstGeom prst="hexagon">
                <a:avLst>
                  <a:gd name="adj" fmla="val 28917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 cmpd="sng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127" name="AutoShape 7"/>
              <p:cNvSpPr>
                <a:spLocks noChangeArrowheads="1"/>
              </p:cNvSpPr>
              <p:nvPr/>
            </p:nvSpPr>
            <p:spPr bwMode="auto">
              <a:xfrm>
                <a:off x="21" y="21"/>
                <a:ext cx="305" cy="313"/>
              </a:xfrm>
              <a:prstGeom prst="hexagon">
                <a:avLst>
                  <a:gd name="adj" fmla="val 28898"/>
                  <a:gd name="vf" fmla="val 115470"/>
                </a:avLst>
              </a:prstGeom>
              <a:gradFill rotWithShape="1">
                <a:gsLst>
                  <a:gs pos="0">
                    <a:srgbClr val="44255D"/>
                  </a:gs>
                  <a:gs pos="100000">
                    <a:schemeClr val="hlink"/>
                  </a:gs>
                </a:gsLst>
                <a:lin ang="1890000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5169" name="Line 8"/>
            <p:cNvSpPr>
              <a:spLocks noChangeShapeType="1"/>
            </p:cNvSpPr>
            <p:nvPr/>
          </p:nvSpPr>
          <p:spPr bwMode="auto">
            <a:xfrm>
              <a:off x="272" y="317"/>
              <a:ext cx="18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408" y="0"/>
              <a:ext cx="1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sz="24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Spark</a:t>
              </a:r>
              <a:r>
                <a:rPr lang="zh-CN" alt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综述</a:t>
              </a:r>
              <a:endParaRPr lang="zh-CN" alt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5171" name="Text Box 10"/>
            <p:cNvSpPr txBox="1">
              <a:spLocks noChangeArrowheads="1"/>
            </p:cNvSpPr>
            <p:nvPr/>
          </p:nvSpPr>
          <p:spPr bwMode="auto">
            <a:xfrm>
              <a:off x="75" y="5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FFFF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5124" name="Group 100"/>
          <p:cNvGrpSpPr>
            <a:grpSpLocks/>
          </p:cNvGrpSpPr>
          <p:nvPr/>
        </p:nvGrpSpPr>
        <p:grpSpPr bwMode="auto">
          <a:xfrm>
            <a:off x="604838" y="2127250"/>
            <a:ext cx="3311525" cy="576263"/>
            <a:chOff x="0" y="0"/>
            <a:chExt cx="2086" cy="363"/>
          </a:xfrm>
        </p:grpSpPr>
        <p:grpSp>
          <p:nvGrpSpPr>
            <p:cNvPr id="5161" name="Group 13"/>
            <p:cNvGrpSpPr>
              <a:grpSpLocks/>
            </p:cNvGrpSpPr>
            <p:nvPr/>
          </p:nvGrpSpPr>
          <p:grpSpPr bwMode="auto">
            <a:xfrm>
              <a:off x="0" y="2"/>
              <a:ext cx="351" cy="361"/>
              <a:chOff x="0" y="0"/>
              <a:chExt cx="1549" cy="1351"/>
            </a:xfrm>
          </p:grpSpPr>
          <p:sp>
            <p:nvSpPr>
              <p:cNvPr id="8" name="AutoShape 14"/>
              <p:cNvSpPr>
                <a:spLocks noChangeArrowheads="1"/>
              </p:cNvSpPr>
              <p:nvPr/>
            </p:nvSpPr>
            <p:spPr bwMode="auto">
              <a:xfrm>
                <a:off x="18" y="22"/>
                <a:ext cx="1531" cy="1329"/>
              </a:xfrm>
              <a:prstGeom prst="hexagon">
                <a:avLst>
                  <a:gd name="adj" fmla="val 28917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" name="AutoShape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1" cy="1329"/>
              </a:xfrm>
              <a:prstGeom prst="hexagon">
                <a:avLst>
                  <a:gd name="adj" fmla="val 28917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 cmpd="sng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135" name="AutoShape 16"/>
              <p:cNvSpPr>
                <a:spLocks noChangeArrowheads="1"/>
              </p:cNvSpPr>
              <p:nvPr/>
            </p:nvSpPr>
            <p:spPr bwMode="auto">
              <a:xfrm>
                <a:off x="93" y="79"/>
                <a:ext cx="1346" cy="1171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44255D"/>
                  </a:gs>
                  <a:gs pos="100000">
                    <a:schemeClr val="hlink"/>
                  </a:gs>
                </a:gsLst>
                <a:lin ang="1890000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5162" name="Line 17"/>
            <p:cNvSpPr>
              <a:spLocks noChangeShapeType="1"/>
            </p:cNvSpPr>
            <p:nvPr/>
          </p:nvSpPr>
          <p:spPr bwMode="auto">
            <a:xfrm>
              <a:off x="272" y="318"/>
              <a:ext cx="18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08" y="0"/>
              <a:ext cx="16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zh-CN" altLang="en-US" sz="24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核心</a:t>
              </a:r>
              <a:r>
                <a:rPr lang="zh-CN" alt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技术</a:t>
              </a:r>
              <a:endParaRPr lang="zh-CN" alt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5164" name="Text Box 19"/>
            <p:cNvSpPr txBox="1">
              <a:spLocks noChangeArrowheads="1"/>
            </p:cNvSpPr>
            <p:nvPr/>
          </p:nvSpPr>
          <p:spPr bwMode="auto">
            <a:xfrm>
              <a:off x="75" y="5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FFFF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5125" name="Group 21"/>
          <p:cNvGrpSpPr>
            <a:grpSpLocks/>
          </p:cNvGrpSpPr>
          <p:nvPr/>
        </p:nvGrpSpPr>
        <p:grpSpPr bwMode="auto">
          <a:xfrm>
            <a:off x="617538" y="3062288"/>
            <a:ext cx="557212" cy="573087"/>
            <a:chOff x="0" y="0"/>
            <a:chExt cx="1549" cy="1351"/>
          </a:xfrm>
        </p:grpSpPr>
        <p:sp>
          <p:nvSpPr>
            <p:cNvPr id="12" name="AutoShape 22"/>
            <p:cNvSpPr>
              <a:spLocks noChangeArrowheads="1"/>
            </p:cNvSpPr>
            <p:nvPr/>
          </p:nvSpPr>
          <p:spPr bwMode="auto">
            <a:xfrm>
              <a:off x="18" y="22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" name="AutoShape 23"/>
            <p:cNvSpPr>
              <a:spLocks noChangeArrowheads="1"/>
            </p:cNvSpPr>
            <p:nvPr/>
          </p:nvSpPr>
          <p:spPr bwMode="auto">
            <a:xfrm>
              <a:off x="0" y="0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 cmpd="sng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" name="AutoShape 24"/>
            <p:cNvSpPr>
              <a:spLocks noChangeArrowheads="1"/>
            </p:cNvSpPr>
            <p:nvPr/>
          </p:nvSpPr>
          <p:spPr bwMode="auto">
            <a:xfrm>
              <a:off x="93" y="79"/>
              <a:ext cx="1346" cy="1171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4255D"/>
                </a:gs>
                <a:gs pos="100000">
                  <a:schemeClr val="hlink"/>
                </a:gs>
              </a:gsLst>
              <a:lin ang="189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5126" name="Line 25"/>
          <p:cNvSpPr>
            <a:spLocks noChangeShapeType="1"/>
          </p:cNvSpPr>
          <p:nvPr/>
        </p:nvSpPr>
        <p:spPr bwMode="auto">
          <a:xfrm>
            <a:off x="1068388" y="3565525"/>
            <a:ext cx="2879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144" name="Text Box 26"/>
          <p:cNvSpPr txBox="1">
            <a:spLocks noChangeArrowheads="1"/>
          </p:cNvSpPr>
          <p:nvPr/>
        </p:nvSpPr>
        <p:spPr bwMode="auto">
          <a:xfrm>
            <a:off x="1284288" y="3062288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Spark</a:t>
            </a:r>
            <a:r>
              <a:rPr lang="zh-CN" alt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架构</a:t>
            </a:r>
          </a:p>
        </p:txBody>
      </p:sp>
      <p:sp>
        <p:nvSpPr>
          <p:cNvPr id="5128" name="Text Box 27"/>
          <p:cNvSpPr txBox="1">
            <a:spLocks noChangeArrowheads="1"/>
          </p:cNvSpPr>
          <p:nvPr/>
        </p:nvSpPr>
        <p:spPr bwMode="auto">
          <a:xfrm>
            <a:off x="755650" y="3149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FFFF"/>
                </a:solidFill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5129" name="Group 29"/>
          <p:cNvGrpSpPr>
            <a:grpSpLocks/>
          </p:cNvGrpSpPr>
          <p:nvPr/>
        </p:nvGrpSpPr>
        <p:grpSpPr bwMode="auto">
          <a:xfrm>
            <a:off x="668338" y="3960813"/>
            <a:ext cx="557212" cy="573087"/>
            <a:chOff x="0" y="0"/>
            <a:chExt cx="1549" cy="1351"/>
          </a:xfrm>
        </p:grpSpPr>
        <p:sp>
          <p:nvSpPr>
            <p:cNvPr id="5147" name="AutoShape 30"/>
            <p:cNvSpPr>
              <a:spLocks noChangeArrowheads="1"/>
            </p:cNvSpPr>
            <p:nvPr/>
          </p:nvSpPr>
          <p:spPr bwMode="auto">
            <a:xfrm>
              <a:off x="18" y="22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" name="AutoShape 31"/>
            <p:cNvSpPr>
              <a:spLocks noChangeArrowheads="1"/>
            </p:cNvSpPr>
            <p:nvPr/>
          </p:nvSpPr>
          <p:spPr bwMode="auto">
            <a:xfrm>
              <a:off x="0" y="0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 cmpd="sng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" name="AutoShape 32"/>
            <p:cNvSpPr>
              <a:spLocks noChangeArrowheads="1"/>
            </p:cNvSpPr>
            <p:nvPr/>
          </p:nvSpPr>
          <p:spPr bwMode="auto">
            <a:xfrm>
              <a:off x="93" y="79"/>
              <a:ext cx="1346" cy="1171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4255D"/>
                </a:gs>
                <a:gs pos="100000">
                  <a:schemeClr val="hlink"/>
                </a:gs>
              </a:gsLst>
              <a:lin ang="189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5130" name="Line 33"/>
          <p:cNvSpPr>
            <a:spLocks noChangeShapeType="1"/>
          </p:cNvSpPr>
          <p:nvPr/>
        </p:nvSpPr>
        <p:spPr bwMode="auto">
          <a:xfrm>
            <a:off x="1100138" y="4462463"/>
            <a:ext cx="2879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151" name="Text Box 34"/>
          <p:cNvSpPr txBox="1">
            <a:spLocks noChangeArrowheads="1"/>
          </p:cNvSpPr>
          <p:nvPr/>
        </p:nvSpPr>
        <p:spPr bwMode="auto">
          <a:xfrm>
            <a:off x="1316038" y="3959225"/>
            <a:ext cx="224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BDAS</a:t>
            </a:r>
            <a:r>
              <a:rPr lang="zh-CN" alt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简介</a:t>
            </a:r>
          </a:p>
        </p:txBody>
      </p:sp>
      <p:sp>
        <p:nvSpPr>
          <p:cNvPr id="5132" name="Text Box 35"/>
          <p:cNvSpPr txBox="1">
            <a:spLocks noChangeArrowheads="1"/>
          </p:cNvSpPr>
          <p:nvPr/>
        </p:nvSpPr>
        <p:spPr bwMode="auto">
          <a:xfrm>
            <a:off x="787400" y="4044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FFFF"/>
                </a:solidFill>
                <a:ea typeface="宋体" panose="02010600030101010101" pitchFamily="2" charset="-122"/>
              </a:rPr>
              <a:t>4</a:t>
            </a:r>
          </a:p>
        </p:txBody>
      </p:sp>
      <p:grpSp>
        <p:nvGrpSpPr>
          <p:cNvPr id="5133" name="Group 72"/>
          <p:cNvGrpSpPr>
            <a:grpSpLocks/>
          </p:cNvGrpSpPr>
          <p:nvPr/>
        </p:nvGrpSpPr>
        <p:grpSpPr bwMode="auto">
          <a:xfrm>
            <a:off x="5238750" y="4394200"/>
            <a:ext cx="557213" cy="573088"/>
            <a:chOff x="0" y="0"/>
            <a:chExt cx="351" cy="361"/>
          </a:xfrm>
        </p:grpSpPr>
        <p:sp>
          <p:nvSpPr>
            <p:cNvPr id="5154" name="AutoShape 5"/>
            <p:cNvSpPr>
              <a:spLocks noChangeArrowheads="1"/>
            </p:cNvSpPr>
            <p:nvPr/>
          </p:nvSpPr>
          <p:spPr bwMode="auto">
            <a:xfrm>
              <a:off x="4" y="6"/>
              <a:ext cx="347" cy="355"/>
            </a:xfrm>
            <a:prstGeom prst="hexagon">
              <a:avLst>
                <a:gd name="adj" fmla="val 28917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155" name="AutoShape 6"/>
            <p:cNvSpPr>
              <a:spLocks noChangeArrowheads="1"/>
            </p:cNvSpPr>
            <p:nvPr/>
          </p:nvSpPr>
          <p:spPr bwMode="auto">
            <a:xfrm>
              <a:off x="0" y="0"/>
              <a:ext cx="347" cy="355"/>
            </a:xfrm>
            <a:prstGeom prst="hexagon">
              <a:avLst>
                <a:gd name="adj" fmla="val 28917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 cmpd="sng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156" name="AutoShape 7"/>
            <p:cNvSpPr>
              <a:spLocks noChangeArrowheads="1"/>
            </p:cNvSpPr>
            <p:nvPr/>
          </p:nvSpPr>
          <p:spPr bwMode="auto">
            <a:xfrm>
              <a:off x="21" y="21"/>
              <a:ext cx="305" cy="313"/>
            </a:xfrm>
            <a:prstGeom prst="hexagon">
              <a:avLst>
                <a:gd name="adj" fmla="val 28898"/>
                <a:gd name="vf" fmla="val 115470"/>
              </a:avLst>
            </a:prstGeom>
            <a:gradFill rotWithShape="1">
              <a:gsLst>
                <a:gs pos="0">
                  <a:srgbClr val="44255D"/>
                </a:gs>
                <a:gs pos="100000">
                  <a:schemeClr val="hlink"/>
                </a:gs>
              </a:gsLst>
              <a:lin ang="189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5134" name="Line 8"/>
          <p:cNvSpPr>
            <a:spLocks noChangeShapeType="1"/>
          </p:cNvSpPr>
          <p:nvPr/>
        </p:nvSpPr>
        <p:spPr bwMode="auto">
          <a:xfrm flipV="1">
            <a:off x="5608638" y="4889500"/>
            <a:ext cx="2927350" cy="79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158" name="Text Box 9"/>
          <p:cNvSpPr txBox="1">
            <a:spLocks noChangeArrowheads="1"/>
          </p:cNvSpPr>
          <p:nvPr/>
        </p:nvSpPr>
        <p:spPr bwMode="auto">
          <a:xfrm>
            <a:off x="5824538" y="4394200"/>
            <a:ext cx="2491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函数</a:t>
            </a:r>
            <a:r>
              <a:rPr lang="zh-CN" alt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式编程简介</a:t>
            </a:r>
          </a:p>
        </p:txBody>
      </p:sp>
      <p:sp>
        <p:nvSpPr>
          <p:cNvPr id="5136" name="Text Box 10"/>
          <p:cNvSpPr txBox="1">
            <a:spLocks noChangeArrowheads="1"/>
          </p:cNvSpPr>
          <p:nvPr/>
        </p:nvSpPr>
        <p:spPr bwMode="auto">
          <a:xfrm>
            <a:off x="5230813" y="4478338"/>
            <a:ext cx="4413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FFFF"/>
                </a:solidFill>
                <a:ea typeface="宋体" panose="02010600030101010101" pitchFamily="2" charset="-122"/>
              </a:rPr>
              <a:t>  7</a:t>
            </a:r>
          </a:p>
        </p:txBody>
      </p:sp>
      <p:pic>
        <p:nvPicPr>
          <p:cNvPr id="5137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5224463" y="3363913"/>
            <a:ext cx="3311525" cy="574675"/>
            <a:chOff x="5224463" y="3363913"/>
            <a:chExt cx="3311525" cy="574675"/>
          </a:xfrm>
        </p:grpSpPr>
        <p:grpSp>
          <p:nvGrpSpPr>
            <p:cNvPr id="5138" name="Group 29"/>
            <p:cNvGrpSpPr>
              <a:grpSpLocks/>
            </p:cNvGrpSpPr>
            <p:nvPr/>
          </p:nvGrpSpPr>
          <p:grpSpPr bwMode="auto">
            <a:xfrm>
              <a:off x="5224463" y="3365500"/>
              <a:ext cx="557212" cy="573088"/>
              <a:chOff x="0" y="0"/>
              <a:chExt cx="1549" cy="1351"/>
            </a:xfrm>
          </p:grpSpPr>
          <p:sp>
            <p:nvSpPr>
              <p:cNvPr id="42" name="AutoShape 30"/>
              <p:cNvSpPr>
                <a:spLocks noChangeArrowheads="1"/>
              </p:cNvSpPr>
              <p:nvPr/>
            </p:nvSpPr>
            <p:spPr bwMode="auto">
              <a:xfrm>
                <a:off x="18" y="22"/>
                <a:ext cx="1531" cy="1329"/>
              </a:xfrm>
              <a:prstGeom prst="hexagon">
                <a:avLst>
                  <a:gd name="adj" fmla="val 28917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3" name="AutoShape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1" cy="1329"/>
              </a:xfrm>
              <a:prstGeom prst="hexagon">
                <a:avLst>
                  <a:gd name="adj" fmla="val 28917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 cmpd="sng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4" name="AutoShape 32"/>
              <p:cNvSpPr>
                <a:spLocks noChangeArrowheads="1"/>
              </p:cNvSpPr>
              <p:nvPr/>
            </p:nvSpPr>
            <p:spPr bwMode="auto">
              <a:xfrm>
                <a:off x="93" y="79"/>
                <a:ext cx="1346" cy="1171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44255D"/>
                  </a:gs>
                  <a:gs pos="100000">
                    <a:schemeClr val="hlink"/>
                  </a:gs>
                </a:gsLst>
                <a:lin ang="1890000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5139" name="Line 33"/>
            <p:cNvSpPr>
              <a:spLocks noChangeShapeType="1"/>
            </p:cNvSpPr>
            <p:nvPr/>
          </p:nvSpPr>
          <p:spPr bwMode="auto">
            <a:xfrm>
              <a:off x="5656263" y="3867150"/>
              <a:ext cx="28797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6" name="Text Box 34"/>
            <p:cNvSpPr txBox="1">
              <a:spLocks noChangeArrowheads="1"/>
            </p:cNvSpPr>
            <p:nvPr/>
          </p:nvSpPr>
          <p:spPr bwMode="auto">
            <a:xfrm>
              <a:off x="5872163" y="3363913"/>
              <a:ext cx="2663825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sz="24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  <a:sym typeface="Arial" panose="020B0604020202020204" pitchFamily="34" charset="0"/>
                </a:rPr>
                <a:t>Spark</a:t>
              </a:r>
              <a:r>
                <a:rPr lang="zh-CN" altLang="en-US" sz="24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  <a:sym typeface="Arial" panose="020B0604020202020204" pitchFamily="34" charset="0"/>
                </a:rPr>
                <a:t>应用实例</a:t>
              </a:r>
            </a:p>
          </p:txBody>
        </p:sp>
        <p:sp>
          <p:nvSpPr>
            <p:cNvPr id="5141" name="Text Box 35"/>
            <p:cNvSpPr txBox="1">
              <a:spLocks noChangeArrowheads="1"/>
            </p:cNvSpPr>
            <p:nvPr/>
          </p:nvSpPr>
          <p:spPr bwMode="auto">
            <a:xfrm>
              <a:off x="5341938" y="3449638"/>
              <a:ext cx="312737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FFFF"/>
                  </a:solidFill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5142" name="Group 29"/>
          <p:cNvGrpSpPr>
            <a:grpSpLocks/>
          </p:cNvGrpSpPr>
          <p:nvPr/>
        </p:nvGrpSpPr>
        <p:grpSpPr bwMode="auto">
          <a:xfrm>
            <a:off x="5224463" y="2413000"/>
            <a:ext cx="557212" cy="573088"/>
            <a:chOff x="0" y="0"/>
            <a:chExt cx="1549" cy="1351"/>
          </a:xfrm>
        </p:grpSpPr>
        <p:sp>
          <p:nvSpPr>
            <p:cNvPr id="49" name="AutoShape 30"/>
            <p:cNvSpPr>
              <a:spLocks noChangeArrowheads="1"/>
            </p:cNvSpPr>
            <p:nvPr/>
          </p:nvSpPr>
          <p:spPr bwMode="auto">
            <a:xfrm>
              <a:off x="18" y="22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0" name="AutoShape 31"/>
            <p:cNvSpPr>
              <a:spLocks noChangeArrowheads="1"/>
            </p:cNvSpPr>
            <p:nvPr/>
          </p:nvSpPr>
          <p:spPr bwMode="auto">
            <a:xfrm>
              <a:off x="0" y="0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 cmpd="sng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1" name="AutoShape 32"/>
            <p:cNvSpPr>
              <a:spLocks noChangeArrowheads="1"/>
            </p:cNvSpPr>
            <p:nvPr/>
          </p:nvSpPr>
          <p:spPr bwMode="auto">
            <a:xfrm>
              <a:off x="93" y="79"/>
              <a:ext cx="1346" cy="1171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4255D"/>
                </a:gs>
                <a:gs pos="100000">
                  <a:schemeClr val="hlink"/>
                </a:gs>
              </a:gsLst>
              <a:lin ang="189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5143" name="Line 33"/>
          <p:cNvSpPr>
            <a:spLocks noChangeShapeType="1"/>
          </p:cNvSpPr>
          <p:nvPr/>
        </p:nvSpPr>
        <p:spPr bwMode="auto">
          <a:xfrm>
            <a:off x="5656263" y="2914650"/>
            <a:ext cx="2879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3" name="Text Box 34"/>
          <p:cNvSpPr txBox="1">
            <a:spLocks noChangeArrowheads="1"/>
          </p:cNvSpPr>
          <p:nvPr/>
        </p:nvSpPr>
        <p:spPr bwMode="auto">
          <a:xfrm>
            <a:off x="5872163" y="2411413"/>
            <a:ext cx="25876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Spark</a:t>
            </a:r>
            <a:r>
              <a:rPr lang="zh-CN" alt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安装部署</a:t>
            </a:r>
          </a:p>
        </p:txBody>
      </p:sp>
      <p:sp>
        <p:nvSpPr>
          <p:cNvPr id="5145" name="Text Box 35"/>
          <p:cNvSpPr txBox="1">
            <a:spLocks noChangeArrowheads="1"/>
          </p:cNvSpPr>
          <p:nvPr/>
        </p:nvSpPr>
        <p:spPr bwMode="auto">
          <a:xfrm>
            <a:off x="5341938" y="2497138"/>
            <a:ext cx="3127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FFFF"/>
                </a:solidFill>
                <a:ea typeface="宋体" panose="02010600030101010101" pitchFamily="2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5191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468313" y="188913"/>
            <a:ext cx="50397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chemeClr val="tx1"/>
                </a:solidFill>
              </a:rPr>
              <a:t>六、</a:t>
            </a:r>
            <a:r>
              <a:rPr lang="en-US" altLang="zh-CN" sz="3200" dirty="0" smtClean="0">
                <a:solidFill>
                  <a:schemeClr val="tx1"/>
                </a:solidFill>
              </a:rPr>
              <a:t>Spark</a:t>
            </a:r>
            <a:r>
              <a:rPr lang="zh-CN" altLang="en-US" sz="3200" dirty="0" smtClean="0">
                <a:solidFill>
                  <a:schemeClr val="tx1"/>
                </a:solidFill>
              </a:rPr>
              <a:t>应用开发实战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68" y="1772816"/>
            <a:ext cx="76068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FFFF00"/>
                </a:solidFill>
              </a:rPr>
              <a:t>Wordcount</a:t>
            </a:r>
            <a:r>
              <a:rPr lang="zh-CN" altLang="en-US" sz="2400" dirty="0" smtClean="0">
                <a:solidFill>
                  <a:srgbClr val="FFFF00"/>
                </a:solidFill>
              </a:rPr>
              <a:t>相当于大数据应用程序中的“</a:t>
            </a:r>
            <a:r>
              <a:rPr lang="en-US" altLang="zh-CN" sz="2400" dirty="0" smtClean="0">
                <a:solidFill>
                  <a:srgbClr val="FFFF00"/>
                </a:solidFill>
              </a:rPr>
              <a:t>Hello World</a:t>
            </a:r>
            <a:r>
              <a:rPr lang="zh-CN" altLang="en-US" sz="2400" dirty="0" smtClean="0">
                <a:solidFill>
                  <a:srgbClr val="FFFF00"/>
                </a:solidFill>
              </a:rPr>
              <a:t>”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本次演示的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WordCount</a:t>
            </a:r>
            <a:r>
              <a:rPr lang="zh-CN" altLang="en-US" sz="2400" dirty="0" smtClean="0">
                <a:solidFill>
                  <a:srgbClr val="FFFF00"/>
                </a:solidFill>
              </a:rPr>
              <a:t>是在</a:t>
            </a:r>
            <a:r>
              <a:rPr lang="en-US" altLang="zh-CN" sz="2400" dirty="0" smtClean="0">
                <a:solidFill>
                  <a:srgbClr val="FFFF00"/>
                </a:solidFill>
              </a:rPr>
              <a:t>eclipse</a:t>
            </a:r>
            <a:r>
              <a:rPr lang="zh-CN" altLang="en-US" sz="2400" dirty="0" smtClean="0">
                <a:solidFill>
                  <a:srgbClr val="FFFF00"/>
                </a:solidFill>
              </a:rPr>
              <a:t>下编写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目前大部分的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Scala</a:t>
            </a:r>
            <a:r>
              <a:rPr lang="zh-CN" altLang="en-US" sz="2400" dirty="0" smtClean="0">
                <a:solidFill>
                  <a:srgbClr val="FFFF00"/>
                </a:solidFill>
              </a:rPr>
              <a:t>开发者都比较推崇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IntelliJ</a:t>
            </a:r>
            <a:r>
              <a:rPr lang="en-US" altLang="zh-CN" sz="2400" dirty="0" smtClean="0">
                <a:solidFill>
                  <a:srgbClr val="FFFF00"/>
                </a:solidFill>
              </a:rPr>
              <a:t> IDEA</a:t>
            </a:r>
            <a:r>
              <a:rPr lang="zh-CN" altLang="en-US" sz="2400" dirty="0" smtClean="0">
                <a:solidFill>
                  <a:srgbClr val="FFFF00"/>
                </a:solidFill>
              </a:rPr>
              <a:t>。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如果电脑配置还不错的话，推荐用这个</a:t>
            </a:r>
            <a:r>
              <a:rPr lang="en-US" altLang="zh-CN" sz="2400" dirty="0" smtClean="0">
                <a:solidFill>
                  <a:srgbClr val="FFFF00"/>
                </a:solidFill>
              </a:rPr>
              <a:t>IDEA.</a:t>
            </a:r>
          </a:p>
          <a:p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以上开发工具都可以在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Scala</a:t>
            </a:r>
            <a:r>
              <a:rPr lang="zh-CN" altLang="en-US" sz="2400" dirty="0" smtClean="0">
                <a:solidFill>
                  <a:srgbClr val="FFFF00"/>
                </a:solidFill>
              </a:rPr>
              <a:t>官网找到下载链接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en-US" altLang="zh-CN" sz="2400" dirty="0">
                <a:hlinkClick r:id="rId2"/>
              </a:rPr>
              <a:t>http://scala-ide.org</a:t>
            </a:r>
            <a:r>
              <a:rPr lang="en-US" altLang="zh-CN" sz="2400" dirty="0" smtClean="0">
                <a:hlinkClick r:id="rId2"/>
              </a:rPr>
              <a:t>/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10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19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468313" y="188913"/>
            <a:ext cx="50397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chemeClr val="tx1"/>
                </a:solidFill>
              </a:rPr>
              <a:t>六、</a:t>
            </a:r>
            <a:r>
              <a:rPr lang="en-US" altLang="zh-CN" sz="3200" dirty="0" smtClean="0">
                <a:solidFill>
                  <a:schemeClr val="tx1"/>
                </a:solidFill>
              </a:rPr>
              <a:t>Spark</a:t>
            </a:r>
            <a:r>
              <a:rPr lang="zh-CN" altLang="en-US" sz="3200" dirty="0" smtClean="0">
                <a:solidFill>
                  <a:schemeClr val="tx1"/>
                </a:solidFill>
              </a:rPr>
              <a:t>应用开发实战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899852" y="1052736"/>
            <a:ext cx="2736094" cy="609600"/>
            <a:chOff x="0" y="0"/>
            <a:chExt cx="1772" cy="384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100" y="0"/>
              <a:ext cx="1672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zh-CN" alt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编程准备</a:t>
              </a:r>
              <a:endParaRPr lang="zh-CN" altLang="en-US" sz="1800" b="0" dirty="0" smtClean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0"/>
              <a:ext cx="408" cy="384"/>
              <a:chOff x="0" y="0"/>
              <a:chExt cx="1836" cy="1834"/>
            </a:xfrm>
          </p:grpSpPr>
          <p:pic>
            <p:nvPicPr>
              <p:cNvPr id="7" name="Picture 7" descr="b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36" cy="1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83" y="81"/>
                <a:ext cx="1670" cy="1672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19050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92" y="96"/>
              <a:ext cx="263" cy="19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7A19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65E13"/>
                      </a:gs>
                      <a:gs pos="100000">
                        <a:srgbClr val="FFCC2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marL="233363" indent="-233363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zh-CN" altLang="en-US" sz="20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en-US" sz="2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702208" y="1947136"/>
            <a:ext cx="7902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首先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FIle</a:t>
            </a:r>
            <a:r>
              <a:rPr lang="en-US" altLang="zh-CN" sz="2400" dirty="0" smtClean="0">
                <a:solidFill>
                  <a:srgbClr val="FFFF00"/>
                </a:solidFill>
              </a:rPr>
              <a:t>-&gt;New-&gt;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Scala</a:t>
            </a:r>
            <a:r>
              <a:rPr lang="en-US" altLang="zh-CN" sz="2400" dirty="0" smtClean="0">
                <a:solidFill>
                  <a:srgbClr val="FFFF00"/>
                </a:solidFill>
              </a:rPr>
              <a:t> project </a:t>
            </a:r>
            <a:r>
              <a:rPr lang="zh-CN" altLang="en-US" sz="2400" dirty="0" smtClean="0">
                <a:solidFill>
                  <a:srgbClr val="FFFF00"/>
                </a:solidFill>
              </a:rPr>
              <a:t>：新建一个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Scala</a:t>
            </a:r>
            <a:r>
              <a:rPr lang="zh-CN" altLang="en-US" sz="2400" dirty="0" smtClean="0">
                <a:solidFill>
                  <a:srgbClr val="FFFF00"/>
                </a:solidFill>
              </a:rPr>
              <a:t>工程</a:t>
            </a:r>
            <a:r>
              <a:rPr lang="en-US" altLang="zh-CN" sz="2400" dirty="0" smtClean="0">
                <a:solidFill>
                  <a:srgbClr val="FFFF00"/>
                </a:solidFill>
              </a:rPr>
              <a:t>,</a:t>
            </a:r>
            <a:r>
              <a:rPr lang="zh-CN" altLang="en-US" sz="2400" dirty="0" smtClean="0">
                <a:solidFill>
                  <a:srgbClr val="FFFF00"/>
                </a:solidFill>
              </a:rPr>
              <a:t>名称就叫</a:t>
            </a:r>
            <a:r>
              <a:rPr lang="en-US" altLang="zh-CN" sz="2400" dirty="0" smtClean="0">
                <a:solidFill>
                  <a:srgbClr val="FFFF00"/>
                </a:solidFill>
              </a:rPr>
              <a:t>TestSpark_01</a:t>
            </a:r>
            <a:r>
              <a:rPr lang="zh-CN" altLang="en-US" sz="2400" dirty="0" smtClean="0">
                <a:solidFill>
                  <a:srgbClr val="FFFF00"/>
                </a:solidFill>
              </a:rPr>
              <a:t>好了。</a:t>
            </a:r>
            <a:r>
              <a:rPr lang="en-US" altLang="zh-CN" sz="2400" dirty="0" smtClean="0">
                <a:solidFill>
                  <a:srgbClr val="FFFF00"/>
                </a:solidFill>
              </a:rPr>
              <a:t>JRE</a:t>
            </a:r>
            <a:r>
              <a:rPr lang="zh-CN" altLang="en-US" sz="2400" dirty="0" smtClean="0">
                <a:solidFill>
                  <a:srgbClr val="FFFF00"/>
                </a:solidFill>
              </a:rPr>
              <a:t>选择</a:t>
            </a:r>
            <a:r>
              <a:rPr lang="en-US" altLang="zh-CN" sz="2400" dirty="0" smtClean="0">
                <a:solidFill>
                  <a:srgbClr val="FFFF00"/>
                </a:solidFill>
              </a:rPr>
              <a:t>1.7/1.8</a:t>
            </a:r>
            <a:r>
              <a:rPr lang="zh-CN" altLang="en-US" sz="2400" dirty="0" smtClean="0">
                <a:solidFill>
                  <a:srgbClr val="FFFF00"/>
                </a:solidFill>
              </a:rPr>
              <a:t>都可以。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2028" y="3062933"/>
            <a:ext cx="81182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然后在工程中的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src</a:t>
            </a:r>
            <a:r>
              <a:rPr lang="zh-CN" altLang="en-US" sz="2400" dirty="0" smtClean="0">
                <a:solidFill>
                  <a:srgbClr val="FFFF00"/>
                </a:solidFill>
              </a:rPr>
              <a:t>文件夹上面右击</a:t>
            </a:r>
            <a:r>
              <a:rPr lang="en-US" altLang="zh-CN" sz="2400" dirty="0" smtClean="0">
                <a:solidFill>
                  <a:srgbClr val="FFFF00"/>
                </a:solidFill>
              </a:rPr>
              <a:t>-&gt;new -&gt;Package</a:t>
            </a:r>
            <a:r>
              <a:rPr lang="zh-CN" altLang="en-US" sz="2400" dirty="0" smtClean="0">
                <a:solidFill>
                  <a:srgbClr val="FFFF00"/>
                </a:solidFill>
              </a:rPr>
              <a:t>，建立一个包。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endParaRPr lang="zh-CN" altLang="en-US" sz="2400" dirty="0" smtClean="0">
              <a:solidFill>
                <a:srgbClr val="FFFF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最后在包上面右击</a:t>
            </a:r>
            <a:r>
              <a:rPr lang="en-US" altLang="zh-CN" sz="2400" dirty="0" smtClean="0">
                <a:solidFill>
                  <a:srgbClr val="FFFF00"/>
                </a:solidFill>
              </a:rPr>
              <a:t>-&gt;New-&gt;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Scala</a:t>
            </a:r>
            <a:r>
              <a:rPr lang="en-US" altLang="zh-CN" sz="2400" dirty="0" smtClean="0">
                <a:solidFill>
                  <a:srgbClr val="FFFF00"/>
                </a:solidFill>
              </a:rPr>
              <a:t> Object</a:t>
            </a:r>
            <a:r>
              <a:rPr lang="zh-CN" altLang="en-US" sz="2400" dirty="0" smtClean="0">
                <a:solidFill>
                  <a:srgbClr val="FFFF00"/>
                </a:solidFill>
              </a:rPr>
              <a:t>，这里要注意一下，选择的是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Scala</a:t>
            </a:r>
            <a:r>
              <a:rPr lang="en-US" altLang="zh-CN" sz="2400" dirty="0" smtClean="0">
                <a:solidFill>
                  <a:srgbClr val="FFFF00"/>
                </a:solidFill>
              </a:rPr>
              <a:t> Object</a:t>
            </a:r>
            <a:r>
              <a:rPr lang="zh-CN" altLang="en-US" sz="2400" dirty="0" smtClean="0">
                <a:solidFill>
                  <a:srgbClr val="FFFF00"/>
                </a:solidFill>
              </a:rPr>
              <a:t>，而不是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Scala</a:t>
            </a:r>
            <a:r>
              <a:rPr lang="en-US" altLang="zh-CN" sz="2400" dirty="0" smtClean="0">
                <a:solidFill>
                  <a:srgbClr val="FFFF00"/>
                </a:solidFill>
              </a:rPr>
              <a:t> Class</a:t>
            </a:r>
            <a:r>
              <a:rPr lang="zh-CN" altLang="en-US" sz="2400" dirty="0" smtClean="0">
                <a:solidFill>
                  <a:srgbClr val="FFFF00"/>
                </a:solidFill>
              </a:rPr>
              <a:t>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11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04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468313" y="188913"/>
            <a:ext cx="50397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chemeClr val="tx1"/>
                </a:solidFill>
              </a:rPr>
              <a:t>六、</a:t>
            </a:r>
            <a:r>
              <a:rPr lang="en-US" altLang="zh-CN" sz="3200" dirty="0" smtClean="0">
                <a:solidFill>
                  <a:schemeClr val="tx1"/>
                </a:solidFill>
              </a:rPr>
              <a:t>Spark</a:t>
            </a:r>
            <a:r>
              <a:rPr lang="zh-CN" altLang="en-US" sz="3200" dirty="0" smtClean="0">
                <a:solidFill>
                  <a:schemeClr val="tx1"/>
                </a:solidFill>
              </a:rPr>
              <a:t>应用开发实战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899852" y="1052736"/>
            <a:ext cx="2808665" cy="609600"/>
            <a:chOff x="0" y="0"/>
            <a:chExt cx="1819" cy="384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100" y="0"/>
              <a:ext cx="1719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zh-CN" alt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编程准备</a:t>
              </a:r>
              <a:endParaRPr lang="zh-CN" altLang="en-US" sz="1800" b="0" dirty="0" smtClean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0"/>
              <a:ext cx="408" cy="384"/>
              <a:chOff x="0" y="0"/>
              <a:chExt cx="1836" cy="1834"/>
            </a:xfrm>
          </p:grpSpPr>
          <p:pic>
            <p:nvPicPr>
              <p:cNvPr id="7" name="Picture 7" descr="b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36" cy="1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83" y="81"/>
                <a:ext cx="1670" cy="1672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19050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92" y="96"/>
              <a:ext cx="263" cy="19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7A19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65E13"/>
                      </a:gs>
                      <a:gs pos="100000">
                        <a:srgbClr val="FFCC2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marL="233363" indent="-233363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683568" y="2204864"/>
            <a:ext cx="804625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50"/>
              </a:lnSpc>
              <a:spcAft>
                <a:spcPts val="0"/>
              </a:spcAft>
            </a:pPr>
            <a:r>
              <a:rPr lang="zh-CN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注意在写代码之前一定要先导入相关的依赖。</a:t>
            </a:r>
            <a:endParaRPr lang="en-US" altLang="zh-CN" sz="2400" kern="100" dirty="0" smtClean="0">
              <a:solidFill>
                <a:srgbClr val="FFFF00"/>
              </a:solidFill>
              <a:effectLst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ts val="1950"/>
              </a:lnSpc>
              <a:spcAft>
                <a:spcPts val="0"/>
              </a:spcAft>
            </a:pPr>
            <a:endParaRPr lang="zh-CN" altLang="zh-CN" sz="2400" kern="100" dirty="0" smtClean="0">
              <a:solidFill>
                <a:srgbClr val="FFFF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50"/>
              </a:lnSpc>
              <a:spcAft>
                <a:spcPts val="0"/>
              </a:spcAft>
            </a:pPr>
            <a:r>
              <a:rPr lang="zh-CN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首先要将工程中自动生成的</a:t>
            </a:r>
            <a:r>
              <a:rPr lang="en-US" altLang="zh-CN" sz="2400" kern="100" dirty="0" err="1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en-US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library container</a:t>
            </a:r>
            <a:r>
              <a:rPr lang="zh-CN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文件夹删除，否则工程会由于</a:t>
            </a:r>
            <a:r>
              <a:rPr lang="en-US" altLang="zh-CN" sz="2400" kern="100" dirty="0" err="1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版本冲突出现错误。</a:t>
            </a:r>
            <a:endParaRPr lang="en-US" altLang="zh-CN" sz="2400" kern="100" dirty="0" smtClean="0">
              <a:solidFill>
                <a:srgbClr val="FFFF00"/>
              </a:solidFill>
              <a:effectLst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ts val="1950"/>
              </a:lnSpc>
              <a:spcAft>
                <a:spcPts val="0"/>
              </a:spcAft>
            </a:pPr>
            <a:endParaRPr lang="zh-CN" altLang="zh-CN" sz="2400" kern="100" dirty="0" smtClean="0">
              <a:solidFill>
                <a:srgbClr val="FFFF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50"/>
              </a:lnSpc>
              <a:spcAft>
                <a:spcPts val="0"/>
              </a:spcAft>
            </a:pPr>
            <a:r>
              <a:rPr lang="zh-CN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然后在</a:t>
            </a:r>
            <a:r>
              <a:rPr lang="en-US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Spark</a:t>
            </a:r>
            <a:r>
              <a:rPr lang="zh-CN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安装目录的</a:t>
            </a:r>
            <a:r>
              <a:rPr lang="en-US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lib</a:t>
            </a:r>
            <a:r>
              <a:rPr lang="zh-CN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目录下找到</a:t>
            </a:r>
            <a:r>
              <a:rPr lang="en-US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spark-assembly-1.3.0-hadoop2.3.0.jar</a:t>
            </a:r>
            <a:r>
              <a:rPr lang="zh-CN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这个文件，以</a:t>
            </a:r>
            <a:r>
              <a:rPr lang="en-US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“spark-assembly-”</a:t>
            </a:r>
            <a:r>
              <a:rPr lang="zh-CN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开头，后面的因版本而异。</a:t>
            </a:r>
            <a:endParaRPr lang="en-US" altLang="zh-CN" sz="2400" kern="100" dirty="0" smtClean="0">
              <a:solidFill>
                <a:srgbClr val="FFFF00"/>
              </a:solidFill>
              <a:effectLst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ts val="1950"/>
              </a:lnSpc>
              <a:spcAft>
                <a:spcPts val="0"/>
              </a:spcAft>
            </a:pPr>
            <a:endParaRPr lang="en-US" altLang="zh-CN" sz="2400" kern="100" dirty="0">
              <a:solidFill>
                <a:srgbClr val="FFFF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ts val="1950"/>
              </a:lnSpc>
              <a:spcAft>
                <a:spcPts val="0"/>
              </a:spcAft>
            </a:pPr>
            <a:r>
              <a:rPr lang="zh-CN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这个就是</a:t>
            </a:r>
            <a:r>
              <a:rPr lang="en-US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Spark</a:t>
            </a:r>
            <a:r>
              <a:rPr lang="zh-CN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程序的依赖</a:t>
            </a:r>
            <a:r>
              <a:rPr lang="en-US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jar</a:t>
            </a:r>
            <a:r>
              <a:rPr lang="zh-CN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包。在工程上右击，新建一个名为</a:t>
            </a:r>
            <a:r>
              <a:rPr lang="en-US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lib</a:t>
            </a:r>
            <a:r>
              <a:rPr lang="zh-CN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的文件夹，将</a:t>
            </a:r>
            <a:r>
              <a:rPr lang="en-US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jar</a:t>
            </a:r>
            <a:r>
              <a:rPr lang="zh-CN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包复制过来，然后在</a:t>
            </a:r>
            <a:r>
              <a:rPr lang="en-US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jar</a:t>
            </a:r>
            <a:r>
              <a:rPr lang="zh-CN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包上右击</a:t>
            </a:r>
            <a:r>
              <a:rPr lang="en-US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2400" kern="100" dirty="0" err="1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buildpath</a:t>
            </a:r>
            <a:r>
              <a:rPr lang="en-US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-&gt;add to </a:t>
            </a:r>
            <a:r>
              <a:rPr lang="en-US" altLang="zh-CN" sz="2400" kern="100" dirty="0" err="1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buildpath</a:t>
            </a:r>
            <a:r>
              <a:rPr lang="zh-CN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即可。</a:t>
            </a:r>
            <a:endParaRPr lang="zh-CN" altLang="zh-CN" sz="24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45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468313" y="188913"/>
            <a:ext cx="50397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chemeClr val="tx1"/>
                </a:solidFill>
              </a:rPr>
              <a:t>六、</a:t>
            </a:r>
            <a:r>
              <a:rPr lang="en-US" altLang="zh-CN" sz="3200" dirty="0" smtClean="0">
                <a:solidFill>
                  <a:schemeClr val="tx1"/>
                </a:solidFill>
              </a:rPr>
              <a:t>Spark</a:t>
            </a:r>
            <a:r>
              <a:rPr lang="zh-CN" altLang="en-US" sz="3200" dirty="0" smtClean="0">
                <a:solidFill>
                  <a:schemeClr val="tx1"/>
                </a:solidFill>
              </a:rPr>
              <a:t>应用开发实战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899852" y="1052736"/>
            <a:ext cx="2376325" cy="609600"/>
            <a:chOff x="0" y="0"/>
            <a:chExt cx="1539" cy="384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100" y="0"/>
              <a:ext cx="1439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zh-CN" alt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写代码</a:t>
              </a:r>
              <a:endParaRPr lang="zh-CN" altLang="en-US" sz="1800" b="0" dirty="0" smtClean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0"/>
              <a:ext cx="408" cy="384"/>
              <a:chOff x="0" y="0"/>
              <a:chExt cx="1836" cy="1834"/>
            </a:xfrm>
          </p:grpSpPr>
          <p:pic>
            <p:nvPicPr>
              <p:cNvPr id="7" name="Picture 7" descr="b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36" cy="1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83" y="81"/>
                <a:ext cx="1670" cy="1672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19050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92" y="96"/>
              <a:ext cx="263" cy="19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7A19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65E13"/>
                      </a:gs>
                      <a:gs pos="100000">
                        <a:srgbClr val="FFCC2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marL="233363" indent="-233363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79512" y="1787813"/>
            <a:ext cx="87849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1.	package </a:t>
            </a:r>
            <a:r>
              <a:rPr lang="en-US" altLang="zh-CN" dirty="0" err="1" smtClean="0">
                <a:solidFill>
                  <a:srgbClr val="FFFF00"/>
                </a:solidFill>
              </a:rPr>
              <a:t>cn.hunan</a:t>
            </a:r>
            <a:r>
              <a:rPr lang="en-US" altLang="zh-CN" dirty="0" smtClean="0">
                <a:solidFill>
                  <a:srgbClr val="FFFF00"/>
                </a:solidFill>
              </a:rPr>
              <a:t>  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2.	  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3.	import </a:t>
            </a:r>
            <a:r>
              <a:rPr lang="en-US" altLang="zh-CN" dirty="0" err="1" smtClean="0">
                <a:solidFill>
                  <a:srgbClr val="FFFF00"/>
                </a:solidFill>
              </a:rPr>
              <a:t>org.apache.spark</a:t>
            </a:r>
            <a:r>
              <a:rPr lang="en-US" altLang="zh-CN" dirty="0" smtClean="0">
                <a:solidFill>
                  <a:srgbClr val="FFFF00"/>
                </a:solidFill>
              </a:rPr>
              <a:t>._  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4.	import </a:t>
            </a:r>
            <a:r>
              <a:rPr lang="en-US" altLang="zh-CN" dirty="0" err="1" smtClean="0">
                <a:solidFill>
                  <a:srgbClr val="FFFF00"/>
                </a:solidFill>
              </a:rPr>
              <a:t>org.apache.spark.SparkContext</a:t>
            </a:r>
            <a:r>
              <a:rPr lang="en-US" altLang="zh-CN" dirty="0" smtClean="0">
                <a:solidFill>
                  <a:srgbClr val="FFFF00"/>
                </a:solidFill>
              </a:rPr>
              <a:t>._  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5.	  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6.	object </a:t>
            </a:r>
            <a:r>
              <a:rPr lang="en-US" altLang="zh-CN" dirty="0" err="1" smtClean="0">
                <a:solidFill>
                  <a:srgbClr val="FFFF00"/>
                </a:solidFill>
              </a:rPr>
              <a:t>WordCount</a:t>
            </a:r>
            <a:r>
              <a:rPr lang="en-US" altLang="zh-CN" dirty="0" smtClean="0">
                <a:solidFill>
                  <a:srgbClr val="FFFF00"/>
                </a:solidFill>
              </a:rPr>
              <a:t> {  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7.	  </a:t>
            </a:r>
            <a:r>
              <a:rPr lang="en-US" altLang="zh-CN" dirty="0" err="1" smtClean="0">
                <a:solidFill>
                  <a:srgbClr val="FFFF00"/>
                </a:solidFill>
              </a:rPr>
              <a:t>def</a:t>
            </a:r>
            <a:r>
              <a:rPr lang="en-US" altLang="zh-CN" dirty="0" smtClean="0">
                <a:solidFill>
                  <a:srgbClr val="FFFF00"/>
                </a:solidFill>
              </a:rPr>
              <a:t> main(</a:t>
            </a:r>
            <a:r>
              <a:rPr lang="en-US" altLang="zh-CN" dirty="0" err="1" smtClean="0">
                <a:solidFill>
                  <a:srgbClr val="FFFF00"/>
                </a:solidFill>
              </a:rPr>
              <a:t>args</a:t>
            </a:r>
            <a:r>
              <a:rPr lang="en-US" altLang="zh-CN" dirty="0" smtClean="0">
                <a:solidFill>
                  <a:srgbClr val="FFFF00"/>
                </a:solidFill>
              </a:rPr>
              <a:t>: Array[String]){  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8.	    </a:t>
            </a:r>
            <a:r>
              <a:rPr lang="en-US" altLang="zh-CN" dirty="0" err="1" smtClean="0">
                <a:solidFill>
                  <a:srgbClr val="FFFF00"/>
                </a:solidFill>
              </a:rPr>
              <a:t>val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conf</a:t>
            </a:r>
            <a:r>
              <a:rPr lang="en-US" altLang="zh-CN" dirty="0" smtClean="0">
                <a:solidFill>
                  <a:srgbClr val="FFFF00"/>
                </a:solidFill>
              </a:rPr>
              <a:t> = new </a:t>
            </a:r>
            <a:r>
              <a:rPr lang="en-US" altLang="zh-CN" dirty="0" err="1" smtClean="0">
                <a:solidFill>
                  <a:srgbClr val="FFFF00"/>
                </a:solidFill>
              </a:rPr>
              <a:t>SparkConf</a:t>
            </a:r>
            <a:r>
              <a:rPr lang="en-US" altLang="zh-CN" dirty="0" smtClean="0">
                <a:solidFill>
                  <a:srgbClr val="FFFF00"/>
                </a:solidFill>
              </a:rPr>
              <a:t>()  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9.	    </a:t>
            </a:r>
            <a:r>
              <a:rPr lang="en-US" altLang="zh-CN" dirty="0" err="1" smtClean="0">
                <a:solidFill>
                  <a:srgbClr val="FFFF00"/>
                </a:solidFill>
              </a:rPr>
              <a:t>val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sc</a:t>
            </a:r>
            <a:r>
              <a:rPr lang="en-US" altLang="zh-CN" dirty="0" smtClean="0">
                <a:solidFill>
                  <a:srgbClr val="FFFF00"/>
                </a:solidFill>
              </a:rPr>
              <a:t> = new </a:t>
            </a:r>
            <a:r>
              <a:rPr lang="en-US" altLang="zh-CN" dirty="0" err="1" smtClean="0">
                <a:solidFill>
                  <a:srgbClr val="FFFF00"/>
                </a:solidFill>
              </a:rPr>
              <a:t>SparkContext</a:t>
            </a:r>
            <a:r>
              <a:rPr lang="en-US" altLang="zh-CN" dirty="0" smtClean="0">
                <a:solidFill>
                  <a:srgbClr val="FFFF00"/>
                </a:solidFill>
              </a:rPr>
              <a:t>(</a:t>
            </a:r>
            <a:r>
              <a:rPr lang="en-US" altLang="zh-CN" dirty="0" err="1" smtClean="0">
                <a:solidFill>
                  <a:srgbClr val="FFFF00"/>
                </a:solidFill>
              </a:rPr>
              <a:t>conf</a:t>
            </a:r>
            <a:r>
              <a:rPr lang="en-US" altLang="zh-CN" dirty="0" smtClean="0">
                <a:solidFill>
                  <a:srgbClr val="FFFF00"/>
                </a:solidFill>
              </a:rPr>
              <a:t>)  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10.	    </a:t>
            </a:r>
            <a:r>
              <a:rPr lang="en-US" altLang="zh-CN" dirty="0" err="1" smtClean="0">
                <a:solidFill>
                  <a:srgbClr val="FFFF00"/>
                </a:solidFill>
              </a:rPr>
              <a:t>val</a:t>
            </a:r>
            <a:r>
              <a:rPr lang="en-US" altLang="zh-CN" dirty="0" smtClean="0">
                <a:solidFill>
                  <a:srgbClr val="FFFF00"/>
                </a:solidFill>
              </a:rPr>
              <a:t> line = </a:t>
            </a:r>
            <a:r>
              <a:rPr lang="en-US" altLang="zh-CN" dirty="0" err="1" smtClean="0">
                <a:solidFill>
                  <a:srgbClr val="FFFF00"/>
                </a:solidFill>
              </a:rPr>
              <a:t>sc.textFile</a:t>
            </a:r>
            <a:r>
              <a:rPr lang="en-US" altLang="zh-CN" dirty="0" smtClean="0">
                <a:solidFill>
                  <a:srgbClr val="FFFF00"/>
                </a:solidFill>
              </a:rPr>
              <a:t>(</a:t>
            </a:r>
            <a:r>
              <a:rPr lang="en-US" altLang="zh-CN" dirty="0" err="1" smtClean="0">
                <a:solidFill>
                  <a:srgbClr val="FFFF00"/>
                </a:solidFill>
              </a:rPr>
              <a:t>args</a:t>
            </a:r>
            <a:r>
              <a:rPr lang="en-US" altLang="zh-CN" dirty="0" smtClean="0">
                <a:solidFill>
                  <a:srgbClr val="FFFF00"/>
                </a:solidFill>
              </a:rPr>
              <a:t>(0))  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11.	      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 </a:t>
            </a:r>
            <a:r>
              <a:rPr lang="en-US" altLang="zh-CN" dirty="0" err="1" smtClean="0">
                <a:solidFill>
                  <a:srgbClr val="FFFF00"/>
                </a:solidFill>
              </a:rPr>
              <a:t>val</a:t>
            </a:r>
            <a:r>
              <a:rPr lang="en-US" altLang="zh-CN" dirty="0" smtClean="0">
                <a:solidFill>
                  <a:srgbClr val="FFFF00"/>
                </a:solidFill>
              </a:rPr>
              <a:t> result = </a:t>
            </a:r>
            <a:r>
              <a:rPr lang="en-US" altLang="zh-CN" dirty="0" err="1" smtClean="0">
                <a:solidFill>
                  <a:srgbClr val="FFFF00"/>
                </a:solidFill>
              </a:rPr>
              <a:t>line.flatMap</a:t>
            </a:r>
            <a:r>
              <a:rPr lang="en-US" altLang="zh-CN" dirty="0" smtClean="0">
                <a:solidFill>
                  <a:srgbClr val="FFFF00"/>
                </a:solidFill>
              </a:rPr>
              <a:t>(_.split("[^a-</a:t>
            </a:r>
            <a:r>
              <a:rPr lang="en-US" altLang="zh-CN" dirty="0" err="1" smtClean="0">
                <a:solidFill>
                  <a:srgbClr val="FFFF00"/>
                </a:solidFill>
              </a:rPr>
              <a:t>zA</a:t>
            </a:r>
            <a:r>
              <a:rPr lang="en-US" altLang="zh-CN" dirty="0" smtClean="0">
                <a:solidFill>
                  <a:srgbClr val="FFFF00"/>
                </a:solidFill>
              </a:rPr>
              <a:t>-Z]+")).map((_, 1)).</a:t>
            </a:r>
            <a:r>
              <a:rPr lang="en-US" altLang="zh-CN" dirty="0" err="1" smtClean="0">
                <a:solidFill>
                  <a:srgbClr val="FFFF00"/>
                </a:solidFill>
              </a:rPr>
              <a:t>reduceByKey</a:t>
            </a:r>
            <a:r>
              <a:rPr lang="en-US" altLang="zh-CN" dirty="0" smtClean="0">
                <a:solidFill>
                  <a:srgbClr val="FFFF00"/>
                </a:solidFill>
              </a:rPr>
              <a:t>(_+_)  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13.	    </a:t>
            </a:r>
            <a:r>
              <a:rPr lang="en-US" altLang="zh-CN" dirty="0" err="1" smtClean="0">
                <a:solidFill>
                  <a:srgbClr val="FFFF00"/>
                </a:solidFill>
              </a:rPr>
              <a:t>result.saveAsTextFile</a:t>
            </a:r>
            <a:r>
              <a:rPr lang="en-US" altLang="zh-CN" dirty="0" smtClean="0">
                <a:solidFill>
                  <a:srgbClr val="FFFF00"/>
                </a:solidFill>
              </a:rPr>
              <a:t>(</a:t>
            </a:r>
            <a:r>
              <a:rPr lang="en-US" altLang="zh-CN" dirty="0" err="1" smtClean="0">
                <a:solidFill>
                  <a:srgbClr val="FFFF00"/>
                </a:solidFill>
              </a:rPr>
              <a:t>args</a:t>
            </a:r>
            <a:r>
              <a:rPr lang="en-US" altLang="zh-CN" dirty="0" smtClean="0">
                <a:solidFill>
                  <a:srgbClr val="FFFF00"/>
                </a:solidFill>
              </a:rPr>
              <a:t>(1))  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14.	    </a:t>
            </a:r>
            <a:r>
              <a:rPr lang="en-US" altLang="zh-CN" dirty="0" err="1" smtClean="0">
                <a:solidFill>
                  <a:srgbClr val="FFFF00"/>
                </a:solidFill>
              </a:rPr>
              <a:t>sc.stop</a:t>
            </a:r>
            <a:r>
              <a:rPr lang="en-US" altLang="zh-CN" dirty="0" smtClean="0">
                <a:solidFill>
                  <a:srgbClr val="FFFF00"/>
                </a:solidFill>
              </a:rPr>
              <a:t>()  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15.	  }  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16.	}  </a:t>
            </a:r>
            <a:endParaRPr lang="en-US" altLang="zh-CN" dirty="0">
              <a:solidFill>
                <a:srgbClr val="FFFF00"/>
              </a:solidFill>
            </a:endParaRPr>
          </a:p>
        </p:txBody>
      </p:sp>
      <p:pic>
        <p:nvPicPr>
          <p:cNvPr id="10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11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468313" y="188913"/>
            <a:ext cx="50397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chemeClr val="tx1"/>
                </a:solidFill>
              </a:rPr>
              <a:t>六、</a:t>
            </a:r>
            <a:r>
              <a:rPr lang="en-US" altLang="zh-CN" sz="3200" dirty="0" smtClean="0">
                <a:solidFill>
                  <a:schemeClr val="tx1"/>
                </a:solidFill>
              </a:rPr>
              <a:t>Spark</a:t>
            </a:r>
            <a:r>
              <a:rPr lang="zh-CN" altLang="en-US" sz="3200" dirty="0" smtClean="0">
                <a:solidFill>
                  <a:schemeClr val="tx1"/>
                </a:solidFill>
              </a:rPr>
              <a:t>应用开发实战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899852" y="1052736"/>
            <a:ext cx="2663522" cy="609600"/>
            <a:chOff x="0" y="0"/>
            <a:chExt cx="1725" cy="384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100" y="0"/>
              <a:ext cx="1625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zh-CN" alt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生成</a:t>
              </a: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jar</a:t>
              </a:r>
              <a:r>
                <a:rPr lang="zh-CN" alt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包</a:t>
              </a:r>
              <a:endParaRPr lang="zh-CN" altLang="en-US" sz="1800" b="0" dirty="0" smtClean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0"/>
              <a:ext cx="408" cy="384"/>
              <a:chOff x="0" y="0"/>
              <a:chExt cx="1836" cy="1834"/>
            </a:xfrm>
          </p:grpSpPr>
          <p:pic>
            <p:nvPicPr>
              <p:cNvPr id="7" name="Picture 7" descr="b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36" cy="1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83" y="81"/>
                <a:ext cx="1670" cy="1672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19050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92" y="96"/>
              <a:ext cx="263" cy="19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7A19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65E13"/>
                      </a:gs>
                      <a:gs pos="100000">
                        <a:srgbClr val="FFCC2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marL="233363" indent="-233363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636266" y="2132856"/>
            <a:ext cx="7848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FFFF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接下来就可以导出</a:t>
            </a:r>
            <a:r>
              <a:rPr lang="en-US" altLang="zh-CN" sz="2400" dirty="0">
                <a:solidFill>
                  <a:srgbClr val="FFFF00"/>
                </a:solidFill>
                <a:ea typeface="宋体" panose="02010600030101010101" pitchFamily="2" charset="-122"/>
              </a:rPr>
              <a:t>jar</a:t>
            </a:r>
            <a:r>
              <a:rPr lang="zh-CN" altLang="zh-CN" sz="2400" dirty="0">
                <a:solidFill>
                  <a:srgbClr val="FFFF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包了。在</a:t>
            </a:r>
            <a:r>
              <a:rPr lang="en-US" altLang="zh-CN" sz="2400" dirty="0" err="1">
                <a:solidFill>
                  <a:srgbClr val="FFFF00"/>
                </a:solidFill>
                <a:ea typeface="宋体" panose="02010600030101010101" pitchFamily="2" charset="-122"/>
              </a:rPr>
              <a:t>WordCount.Scala</a:t>
            </a:r>
            <a:r>
              <a:rPr lang="zh-CN" altLang="zh-CN" sz="2400" dirty="0">
                <a:solidFill>
                  <a:srgbClr val="FFFF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文件上右击</a:t>
            </a:r>
            <a:r>
              <a:rPr lang="en-US" altLang="zh-CN" sz="2400" dirty="0">
                <a:solidFill>
                  <a:srgbClr val="FFFF00"/>
                </a:solidFill>
                <a:ea typeface="宋体" panose="02010600030101010101" pitchFamily="2" charset="-122"/>
              </a:rPr>
              <a:t>-&gt;Export,</a:t>
            </a:r>
            <a:r>
              <a:rPr lang="zh-CN" altLang="zh-CN" sz="2400" dirty="0">
                <a:solidFill>
                  <a:srgbClr val="FFFF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然后选择</a:t>
            </a:r>
            <a:r>
              <a:rPr lang="en-US" altLang="zh-CN" sz="2400" dirty="0">
                <a:solidFill>
                  <a:srgbClr val="FFFF00"/>
                </a:solidFill>
                <a:ea typeface="宋体" panose="02010600030101010101" pitchFamily="2" charset="-122"/>
              </a:rPr>
              <a:t>JAR file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2208" y="3717032"/>
            <a:ext cx="77579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包名为</a:t>
            </a:r>
            <a:r>
              <a:rPr lang="en-US" altLang="zh-CN" sz="2400" dirty="0" smtClean="0">
                <a:solidFill>
                  <a:srgbClr val="FFFF00"/>
                </a:solidFill>
              </a:rPr>
              <a:t>WC.jar,</a:t>
            </a:r>
            <a:r>
              <a:rPr lang="zh-CN" altLang="en-US" sz="2400" dirty="0" smtClean="0">
                <a:solidFill>
                  <a:srgbClr val="FFFF00"/>
                </a:solidFill>
              </a:rPr>
              <a:t>存放在</a:t>
            </a:r>
            <a:r>
              <a:rPr lang="en-US" altLang="zh-CN" sz="2400" dirty="0" smtClean="0">
                <a:solidFill>
                  <a:srgbClr val="FFFF00"/>
                </a:solidFill>
              </a:rPr>
              <a:t>E</a:t>
            </a:r>
            <a:r>
              <a:rPr lang="zh-CN" altLang="en-US" sz="2400" dirty="0" smtClean="0">
                <a:solidFill>
                  <a:srgbClr val="FFFF00"/>
                </a:solidFill>
              </a:rPr>
              <a:t>：</a:t>
            </a:r>
            <a:r>
              <a:rPr lang="en-US" altLang="zh-CN" sz="2400" dirty="0" smtClean="0">
                <a:solidFill>
                  <a:srgbClr val="FFFF00"/>
                </a:solidFill>
              </a:rPr>
              <a:t>\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myjar</a:t>
            </a:r>
            <a:r>
              <a:rPr lang="zh-CN" altLang="en-US" sz="2400" dirty="0" smtClean="0">
                <a:solidFill>
                  <a:srgbClr val="FFFF00"/>
                </a:solidFill>
              </a:rPr>
              <a:t>目录下。接下来需要把</a:t>
            </a:r>
            <a:r>
              <a:rPr lang="en-US" altLang="zh-CN" sz="2400" dirty="0" smtClean="0">
                <a:solidFill>
                  <a:srgbClr val="FFFF00"/>
                </a:solidFill>
              </a:rPr>
              <a:t>Jar</a:t>
            </a:r>
            <a:r>
              <a:rPr lang="zh-CN" altLang="en-US" sz="2400" dirty="0" smtClean="0">
                <a:solidFill>
                  <a:srgbClr val="FFFF00"/>
                </a:solidFill>
              </a:rPr>
              <a:t>包上传至</a:t>
            </a:r>
            <a:r>
              <a:rPr lang="en-US" altLang="zh-CN" sz="2400" dirty="0" smtClean="0">
                <a:solidFill>
                  <a:srgbClr val="FFFF00"/>
                </a:solidFill>
              </a:rPr>
              <a:t>Spark</a:t>
            </a:r>
            <a:r>
              <a:rPr lang="zh-CN" altLang="en-US" sz="2400" dirty="0" smtClean="0">
                <a:solidFill>
                  <a:srgbClr val="FFFF00"/>
                </a:solidFill>
              </a:rPr>
              <a:t>集群。我用的是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SecureCRT</a:t>
            </a:r>
            <a:r>
              <a:rPr lang="zh-CN" altLang="en-US" sz="2400" dirty="0" smtClean="0">
                <a:solidFill>
                  <a:srgbClr val="FFFF00"/>
                </a:solidFill>
              </a:rPr>
              <a:t>这个工具，用这个工具链接</a:t>
            </a:r>
            <a:r>
              <a:rPr lang="en-US" altLang="zh-CN" sz="2400" dirty="0" smtClean="0">
                <a:solidFill>
                  <a:srgbClr val="FFFF00"/>
                </a:solidFill>
              </a:rPr>
              <a:t>master</a:t>
            </a:r>
            <a:r>
              <a:rPr lang="zh-CN" altLang="en-US" sz="2400" dirty="0" smtClean="0">
                <a:solidFill>
                  <a:srgbClr val="FFFF00"/>
                </a:solidFill>
              </a:rPr>
              <a:t>节点后，按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alt+p</a:t>
            </a:r>
            <a:r>
              <a:rPr lang="zh-CN" altLang="en-US" sz="2400" dirty="0" smtClean="0">
                <a:solidFill>
                  <a:srgbClr val="FFFF00"/>
                </a:solidFill>
              </a:rPr>
              <a:t>即可调出</a:t>
            </a:r>
            <a:r>
              <a:rPr lang="en-US" altLang="zh-CN" sz="2400" dirty="0" smtClean="0">
                <a:solidFill>
                  <a:srgbClr val="FFFF00"/>
                </a:solidFill>
              </a:rPr>
              <a:t>SFTP</a:t>
            </a:r>
            <a:r>
              <a:rPr lang="zh-CN" altLang="en-US" sz="2400" dirty="0" smtClean="0">
                <a:solidFill>
                  <a:srgbClr val="FFFF00"/>
                </a:solidFill>
              </a:rPr>
              <a:t>文件传输窗口。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12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31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400" smtClean="0"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en-US" altLang="zh-CN" sz="3400" smtClean="0">
                <a:latin typeface="黑体" panose="02010609060101010101" pitchFamily="49" charset="-122"/>
                <a:ea typeface="黑体" panose="02010609060101010101" pitchFamily="49" charset="-122"/>
              </a:rPr>
              <a:t>Spark</a:t>
            </a:r>
            <a:r>
              <a:rPr lang="zh-CN" altLang="en-US" sz="3400" smtClean="0">
                <a:latin typeface="黑体" panose="02010609060101010101" pitchFamily="49" charset="-122"/>
                <a:ea typeface="黑体" panose="02010609060101010101" pitchFamily="49" charset="-122"/>
              </a:rPr>
              <a:t>综述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965200" y="1090613"/>
            <a:ext cx="3390900" cy="609600"/>
            <a:chOff x="0" y="0"/>
            <a:chExt cx="2136" cy="384"/>
          </a:xfrm>
        </p:grpSpPr>
        <p:sp>
          <p:nvSpPr>
            <p:cNvPr id="2" name="AutoShape 4"/>
            <p:cNvSpPr>
              <a:spLocks noChangeArrowheads="1"/>
            </p:cNvSpPr>
            <p:nvPr/>
          </p:nvSpPr>
          <p:spPr bwMode="auto">
            <a:xfrm>
              <a:off x="96" y="0"/>
              <a:ext cx="2040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Spark</a:t>
              </a:r>
              <a:r>
                <a:rPr lang="zh-CN" alt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发展现状</a:t>
              </a:r>
            </a:p>
          </p:txBody>
        </p:sp>
        <p:grpSp>
          <p:nvGrpSpPr>
            <p:cNvPr id="11271" name="Group 5"/>
            <p:cNvGrpSpPr>
              <a:grpSpLocks/>
            </p:cNvGrpSpPr>
            <p:nvPr/>
          </p:nvGrpSpPr>
          <p:grpSpPr bwMode="auto">
            <a:xfrm>
              <a:off x="0" y="0"/>
              <a:ext cx="432" cy="384"/>
              <a:chOff x="0" y="0"/>
              <a:chExt cx="432" cy="384"/>
            </a:xfrm>
          </p:grpSpPr>
          <p:grpSp>
            <p:nvGrpSpPr>
              <p:cNvPr id="11272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384"/>
                <a:chOff x="0" y="0"/>
                <a:chExt cx="1836" cy="1834"/>
              </a:xfrm>
            </p:grpSpPr>
            <p:pic>
              <p:nvPicPr>
                <p:cNvPr id="11274" name="Picture 7" descr="ball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836" cy="18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" name="Oval 8"/>
                <p:cNvSpPr>
                  <a:spLocks noChangeArrowheads="1"/>
                </p:cNvSpPr>
                <p:nvPr/>
              </p:nvSpPr>
              <p:spPr bwMode="auto">
                <a:xfrm>
                  <a:off x="81" y="81"/>
                  <a:ext cx="1673" cy="1672"/>
                </a:xfrm>
                <a:prstGeom prst="ellipse">
                  <a:avLst/>
                </a:prstGeom>
                <a:solidFill>
                  <a:srgbClr val="000000">
                    <a:alpha val="50000"/>
                  </a:srgbClr>
                </a:solidFill>
                <a:ln w="19050" cmpd="sng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latin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200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11273" name="Text Box 9"/>
              <p:cNvSpPr txBox="1">
                <a:spLocks noChangeArrowheads="1"/>
              </p:cNvSpPr>
              <p:nvPr/>
            </p:nvSpPr>
            <p:spPr bwMode="auto">
              <a:xfrm>
                <a:off x="96" y="9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997A1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765E13"/>
                        </a:gs>
                        <a:gs pos="100000">
                          <a:srgbClr val="FFCC29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 marL="233363" indent="-233363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lang="en-US" altLang="zh-CN" sz="20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3</a:t>
                </a:r>
              </a:p>
            </p:txBody>
          </p:sp>
        </p:grpSp>
      </p:grpSp>
      <p:sp>
        <p:nvSpPr>
          <p:cNvPr id="11268" name="矩形 3"/>
          <p:cNvSpPr>
            <a:spLocks noChangeArrowheads="1"/>
          </p:cNvSpPr>
          <p:nvPr/>
        </p:nvSpPr>
        <p:spPr bwMode="auto">
          <a:xfrm>
            <a:off x="992188" y="1827212"/>
            <a:ext cx="775627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Spark</a:t>
            </a:r>
            <a:r>
              <a:rPr lang="zh-CN" altLang="en-US" sz="2400" dirty="0" smtClean="0">
                <a:solidFill>
                  <a:srgbClr val="FFFF00"/>
                </a:solidFill>
              </a:rPr>
              <a:t>生态随着</a:t>
            </a:r>
            <a:r>
              <a:rPr lang="en-US" altLang="zh-CN" sz="2400" dirty="0" smtClean="0">
                <a:solidFill>
                  <a:srgbClr val="FFFF00"/>
                </a:solidFill>
              </a:rPr>
              <a:t>BDAS</a:t>
            </a:r>
            <a:r>
              <a:rPr lang="zh-CN" altLang="en-US" sz="2400" dirty="0" smtClean="0">
                <a:solidFill>
                  <a:srgbClr val="FFFF00"/>
                </a:solidFill>
              </a:rPr>
              <a:t>的完善，已经成型。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Spark</a:t>
            </a:r>
            <a:r>
              <a:rPr lang="zh-CN" altLang="en-US" sz="2400" dirty="0" smtClean="0">
                <a:solidFill>
                  <a:srgbClr val="FFFF00"/>
                </a:solidFill>
              </a:rPr>
              <a:t>全面兼容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Hadoop</a:t>
            </a:r>
            <a:r>
              <a:rPr lang="zh-CN" altLang="en-US" sz="2400" dirty="0" smtClean="0">
                <a:solidFill>
                  <a:srgbClr val="FFFF00"/>
                </a:solidFill>
              </a:rPr>
              <a:t>的</a:t>
            </a:r>
            <a:r>
              <a:rPr lang="zh-CN" altLang="en-US" sz="2400" dirty="0">
                <a:solidFill>
                  <a:srgbClr val="FFFF00"/>
                </a:solidFill>
              </a:rPr>
              <a:t>数据持久层</a:t>
            </a:r>
            <a:r>
              <a:rPr lang="zh-CN" altLang="en-US" sz="2400" dirty="0" smtClean="0">
                <a:solidFill>
                  <a:srgbClr val="FFFF00"/>
                </a:solidFill>
              </a:rPr>
              <a:t>。从而</a:t>
            </a:r>
            <a:r>
              <a:rPr lang="zh-CN" altLang="en-US" sz="2400" dirty="0">
                <a:solidFill>
                  <a:srgbClr val="FFFF00"/>
                </a:solidFill>
              </a:rPr>
              <a:t>让把计算任务从原来的</a:t>
            </a:r>
            <a:r>
              <a:rPr lang="en-US" altLang="zh-CN" sz="2400" dirty="0" err="1">
                <a:solidFill>
                  <a:srgbClr val="FFFF00"/>
                </a:solidFill>
              </a:rPr>
              <a:t>MapReduce</a:t>
            </a:r>
            <a:r>
              <a:rPr lang="zh-CN" altLang="en-US" sz="2400" dirty="0" smtClean="0">
                <a:solidFill>
                  <a:srgbClr val="FFFF00"/>
                </a:solidFill>
              </a:rPr>
              <a:t>计算</a:t>
            </a:r>
            <a:r>
              <a:rPr lang="zh-CN" altLang="en-US" sz="2400" dirty="0">
                <a:solidFill>
                  <a:srgbClr val="FFFF00"/>
                </a:solidFill>
              </a:rPr>
              <a:t>任务</a:t>
            </a:r>
            <a:r>
              <a:rPr lang="zh-CN" altLang="en-US" sz="2400" dirty="0" smtClean="0">
                <a:solidFill>
                  <a:srgbClr val="FFFF00"/>
                </a:solidFill>
              </a:rPr>
              <a:t>迁移</a:t>
            </a:r>
            <a:r>
              <a:rPr lang="zh-CN" altLang="en-US" sz="2400" dirty="0">
                <a:solidFill>
                  <a:srgbClr val="FFFF00"/>
                </a:solidFill>
              </a:rPr>
              <a:t>到</a:t>
            </a:r>
            <a:r>
              <a:rPr lang="en-US" altLang="zh-CN" sz="2400" dirty="0">
                <a:solidFill>
                  <a:srgbClr val="FFFF00"/>
                </a:solidFill>
              </a:rPr>
              <a:t>Spark</a:t>
            </a:r>
            <a:r>
              <a:rPr lang="zh-CN" altLang="en-US" sz="2400" dirty="0">
                <a:solidFill>
                  <a:srgbClr val="FFFF00"/>
                </a:solidFill>
              </a:rPr>
              <a:t>中更加简单</a:t>
            </a:r>
            <a:r>
              <a:rPr lang="zh-CN" altLang="en-US" sz="2400" dirty="0" smtClean="0">
                <a:solidFill>
                  <a:srgbClr val="FFFF00"/>
                </a:solidFill>
              </a:rPr>
              <a:t>。</a:t>
            </a:r>
            <a:endParaRPr lang="en-US" altLang="zh-CN" sz="2400" dirty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FFFF00"/>
                </a:solidFill>
              </a:rPr>
              <a:t>目前</a:t>
            </a:r>
            <a:r>
              <a:rPr lang="en-US" altLang="zh-CN" sz="2400" dirty="0" smtClean="0">
                <a:solidFill>
                  <a:srgbClr val="FFFF00"/>
                </a:solidFill>
              </a:rPr>
              <a:t>Spark</a:t>
            </a:r>
            <a:r>
              <a:rPr lang="zh-CN" altLang="en-US" sz="2400" dirty="0" smtClean="0">
                <a:solidFill>
                  <a:srgbClr val="FFFF00"/>
                </a:solidFill>
              </a:rPr>
              <a:t>的工业应用在国内已经大范围落地。包括</a:t>
            </a:r>
            <a:r>
              <a:rPr lang="en-US" altLang="zh-CN" sz="2400" dirty="0" smtClean="0">
                <a:solidFill>
                  <a:srgbClr val="FFFF00"/>
                </a:solidFill>
              </a:rPr>
              <a:t>BAT</a:t>
            </a:r>
            <a:r>
              <a:rPr lang="zh-CN" altLang="en-US" sz="2400" dirty="0" smtClean="0">
                <a:solidFill>
                  <a:srgbClr val="FFFF00"/>
                </a:solidFill>
              </a:rPr>
              <a:t>在内的一众互联网公司都建立了自己的</a:t>
            </a:r>
            <a:r>
              <a:rPr lang="en-US" altLang="zh-CN" sz="2400" dirty="0" smtClean="0">
                <a:solidFill>
                  <a:srgbClr val="FFFF00"/>
                </a:solidFill>
              </a:rPr>
              <a:t>Spark</a:t>
            </a:r>
            <a:r>
              <a:rPr lang="zh-CN" altLang="en-US" sz="2400" dirty="0" smtClean="0">
                <a:solidFill>
                  <a:srgbClr val="FFFF00"/>
                </a:solidFill>
              </a:rPr>
              <a:t>集群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11269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776" y="4135536"/>
            <a:ext cx="3765085" cy="23594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468313" y="188913"/>
            <a:ext cx="50397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chemeClr val="tx1"/>
                </a:solidFill>
              </a:rPr>
              <a:t>六、</a:t>
            </a:r>
            <a:r>
              <a:rPr lang="en-US" altLang="zh-CN" sz="3200" dirty="0" smtClean="0">
                <a:solidFill>
                  <a:schemeClr val="tx1"/>
                </a:solidFill>
              </a:rPr>
              <a:t>Spark</a:t>
            </a:r>
            <a:r>
              <a:rPr lang="zh-CN" altLang="en-US" sz="3200" dirty="0" smtClean="0">
                <a:solidFill>
                  <a:schemeClr val="tx1"/>
                </a:solidFill>
              </a:rPr>
              <a:t>应用开发实战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899852" y="1052736"/>
            <a:ext cx="2736094" cy="609600"/>
            <a:chOff x="0" y="0"/>
            <a:chExt cx="1772" cy="384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100" y="0"/>
              <a:ext cx="1672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zh-CN" alt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运行</a:t>
              </a: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Jar</a:t>
              </a:r>
              <a:endParaRPr lang="zh-CN" altLang="en-US" sz="1800" b="0" dirty="0" smtClean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0"/>
              <a:ext cx="408" cy="384"/>
              <a:chOff x="0" y="0"/>
              <a:chExt cx="1836" cy="1834"/>
            </a:xfrm>
          </p:grpSpPr>
          <p:pic>
            <p:nvPicPr>
              <p:cNvPr id="7" name="Picture 7" descr="b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36" cy="1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83" y="81"/>
                <a:ext cx="1670" cy="1672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19050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92" y="96"/>
              <a:ext cx="263" cy="19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7A19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65E13"/>
                      </a:gs>
                      <a:gs pos="100000">
                        <a:srgbClr val="FFCC2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marL="233363" indent="-233363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899852" y="2060848"/>
            <a:ext cx="70853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在</a:t>
            </a:r>
            <a:r>
              <a:rPr lang="en-US" altLang="zh-CN" sz="2400" dirty="0" smtClean="0">
                <a:solidFill>
                  <a:srgbClr val="FFFF00"/>
                </a:solidFill>
              </a:rPr>
              <a:t>HDFS</a:t>
            </a:r>
            <a:r>
              <a:rPr lang="zh-CN" altLang="en-US" sz="2400" dirty="0" smtClean="0">
                <a:solidFill>
                  <a:srgbClr val="FFFF00"/>
                </a:solidFill>
              </a:rPr>
              <a:t>上传一个测试文本，用于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wordcount</a:t>
            </a:r>
            <a:r>
              <a:rPr lang="zh-CN" altLang="en-US" sz="2400" dirty="0" smtClean="0">
                <a:solidFill>
                  <a:srgbClr val="FFFF00"/>
                </a:solidFill>
              </a:rPr>
              <a:t>。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en-US" altLang="zh-CN" sz="2400" dirty="0" err="1" smtClean="0">
                <a:solidFill>
                  <a:srgbClr val="FFFF00"/>
                </a:solidFill>
              </a:rPr>
              <a:t>hadoop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fs</a:t>
            </a:r>
            <a:r>
              <a:rPr lang="en-US" altLang="zh-CN" sz="2400" dirty="0" smtClean="0">
                <a:solidFill>
                  <a:srgbClr val="FFFF00"/>
                </a:solidFill>
              </a:rPr>
              <a:t> -put Jane1.txt /Spark/Jane1.txt 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1321" y="3323922"/>
            <a:ext cx="8036156" cy="157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50"/>
              </a:lnSpc>
              <a:spcAft>
                <a:spcPts val="0"/>
              </a:spcAft>
            </a:pPr>
            <a:r>
              <a:rPr lang="zh-CN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切换到目录</a:t>
            </a:r>
            <a:r>
              <a:rPr lang="en-US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SPARK_HOME/bin</a:t>
            </a:r>
            <a:r>
              <a:rPr lang="zh-CN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目录下：在</a:t>
            </a:r>
            <a:r>
              <a:rPr lang="en-US" altLang="zh-CN" sz="2400" kern="100" dirty="0" err="1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shell</a:t>
            </a:r>
            <a:r>
              <a:rPr lang="zh-CN" altLang="zh-CN" sz="2400" kern="100" dirty="0" smtClean="0">
                <a:solidFill>
                  <a:srgbClr val="FFFF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中执行以下命令：</a:t>
            </a:r>
            <a:endParaRPr lang="en-US" altLang="zh-CN" sz="2400" kern="100" dirty="0">
              <a:solidFill>
                <a:srgbClr val="FFFF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50"/>
              </a:lnSpc>
              <a:spcAft>
                <a:spcPts val="0"/>
              </a:spcAft>
            </a:pPr>
            <a:r>
              <a:rPr lang="en-US" altLang="zh-CN" sz="2400" kern="100" dirty="0" smtClean="0">
                <a:solidFill>
                  <a:srgbClr val="FFF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./spark-submit --class </a:t>
            </a:r>
            <a:r>
              <a:rPr lang="en-US" altLang="zh-CN" sz="2400" kern="100" dirty="0" err="1" smtClean="0">
                <a:solidFill>
                  <a:srgbClr val="FFF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cn.hunan.WordCount</a:t>
            </a:r>
            <a:r>
              <a:rPr lang="en-US" altLang="zh-CN" sz="2400" kern="100" dirty="0" smtClean="0">
                <a:solidFill>
                  <a:srgbClr val="FFF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--</a:t>
            </a:r>
          </a:p>
          <a:p>
            <a:pPr marL="342900" lvl="0" indent="-342900">
              <a:lnSpc>
                <a:spcPts val="135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altLang="zh-CN" sz="2400" kern="100" dirty="0">
              <a:solidFill>
                <a:srgbClr val="FFFF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ts val="135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2400" kern="100" dirty="0" smtClean="0">
                <a:solidFill>
                  <a:srgbClr val="FFF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master yarn ~/</a:t>
            </a:r>
            <a:r>
              <a:rPr lang="en-US" altLang="zh-CN" sz="2400" kern="100" dirty="0" err="1" smtClean="0">
                <a:solidFill>
                  <a:srgbClr val="FFF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HunanJar</a:t>
            </a:r>
            <a:r>
              <a:rPr lang="en-US" altLang="zh-CN" sz="2400" kern="100" dirty="0" smtClean="0">
                <a:solidFill>
                  <a:srgbClr val="FFF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/WC.jar /Spark/Jane1.txt</a:t>
            </a:r>
          </a:p>
          <a:p>
            <a:pPr lvl="0">
              <a:lnSpc>
                <a:spcPts val="1350"/>
              </a:lnSpc>
              <a:spcAft>
                <a:spcPts val="0"/>
              </a:spcAft>
              <a:tabLst>
                <a:tab pos="457200" algn="l"/>
              </a:tabLst>
            </a:pPr>
            <a:endParaRPr lang="en-US" altLang="zh-CN" sz="2400" kern="100" dirty="0">
              <a:solidFill>
                <a:srgbClr val="FFFF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ts val="135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2400" kern="100" dirty="0" smtClean="0">
                <a:solidFill>
                  <a:srgbClr val="FFF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/Spark/out  </a:t>
            </a:r>
            <a:endParaRPr lang="zh-CN" altLang="zh-CN" sz="24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58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468313" y="188913"/>
            <a:ext cx="50397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chemeClr val="tx1"/>
                </a:solidFill>
              </a:rPr>
              <a:t>六、</a:t>
            </a:r>
            <a:r>
              <a:rPr lang="en-US" altLang="zh-CN" sz="3200" dirty="0" smtClean="0">
                <a:solidFill>
                  <a:schemeClr val="tx1"/>
                </a:solidFill>
              </a:rPr>
              <a:t>Spark</a:t>
            </a:r>
            <a:r>
              <a:rPr lang="zh-CN" altLang="en-US" sz="3200" dirty="0" smtClean="0">
                <a:solidFill>
                  <a:schemeClr val="tx1"/>
                </a:solidFill>
              </a:rPr>
              <a:t>应用开发实战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899852" y="1052736"/>
            <a:ext cx="2952264" cy="609600"/>
            <a:chOff x="0" y="0"/>
            <a:chExt cx="1912" cy="384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100" y="0"/>
              <a:ext cx="1812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zh-CN" alt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运行结果</a:t>
              </a:r>
              <a:endParaRPr lang="zh-CN" altLang="en-US" sz="1800" b="0" dirty="0" smtClean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0"/>
              <a:ext cx="408" cy="384"/>
              <a:chOff x="0" y="0"/>
              <a:chExt cx="1836" cy="1834"/>
            </a:xfrm>
          </p:grpSpPr>
          <p:pic>
            <p:nvPicPr>
              <p:cNvPr id="7" name="Picture 7" descr="b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36" cy="1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83" y="81"/>
                <a:ext cx="1670" cy="1672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19050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92" y="96"/>
              <a:ext cx="263" cy="19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7A19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65E13"/>
                      </a:gs>
                      <a:gs pos="100000">
                        <a:srgbClr val="FFCC2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marL="233363" indent="-233363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892188" y="2132856"/>
            <a:ext cx="77842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FFFF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等待执行结束后就可以看到在</a:t>
            </a:r>
            <a:r>
              <a:rPr lang="en-US" altLang="zh-CN" sz="2400" dirty="0">
                <a:solidFill>
                  <a:srgbClr val="FFFF00"/>
                </a:solidFill>
                <a:ea typeface="宋体" panose="02010600030101010101" pitchFamily="2" charset="-122"/>
              </a:rPr>
              <a:t>HDFS://Spark/out</a:t>
            </a:r>
            <a:r>
              <a:rPr lang="zh-CN" altLang="zh-CN" sz="2400" dirty="0">
                <a:solidFill>
                  <a:srgbClr val="FFFF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目录下生成了以下文件：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53" y="3140968"/>
            <a:ext cx="8015135" cy="779564"/>
          </a:xfrm>
          <a:prstGeom prst="rect">
            <a:avLst/>
          </a:prstGeom>
        </p:spPr>
      </p:pic>
      <p:pic>
        <p:nvPicPr>
          <p:cNvPr id="11" name="图片 10" descr="http://img.blog.csdn.net/2016040710173697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18" y="1028506"/>
            <a:ext cx="6995795" cy="4666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15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6310313"/>
            <a:ext cx="223361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8131" name="Rectangle 8"/>
          <p:cNvSpPr>
            <a:spLocks noChangeArrowheads="1"/>
          </p:cNvSpPr>
          <p:nvPr/>
        </p:nvSpPr>
        <p:spPr bwMode="auto">
          <a:xfrm>
            <a:off x="468313" y="188913"/>
            <a:ext cx="3889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chemeClr val="tx1"/>
                </a:solidFill>
              </a:rPr>
              <a:t>七、</a:t>
            </a:r>
            <a:r>
              <a:rPr lang="zh-CN" altLang="en-US" sz="3200" dirty="0">
                <a:solidFill>
                  <a:schemeClr val="tx1"/>
                </a:solidFill>
              </a:rPr>
              <a:t>函数</a:t>
            </a:r>
            <a:r>
              <a:rPr lang="zh-CN" altLang="en-US" sz="3200" dirty="0" smtClean="0">
                <a:solidFill>
                  <a:schemeClr val="tx1"/>
                </a:solidFill>
              </a:rPr>
              <a:t>式编程简介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1042988" y="1125538"/>
            <a:ext cx="4176712" cy="609600"/>
            <a:chOff x="0" y="0"/>
            <a:chExt cx="2705" cy="384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100" y="0"/>
              <a:ext cx="2605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zh-CN" alt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为什么要学</a:t>
              </a:r>
              <a:r>
                <a:rPr lang="en-US" altLang="zh-CN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Scala</a:t>
              </a:r>
              <a:r>
                <a:rPr lang="zh-CN" alt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？</a:t>
              </a:r>
              <a:endParaRPr lang="zh-CN" altLang="en-US" sz="1800" b="0" dirty="0" smtClean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8136" name="Group 6"/>
            <p:cNvGrpSpPr>
              <a:grpSpLocks/>
            </p:cNvGrpSpPr>
            <p:nvPr/>
          </p:nvGrpSpPr>
          <p:grpSpPr bwMode="auto">
            <a:xfrm>
              <a:off x="0" y="0"/>
              <a:ext cx="408" cy="384"/>
              <a:chOff x="0" y="0"/>
              <a:chExt cx="1836" cy="1834"/>
            </a:xfrm>
          </p:grpSpPr>
          <p:pic>
            <p:nvPicPr>
              <p:cNvPr id="48138" name="Picture 7" descr="b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36" cy="1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4" name="Oval 8"/>
              <p:cNvSpPr>
                <a:spLocks noChangeArrowheads="1"/>
              </p:cNvSpPr>
              <p:nvPr/>
            </p:nvSpPr>
            <p:spPr bwMode="auto">
              <a:xfrm>
                <a:off x="83" y="81"/>
                <a:ext cx="1670" cy="1672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19050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2" y="96"/>
              <a:ext cx="263" cy="19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7A19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65E13"/>
                      </a:gs>
                      <a:gs pos="100000">
                        <a:srgbClr val="FFCC2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marL="233363" indent="-233363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zh-CN" altLang="en-US" sz="20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en-US" sz="2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071563" y="2092325"/>
            <a:ext cx="7532687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altLang="zh-CN" sz="2400" kern="100" dirty="0" err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zh-CN" sz="2400" kern="1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kern="1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Spark</a:t>
            </a:r>
            <a:r>
              <a:rPr lang="zh-CN" altLang="zh-CN" sz="2400" kern="1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的原生语言。而</a:t>
            </a:r>
            <a:r>
              <a:rPr lang="en-US" altLang="zh-CN" sz="2400" kern="1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Spark</a:t>
            </a:r>
            <a:r>
              <a:rPr lang="zh-CN" altLang="zh-CN" sz="2400" kern="1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又是一个开源项目，开源项目一般是免费供大家使用，源代码也是完全公开。这是开源的优势。</a:t>
            </a:r>
          </a:p>
          <a:p>
            <a:pPr algn="just">
              <a:spcAft>
                <a:spcPts val="0"/>
              </a:spcAft>
              <a:defRPr/>
            </a:pPr>
            <a:r>
              <a:rPr lang="zh-CN" altLang="zh-CN" sz="2400" kern="1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但是开源软件正因为是免费的，所以在遇到问题的时候，软件作者并没有义务为你解决问题，如果用的是收费的商业软件，就有很多的售后支持。所以，对于开源使用者来说，了解源码是必须要做的功课。而且这些源码都是世界顶尖的程序猿所写，在阅读源代码的过程中也能够学到很多编程的技巧。</a:t>
            </a:r>
          </a:p>
        </p:txBody>
      </p:sp>
      <p:pic>
        <p:nvPicPr>
          <p:cNvPr id="48134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6310313"/>
            <a:ext cx="223361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042988" y="1125538"/>
            <a:ext cx="3025775" cy="609600"/>
            <a:chOff x="0" y="0"/>
            <a:chExt cx="1959" cy="384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100" y="0"/>
              <a:ext cx="1859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Scala</a:t>
              </a:r>
              <a:r>
                <a:rPr lang="zh-CN" alt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特点</a:t>
              </a:r>
              <a:endParaRPr lang="zh-CN" altLang="en-US" sz="1800" b="0" dirty="0" smtClean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9160" name="Group 6"/>
            <p:cNvGrpSpPr>
              <a:grpSpLocks/>
            </p:cNvGrpSpPr>
            <p:nvPr/>
          </p:nvGrpSpPr>
          <p:grpSpPr bwMode="auto">
            <a:xfrm>
              <a:off x="0" y="0"/>
              <a:ext cx="408" cy="384"/>
              <a:chOff x="0" y="0"/>
              <a:chExt cx="1836" cy="1834"/>
            </a:xfrm>
          </p:grpSpPr>
          <p:pic>
            <p:nvPicPr>
              <p:cNvPr id="49162" name="Picture 7" descr="b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36" cy="1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1" name="Oval 8"/>
              <p:cNvSpPr>
                <a:spLocks noChangeArrowheads="1"/>
              </p:cNvSpPr>
              <p:nvPr/>
            </p:nvSpPr>
            <p:spPr bwMode="auto">
              <a:xfrm>
                <a:off x="83" y="81"/>
                <a:ext cx="1670" cy="1672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19050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93" y="96"/>
              <a:ext cx="262" cy="19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997A19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65E13"/>
                      </a:gs>
                      <a:gs pos="100000">
                        <a:srgbClr val="FFCC2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marL="233363" indent="-233363"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00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49157" name="矩形 1"/>
          <p:cNvSpPr>
            <a:spLocks noChangeArrowheads="1"/>
          </p:cNvSpPr>
          <p:nvPr/>
        </p:nvSpPr>
        <p:spPr bwMode="auto">
          <a:xfrm>
            <a:off x="1035050" y="2276475"/>
            <a:ext cx="751522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FFFF00"/>
                </a:solidFill>
              </a:rPr>
              <a:t>Scala</a:t>
            </a:r>
            <a:r>
              <a:rPr lang="zh-CN" altLang="en-US" sz="2400" dirty="0">
                <a:solidFill>
                  <a:srgbClr val="FFFF00"/>
                </a:solidFill>
              </a:rPr>
              <a:t>是一门多范式的编程语言，并集成面向对象编程和函数式编程的各种特性</a:t>
            </a:r>
            <a:r>
              <a:rPr lang="zh-CN" altLang="en-US" sz="2400" dirty="0" smtClean="0">
                <a:solidFill>
                  <a:srgbClr val="FFFF00"/>
                </a:solidFill>
              </a:rPr>
              <a:t>。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FFFF00"/>
                </a:solidFill>
              </a:rPr>
              <a:t>这种</a:t>
            </a:r>
            <a:r>
              <a:rPr lang="zh-CN" altLang="en-US" sz="2400" dirty="0">
                <a:solidFill>
                  <a:srgbClr val="FFFF00"/>
                </a:solidFill>
              </a:rPr>
              <a:t>语言和</a:t>
            </a:r>
            <a:r>
              <a:rPr lang="en-US" altLang="zh-CN" sz="2400" dirty="0">
                <a:solidFill>
                  <a:srgbClr val="FFFF00"/>
                </a:solidFill>
              </a:rPr>
              <a:t>Java</a:t>
            </a:r>
            <a:r>
              <a:rPr lang="zh-CN" altLang="en-US" sz="2400" dirty="0">
                <a:solidFill>
                  <a:srgbClr val="FFFF00"/>
                </a:solidFill>
              </a:rPr>
              <a:t>语言一样，运行在</a:t>
            </a:r>
            <a:r>
              <a:rPr lang="en-US" altLang="zh-CN" sz="2400" dirty="0">
                <a:solidFill>
                  <a:srgbClr val="FFFF00"/>
                </a:solidFill>
              </a:rPr>
              <a:t>Java</a:t>
            </a:r>
            <a:r>
              <a:rPr lang="zh-CN" altLang="en-US" sz="2400" dirty="0">
                <a:solidFill>
                  <a:srgbClr val="FFFF00"/>
                </a:solidFill>
              </a:rPr>
              <a:t>虚拟机</a:t>
            </a:r>
            <a:r>
              <a:rPr lang="en-US" altLang="zh-CN" sz="2400" dirty="0">
                <a:solidFill>
                  <a:srgbClr val="FFFF00"/>
                </a:solidFill>
              </a:rPr>
              <a:t>JVM</a:t>
            </a:r>
            <a:r>
              <a:rPr lang="zh-CN" altLang="en-US" sz="2400" dirty="0">
                <a:solidFill>
                  <a:srgbClr val="FFFF00"/>
                </a:solidFill>
              </a:rPr>
              <a:t>之上所以，</a:t>
            </a:r>
            <a:r>
              <a:rPr lang="en-US" altLang="zh-CN" sz="2400" dirty="0" err="1">
                <a:solidFill>
                  <a:srgbClr val="FFFF00"/>
                </a:solidFill>
              </a:rPr>
              <a:t>Scala</a:t>
            </a:r>
            <a:r>
              <a:rPr lang="zh-CN" altLang="en-US" sz="2400" dirty="0">
                <a:solidFill>
                  <a:srgbClr val="FFFF00"/>
                </a:solidFill>
              </a:rPr>
              <a:t>能够和</a:t>
            </a:r>
            <a:r>
              <a:rPr lang="en-US" altLang="zh-CN" sz="2400" dirty="0">
                <a:solidFill>
                  <a:srgbClr val="FFFF00"/>
                </a:solidFill>
              </a:rPr>
              <a:t>Java</a:t>
            </a:r>
            <a:r>
              <a:rPr lang="zh-CN" altLang="en-US" sz="2400" dirty="0">
                <a:solidFill>
                  <a:srgbClr val="FFFF00"/>
                </a:solidFill>
              </a:rPr>
              <a:t>无缝集成，只要将</a:t>
            </a:r>
            <a:r>
              <a:rPr lang="en-US" altLang="zh-CN" sz="2400" dirty="0">
                <a:solidFill>
                  <a:srgbClr val="FFFF00"/>
                </a:solidFill>
              </a:rPr>
              <a:t>jar</a:t>
            </a:r>
            <a:r>
              <a:rPr lang="zh-CN" altLang="en-US" sz="2400" dirty="0">
                <a:solidFill>
                  <a:srgbClr val="FFFF00"/>
                </a:solidFill>
              </a:rPr>
              <a:t>包导进来，里面的类可以随便用</a:t>
            </a:r>
            <a:r>
              <a:rPr lang="zh-CN" altLang="en-US" sz="2400" dirty="0" smtClean="0">
                <a:solidFill>
                  <a:srgbClr val="FFFF00"/>
                </a:solidFill>
              </a:rPr>
              <a:t>。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FFFF00"/>
                </a:solidFill>
              </a:rPr>
              <a:t>所以</a:t>
            </a:r>
            <a:r>
              <a:rPr lang="en-US" altLang="zh-CN" sz="2400" dirty="0">
                <a:solidFill>
                  <a:srgbClr val="FFFF00"/>
                </a:solidFill>
              </a:rPr>
              <a:t>Java</a:t>
            </a:r>
            <a:r>
              <a:rPr lang="zh-CN" altLang="en-US" sz="2400" dirty="0">
                <a:solidFill>
                  <a:srgbClr val="FFFF00"/>
                </a:solidFill>
              </a:rPr>
              <a:t>程序猿能够很快上手</a:t>
            </a:r>
            <a:r>
              <a:rPr lang="en-US" altLang="zh-CN" sz="2400" dirty="0" err="1">
                <a:solidFill>
                  <a:srgbClr val="FFFF00"/>
                </a:solidFill>
              </a:rPr>
              <a:t>Scala</a:t>
            </a:r>
            <a:r>
              <a:rPr lang="zh-CN" altLang="en-US" sz="2400" dirty="0">
                <a:solidFill>
                  <a:srgbClr val="FFFF00"/>
                </a:solidFill>
              </a:rPr>
              <a:t>。对于熟悉</a:t>
            </a:r>
            <a:r>
              <a:rPr lang="en-US" altLang="zh-CN" sz="2400" dirty="0">
                <a:solidFill>
                  <a:srgbClr val="FFFF00"/>
                </a:solidFill>
              </a:rPr>
              <a:t>Python</a:t>
            </a:r>
            <a:r>
              <a:rPr lang="zh-CN" altLang="en-US" sz="2400" dirty="0">
                <a:solidFill>
                  <a:srgbClr val="FFFF00"/>
                </a:solidFill>
              </a:rPr>
              <a:t>的同学来说也同样。</a:t>
            </a:r>
          </a:p>
        </p:txBody>
      </p:sp>
      <p:pic>
        <p:nvPicPr>
          <p:cNvPr id="49158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23529" y="260649"/>
            <a:ext cx="49548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chemeClr val="tx1"/>
                </a:solidFill>
              </a:rPr>
              <a:t>七、</a:t>
            </a:r>
            <a:r>
              <a:rPr lang="zh-CN" altLang="en-US" sz="3200" dirty="0">
                <a:solidFill>
                  <a:schemeClr val="tx1"/>
                </a:solidFill>
              </a:rPr>
              <a:t>函数</a:t>
            </a:r>
            <a:r>
              <a:rPr lang="zh-CN" altLang="en-US" sz="3200" dirty="0" smtClean="0">
                <a:solidFill>
                  <a:schemeClr val="tx1"/>
                </a:solidFill>
              </a:rPr>
              <a:t>式编程简介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7" name="Group 3"/>
          <p:cNvGrpSpPr>
            <a:grpSpLocks/>
          </p:cNvGrpSpPr>
          <p:nvPr/>
        </p:nvGrpSpPr>
        <p:grpSpPr bwMode="auto">
          <a:xfrm>
            <a:off x="900113" y="1058863"/>
            <a:ext cx="3390900" cy="609600"/>
            <a:chOff x="0" y="0"/>
            <a:chExt cx="2136" cy="384"/>
          </a:xfrm>
        </p:grpSpPr>
        <p:sp>
          <p:nvSpPr>
            <p:cNvPr id="50183" name="AutoShape 4"/>
            <p:cNvSpPr>
              <a:spLocks noChangeArrowheads="1"/>
            </p:cNvSpPr>
            <p:nvPr/>
          </p:nvSpPr>
          <p:spPr bwMode="auto">
            <a:xfrm>
              <a:off x="96" y="0"/>
              <a:ext cx="2040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黑体" panose="02010609060101010101" pitchFamily="49" charset="-122"/>
                </a:rPr>
                <a:t>函数式编程</a:t>
              </a:r>
            </a:p>
          </p:txBody>
        </p:sp>
        <p:grpSp>
          <p:nvGrpSpPr>
            <p:cNvPr id="50184" name="Group 5"/>
            <p:cNvGrpSpPr>
              <a:grpSpLocks/>
            </p:cNvGrpSpPr>
            <p:nvPr/>
          </p:nvGrpSpPr>
          <p:grpSpPr bwMode="auto">
            <a:xfrm>
              <a:off x="0" y="0"/>
              <a:ext cx="432" cy="384"/>
              <a:chOff x="0" y="0"/>
              <a:chExt cx="432" cy="384"/>
            </a:xfrm>
          </p:grpSpPr>
          <p:grpSp>
            <p:nvGrpSpPr>
              <p:cNvPr id="50185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384"/>
                <a:chOff x="0" y="0"/>
                <a:chExt cx="1836" cy="1834"/>
              </a:xfrm>
            </p:grpSpPr>
            <p:pic>
              <p:nvPicPr>
                <p:cNvPr id="50187" name="Picture 7" descr="ball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836" cy="18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" name="Oval 8"/>
                <p:cNvSpPr>
                  <a:spLocks noChangeArrowheads="1"/>
                </p:cNvSpPr>
                <p:nvPr/>
              </p:nvSpPr>
              <p:spPr bwMode="auto">
                <a:xfrm>
                  <a:off x="81" y="81"/>
                  <a:ext cx="1673" cy="1672"/>
                </a:xfrm>
                <a:prstGeom prst="ellipse">
                  <a:avLst/>
                </a:prstGeom>
                <a:solidFill>
                  <a:srgbClr val="000000">
                    <a:alpha val="50000"/>
                  </a:srgbClr>
                </a:solidFill>
                <a:ln w="19050" cmpd="sng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latin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200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67593" name="Text Box 9"/>
              <p:cNvSpPr txBox="1">
                <a:spLocks noChangeArrowheads="1"/>
              </p:cNvSpPr>
              <p:nvPr/>
            </p:nvSpPr>
            <p:spPr bwMode="auto">
              <a:xfrm>
                <a:off x="96" y="9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997A1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765E13"/>
                        </a:gs>
                        <a:gs pos="100000">
                          <a:srgbClr val="FFCC29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 marL="233363" indent="-233363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lang="en-US" sz="2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3</a:t>
                </a:r>
                <a:endParaRPr lang="en-US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pic>
        <p:nvPicPr>
          <p:cNvPr id="5018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6310313"/>
            <a:ext cx="223361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927100" y="1966913"/>
            <a:ext cx="7100888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altLang="zh-CN" sz="2400" kern="100" dirty="0" err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zh-CN" sz="2400" kern="1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作为一个多范式</a:t>
            </a:r>
            <a:r>
              <a:rPr lang="zh-CN" altLang="zh-CN" sz="2400" kern="100" dirty="0" smtClean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编程语言。</a:t>
            </a:r>
            <a:r>
              <a:rPr lang="zh-CN" altLang="zh-CN" sz="2400" kern="1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虽然</a:t>
            </a:r>
            <a:r>
              <a:rPr lang="en-US" altLang="zh-CN" sz="2400" kern="100" dirty="0" err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zh-CN" sz="2400" kern="1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不强求开发者使用函数式编程，不强求变量都是不可变的（通过</a:t>
            </a:r>
            <a:r>
              <a:rPr lang="en-US" altLang="zh-CN" sz="2400" kern="100" dirty="0" err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zh-CN" altLang="zh-CN" sz="2400" kern="1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定义的），但是还是鼓励使用函数式编程</a:t>
            </a:r>
            <a:r>
              <a:rPr lang="zh-CN" altLang="zh-CN" sz="2400" kern="100" dirty="0" smtClean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kern="100" dirty="0" smtClean="0">
              <a:solidFill>
                <a:srgbClr val="FFFF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endParaRPr lang="en-US" altLang="zh-CN" sz="2400" kern="100" dirty="0">
              <a:solidFill>
                <a:srgbClr val="FFFF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zh-CN" altLang="zh-CN" sz="2400" kern="100" dirty="0" smtClean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现在</a:t>
            </a:r>
            <a:r>
              <a:rPr lang="zh-CN" altLang="zh-CN" sz="2400" kern="1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的计算机都是多核</a:t>
            </a:r>
            <a:r>
              <a:rPr lang="en-US" altLang="zh-CN" sz="2400" kern="1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2400" kern="1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，想充分利用其多核处理，我们需要写可并行计算的代码。而函数式编程在并行操作性有着天生的优势，函数式编程没有可变变量，那么就不会有内存共享的问题，也不会产生副作用</a:t>
            </a:r>
            <a:r>
              <a:rPr lang="en-US" altLang="zh-CN" sz="2400" kern="1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(side effect)</a:t>
            </a:r>
            <a:r>
              <a:rPr lang="zh-CN" altLang="zh-CN" sz="2400" kern="1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的函数。下面介绍函数式编程的五大特性</a:t>
            </a:r>
            <a:r>
              <a:rPr lang="zh-CN" altLang="en-US" sz="2400" kern="1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solidFill>
                <a:srgbClr val="FFFF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0182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68313" y="188913"/>
            <a:ext cx="3889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chemeClr val="tx1"/>
                </a:solidFill>
              </a:rPr>
              <a:t>七、</a:t>
            </a:r>
            <a:r>
              <a:rPr lang="zh-CN" altLang="en-US" sz="3200" dirty="0">
                <a:solidFill>
                  <a:schemeClr val="tx1"/>
                </a:solidFill>
              </a:rPr>
              <a:t>函数</a:t>
            </a:r>
            <a:r>
              <a:rPr lang="zh-CN" altLang="en-US" sz="3200" dirty="0" smtClean="0">
                <a:solidFill>
                  <a:schemeClr val="tx1"/>
                </a:solidFill>
              </a:rPr>
              <a:t>式编程简介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1" name="Group 3"/>
          <p:cNvGrpSpPr>
            <a:grpSpLocks/>
          </p:cNvGrpSpPr>
          <p:nvPr/>
        </p:nvGrpSpPr>
        <p:grpSpPr bwMode="auto">
          <a:xfrm>
            <a:off x="965200" y="1090613"/>
            <a:ext cx="3751263" cy="609600"/>
            <a:chOff x="0" y="0"/>
            <a:chExt cx="2363" cy="384"/>
          </a:xfrm>
        </p:grpSpPr>
        <p:sp>
          <p:nvSpPr>
            <p:cNvPr id="2" name="AutoShape 4"/>
            <p:cNvSpPr>
              <a:spLocks noChangeArrowheads="1"/>
            </p:cNvSpPr>
            <p:nvPr/>
          </p:nvSpPr>
          <p:spPr bwMode="auto">
            <a:xfrm>
              <a:off x="96" y="0"/>
              <a:ext cx="2267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闭包和高阶函数</a:t>
              </a:r>
              <a:endParaRPr lang="zh-CN" altLang="en-US" dirty="0" smtClean="0">
                <a:ea typeface="宋体" panose="02010600030101010101" pitchFamily="2" charset="-122"/>
              </a:endParaRPr>
            </a:p>
          </p:txBody>
        </p:sp>
        <p:grpSp>
          <p:nvGrpSpPr>
            <p:cNvPr id="51209" name="Group 5"/>
            <p:cNvGrpSpPr>
              <a:grpSpLocks/>
            </p:cNvGrpSpPr>
            <p:nvPr/>
          </p:nvGrpSpPr>
          <p:grpSpPr bwMode="auto">
            <a:xfrm>
              <a:off x="0" y="0"/>
              <a:ext cx="585" cy="384"/>
              <a:chOff x="0" y="0"/>
              <a:chExt cx="585" cy="384"/>
            </a:xfrm>
          </p:grpSpPr>
          <p:grpSp>
            <p:nvGrpSpPr>
              <p:cNvPr id="51210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384"/>
                <a:chOff x="0" y="0"/>
                <a:chExt cx="1836" cy="1834"/>
              </a:xfrm>
            </p:grpSpPr>
            <p:pic>
              <p:nvPicPr>
                <p:cNvPr id="51212" name="Picture 7" descr="ball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836" cy="18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" name="Oval 8"/>
                <p:cNvSpPr>
                  <a:spLocks noChangeArrowheads="1"/>
                </p:cNvSpPr>
                <p:nvPr/>
              </p:nvSpPr>
              <p:spPr bwMode="auto">
                <a:xfrm>
                  <a:off x="81" y="81"/>
                  <a:ext cx="1673" cy="1672"/>
                </a:xfrm>
                <a:prstGeom prst="ellipse">
                  <a:avLst/>
                </a:prstGeom>
                <a:solidFill>
                  <a:srgbClr val="000000">
                    <a:alpha val="50000"/>
                  </a:srgbClr>
                </a:solidFill>
                <a:ln w="19050" cmpd="sng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latin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200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5" name="Text Box 9"/>
              <p:cNvSpPr txBox="1">
                <a:spLocks noChangeArrowheads="1"/>
              </p:cNvSpPr>
              <p:nvPr/>
            </p:nvSpPr>
            <p:spPr bwMode="auto">
              <a:xfrm>
                <a:off x="42" y="109"/>
                <a:ext cx="543" cy="194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997A1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765E13"/>
                        </a:gs>
                        <a:gs pos="100000">
                          <a:srgbClr val="FFCC29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tIns="0" bIns="0">
                <a:spAutoFit/>
              </a:bodyPr>
              <a:lstStyle>
                <a:lvl1pPr marL="233363" indent="-233363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lang="en-US" sz="20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3.1</a:t>
                </a:r>
              </a:p>
            </p:txBody>
          </p:sp>
        </p:grpSp>
      </p:grpSp>
      <p:pic>
        <p:nvPicPr>
          <p:cNvPr id="5120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6310313"/>
            <a:ext cx="223361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827088" y="2066925"/>
            <a:ext cx="78486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266700" algn="just">
              <a:spcAft>
                <a:spcPts val="0"/>
              </a:spcAft>
              <a:defRPr/>
            </a:pPr>
            <a:r>
              <a:rPr lang="zh-CN" altLang="zh-CN" sz="2400" kern="100" dirty="0" smtClean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zh-CN" sz="2400" kern="1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面向对象编程中，我们把对象作为编程中的第一类对象，所有代码的编写都是围绕对象来编程。那么函数式编程中，我们的第一类对象就是函数，也叫做 闭包 或者 仿函数</a:t>
            </a:r>
            <a:r>
              <a:rPr lang="en-US" altLang="zh-CN" sz="2400" kern="1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400" kern="100" dirty="0" err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functor</a:t>
            </a:r>
            <a:r>
              <a:rPr lang="en-US" altLang="zh-CN" sz="2400" kern="1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对象。而高阶函数的意思则是用另一个函数作为参数，甚至可以返回一个函数的叫做 高阶函数 。</a:t>
            </a:r>
          </a:p>
        </p:txBody>
      </p:sp>
      <p:pic>
        <p:nvPicPr>
          <p:cNvPr id="51206" name="图片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35" y="4636177"/>
            <a:ext cx="75025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68313" y="188913"/>
            <a:ext cx="3889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chemeClr val="tx1"/>
                </a:solidFill>
              </a:rPr>
              <a:t>七、</a:t>
            </a:r>
            <a:r>
              <a:rPr lang="zh-CN" altLang="en-US" sz="3200" dirty="0">
                <a:solidFill>
                  <a:schemeClr val="tx1"/>
                </a:solidFill>
              </a:rPr>
              <a:t>函数</a:t>
            </a:r>
            <a:r>
              <a:rPr lang="zh-CN" altLang="en-US" sz="3200" dirty="0" smtClean="0">
                <a:solidFill>
                  <a:schemeClr val="tx1"/>
                </a:solidFill>
              </a:rPr>
              <a:t>式编程简介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9" name="Group 3"/>
          <p:cNvGrpSpPr>
            <a:grpSpLocks/>
          </p:cNvGrpSpPr>
          <p:nvPr/>
        </p:nvGrpSpPr>
        <p:grpSpPr bwMode="auto">
          <a:xfrm>
            <a:off x="755650" y="909638"/>
            <a:ext cx="2663825" cy="609600"/>
            <a:chOff x="0" y="0"/>
            <a:chExt cx="1678" cy="384"/>
          </a:xfrm>
        </p:grpSpPr>
        <p:sp>
          <p:nvSpPr>
            <p:cNvPr id="2" name="AutoShape 4"/>
            <p:cNvSpPr>
              <a:spLocks noChangeArrowheads="1"/>
            </p:cNvSpPr>
            <p:nvPr/>
          </p:nvSpPr>
          <p:spPr bwMode="auto">
            <a:xfrm>
              <a:off x="96" y="0"/>
              <a:ext cx="1582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无副作用</a:t>
              </a:r>
            </a:p>
          </p:txBody>
        </p:sp>
        <p:grpSp>
          <p:nvGrpSpPr>
            <p:cNvPr id="52232" name="Group 5"/>
            <p:cNvGrpSpPr>
              <a:grpSpLocks/>
            </p:cNvGrpSpPr>
            <p:nvPr/>
          </p:nvGrpSpPr>
          <p:grpSpPr bwMode="auto">
            <a:xfrm>
              <a:off x="0" y="0"/>
              <a:ext cx="432" cy="384"/>
              <a:chOff x="0" y="0"/>
              <a:chExt cx="432" cy="384"/>
            </a:xfrm>
          </p:grpSpPr>
          <p:grpSp>
            <p:nvGrpSpPr>
              <p:cNvPr id="52233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384"/>
                <a:chOff x="0" y="0"/>
                <a:chExt cx="1836" cy="1834"/>
              </a:xfrm>
            </p:grpSpPr>
            <p:pic>
              <p:nvPicPr>
                <p:cNvPr id="52235" name="Picture 7" descr="ball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836" cy="18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" name="Oval 8"/>
                <p:cNvSpPr>
                  <a:spLocks noChangeArrowheads="1"/>
                </p:cNvSpPr>
                <p:nvPr/>
              </p:nvSpPr>
              <p:spPr bwMode="auto">
                <a:xfrm>
                  <a:off x="81" y="81"/>
                  <a:ext cx="1673" cy="1672"/>
                </a:xfrm>
                <a:prstGeom prst="ellipse">
                  <a:avLst/>
                </a:prstGeom>
                <a:solidFill>
                  <a:srgbClr val="000000">
                    <a:alpha val="50000"/>
                  </a:srgbClr>
                </a:solidFill>
                <a:ln w="19050" cmpd="sng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latin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2000" smtClean="0">
                    <a:effectLst>
                      <a:outerShdw blurRad="38100" dist="38100" dir="2700000" algn="tl">
                        <a:srgbClr val="969696"/>
                      </a:outerShdw>
                    </a:effectLst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5" name="Text Box 9"/>
              <p:cNvSpPr txBox="1">
                <a:spLocks noChangeArrowheads="1"/>
              </p:cNvSpPr>
              <p:nvPr/>
            </p:nvSpPr>
            <p:spPr bwMode="auto">
              <a:xfrm>
                <a:off x="17" y="96"/>
                <a:ext cx="415" cy="194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997A1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765E13"/>
                        </a:gs>
                        <a:gs pos="100000">
                          <a:srgbClr val="FFCC29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tIns="0" bIns="0">
                <a:spAutoFit/>
              </a:bodyPr>
              <a:lstStyle>
                <a:lvl1pPr marL="233363" indent="-233363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lang="en-US" altLang="zh-CN" sz="20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3.2</a:t>
                </a:r>
                <a:endParaRPr lang="zh-CN" altLang="zh-CN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pic>
        <p:nvPicPr>
          <p:cNvPr id="5222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6310313"/>
            <a:ext cx="2233612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457200" y="1546225"/>
            <a:ext cx="836295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zh-CN" sz="2400" kern="1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无副作用</a:t>
            </a:r>
          </a:p>
          <a:p>
            <a:pPr marL="228600" indent="266700" algn="just">
              <a:spcAft>
                <a:spcPts val="0"/>
              </a:spcAft>
              <a:defRPr/>
            </a:pPr>
            <a:r>
              <a:rPr lang="zh-CN" altLang="zh-CN" sz="2400" kern="1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函数副作用维基百科的解释是：指當調用函數時，除了返回函數值之外，還對主調用函數產生附加的影響。简单来说就是调用函数时，函数执行过程中不会改变参数的值</a:t>
            </a:r>
            <a:r>
              <a:rPr lang="zh-CN" altLang="zh-CN" sz="2400" kern="100" dirty="0" smtClean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kern="100" dirty="0" smtClean="0">
              <a:solidFill>
                <a:srgbClr val="FFFF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  <a:defRPr/>
            </a:pPr>
            <a:r>
              <a:rPr lang="zh-CN" altLang="en-US" sz="2400" kern="100" dirty="0" smtClean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在函数式编程中需要极力避免可变变量，因此才能彻底避免函数的副作用。</a:t>
            </a:r>
            <a:endParaRPr lang="en-US" altLang="zh-CN" sz="2400" kern="100" dirty="0" smtClean="0">
              <a:solidFill>
                <a:srgbClr val="FFFF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  <a:defRPr/>
            </a:pPr>
            <a:endParaRPr lang="en-US" altLang="zh-CN" sz="2400" kern="100" dirty="0" smtClean="0">
              <a:solidFill>
                <a:srgbClr val="FFFF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/>
              <a:t>  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Var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>
                <a:solidFill>
                  <a:srgbClr val="FFFF00"/>
                </a:solidFill>
              </a:rPr>
              <a:t>x = 1</a:t>
            </a:r>
            <a:endParaRPr lang="zh-CN" altLang="zh-CN" sz="2400" dirty="0">
              <a:solidFill>
                <a:srgbClr val="FFFF00"/>
              </a:solidFill>
            </a:endParaRP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  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Def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</a:rPr>
              <a:t>XplusY</a:t>
            </a:r>
            <a:r>
              <a:rPr lang="en-US" altLang="zh-CN" sz="2400" dirty="0">
                <a:solidFill>
                  <a:srgbClr val="FFFF00"/>
                </a:solidFill>
              </a:rPr>
              <a:t>(y : </a:t>
            </a:r>
            <a:r>
              <a:rPr lang="en-US" altLang="zh-CN" sz="2400" dirty="0" err="1">
                <a:solidFill>
                  <a:srgbClr val="FFFF00"/>
                </a:solidFill>
              </a:rPr>
              <a:t>Int</a:t>
            </a:r>
            <a:r>
              <a:rPr lang="en-US" altLang="zh-CN" sz="2400" dirty="0">
                <a:solidFill>
                  <a:srgbClr val="FFFF00"/>
                </a:solidFill>
              </a:rPr>
              <a:t>) = { x += y; x }</a:t>
            </a:r>
            <a:endParaRPr lang="zh-CN" altLang="zh-CN" sz="2400" dirty="0">
              <a:solidFill>
                <a:srgbClr val="FFFF00"/>
              </a:solidFill>
            </a:endParaRPr>
          </a:p>
          <a:p>
            <a:pPr marL="228600" indent="266700" algn="just">
              <a:spcAft>
                <a:spcPts val="0"/>
              </a:spcAft>
              <a:defRPr/>
            </a:pPr>
            <a:endParaRPr lang="zh-CN" altLang="zh-CN" sz="2400" kern="100" dirty="0">
              <a:solidFill>
                <a:srgbClr val="FFFF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2230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68313" y="188913"/>
            <a:ext cx="3889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chemeClr val="tx1"/>
                </a:solidFill>
              </a:rPr>
              <a:t>七、</a:t>
            </a:r>
            <a:r>
              <a:rPr lang="zh-CN" altLang="en-US" sz="3200" dirty="0">
                <a:solidFill>
                  <a:schemeClr val="tx1"/>
                </a:solidFill>
              </a:rPr>
              <a:t>函数</a:t>
            </a:r>
            <a:r>
              <a:rPr lang="zh-CN" altLang="en-US" sz="3200" dirty="0" smtClean="0">
                <a:solidFill>
                  <a:schemeClr val="tx1"/>
                </a:solidFill>
              </a:rPr>
              <a:t>式编程简介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9" name="Group 3"/>
          <p:cNvGrpSpPr>
            <a:grpSpLocks/>
          </p:cNvGrpSpPr>
          <p:nvPr/>
        </p:nvGrpSpPr>
        <p:grpSpPr bwMode="auto">
          <a:xfrm>
            <a:off x="755650" y="909638"/>
            <a:ext cx="3390900" cy="609600"/>
            <a:chOff x="0" y="0"/>
            <a:chExt cx="2136" cy="384"/>
          </a:xfrm>
        </p:grpSpPr>
        <p:sp>
          <p:nvSpPr>
            <p:cNvPr id="2" name="AutoShape 4"/>
            <p:cNvSpPr>
              <a:spLocks noChangeArrowheads="1"/>
            </p:cNvSpPr>
            <p:nvPr/>
          </p:nvSpPr>
          <p:spPr bwMode="auto">
            <a:xfrm>
              <a:off x="96" y="0"/>
              <a:ext cx="2040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递归与尾递归</a:t>
              </a:r>
            </a:p>
          </p:txBody>
        </p:sp>
        <p:grpSp>
          <p:nvGrpSpPr>
            <p:cNvPr id="52232" name="Group 5"/>
            <p:cNvGrpSpPr>
              <a:grpSpLocks/>
            </p:cNvGrpSpPr>
            <p:nvPr/>
          </p:nvGrpSpPr>
          <p:grpSpPr bwMode="auto">
            <a:xfrm>
              <a:off x="0" y="0"/>
              <a:ext cx="432" cy="384"/>
              <a:chOff x="0" y="0"/>
              <a:chExt cx="432" cy="384"/>
            </a:xfrm>
          </p:grpSpPr>
          <p:grpSp>
            <p:nvGrpSpPr>
              <p:cNvPr id="52233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384"/>
                <a:chOff x="0" y="0"/>
                <a:chExt cx="1836" cy="1834"/>
              </a:xfrm>
            </p:grpSpPr>
            <p:pic>
              <p:nvPicPr>
                <p:cNvPr id="52235" name="Picture 7" descr="ball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836" cy="18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" name="Oval 8"/>
                <p:cNvSpPr>
                  <a:spLocks noChangeArrowheads="1"/>
                </p:cNvSpPr>
                <p:nvPr/>
              </p:nvSpPr>
              <p:spPr bwMode="auto">
                <a:xfrm>
                  <a:off x="81" y="81"/>
                  <a:ext cx="1673" cy="1672"/>
                </a:xfrm>
                <a:prstGeom prst="ellipse">
                  <a:avLst/>
                </a:prstGeom>
                <a:solidFill>
                  <a:srgbClr val="000000">
                    <a:alpha val="50000"/>
                  </a:srgbClr>
                </a:solidFill>
                <a:ln w="19050" cmpd="sng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latin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2000" smtClean="0">
                    <a:effectLst>
                      <a:outerShdw blurRad="38100" dist="38100" dir="2700000" algn="tl">
                        <a:srgbClr val="969696"/>
                      </a:outerShdw>
                    </a:effectLst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5" name="Text Box 9"/>
              <p:cNvSpPr txBox="1">
                <a:spLocks noChangeArrowheads="1"/>
              </p:cNvSpPr>
              <p:nvPr/>
            </p:nvSpPr>
            <p:spPr bwMode="auto">
              <a:xfrm>
                <a:off x="17" y="96"/>
                <a:ext cx="415" cy="194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997A1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765E13"/>
                        </a:gs>
                        <a:gs pos="100000">
                          <a:srgbClr val="FFCC29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tIns="0" bIns="0">
                <a:spAutoFit/>
              </a:bodyPr>
              <a:lstStyle>
                <a:lvl1pPr marL="233363" indent="-233363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lang="en-US" altLang="zh-CN" sz="20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3.3</a:t>
                </a:r>
                <a:endParaRPr lang="zh-CN" altLang="zh-CN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pic>
        <p:nvPicPr>
          <p:cNvPr id="5222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6310313"/>
            <a:ext cx="2233612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2230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68313" y="188913"/>
            <a:ext cx="3889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chemeClr val="tx1"/>
                </a:solidFill>
              </a:rPr>
              <a:t>七、</a:t>
            </a:r>
            <a:r>
              <a:rPr lang="zh-CN" altLang="en-US" sz="3200" dirty="0">
                <a:solidFill>
                  <a:schemeClr val="tx1"/>
                </a:solidFill>
              </a:rPr>
              <a:t>函数</a:t>
            </a:r>
            <a:r>
              <a:rPr lang="zh-CN" altLang="en-US" sz="3200" dirty="0" smtClean="0">
                <a:solidFill>
                  <a:schemeClr val="tx1"/>
                </a:solidFill>
              </a:rPr>
              <a:t>式编程简介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6788" y="1844824"/>
            <a:ext cx="79208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66700" algn="just">
              <a:spcAft>
                <a:spcPts val="0"/>
              </a:spcAft>
              <a:defRPr/>
            </a:pPr>
            <a:r>
              <a:rPr lang="zh-CN" altLang="zh-CN" sz="2400" kern="100" dirty="0" smtClean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尾递归</a:t>
            </a:r>
            <a:r>
              <a:rPr lang="zh-CN" altLang="zh-CN" sz="2400" kern="1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递归的一种优化方法。因为递归的空间效率很低，而且如果递归深度很深，容易产生栈溢出的情况。尾递归就是将递归语句写在函数的最底部，这样尾递归的每次调用的时候，不需要保存当前状态，而是把当前的状态值直接传给下次一次调用，然后清空当前的状态。那么占用的栈空间就是常量值了，不会出现栈的溢出。</a:t>
            </a:r>
          </a:p>
        </p:txBody>
      </p:sp>
    </p:spTree>
    <p:extLst>
      <p:ext uri="{BB962C8B-B14F-4D97-AF65-F5344CB8AC3E}">
        <p14:creationId xmlns:p14="http://schemas.microsoft.com/office/powerpoint/2010/main" val="254310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3" name="Group 3"/>
          <p:cNvGrpSpPr>
            <a:grpSpLocks/>
          </p:cNvGrpSpPr>
          <p:nvPr/>
        </p:nvGrpSpPr>
        <p:grpSpPr bwMode="auto">
          <a:xfrm>
            <a:off x="755650" y="909638"/>
            <a:ext cx="3390900" cy="609600"/>
            <a:chOff x="0" y="0"/>
            <a:chExt cx="2136" cy="384"/>
          </a:xfrm>
        </p:grpSpPr>
        <p:sp>
          <p:nvSpPr>
            <p:cNvPr id="2" name="AutoShape 4"/>
            <p:cNvSpPr>
              <a:spLocks noChangeArrowheads="1"/>
            </p:cNvSpPr>
            <p:nvPr/>
          </p:nvSpPr>
          <p:spPr bwMode="auto">
            <a:xfrm>
              <a:off x="96" y="0"/>
              <a:ext cx="2040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惰性计算</a:t>
              </a:r>
            </a:p>
          </p:txBody>
        </p:sp>
        <p:grpSp>
          <p:nvGrpSpPr>
            <p:cNvPr id="53255" name="Group 5"/>
            <p:cNvGrpSpPr>
              <a:grpSpLocks/>
            </p:cNvGrpSpPr>
            <p:nvPr/>
          </p:nvGrpSpPr>
          <p:grpSpPr bwMode="auto">
            <a:xfrm>
              <a:off x="0" y="0"/>
              <a:ext cx="480" cy="384"/>
              <a:chOff x="0" y="0"/>
              <a:chExt cx="480" cy="384"/>
            </a:xfrm>
          </p:grpSpPr>
          <p:grpSp>
            <p:nvGrpSpPr>
              <p:cNvPr id="53256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384"/>
                <a:chOff x="0" y="0"/>
                <a:chExt cx="1836" cy="1834"/>
              </a:xfrm>
            </p:grpSpPr>
            <p:pic>
              <p:nvPicPr>
                <p:cNvPr id="53258" name="Picture 7" descr="ball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836" cy="18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71688" name="Oval 8"/>
                <p:cNvSpPr>
                  <a:spLocks noChangeArrowheads="1"/>
                </p:cNvSpPr>
                <p:nvPr/>
              </p:nvSpPr>
              <p:spPr bwMode="auto">
                <a:xfrm>
                  <a:off x="81" y="81"/>
                  <a:ext cx="1673" cy="1672"/>
                </a:xfrm>
                <a:prstGeom prst="ellipse">
                  <a:avLst/>
                </a:prstGeom>
                <a:solidFill>
                  <a:srgbClr val="000000">
                    <a:alpha val="50000"/>
                  </a:srgbClr>
                </a:solidFill>
                <a:ln w="19050" cmpd="sng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latin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2000" smtClean="0">
                    <a:effectLst>
                      <a:outerShdw blurRad="38100" dist="38100" dir="2700000" algn="tl">
                        <a:srgbClr val="969696"/>
                      </a:outerShdw>
                    </a:effectLst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4" name="Text Box 9"/>
              <p:cNvSpPr txBox="1">
                <a:spLocks noChangeArrowheads="1"/>
              </p:cNvSpPr>
              <p:nvPr/>
            </p:nvSpPr>
            <p:spPr bwMode="auto">
              <a:xfrm>
                <a:off x="32" y="101"/>
                <a:ext cx="448" cy="194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997A1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765E13"/>
                        </a:gs>
                        <a:gs pos="100000">
                          <a:srgbClr val="FFCC29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tIns="0" bIns="0">
                <a:spAutoFit/>
              </a:bodyPr>
              <a:lstStyle>
                <a:lvl1pPr marL="233363" indent="-233363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lang="en-US" altLang="zh-CN" sz="20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3.4</a:t>
                </a:r>
                <a:endParaRPr lang="zh-CN" altLang="zh-CN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611560" y="1679576"/>
            <a:ext cx="7874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266700" algn="just">
              <a:spcAft>
                <a:spcPts val="0"/>
              </a:spcAft>
              <a:defRPr/>
            </a:pPr>
            <a:r>
              <a:rPr lang="en-US" altLang="zh-CN" sz="2400" kern="100" dirty="0" smtClean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kern="100" dirty="0" smtClean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惰性 求值 特别用于 函数式编程语言 中。在使用延迟求值的时候，表达式不在它被绑定到变量之后就立即求值，而是在该值被取用的时候求值 。</a:t>
            </a:r>
            <a:endParaRPr lang="en-US" altLang="zh-CN" sz="2400" kern="100" dirty="0" smtClean="0">
              <a:solidFill>
                <a:srgbClr val="FFFF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  <a:defRPr/>
            </a:pPr>
            <a:endParaRPr lang="en-US" altLang="zh-CN" sz="2400" kern="100" dirty="0">
              <a:solidFill>
                <a:srgbClr val="FFFF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  <a:defRPr/>
            </a:pPr>
            <a:r>
              <a:rPr lang="zh-CN" altLang="zh-CN" sz="2400" kern="100" dirty="0" smtClean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除可以得到性能的提升外，惰性计算的最重要的好处是它可以构造一个无限的数据类型。</a:t>
            </a:r>
            <a:endParaRPr lang="en-US" altLang="zh-CN" sz="2400" kern="100" dirty="0">
              <a:solidFill>
                <a:srgbClr val="FFFF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3253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68313" y="188913"/>
            <a:ext cx="3889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chemeClr val="tx1"/>
                </a:solidFill>
              </a:rPr>
              <a:t>七、</a:t>
            </a:r>
            <a:r>
              <a:rPr lang="zh-CN" altLang="en-US" sz="3200" dirty="0">
                <a:solidFill>
                  <a:schemeClr val="tx1"/>
                </a:solidFill>
              </a:rPr>
              <a:t>函数</a:t>
            </a:r>
            <a:r>
              <a:rPr lang="zh-CN" altLang="en-US" sz="3200" dirty="0" smtClean="0">
                <a:solidFill>
                  <a:schemeClr val="tx1"/>
                </a:solidFill>
              </a:rPr>
              <a:t>式编程简介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50" y="3961676"/>
            <a:ext cx="7942014" cy="2250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3" name="Group 3"/>
          <p:cNvGrpSpPr>
            <a:grpSpLocks/>
          </p:cNvGrpSpPr>
          <p:nvPr/>
        </p:nvGrpSpPr>
        <p:grpSpPr bwMode="auto">
          <a:xfrm>
            <a:off x="755650" y="909638"/>
            <a:ext cx="3390900" cy="609600"/>
            <a:chOff x="0" y="0"/>
            <a:chExt cx="2136" cy="384"/>
          </a:xfrm>
        </p:grpSpPr>
        <p:sp>
          <p:nvSpPr>
            <p:cNvPr id="2" name="AutoShape 4"/>
            <p:cNvSpPr>
              <a:spLocks noChangeArrowheads="1"/>
            </p:cNvSpPr>
            <p:nvPr/>
          </p:nvSpPr>
          <p:spPr bwMode="auto">
            <a:xfrm>
              <a:off x="96" y="0"/>
              <a:ext cx="2040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引用透明</a:t>
              </a:r>
            </a:p>
          </p:txBody>
        </p:sp>
        <p:grpSp>
          <p:nvGrpSpPr>
            <p:cNvPr id="53255" name="Group 5"/>
            <p:cNvGrpSpPr>
              <a:grpSpLocks/>
            </p:cNvGrpSpPr>
            <p:nvPr/>
          </p:nvGrpSpPr>
          <p:grpSpPr bwMode="auto">
            <a:xfrm>
              <a:off x="0" y="0"/>
              <a:ext cx="480" cy="384"/>
              <a:chOff x="0" y="0"/>
              <a:chExt cx="480" cy="384"/>
            </a:xfrm>
          </p:grpSpPr>
          <p:grpSp>
            <p:nvGrpSpPr>
              <p:cNvPr id="53256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384"/>
                <a:chOff x="0" y="0"/>
                <a:chExt cx="1836" cy="1834"/>
              </a:xfrm>
            </p:grpSpPr>
            <p:pic>
              <p:nvPicPr>
                <p:cNvPr id="53258" name="Picture 7" descr="ball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836" cy="18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71688" name="Oval 8"/>
                <p:cNvSpPr>
                  <a:spLocks noChangeArrowheads="1"/>
                </p:cNvSpPr>
                <p:nvPr/>
              </p:nvSpPr>
              <p:spPr bwMode="auto">
                <a:xfrm>
                  <a:off x="81" y="81"/>
                  <a:ext cx="1673" cy="1672"/>
                </a:xfrm>
                <a:prstGeom prst="ellipse">
                  <a:avLst/>
                </a:prstGeom>
                <a:solidFill>
                  <a:srgbClr val="000000">
                    <a:alpha val="50000"/>
                  </a:srgbClr>
                </a:solidFill>
                <a:ln w="19050" cmpd="sng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latin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2000" smtClean="0">
                    <a:effectLst>
                      <a:outerShdw blurRad="38100" dist="38100" dir="2700000" algn="tl">
                        <a:srgbClr val="969696"/>
                      </a:outerShdw>
                    </a:effectLst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4" name="Text Box 9"/>
              <p:cNvSpPr txBox="1">
                <a:spLocks noChangeArrowheads="1"/>
              </p:cNvSpPr>
              <p:nvPr/>
            </p:nvSpPr>
            <p:spPr bwMode="auto">
              <a:xfrm>
                <a:off x="32" y="101"/>
                <a:ext cx="448" cy="194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997A1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765E13"/>
                        </a:gs>
                        <a:gs pos="100000">
                          <a:srgbClr val="FFCC29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tIns="0" bIns="0">
                <a:spAutoFit/>
              </a:bodyPr>
              <a:lstStyle>
                <a:lvl1pPr marL="233363" indent="-233363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lang="en-US" altLang="zh-CN" sz="20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3.5</a:t>
                </a:r>
                <a:endParaRPr lang="zh-CN" altLang="zh-CN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755650" y="1916832"/>
            <a:ext cx="7874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endParaRPr lang="en-US" altLang="zh-CN" sz="2400" dirty="0" smtClean="0">
              <a:solidFill>
                <a:srgbClr val="FFFF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zh-CN" altLang="zh-CN" sz="2400" dirty="0" smtClean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引用</a:t>
            </a:r>
            <a:r>
              <a:rPr lang="zh-CN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透明</a:t>
            </a:r>
            <a:r>
              <a:rPr lang="en-US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(Referential Transparent)</a:t>
            </a:r>
            <a:r>
              <a:rPr lang="zh-CN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的概念与函数的副作用相关，且受其影响。</a:t>
            </a:r>
            <a:r>
              <a:rPr lang="zh-CN" altLang="zh-CN" sz="2400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solidFill>
                <a:srgbClr val="FFFF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zh-CN" altLang="zh-CN" sz="2400" dirty="0" smtClean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zh-CN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程序中两个相同值得表达式能在该程序的任何地方互相替换，而不影响程序的动作，那么该程序就具有引用透明性</a:t>
            </a:r>
            <a:r>
              <a:rPr lang="zh-CN" altLang="zh-CN" sz="2400" dirty="0" smtClean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rgbClr val="FFFF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zh-CN" altLang="zh-CN" sz="2400" dirty="0" smtClean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它</a:t>
            </a:r>
            <a:r>
              <a:rPr lang="zh-CN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的优点是比非引用透明的语言的语义更容易理解，不那么晦涩。纯函数式语言没有变量，所以它们都具有引用透明性。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53253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68313" y="188913"/>
            <a:ext cx="3889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chemeClr val="tx1"/>
                </a:solidFill>
              </a:rPr>
              <a:t>七、</a:t>
            </a:r>
            <a:r>
              <a:rPr lang="zh-CN" altLang="en-US" sz="3200" dirty="0">
                <a:solidFill>
                  <a:schemeClr val="tx1"/>
                </a:solidFill>
              </a:rPr>
              <a:t>函数</a:t>
            </a:r>
            <a:r>
              <a:rPr lang="zh-CN" altLang="en-US" sz="3200" dirty="0" smtClean="0">
                <a:solidFill>
                  <a:schemeClr val="tx1"/>
                </a:solidFill>
              </a:rPr>
              <a:t>式编程简介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纲要</a:t>
            </a:r>
          </a:p>
        </p:txBody>
      </p:sp>
      <p:pic>
        <p:nvPicPr>
          <p:cNvPr id="13315" name="图片 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6" name="Group 101"/>
          <p:cNvGrpSpPr>
            <a:grpSpLocks/>
          </p:cNvGrpSpPr>
          <p:nvPr/>
        </p:nvGrpSpPr>
        <p:grpSpPr bwMode="auto">
          <a:xfrm>
            <a:off x="611188" y="1125538"/>
            <a:ext cx="3311525" cy="573087"/>
            <a:chOff x="0" y="0"/>
            <a:chExt cx="2086" cy="361"/>
          </a:xfrm>
        </p:grpSpPr>
        <p:grpSp>
          <p:nvGrpSpPr>
            <p:cNvPr id="13360" name="Group 71"/>
            <p:cNvGrpSpPr>
              <a:grpSpLocks/>
            </p:cNvGrpSpPr>
            <p:nvPr/>
          </p:nvGrpSpPr>
          <p:grpSpPr bwMode="auto">
            <a:xfrm>
              <a:off x="0" y="0"/>
              <a:ext cx="351" cy="361"/>
              <a:chOff x="0" y="0"/>
              <a:chExt cx="351" cy="361"/>
            </a:xfrm>
          </p:grpSpPr>
          <p:sp>
            <p:nvSpPr>
              <p:cNvPr id="46" name="AutoShape 5"/>
              <p:cNvSpPr>
                <a:spLocks noChangeArrowheads="1"/>
              </p:cNvSpPr>
              <p:nvPr/>
            </p:nvSpPr>
            <p:spPr bwMode="auto">
              <a:xfrm>
                <a:off x="4" y="6"/>
                <a:ext cx="347" cy="355"/>
              </a:xfrm>
              <a:prstGeom prst="hexagon">
                <a:avLst>
                  <a:gd name="adj" fmla="val 28917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7" name="AutoShap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47" cy="355"/>
              </a:xfrm>
              <a:prstGeom prst="hexagon">
                <a:avLst>
                  <a:gd name="adj" fmla="val 28917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 cmpd="sng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8" name="AutoShape 7"/>
              <p:cNvSpPr>
                <a:spLocks noChangeArrowheads="1"/>
              </p:cNvSpPr>
              <p:nvPr/>
            </p:nvSpPr>
            <p:spPr bwMode="auto">
              <a:xfrm>
                <a:off x="21" y="21"/>
                <a:ext cx="305" cy="313"/>
              </a:xfrm>
              <a:prstGeom prst="hexagon">
                <a:avLst>
                  <a:gd name="adj" fmla="val 28898"/>
                  <a:gd name="vf" fmla="val 115470"/>
                </a:avLst>
              </a:prstGeom>
              <a:gradFill rotWithShape="1">
                <a:gsLst>
                  <a:gs pos="0">
                    <a:srgbClr val="44255D"/>
                  </a:gs>
                  <a:gs pos="100000">
                    <a:schemeClr val="hlink"/>
                  </a:gs>
                </a:gsLst>
                <a:lin ang="1890000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13361" name="Line 8"/>
            <p:cNvSpPr>
              <a:spLocks noChangeShapeType="1"/>
            </p:cNvSpPr>
            <p:nvPr/>
          </p:nvSpPr>
          <p:spPr bwMode="auto">
            <a:xfrm>
              <a:off x="272" y="317"/>
              <a:ext cx="18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408" y="0"/>
              <a:ext cx="1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Spark</a:t>
              </a:r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综述</a:t>
              </a:r>
              <a:endPara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3363" name="Text Box 10"/>
            <p:cNvSpPr txBox="1">
              <a:spLocks noChangeArrowheads="1"/>
            </p:cNvSpPr>
            <p:nvPr/>
          </p:nvSpPr>
          <p:spPr bwMode="auto">
            <a:xfrm>
              <a:off x="75" y="5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49" name="Group 100"/>
          <p:cNvGrpSpPr>
            <a:grpSpLocks/>
          </p:cNvGrpSpPr>
          <p:nvPr/>
        </p:nvGrpSpPr>
        <p:grpSpPr bwMode="auto">
          <a:xfrm>
            <a:off x="604838" y="2127250"/>
            <a:ext cx="3311525" cy="576263"/>
            <a:chOff x="0" y="0"/>
            <a:chExt cx="2086" cy="363"/>
          </a:xfrm>
        </p:grpSpPr>
        <p:grpSp>
          <p:nvGrpSpPr>
            <p:cNvPr id="13353" name="Group 13"/>
            <p:cNvGrpSpPr>
              <a:grpSpLocks/>
            </p:cNvGrpSpPr>
            <p:nvPr/>
          </p:nvGrpSpPr>
          <p:grpSpPr bwMode="auto">
            <a:xfrm>
              <a:off x="0" y="2"/>
              <a:ext cx="351" cy="361"/>
              <a:chOff x="0" y="0"/>
              <a:chExt cx="1549" cy="1351"/>
            </a:xfrm>
          </p:grpSpPr>
          <p:sp>
            <p:nvSpPr>
              <p:cNvPr id="54" name="AutoShape 14"/>
              <p:cNvSpPr>
                <a:spLocks noChangeArrowheads="1"/>
              </p:cNvSpPr>
              <p:nvPr/>
            </p:nvSpPr>
            <p:spPr bwMode="auto">
              <a:xfrm>
                <a:off x="18" y="22"/>
                <a:ext cx="1531" cy="1329"/>
              </a:xfrm>
              <a:prstGeom prst="hexagon">
                <a:avLst>
                  <a:gd name="adj" fmla="val 28917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5" name="AutoShape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1" cy="1329"/>
              </a:xfrm>
              <a:prstGeom prst="hexagon">
                <a:avLst>
                  <a:gd name="adj" fmla="val 28917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 cmpd="sng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6" name="AutoShape 16"/>
              <p:cNvSpPr>
                <a:spLocks noChangeArrowheads="1"/>
              </p:cNvSpPr>
              <p:nvPr/>
            </p:nvSpPr>
            <p:spPr bwMode="auto">
              <a:xfrm>
                <a:off x="93" y="79"/>
                <a:ext cx="1346" cy="1171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44255D"/>
                  </a:gs>
                  <a:gs pos="100000">
                    <a:schemeClr val="hlink"/>
                  </a:gs>
                </a:gsLst>
                <a:lin ang="1890000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13354" name="Line 17"/>
            <p:cNvSpPr>
              <a:spLocks noChangeShapeType="1"/>
            </p:cNvSpPr>
            <p:nvPr/>
          </p:nvSpPr>
          <p:spPr bwMode="auto">
            <a:xfrm>
              <a:off x="272" y="318"/>
              <a:ext cx="18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408" y="0"/>
              <a:ext cx="16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核心</a:t>
              </a:r>
              <a:r>
                <a:rPr lang="zh-CN" altLang="en-US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技术</a:t>
              </a:r>
            </a:p>
          </p:txBody>
        </p:sp>
        <p:sp>
          <p:nvSpPr>
            <p:cNvPr id="13356" name="Text Box 19"/>
            <p:cNvSpPr txBox="1">
              <a:spLocks noChangeArrowheads="1"/>
            </p:cNvSpPr>
            <p:nvPr/>
          </p:nvSpPr>
          <p:spPr bwMode="auto">
            <a:xfrm>
              <a:off x="75" y="5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3318" name="Group 21"/>
          <p:cNvGrpSpPr>
            <a:grpSpLocks/>
          </p:cNvGrpSpPr>
          <p:nvPr/>
        </p:nvGrpSpPr>
        <p:grpSpPr bwMode="auto">
          <a:xfrm>
            <a:off x="617538" y="3062288"/>
            <a:ext cx="557212" cy="573087"/>
            <a:chOff x="0" y="0"/>
            <a:chExt cx="1549" cy="1351"/>
          </a:xfrm>
        </p:grpSpPr>
        <p:sp>
          <p:nvSpPr>
            <p:cNvPr id="58" name="AutoShape 22"/>
            <p:cNvSpPr>
              <a:spLocks noChangeArrowheads="1"/>
            </p:cNvSpPr>
            <p:nvPr/>
          </p:nvSpPr>
          <p:spPr bwMode="auto">
            <a:xfrm>
              <a:off x="18" y="22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9" name="AutoShape 23"/>
            <p:cNvSpPr>
              <a:spLocks noChangeArrowheads="1"/>
            </p:cNvSpPr>
            <p:nvPr/>
          </p:nvSpPr>
          <p:spPr bwMode="auto">
            <a:xfrm>
              <a:off x="0" y="0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 cmpd="sng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0" name="AutoShape 24"/>
            <p:cNvSpPr>
              <a:spLocks noChangeArrowheads="1"/>
            </p:cNvSpPr>
            <p:nvPr/>
          </p:nvSpPr>
          <p:spPr bwMode="auto">
            <a:xfrm>
              <a:off x="93" y="79"/>
              <a:ext cx="1346" cy="1171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4255D"/>
                </a:gs>
                <a:gs pos="100000">
                  <a:schemeClr val="hlink"/>
                </a:gs>
              </a:gsLst>
              <a:lin ang="189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3319" name="Line 25"/>
          <p:cNvSpPr>
            <a:spLocks noChangeShapeType="1"/>
          </p:cNvSpPr>
          <p:nvPr/>
        </p:nvSpPr>
        <p:spPr bwMode="auto">
          <a:xfrm>
            <a:off x="1068388" y="3565525"/>
            <a:ext cx="2879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 Box 26"/>
          <p:cNvSpPr txBox="1">
            <a:spLocks noChangeArrowheads="1"/>
          </p:cNvSpPr>
          <p:nvPr/>
        </p:nvSpPr>
        <p:spPr bwMode="auto">
          <a:xfrm>
            <a:off x="1284288" y="3062288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Spark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架构</a:t>
            </a:r>
          </a:p>
        </p:txBody>
      </p:sp>
      <p:sp>
        <p:nvSpPr>
          <p:cNvPr id="13321" name="Text Box 27"/>
          <p:cNvSpPr txBox="1">
            <a:spLocks noChangeArrowheads="1"/>
          </p:cNvSpPr>
          <p:nvPr/>
        </p:nvSpPr>
        <p:spPr bwMode="auto">
          <a:xfrm>
            <a:off x="755650" y="3149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13322" name="Group 29"/>
          <p:cNvGrpSpPr>
            <a:grpSpLocks/>
          </p:cNvGrpSpPr>
          <p:nvPr/>
        </p:nvGrpSpPr>
        <p:grpSpPr bwMode="auto">
          <a:xfrm>
            <a:off x="668338" y="3960813"/>
            <a:ext cx="557212" cy="573087"/>
            <a:chOff x="0" y="0"/>
            <a:chExt cx="1549" cy="1351"/>
          </a:xfrm>
        </p:grpSpPr>
        <p:sp>
          <p:nvSpPr>
            <p:cNvPr id="70" name="AutoShape 30"/>
            <p:cNvSpPr>
              <a:spLocks noChangeArrowheads="1"/>
            </p:cNvSpPr>
            <p:nvPr/>
          </p:nvSpPr>
          <p:spPr bwMode="auto">
            <a:xfrm>
              <a:off x="18" y="22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" name="AutoShape 31"/>
            <p:cNvSpPr>
              <a:spLocks noChangeArrowheads="1"/>
            </p:cNvSpPr>
            <p:nvPr/>
          </p:nvSpPr>
          <p:spPr bwMode="auto">
            <a:xfrm>
              <a:off x="0" y="0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 cmpd="sng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3" name="AutoShape 32"/>
            <p:cNvSpPr>
              <a:spLocks noChangeArrowheads="1"/>
            </p:cNvSpPr>
            <p:nvPr/>
          </p:nvSpPr>
          <p:spPr bwMode="auto">
            <a:xfrm>
              <a:off x="93" y="79"/>
              <a:ext cx="1346" cy="1171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4255D"/>
                </a:gs>
                <a:gs pos="100000">
                  <a:schemeClr val="hlink"/>
                </a:gs>
              </a:gsLst>
              <a:lin ang="189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3323" name="Line 33"/>
          <p:cNvSpPr>
            <a:spLocks noChangeShapeType="1"/>
          </p:cNvSpPr>
          <p:nvPr/>
        </p:nvSpPr>
        <p:spPr bwMode="auto">
          <a:xfrm>
            <a:off x="1100138" y="4462463"/>
            <a:ext cx="2879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 Box 34"/>
          <p:cNvSpPr txBox="1">
            <a:spLocks noChangeArrowheads="1"/>
          </p:cNvSpPr>
          <p:nvPr/>
        </p:nvSpPr>
        <p:spPr bwMode="auto">
          <a:xfrm>
            <a:off x="1316038" y="3959225"/>
            <a:ext cx="224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BDAS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简介</a:t>
            </a:r>
          </a:p>
        </p:txBody>
      </p:sp>
      <p:sp>
        <p:nvSpPr>
          <p:cNvPr id="13325" name="Text Box 35"/>
          <p:cNvSpPr txBox="1">
            <a:spLocks noChangeArrowheads="1"/>
          </p:cNvSpPr>
          <p:nvPr/>
        </p:nvSpPr>
        <p:spPr bwMode="auto">
          <a:xfrm>
            <a:off x="787400" y="4044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4</a:t>
            </a:r>
          </a:p>
        </p:txBody>
      </p:sp>
      <p:grpSp>
        <p:nvGrpSpPr>
          <p:cNvPr id="13326" name="Group 72"/>
          <p:cNvGrpSpPr>
            <a:grpSpLocks/>
          </p:cNvGrpSpPr>
          <p:nvPr/>
        </p:nvGrpSpPr>
        <p:grpSpPr bwMode="auto">
          <a:xfrm>
            <a:off x="5238750" y="4394200"/>
            <a:ext cx="557213" cy="573088"/>
            <a:chOff x="0" y="0"/>
            <a:chExt cx="351" cy="361"/>
          </a:xfrm>
        </p:grpSpPr>
        <p:sp>
          <p:nvSpPr>
            <p:cNvPr id="88" name="AutoShape 5"/>
            <p:cNvSpPr>
              <a:spLocks noChangeArrowheads="1"/>
            </p:cNvSpPr>
            <p:nvPr/>
          </p:nvSpPr>
          <p:spPr bwMode="auto">
            <a:xfrm>
              <a:off x="4" y="6"/>
              <a:ext cx="347" cy="355"/>
            </a:xfrm>
            <a:prstGeom prst="hexagon">
              <a:avLst>
                <a:gd name="adj" fmla="val 28917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0" name="AutoShape 6"/>
            <p:cNvSpPr>
              <a:spLocks noChangeArrowheads="1"/>
            </p:cNvSpPr>
            <p:nvPr/>
          </p:nvSpPr>
          <p:spPr bwMode="auto">
            <a:xfrm>
              <a:off x="0" y="0"/>
              <a:ext cx="347" cy="355"/>
            </a:xfrm>
            <a:prstGeom prst="hexagon">
              <a:avLst>
                <a:gd name="adj" fmla="val 28917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 cmpd="sng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" name="AutoShape 7"/>
            <p:cNvSpPr>
              <a:spLocks noChangeArrowheads="1"/>
            </p:cNvSpPr>
            <p:nvPr/>
          </p:nvSpPr>
          <p:spPr bwMode="auto">
            <a:xfrm>
              <a:off x="21" y="21"/>
              <a:ext cx="305" cy="313"/>
            </a:xfrm>
            <a:prstGeom prst="hexagon">
              <a:avLst>
                <a:gd name="adj" fmla="val 28898"/>
                <a:gd name="vf" fmla="val 115470"/>
              </a:avLst>
            </a:prstGeom>
            <a:gradFill rotWithShape="1">
              <a:gsLst>
                <a:gs pos="0">
                  <a:srgbClr val="44255D"/>
                </a:gs>
                <a:gs pos="100000">
                  <a:schemeClr val="hlink"/>
                </a:gs>
              </a:gsLst>
              <a:lin ang="189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3327" name="Line 8"/>
          <p:cNvSpPr>
            <a:spLocks noChangeShapeType="1"/>
          </p:cNvSpPr>
          <p:nvPr/>
        </p:nvSpPr>
        <p:spPr bwMode="auto">
          <a:xfrm flipV="1">
            <a:off x="5608638" y="4889500"/>
            <a:ext cx="2927350" cy="79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 Box 9"/>
          <p:cNvSpPr txBox="1">
            <a:spLocks noChangeArrowheads="1"/>
          </p:cNvSpPr>
          <p:nvPr/>
        </p:nvSpPr>
        <p:spPr bwMode="auto">
          <a:xfrm>
            <a:off x="5824538" y="4394200"/>
            <a:ext cx="2491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函数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式编程简介</a:t>
            </a:r>
          </a:p>
        </p:txBody>
      </p:sp>
      <p:sp>
        <p:nvSpPr>
          <p:cNvPr id="13329" name="Text Box 10"/>
          <p:cNvSpPr txBox="1">
            <a:spLocks noChangeArrowheads="1"/>
          </p:cNvSpPr>
          <p:nvPr/>
        </p:nvSpPr>
        <p:spPr bwMode="auto">
          <a:xfrm>
            <a:off x="5230813" y="4478338"/>
            <a:ext cx="4413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 7</a:t>
            </a:r>
          </a:p>
        </p:txBody>
      </p:sp>
      <p:grpSp>
        <p:nvGrpSpPr>
          <p:cNvPr id="13330" name="Group 29"/>
          <p:cNvGrpSpPr>
            <a:grpSpLocks/>
          </p:cNvGrpSpPr>
          <p:nvPr/>
        </p:nvGrpSpPr>
        <p:grpSpPr bwMode="auto">
          <a:xfrm>
            <a:off x="5224463" y="3365500"/>
            <a:ext cx="557212" cy="573088"/>
            <a:chOff x="0" y="0"/>
            <a:chExt cx="1549" cy="1351"/>
          </a:xfrm>
        </p:grpSpPr>
        <p:sp>
          <p:nvSpPr>
            <p:cNvPr id="100" name="AutoShape 30"/>
            <p:cNvSpPr>
              <a:spLocks noChangeArrowheads="1"/>
            </p:cNvSpPr>
            <p:nvPr/>
          </p:nvSpPr>
          <p:spPr bwMode="auto">
            <a:xfrm>
              <a:off x="18" y="22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1" name="AutoShape 31"/>
            <p:cNvSpPr>
              <a:spLocks noChangeArrowheads="1"/>
            </p:cNvSpPr>
            <p:nvPr/>
          </p:nvSpPr>
          <p:spPr bwMode="auto">
            <a:xfrm>
              <a:off x="0" y="0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 cmpd="sng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2" name="AutoShape 32"/>
            <p:cNvSpPr>
              <a:spLocks noChangeArrowheads="1"/>
            </p:cNvSpPr>
            <p:nvPr/>
          </p:nvSpPr>
          <p:spPr bwMode="auto">
            <a:xfrm>
              <a:off x="93" y="79"/>
              <a:ext cx="1346" cy="1171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4255D"/>
                </a:gs>
                <a:gs pos="100000">
                  <a:schemeClr val="hlink"/>
                </a:gs>
              </a:gsLst>
              <a:lin ang="189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3331" name="Line 33"/>
          <p:cNvSpPr>
            <a:spLocks noChangeShapeType="1"/>
          </p:cNvSpPr>
          <p:nvPr/>
        </p:nvSpPr>
        <p:spPr bwMode="auto">
          <a:xfrm>
            <a:off x="5656263" y="3867150"/>
            <a:ext cx="2879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Text Box 34"/>
          <p:cNvSpPr txBox="1">
            <a:spLocks noChangeArrowheads="1"/>
          </p:cNvSpPr>
          <p:nvPr/>
        </p:nvSpPr>
        <p:spPr bwMode="auto">
          <a:xfrm>
            <a:off x="5872163" y="3363913"/>
            <a:ext cx="26638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Spark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应用实例</a:t>
            </a:r>
          </a:p>
        </p:txBody>
      </p:sp>
      <p:sp>
        <p:nvSpPr>
          <p:cNvPr id="13333" name="Text Box 35"/>
          <p:cNvSpPr txBox="1">
            <a:spLocks noChangeArrowheads="1"/>
          </p:cNvSpPr>
          <p:nvPr/>
        </p:nvSpPr>
        <p:spPr bwMode="auto">
          <a:xfrm>
            <a:off x="5341938" y="3449638"/>
            <a:ext cx="312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6</a:t>
            </a:r>
          </a:p>
        </p:txBody>
      </p:sp>
      <p:grpSp>
        <p:nvGrpSpPr>
          <p:cNvPr id="13334" name="Group 29"/>
          <p:cNvGrpSpPr>
            <a:grpSpLocks/>
          </p:cNvGrpSpPr>
          <p:nvPr/>
        </p:nvGrpSpPr>
        <p:grpSpPr bwMode="auto">
          <a:xfrm>
            <a:off x="5224463" y="2413000"/>
            <a:ext cx="557212" cy="573088"/>
            <a:chOff x="0" y="0"/>
            <a:chExt cx="1549" cy="1351"/>
          </a:xfrm>
        </p:grpSpPr>
        <p:sp>
          <p:nvSpPr>
            <p:cNvPr id="107" name="AutoShape 30"/>
            <p:cNvSpPr>
              <a:spLocks noChangeArrowheads="1"/>
            </p:cNvSpPr>
            <p:nvPr/>
          </p:nvSpPr>
          <p:spPr bwMode="auto">
            <a:xfrm>
              <a:off x="18" y="22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8" name="AutoShape 31"/>
            <p:cNvSpPr>
              <a:spLocks noChangeArrowheads="1"/>
            </p:cNvSpPr>
            <p:nvPr/>
          </p:nvSpPr>
          <p:spPr bwMode="auto">
            <a:xfrm>
              <a:off x="0" y="0"/>
              <a:ext cx="1531" cy="1329"/>
            </a:xfrm>
            <a:prstGeom prst="hexagon">
              <a:avLst>
                <a:gd name="adj" fmla="val 28917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 cmpd="sng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9" name="AutoShape 32"/>
            <p:cNvSpPr>
              <a:spLocks noChangeArrowheads="1"/>
            </p:cNvSpPr>
            <p:nvPr/>
          </p:nvSpPr>
          <p:spPr bwMode="auto">
            <a:xfrm>
              <a:off x="93" y="79"/>
              <a:ext cx="1346" cy="1171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4255D"/>
                </a:gs>
                <a:gs pos="100000">
                  <a:schemeClr val="hlink"/>
                </a:gs>
              </a:gsLst>
              <a:lin ang="189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3335" name="Line 33"/>
          <p:cNvSpPr>
            <a:spLocks noChangeShapeType="1"/>
          </p:cNvSpPr>
          <p:nvPr/>
        </p:nvSpPr>
        <p:spPr bwMode="auto">
          <a:xfrm>
            <a:off x="5656263" y="2914650"/>
            <a:ext cx="2879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Text Box 34"/>
          <p:cNvSpPr txBox="1">
            <a:spLocks noChangeArrowheads="1"/>
          </p:cNvSpPr>
          <p:nvPr/>
        </p:nvSpPr>
        <p:spPr bwMode="auto">
          <a:xfrm>
            <a:off x="5872163" y="2411413"/>
            <a:ext cx="25876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Spark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安装部署</a:t>
            </a:r>
          </a:p>
        </p:txBody>
      </p:sp>
      <p:sp>
        <p:nvSpPr>
          <p:cNvPr id="13337" name="Text Box 35"/>
          <p:cNvSpPr txBox="1">
            <a:spLocks noChangeArrowheads="1"/>
          </p:cNvSpPr>
          <p:nvPr/>
        </p:nvSpPr>
        <p:spPr bwMode="auto">
          <a:xfrm>
            <a:off x="5341938" y="2497138"/>
            <a:ext cx="3127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smtClean="0">
                <a:latin typeface="黑体" panose="02010609060101010101" pitchFamily="49" charset="-122"/>
                <a:ea typeface="黑体" panose="02010609060101010101" pitchFamily="49" charset="-122"/>
              </a:rPr>
              <a:t>八、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相关资源</a:t>
            </a:r>
            <a:endParaRPr lang="zh-CN" altLang="en-US" sz="3200" b="0" smtClean="0"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grpSp>
        <p:nvGrpSpPr>
          <p:cNvPr id="78851" name="Group 3"/>
          <p:cNvGrpSpPr>
            <a:grpSpLocks/>
          </p:cNvGrpSpPr>
          <p:nvPr/>
        </p:nvGrpSpPr>
        <p:grpSpPr bwMode="auto">
          <a:xfrm>
            <a:off x="965200" y="1090613"/>
            <a:ext cx="3390900" cy="609600"/>
            <a:chOff x="0" y="0"/>
            <a:chExt cx="2136" cy="384"/>
          </a:xfrm>
        </p:grpSpPr>
        <p:sp>
          <p:nvSpPr>
            <p:cNvPr id="2" name="AutoShape 4"/>
            <p:cNvSpPr>
              <a:spLocks noChangeArrowheads="1"/>
            </p:cNvSpPr>
            <p:nvPr/>
          </p:nvSpPr>
          <p:spPr bwMode="auto">
            <a:xfrm>
              <a:off x="96" y="0"/>
              <a:ext cx="2040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28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参考资料</a:t>
              </a:r>
              <a:endParaRPr lang="zh-CN" altLang="en-US" smtClean="0">
                <a:ea typeface="宋体" panose="02010600030101010101" pitchFamily="2" charset="-122"/>
              </a:endParaRPr>
            </a:p>
          </p:txBody>
        </p:sp>
        <p:grpSp>
          <p:nvGrpSpPr>
            <p:cNvPr id="55306" name="Group 5"/>
            <p:cNvGrpSpPr>
              <a:grpSpLocks/>
            </p:cNvGrpSpPr>
            <p:nvPr/>
          </p:nvGrpSpPr>
          <p:grpSpPr bwMode="auto">
            <a:xfrm>
              <a:off x="0" y="0"/>
              <a:ext cx="432" cy="384"/>
              <a:chOff x="0" y="0"/>
              <a:chExt cx="432" cy="384"/>
            </a:xfrm>
          </p:grpSpPr>
          <p:grpSp>
            <p:nvGrpSpPr>
              <p:cNvPr id="55307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384"/>
                <a:chOff x="0" y="0"/>
                <a:chExt cx="1836" cy="1834"/>
              </a:xfrm>
            </p:grpSpPr>
            <p:pic>
              <p:nvPicPr>
                <p:cNvPr id="55309" name="Picture 7" descr="ball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836" cy="18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" name="Oval 8"/>
                <p:cNvSpPr>
                  <a:spLocks noChangeArrowheads="1"/>
                </p:cNvSpPr>
                <p:nvPr/>
              </p:nvSpPr>
              <p:spPr bwMode="auto">
                <a:xfrm>
                  <a:off x="81" y="81"/>
                  <a:ext cx="1673" cy="1672"/>
                </a:xfrm>
                <a:prstGeom prst="ellipse">
                  <a:avLst/>
                </a:prstGeom>
                <a:solidFill>
                  <a:srgbClr val="000000">
                    <a:alpha val="50000"/>
                  </a:srgbClr>
                </a:solidFill>
                <a:ln w="19050" cmpd="sng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latin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200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78857" name="Text Box 9"/>
              <p:cNvSpPr txBox="1">
                <a:spLocks noChangeArrowheads="1"/>
              </p:cNvSpPr>
              <p:nvPr/>
            </p:nvSpPr>
            <p:spPr bwMode="auto">
              <a:xfrm>
                <a:off x="96" y="9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997A1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765E13"/>
                        </a:gs>
                        <a:gs pos="100000">
                          <a:srgbClr val="FFCC29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 marL="233363" indent="-233363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lang="zh-CN" altLang="en-US" sz="20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  <a:endParaRPr lang="en-US" sz="20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pic>
        <p:nvPicPr>
          <p:cNvPr id="5530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6310313"/>
            <a:ext cx="223361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302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" y="2046289"/>
            <a:ext cx="2011039" cy="267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004075"/>
            <a:ext cx="1944216" cy="272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79512" y="4886555"/>
            <a:ext cx="8190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An Architecture for Fast and General Data Processing on Large Clusters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6374" y="5466612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http://spark.apache.org/docs/latest/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536" y="2204864"/>
            <a:ext cx="8136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C000"/>
                </a:solidFill>
              </a:rPr>
              <a:t>Q1</a:t>
            </a:r>
            <a:r>
              <a:rPr lang="zh-CN" altLang="en-US" sz="3200" dirty="0" smtClean="0">
                <a:solidFill>
                  <a:srgbClr val="FFC000"/>
                </a:solidFill>
              </a:rPr>
              <a:t>：请叙述</a:t>
            </a:r>
            <a:r>
              <a:rPr lang="en-US" altLang="zh-CN" sz="3200" dirty="0" smtClean="0">
                <a:solidFill>
                  <a:srgbClr val="FFC000"/>
                </a:solidFill>
              </a:rPr>
              <a:t>RDDs</a:t>
            </a:r>
            <a:r>
              <a:rPr lang="zh-CN" altLang="en-US" sz="3200" dirty="0" smtClean="0">
                <a:solidFill>
                  <a:srgbClr val="FFC000"/>
                </a:solidFill>
              </a:rPr>
              <a:t>之间的两种依赖方式及特性。</a:t>
            </a:r>
            <a:endParaRPr lang="en-US" altLang="zh-CN" sz="3200" dirty="0" smtClean="0">
              <a:solidFill>
                <a:srgbClr val="FFC000"/>
              </a:solidFill>
            </a:endParaRPr>
          </a:p>
          <a:p>
            <a:endParaRPr lang="en-US" altLang="zh-CN" sz="3200" dirty="0" smtClean="0">
              <a:solidFill>
                <a:srgbClr val="FFC000"/>
              </a:solidFill>
            </a:endParaRPr>
          </a:p>
          <a:p>
            <a:r>
              <a:rPr lang="en-US" altLang="zh-CN" sz="3200" dirty="0" smtClean="0">
                <a:solidFill>
                  <a:srgbClr val="FFC000"/>
                </a:solidFill>
              </a:rPr>
              <a:t>Q2</a:t>
            </a:r>
            <a:r>
              <a:rPr lang="en-US" altLang="zh-CN" sz="3200" dirty="0" smtClean="0">
                <a:solidFill>
                  <a:srgbClr val="FFC000"/>
                </a:solidFill>
              </a:rPr>
              <a:t>:</a:t>
            </a:r>
            <a:r>
              <a:rPr lang="zh-CN" altLang="en-US" sz="3200" dirty="0" smtClean="0">
                <a:solidFill>
                  <a:srgbClr val="FFC000"/>
                </a:solidFill>
              </a:rPr>
              <a:t>简述</a:t>
            </a:r>
            <a:r>
              <a:rPr lang="zh-CN" altLang="en-US" sz="3200" dirty="0" smtClean="0">
                <a:solidFill>
                  <a:srgbClr val="FFC000"/>
                </a:solidFill>
              </a:rPr>
              <a:t>在</a:t>
            </a:r>
            <a:r>
              <a:rPr lang="en-US" altLang="zh-CN" sz="3200" dirty="0" smtClean="0">
                <a:solidFill>
                  <a:srgbClr val="FFC000"/>
                </a:solidFill>
              </a:rPr>
              <a:t>Spark</a:t>
            </a:r>
            <a:r>
              <a:rPr lang="zh-CN" altLang="en-US" sz="3200" dirty="0" smtClean="0">
                <a:solidFill>
                  <a:srgbClr val="FFC000"/>
                </a:solidFill>
              </a:rPr>
              <a:t>框架中应用的执行流程。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pic>
        <p:nvPicPr>
          <p:cNvPr id="3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54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WordArt 2"/>
          <p:cNvSpPr>
            <a:spLocks noChangeArrowheads="1" noChangeShapeType="1"/>
          </p:cNvSpPr>
          <p:nvPr/>
        </p:nvSpPr>
        <p:spPr bwMode="auto">
          <a:xfrm>
            <a:off x="4189413" y="3046413"/>
            <a:ext cx="4630737" cy="56197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kern="1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 !</a:t>
            </a:r>
            <a:endParaRPr lang="zh-CN" altLang="en-US" sz="5400" kern="1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2806700" y="1193800"/>
            <a:ext cx="63373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>
                <a:schemeClr val="hlink"/>
              </a:buClr>
              <a:buSzPct val="120000"/>
              <a:buFont typeface="Arial" panose="020B0604020202020204" pitchFamily="34" charset="0"/>
              <a:buNone/>
              <a:defRPr/>
            </a:pPr>
            <a:endParaRPr lang="zh-CN" altLang="en-US" sz="4400" smtClean="0">
              <a:effectLst>
                <a:outerShdw blurRad="38100" dist="38100" dir="2700000" algn="tl">
                  <a:srgbClr val="00000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r" eaLnBrk="1" hangingPunct="1">
              <a:spcBef>
                <a:spcPct val="50000"/>
              </a:spcBef>
              <a:buClr>
                <a:schemeClr val="hlink"/>
              </a:buClr>
              <a:buSzPct val="120000"/>
              <a:buFont typeface="Arial" panose="020B0604020202020204" pitchFamily="34" charset="0"/>
              <a:buNone/>
              <a:defRPr/>
            </a:pPr>
            <a:r>
              <a:rPr lang="zh-CN" altLang="en-US" sz="4400" smtClean="0"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欢迎批评指正！</a:t>
            </a:r>
          </a:p>
        </p:txBody>
      </p:sp>
      <p:grpSp>
        <p:nvGrpSpPr>
          <p:cNvPr id="80900" name="Group 4"/>
          <p:cNvGrpSpPr>
            <a:grpSpLocks/>
          </p:cNvGrpSpPr>
          <p:nvPr/>
        </p:nvGrpSpPr>
        <p:grpSpPr bwMode="auto">
          <a:xfrm>
            <a:off x="250825" y="908050"/>
            <a:ext cx="3311525" cy="4608513"/>
            <a:chOff x="0" y="0"/>
            <a:chExt cx="1782" cy="2495"/>
          </a:xfrm>
        </p:grpSpPr>
        <p:pic>
          <p:nvPicPr>
            <p:cNvPr id="56326" name="Picture 5" descr="showfil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2199" r="14566" b="21643"/>
            <a:stretch>
              <a:fillRect/>
            </a:stretch>
          </p:blipFill>
          <p:spPr bwMode="auto">
            <a:xfrm>
              <a:off x="0" y="0"/>
              <a:ext cx="1782" cy="2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 Box 6"/>
            <p:cNvSpPr txBox="1">
              <a:spLocks noChangeArrowheads="1"/>
            </p:cNvSpPr>
            <p:nvPr/>
          </p:nvSpPr>
          <p:spPr bwMode="auto">
            <a:xfrm>
              <a:off x="13" y="2222"/>
              <a:ext cx="1542" cy="150"/>
            </a:xfrm>
            <a:prstGeom prst="rect">
              <a:avLst/>
            </a:prstGeom>
            <a:noFill/>
            <a:ln>
              <a:noFill/>
            </a:ln>
            <a:effectLst>
              <a:outerShdw dist="28398" dir="3806097" algn="ctr" rotWithShape="0">
                <a:schemeClr val="tx1">
                  <a:alpha val="2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1200" smtClean="0">
                  <a:solidFill>
                    <a:srgbClr val="CC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南京邮电大学</a:t>
              </a:r>
              <a:r>
                <a:rPr lang="en-US" sz="1200" smtClean="0">
                  <a:solidFill>
                    <a:srgbClr val="CC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- </a:t>
              </a:r>
              <a:r>
                <a:rPr lang="zh-CN" altLang="en-US" sz="1200" smtClean="0">
                  <a:solidFill>
                    <a:srgbClr val="CC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综合科研大楼</a:t>
              </a:r>
            </a:p>
          </p:txBody>
        </p:sp>
      </p:grpSp>
      <p:pic>
        <p:nvPicPr>
          <p:cNvPr id="56325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6343650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Spark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关键技术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39762" y="2235398"/>
            <a:ext cx="850423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RDD</a:t>
            </a:r>
            <a:r>
              <a:rPr lang="zh-CN" altLang="en-US" sz="2400" dirty="0">
                <a:solidFill>
                  <a:srgbClr val="FFFF00"/>
                </a:solidFill>
              </a:rPr>
              <a:t>的全称是弹性分布式数据集（</a:t>
            </a:r>
            <a:r>
              <a:rPr lang="en-US" altLang="zh-CN" sz="2400" dirty="0">
                <a:solidFill>
                  <a:srgbClr val="FFFF00"/>
                </a:solidFill>
              </a:rPr>
              <a:t>resilient distributed dataset</a:t>
            </a:r>
            <a:r>
              <a:rPr lang="zh-CN" altLang="en-US" sz="2400" dirty="0">
                <a:solidFill>
                  <a:srgbClr val="FFFF00"/>
                </a:solidFill>
              </a:rPr>
              <a:t>）是</a:t>
            </a:r>
            <a:r>
              <a:rPr lang="en-US" altLang="zh-CN" sz="2400" dirty="0">
                <a:solidFill>
                  <a:srgbClr val="FFFF00"/>
                </a:solidFill>
              </a:rPr>
              <a:t>Spark</a:t>
            </a:r>
            <a:r>
              <a:rPr lang="zh-CN" altLang="en-US" sz="2400" dirty="0">
                <a:solidFill>
                  <a:srgbClr val="FFFF00"/>
                </a:solidFill>
              </a:rPr>
              <a:t>的核心数据模型，</a:t>
            </a:r>
            <a:r>
              <a:rPr lang="en-US" altLang="zh-CN" sz="2400" dirty="0">
                <a:solidFill>
                  <a:srgbClr val="FFFF00"/>
                </a:solidFill>
              </a:rPr>
              <a:t>RDD</a:t>
            </a:r>
            <a:r>
              <a:rPr lang="zh-CN" altLang="en-US" sz="2400" dirty="0">
                <a:solidFill>
                  <a:srgbClr val="FFFF00"/>
                </a:solidFill>
              </a:rPr>
              <a:t>是</a:t>
            </a:r>
            <a:r>
              <a:rPr lang="en-US" altLang="zh-CN" sz="2400" dirty="0">
                <a:solidFill>
                  <a:srgbClr val="FFFF00"/>
                </a:solidFill>
              </a:rPr>
              <a:t>Spark</a:t>
            </a:r>
            <a:r>
              <a:rPr lang="zh-CN" altLang="en-US" sz="2400" dirty="0">
                <a:solidFill>
                  <a:srgbClr val="FFFF00"/>
                </a:solidFill>
              </a:rPr>
              <a:t>中待处理的数据的抽象，它是逻辑中的实体</a:t>
            </a:r>
            <a:r>
              <a:rPr lang="zh-CN" altLang="en-US" sz="2400" dirty="0" smtClean="0">
                <a:solidFill>
                  <a:srgbClr val="FFFF00"/>
                </a:solidFill>
              </a:rPr>
              <a:t>。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FFFF00"/>
                </a:solidFill>
              </a:rPr>
              <a:t>对于</a:t>
            </a:r>
            <a:r>
              <a:rPr lang="zh-CN" altLang="en-US" sz="2400" dirty="0">
                <a:solidFill>
                  <a:srgbClr val="FFFF00"/>
                </a:solidFill>
              </a:rPr>
              <a:t>使用者来说，你得到的数据操作接口就是</a:t>
            </a:r>
            <a:r>
              <a:rPr lang="en-US" altLang="zh-CN" sz="2400" dirty="0">
                <a:solidFill>
                  <a:srgbClr val="FFFF00"/>
                </a:solidFill>
              </a:rPr>
              <a:t>RDD</a:t>
            </a:r>
            <a:r>
              <a:rPr lang="zh-CN" altLang="en-US" sz="2400" dirty="0">
                <a:solidFill>
                  <a:srgbClr val="FFFF00"/>
                </a:solidFill>
              </a:rPr>
              <a:t>，在对</a:t>
            </a:r>
            <a:r>
              <a:rPr lang="en-US" altLang="zh-CN" sz="2400" dirty="0">
                <a:solidFill>
                  <a:srgbClr val="FFFF00"/>
                </a:solidFill>
              </a:rPr>
              <a:t>RDD</a:t>
            </a:r>
            <a:r>
              <a:rPr lang="zh-CN" altLang="en-US" sz="2400" dirty="0">
                <a:solidFill>
                  <a:srgbClr val="FFFF00"/>
                </a:solidFill>
              </a:rPr>
              <a:t>进行处理的时候不需要考虑底层的分布式集群，就像在单机上一样即可，这也正是</a:t>
            </a:r>
            <a:r>
              <a:rPr lang="en-US" altLang="zh-CN" sz="2400" dirty="0">
                <a:solidFill>
                  <a:srgbClr val="FFFF00"/>
                </a:solidFill>
              </a:rPr>
              <a:t>Spark</a:t>
            </a:r>
            <a:r>
              <a:rPr lang="zh-CN" altLang="en-US" sz="2400" dirty="0">
                <a:solidFill>
                  <a:srgbClr val="FFFF00"/>
                </a:solidFill>
              </a:rPr>
              <a:t>的优势之一。</a:t>
            </a:r>
          </a:p>
        </p:txBody>
      </p:sp>
      <p:pic>
        <p:nvPicPr>
          <p:cNvPr id="1434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965200" y="1090613"/>
            <a:ext cx="2814638" cy="609600"/>
            <a:chOff x="0" y="0"/>
            <a:chExt cx="1773" cy="384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96" y="0"/>
              <a:ext cx="1677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r>
                <a:rPr lang="zh-CN" alt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什么</a:t>
              </a:r>
              <a:r>
                <a:rPr lang="zh-CN" alt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是</a:t>
              </a: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RDD</a:t>
              </a:r>
              <a:endParaRPr lang="zh-CN" alt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0" y="0"/>
              <a:ext cx="432" cy="384"/>
              <a:chOff x="0" y="0"/>
              <a:chExt cx="432" cy="384"/>
            </a:xfrm>
          </p:grpSpPr>
          <p:grpSp>
            <p:nvGrpSpPr>
              <p:cNvPr id="9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384"/>
                <a:chOff x="0" y="0"/>
                <a:chExt cx="1836" cy="1834"/>
              </a:xfrm>
            </p:grpSpPr>
            <p:pic>
              <p:nvPicPr>
                <p:cNvPr id="11" name="Picture 7" descr="ball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836" cy="18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2" name="Oval 8"/>
                <p:cNvSpPr>
                  <a:spLocks noChangeArrowheads="1"/>
                </p:cNvSpPr>
                <p:nvPr/>
              </p:nvSpPr>
              <p:spPr bwMode="auto">
                <a:xfrm>
                  <a:off x="81" y="81"/>
                  <a:ext cx="1673" cy="1672"/>
                </a:xfrm>
                <a:prstGeom prst="ellipse">
                  <a:avLst/>
                </a:prstGeom>
                <a:solidFill>
                  <a:srgbClr val="000000">
                    <a:alpha val="50000"/>
                  </a:srgbClr>
                </a:solidFill>
                <a:ln w="19050" cmpd="sng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latin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200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96" y="9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997A1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765E13"/>
                        </a:gs>
                        <a:gs pos="100000">
                          <a:srgbClr val="FFCC29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 marL="233363" indent="-233363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lang="en-US" altLang="zh-CN" sz="2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  <a:endParaRPr lang="en-US" altLang="zh-CN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Spark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关键技术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/>
        </p:nvSpPr>
        <p:spPr bwMode="auto">
          <a:xfrm>
            <a:off x="611188" y="2636838"/>
            <a:ext cx="8712200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zh-CN" sz="2400" dirty="0">
                <a:solidFill>
                  <a:srgbClr val="FFFF00"/>
                </a:solidFill>
              </a:rPr>
              <a:t>从</a:t>
            </a:r>
            <a:r>
              <a:rPr lang="en-US" altLang="zh-CN" sz="2400" dirty="0" err="1">
                <a:solidFill>
                  <a:srgbClr val="FFFF00"/>
                </a:solidFill>
              </a:rPr>
              <a:t>Hadoop</a:t>
            </a:r>
            <a:r>
              <a:rPr lang="zh-CN" altLang="zh-CN" sz="2400" dirty="0">
                <a:solidFill>
                  <a:srgbClr val="FFFF00"/>
                </a:solidFill>
              </a:rPr>
              <a:t>文件系统输入（比如</a:t>
            </a:r>
            <a:r>
              <a:rPr lang="en-US" altLang="zh-CN" sz="2400" dirty="0">
                <a:solidFill>
                  <a:srgbClr val="FFFF00"/>
                </a:solidFill>
              </a:rPr>
              <a:t>HDFS</a:t>
            </a:r>
            <a:r>
              <a:rPr lang="zh-CN" altLang="zh-CN" sz="2400" dirty="0">
                <a:solidFill>
                  <a:srgbClr val="FFFF00"/>
                </a:solidFill>
              </a:rPr>
              <a:t>）创建。</a:t>
            </a:r>
            <a:endParaRPr lang="en-US" altLang="zh-CN" sz="2400" dirty="0">
              <a:solidFill>
                <a:srgbClr val="FFFF00"/>
              </a:solidFill>
            </a:endParaRPr>
          </a:p>
          <a:p>
            <a:pPr eaLnBrk="1" hangingPunct="1"/>
            <a:r>
              <a:rPr lang="zh-CN" altLang="zh-CN" sz="2400" dirty="0">
                <a:solidFill>
                  <a:srgbClr val="FFFF00"/>
                </a:solidFill>
              </a:rPr>
              <a:t>从父</a:t>
            </a:r>
            <a:r>
              <a:rPr lang="en-US" altLang="zh-CN" sz="2400" dirty="0">
                <a:solidFill>
                  <a:srgbClr val="FFFF00"/>
                </a:solidFill>
              </a:rPr>
              <a:t>RDD</a:t>
            </a:r>
            <a:r>
              <a:rPr lang="zh-CN" altLang="zh-CN" sz="2400" dirty="0">
                <a:solidFill>
                  <a:srgbClr val="FFFF00"/>
                </a:solidFill>
              </a:rPr>
              <a:t>转换得到新的</a:t>
            </a:r>
            <a:r>
              <a:rPr lang="en-US" altLang="zh-CN" sz="2400" dirty="0">
                <a:solidFill>
                  <a:srgbClr val="FFFF00"/>
                </a:solidFill>
              </a:rPr>
              <a:t>RDD</a:t>
            </a:r>
            <a:r>
              <a:rPr lang="zh-CN" altLang="zh-CN" sz="2400" dirty="0">
                <a:solidFill>
                  <a:srgbClr val="FFFF00"/>
                </a:solidFill>
              </a:rPr>
              <a:t>。</a:t>
            </a:r>
          </a:p>
          <a:p>
            <a:pPr eaLnBrk="1" hangingPunct="1"/>
            <a:r>
              <a:rPr lang="zh-CN" altLang="zh-CN" sz="2400" dirty="0">
                <a:solidFill>
                  <a:srgbClr val="FFFF00"/>
                </a:solidFill>
              </a:rPr>
              <a:t>将数组或者集合这样的数据结构并行化，转化成</a:t>
            </a:r>
            <a:r>
              <a:rPr lang="en-US" altLang="zh-CN" sz="2400" dirty="0">
                <a:solidFill>
                  <a:srgbClr val="FFFF00"/>
                </a:solidFill>
              </a:rPr>
              <a:t>RDD</a:t>
            </a:r>
            <a:r>
              <a:rPr lang="zh-CN" altLang="zh-CN" sz="2400" dirty="0">
                <a:solidFill>
                  <a:srgbClr val="FFFF00"/>
                </a:solidFill>
              </a:rPr>
              <a:t>。</a:t>
            </a:r>
          </a:p>
          <a:p>
            <a:pPr eaLnBrk="1" hangingPunct="1"/>
            <a:r>
              <a:rPr lang="zh-CN" altLang="zh-CN" sz="2400" dirty="0">
                <a:solidFill>
                  <a:srgbClr val="FFFF00"/>
                </a:solidFill>
              </a:rPr>
              <a:t>通过</a:t>
            </a:r>
            <a:r>
              <a:rPr lang="en-US" altLang="zh-CN" sz="2400" dirty="0">
                <a:solidFill>
                  <a:srgbClr val="FFFF00"/>
                </a:solidFill>
              </a:rPr>
              <a:t>cache()</a:t>
            </a:r>
            <a:r>
              <a:rPr lang="zh-CN" altLang="zh-CN" sz="2400" dirty="0">
                <a:solidFill>
                  <a:srgbClr val="FFFF00"/>
                </a:solidFill>
              </a:rPr>
              <a:t>函数将计算后的</a:t>
            </a:r>
            <a:r>
              <a:rPr lang="en-US" altLang="zh-CN" sz="2400" dirty="0">
                <a:solidFill>
                  <a:srgbClr val="FFFF00"/>
                </a:solidFill>
              </a:rPr>
              <a:t>RDD</a:t>
            </a:r>
            <a:r>
              <a:rPr lang="zh-CN" altLang="zh-CN" sz="2400" dirty="0">
                <a:solidFill>
                  <a:srgbClr val="FFFF00"/>
                </a:solidFill>
              </a:rPr>
              <a:t>缓存到内存中。</a:t>
            </a:r>
          </a:p>
        </p:txBody>
      </p:sp>
      <p:pic>
        <p:nvPicPr>
          <p:cNvPr id="15365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6308725"/>
            <a:ext cx="255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965200" y="1090613"/>
            <a:ext cx="3390900" cy="609600"/>
            <a:chOff x="0" y="0"/>
            <a:chExt cx="2136" cy="384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96" y="0"/>
              <a:ext cx="2040" cy="3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5D9B"/>
                </a:gs>
                <a:gs pos="50000">
                  <a:srgbClr val="0099FF"/>
                </a:gs>
                <a:gs pos="100000">
                  <a:srgbClr val="005D9B"/>
                </a:gs>
              </a:gsLst>
              <a:lin ang="5400000" scaled="1"/>
            </a:gradFill>
            <a:ln w="254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115000"/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RDD</a:t>
              </a:r>
              <a:r>
                <a:rPr lang="zh-CN" alt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创建方式</a:t>
              </a:r>
            </a:p>
          </p:txBody>
        </p:sp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0" y="0"/>
              <a:ext cx="432" cy="384"/>
              <a:chOff x="0" y="0"/>
              <a:chExt cx="432" cy="384"/>
            </a:xfrm>
          </p:grpSpPr>
          <p:grpSp>
            <p:nvGrpSpPr>
              <p:cNvPr id="9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384"/>
                <a:chOff x="0" y="0"/>
                <a:chExt cx="1836" cy="1834"/>
              </a:xfrm>
            </p:grpSpPr>
            <p:pic>
              <p:nvPicPr>
                <p:cNvPr id="11" name="Picture 7" descr="ball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836" cy="18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2" name="Oval 8"/>
                <p:cNvSpPr>
                  <a:spLocks noChangeArrowheads="1"/>
                </p:cNvSpPr>
                <p:nvPr/>
              </p:nvSpPr>
              <p:spPr bwMode="auto">
                <a:xfrm>
                  <a:off x="81" y="81"/>
                  <a:ext cx="1673" cy="1672"/>
                </a:xfrm>
                <a:prstGeom prst="ellipse">
                  <a:avLst/>
                </a:prstGeom>
                <a:solidFill>
                  <a:srgbClr val="000000">
                    <a:alpha val="50000"/>
                  </a:srgbClr>
                </a:solidFill>
                <a:ln w="19050" cmpd="sng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latin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200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96" y="9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997A1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765E13"/>
                        </a:gs>
                        <a:gs pos="100000">
                          <a:srgbClr val="FFCC29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 marL="233363" indent="-233363">
                  <a:spcBef>
                    <a:spcPct val="20000"/>
                  </a:spcBef>
                  <a:buClr>
                    <a:schemeClr val="tx2"/>
                  </a:buClr>
                  <a:buSzPct val="115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lang="en-US" altLang="zh-CN" sz="2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</a:t>
                </a:r>
                <a:endParaRPr lang="en-US" altLang="zh-CN" sz="2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theme/theme1.xml><?xml version="1.0" encoding="utf-8"?>
<a:theme xmlns:a="http://schemas.openxmlformats.org/drawingml/2006/main" name="商务系列模板18-黑色世界地图">
  <a:themeElements>
    <a:clrScheme name="商务系列模板18-黑色世界地图 3">
      <a:dk1>
        <a:srgbClr val="969696"/>
      </a:dk1>
      <a:lt1>
        <a:srgbClr val="FFFFFF"/>
      </a:lt1>
      <a:dk2>
        <a:srgbClr val="3F1F53"/>
      </a:dk2>
      <a:lt2>
        <a:srgbClr val="F3CC9D"/>
      </a:lt2>
      <a:accent1>
        <a:srgbClr val="557FE7"/>
      </a:accent1>
      <a:accent2>
        <a:srgbClr val="84ACCA"/>
      </a:accent2>
      <a:accent3>
        <a:srgbClr val="AFABB3"/>
      </a:accent3>
      <a:accent4>
        <a:srgbClr val="DADADA"/>
      </a:accent4>
      <a:accent5>
        <a:srgbClr val="B4C0F1"/>
      </a:accent5>
      <a:accent6>
        <a:srgbClr val="779BB7"/>
      </a:accent6>
      <a:hlink>
        <a:srgbClr val="9351C9"/>
      </a:hlink>
      <a:folHlink>
        <a:srgbClr val="3EB2AC"/>
      </a:folHlink>
    </a:clrScheme>
    <a:fontScheme name="商务系列模板18-黑色世界地图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商务系列模板18-黑色世界地图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商务系列模板18-黑色世界地图 2">
        <a:dk1>
          <a:srgbClr val="969696"/>
        </a:dk1>
        <a:lt1>
          <a:srgbClr val="FFFFFF"/>
        </a:lt1>
        <a:dk2>
          <a:srgbClr val="0A2068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BB9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DD873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商务系列模板18-黑色世界地图 3">
        <a:dk1>
          <a:srgbClr val="969696"/>
        </a:dk1>
        <a:lt1>
          <a:srgbClr val="FFFFFF"/>
        </a:lt1>
        <a:dk2>
          <a:srgbClr val="3F1F53"/>
        </a:dk2>
        <a:lt2>
          <a:srgbClr val="F3CC9D"/>
        </a:lt2>
        <a:accent1>
          <a:srgbClr val="557FE7"/>
        </a:accent1>
        <a:accent2>
          <a:srgbClr val="84ACCA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779BB7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0_自定义设计方案">
  <a:themeElements>
    <a:clrScheme name="40_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0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40_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4721</Words>
  <Application>Microsoft Office PowerPoint</Application>
  <PresentationFormat>全屏显示(4:3)</PresentationFormat>
  <Paragraphs>591</Paragraphs>
  <Slides>72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72</vt:i4>
      </vt:variant>
    </vt:vector>
  </HeadingPairs>
  <TitlesOfParts>
    <vt:vector size="85" baseType="lpstr">
      <vt:lpstr>MS PGothic</vt:lpstr>
      <vt:lpstr>黑体</vt:lpstr>
      <vt:lpstr>华文行楷</vt:lpstr>
      <vt:lpstr>隶书</vt:lpstr>
      <vt:lpstr>宋体</vt:lpstr>
      <vt:lpstr>Arial</vt:lpstr>
      <vt:lpstr>Calibri</vt:lpstr>
      <vt:lpstr>Consolas</vt:lpstr>
      <vt:lpstr>Times New Roman</vt:lpstr>
      <vt:lpstr>Verdana</vt:lpstr>
      <vt:lpstr>Wingdings</vt:lpstr>
      <vt:lpstr>商务系列模板18-黑色世界地图</vt:lpstr>
      <vt:lpstr>40_自定义设计方案</vt:lpstr>
      <vt:lpstr>之Spark</vt:lpstr>
      <vt:lpstr>纲要</vt:lpstr>
      <vt:lpstr>一、Spark综述</vt:lpstr>
      <vt:lpstr>一、Spark综述</vt:lpstr>
      <vt:lpstr>一、Spark综述</vt:lpstr>
      <vt:lpstr>一、Spark综述</vt:lpstr>
      <vt:lpstr>纲要</vt:lpstr>
      <vt:lpstr>二、Spark关键技术 </vt:lpstr>
      <vt:lpstr>二、Spark关键技术 </vt:lpstr>
      <vt:lpstr>二、Spark关键技术 </vt:lpstr>
      <vt:lpstr>二、Spark关键技术 </vt:lpstr>
      <vt:lpstr>PowerPoint 演示文稿</vt:lpstr>
      <vt:lpstr>PowerPoint 演示文稿</vt:lpstr>
      <vt:lpstr>二、Spark关键技术 </vt:lpstr>
      <vt:lpstr>二、Spark关键技术 </vt:lpstr>
      <vt:lpstr>二、Spark关键技术 </vt:lpstr>
      <vt:lpstr>PowerPoint 演示文稿</vt:lpstr>
      <vt:lpstr>PowerPoint 演示文稿</vt:lpstr>
      <vt:lpstr>纲要</vt:lpstr>
      <vt:lpstr>三、Spark体系架构 </vt:lpstr>
      <vt:lpstr>三、Spark体系架构 </vt:lpstr>
      <vt:lpstr>三、Spark体系架构 </vt:lpstr>
      <vt:lpstr>三、Spark体系架构 </vt:lpstr>
      <vt:lpstr>纲要</vt:lpstr>
      <vt:lpstr>四、BDAS简介</vt:lpstr>
      <vt:lpstr>四、BDAS简介</vt:lpstr>
      <vt:lpstr>四、BDAS简介</vt:lpstr>
      <vt:lpstr>四、BDAS简介</vt:lpstr>
      <vt:lpstr>四、BDAS简介</vt:lpstr>
      <vt:lpstr>四、BDAS简介</vt:lpstr>
      <vt:lpstr>PowerPoint 演示文稿</vt:lpstr>
      <vt:lpstr>PowerPoint 演示文稿</vt:lpstr>
      <vt:lpstr>PowerPoint 演示文稿</vt:lpstr>
      <vt:lpstr>四、BDAS简介</vt:lpstr>
      <vt:lpstr>PowerPoint 演示文稿</vt:lpstr>
      <vt:lpstr>四、BDAS简介</vt:lpstr>
      <vt:lpstr>四、BDAS简介</vt:lpstr>
      <vt:lpstr>四、BDAS简介</vt:lpstr>
      <vt:lpstr>四、BDAS简介</vt:lpstr>
      <vt:lpstr>四、BDAS简介</vt:lpstr>
      <vt:lpstr>四、BDAS简介</vt:lpstr>
      <vt:lpstr>四、BDAS简介</vt:lpstr>
      <vt:lpstr>纲要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纲要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八、相关资源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之Spark</dc:title>
  <dc:creator>hunan</dc:creator>
  <cp:lastModifiedBy>hunan</cp:lastModifiedBy>
  <cp:revision>71</cp:revision>
  <dcterms:modified xsi:type="dcterms:W3CDTF">2016-06-04T14:12:58Z</dcterms:modified>
</cp:coreProperties>
</file>