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1" r:id="rId3"/>
    <p:sldId id="342" r:id="rId4"/>
    <p:sldId id="343" r:id="rId5"/>
    <p:sldId id="344" r:id="rId6"/>
    <p:sldId id="345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8" r:id="rId26"/>
    <p:sldId id="369" r:id="rId27"/>
  </p:sldIdLst>
  <p:sldSz cx="9144000" cy="5143500" type="screen16x9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666" y="-6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C4331-40C5-4EEC-BF89-E53D706752EA}" type="datetimeFigureOut">
              <a:rPr lang="pt-BR"/>
              <a:pPr>
                <a:defRPr/>
              </a:pPr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28C4-D9EA-49D0-8EE0-DE96A9865F8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59456-C05E-4679-B8CA-A1670C0CD781}" type="datetimeFigureOut">
              <a:rPr lang="pt-BR"/>
              <a:pPr>
                <a:defRPr/>
              </a:pPr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2734A-662A-4898-AD09-BF658F91780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6B298-82EE-4DBF-8044-EE4BD9C94ACC}" type="datetimeFigureOut">
              <a:rPr lang="pt-BR"/>
              <a:pPr>
                <a:defRPr/>
              </a:pPr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A2E7A-5CCF-4744-9269-EC06B6207F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646D5-5227-4A92-8676-68BBD0AFB44E}" type="datetimeFigureOut">
              <a:rPr lang="pt-BR"/>
              <a:pPr>
                <a:defRPr/>
              </a:pPr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E0020-0D8C-4A3F-BB83-4CD8F2624C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4A545-F799-4268-A9F8-A590557157CC}" type="datetimeFigureOut">
              <a:rPr lang="pt-BR"/>
              <a:pPr>
                <a:defRPr/>
              </a:pPr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257B6-E0E6-4D66-9014-9DE4FCB2686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8C8C7-0BD0-4181-A851-61401B643D00}" type="datetimeFigureOut">
              <a:rPr lang="pt-BR"/>
              <a:pPr>
                <a:defRPr/>
              </a:pPr>
              <a:t>23/04/2020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EC268-984B-4895-B83C-9942C073898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38FBC-7192-4605-8974-4F66980EEB23}" type="datetimeFigureOut">
              <a:rPr lang="pt-BR"/>
              <a:pPr>
                <a:defRPr/>
              </a:pPr>
              <a:t>23/04/2020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16418-064C-4DB9-BA67-90EB38A2E6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C0705-D438-44E8-BE6B-70FA74C7A380}" type="datetimeFigureOut">
              <a:rPr lang="pt-BR"/>
              <a:pPr>
                <a:defRPr/>
              </a:pPr>
              <a:t>23/04/2020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DD1B6-7B19-421D-813A-DCB8AC8599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19681-DDC7-4159-9753-02C032DFE9F8}" type="datetimeFigureOut">
              <a:rPr lang="pt-BR"/>
              <a:pPr>
                <a:defRPr/>
              </a:pPr>
              <a:t>23/04/2020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DDCA6-A764-4D1C-A199-7F12715A4C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F08AE-3B20-4DA7-A7B7-138AC9F82303}" type="datetimeFigureOut">
              <a:rPr lang="pt-BR"/>
              <a:pPr>
                <a:defRPr/>
              </a:pPr>
              <a:t>23/04/2020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15B2B-7D9F-4288-8F06-9ED60FDE2B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C29F7-998F-486A-8DB9-C9B58D1252F8}" type="datetimeFigureOut">
              <a:rPr lang="pt-BR"/>
              <a:pPr>
                <a:defRPr/>
              </a:pPr>
              <a:t>23/04/2020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B9BCD-1911-4705-BDD1-C2CCC0CEFA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1DB4918-8156-487A-88F2-A90F359315A6}" type="datetimeFigureOut">
              <a:rPr lang="pt-BR"/>
              <a:pPr>
                <a:defRPr/>
              </a:pPr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78353E-E5A4-47E5-8DF0-5E3330BAF6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abblet.com/gist/70a44631ea6fdab5496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CaixaDeTexto 4"/>
          <p:cNvSpPr txBox="1">
            <a:spLocks noChangeArrowheads="1"/>
          </p:cNvSpPr>
          <p:nvPr/>
        </p:nvSpPr>
        <p:spPr bwMode="auto">
          <a:xfrm>
            <a:off x="3132138" y="971550"/>
            <a:ext cx="4895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SISTEMA DE INFORMAÇÃO</a:t>
            </a:r>
          </a:p>
        </p:txBody>
      </p:sp>
      <p:sp>
        <p:nvSpPr>
          <p:cNvPr id="2052" name="CaixaDeTexto 5"/>
          <p:cNvSpPr txBox="1">
            <a:spLocks noChangeArrowheads="1"/>
          </p:cNvSpPr>
          <p:nvPr/>
        </p:nvSpPr>
        <p:spPr bwMode="auto">
          <a:xfrm>
            <a:off x="3189288" y="1995488"/>
            <a:ext cx="4176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/>
              <a:t>DESENVOLVIMENTO FRONT-END</a:t>
            </a:r>
          </a:p>
        </p:txBody>
      </p:sp>
      <p:sp>
        <p:nvSpPr>
          <p:cNvPr id="2053" name="CaixaDeTexto 6"/>
          <p:cNvSpPr txBox="1">
            <a:spLocks noChangeArrowheads="1"/>
          </p:cNvSpPr>
          <p:nvPr/>
        </p:nvSpPr>
        <p:spPr bwMode="auto">
          <a:xfrm>
            <a:off x="3173413" y="2982913"/>
            <a:ext cx="4175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 dirty="0" smtClean="0"/>
              <a:t>Me. </a:t>
            </a:r>
            <a:r>
              <a:rPr lang="pt-BR" altLang="pt-BR" sz="2400" b="1" dirty="0"/>
              <a:t>DANILO QUEIROZ</a:t>
            </a:r>
          </a:p>
        </p:txBody>
      </p:sp>
      <p:sp>
        <p:nvSpPr>
          <p:cNvPr id="2054" name="CaixaDeTexto 9"/>
          <p:cNvSpPr txBox="1">
            <a:spLocks noChangeArrowheads="1"/>
          </p:cNvSpPr>
          <p:nvPr/>
        </p:nvSpPr>
        <p:spPr bwMode="auto">
          <a:xfrm>
            <a:off x="3159125" y="3997325"/>
            <a:ext cx="41767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PALMAS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Usar rem ou em?</a:t>
            </a:r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b="1" smtClean="0"/>
              <a:t>Temos duas medidas que são relativas ao tamanho de fonte: em e rem . Quais as diferenças entre elas e quando usar uma e quando usar outra? </a:t>
            </a:r>
          </a:p>
        </p:txBody>
      </p:sp>
    </p:spTree>
    <p:extLst>
      <p:ext uri="{BB962C8B-B14F-4D97-AF65-F5344CB8AC3E}">
        <p14:creationId xmlns:p14="http://schemas.microsoft.com/office/powerpoint/2010/main" xmlns="" val="243923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Usar rem ou em?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b="1" smtClean="0"/>
              <a:t>Temos duas medidas que são relativas ao tamanho de fonte: em e rem . Quais as diferenças entre elas e quando usar uma e quando usar outra? </a:t>
            </a:r>
          </a:p>
          <a:p>
            <a:r>
              <a:rPr lang="pt-BR" altLang="pt-BR" smtClean="0"/>
              <a:t>O tamanho rem possui um valor único para a página inteira, já a medida em varia de acordo com o elemento em que é utilizada.</a:t>
            </a:r>
            <a:endParaRPr lang="pt-BR" altLang="pt-BR" b="1" smtClean="0"/>
          </a:p>
        </p:txBody>
      </p:sp>
    </p:spTree>
    <p:extLst>
      <p:ext uri="{BB962C8B-B14F-4D97-AF65-F5344CB8AC3E}">
        <p14:creationId xmlns:p14="http://schemas.microsoft.com/office/powerpoint/2010/main" xmlns="" val="194422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A medida ch</a:t>
            </a:r>
          </a:p>
        </p:txBody>
      </p:sp>
      <p:sp>
        <p:nvSpPr>
          <p:cNvPr id="286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b="1" smtClean="0"/>
              <a:t>Qual o valor da medida ch ? </a:t>
            </a:r>
          </a:p>
        </p:txBody>
      </p:sp>
    </p:spTree>
    <p:extLst>
      <p:ext uri="{BB962C8B-B14F-4D97-AF65-F5344CB8AC3E}">
        <p14:creationId xmlns:p14="http://schemas.microsoft.com/office/powerpoint/2010/main" xmlns="" val="412050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A medida ch</a:t>
            </a:r>
          </a:p>
        </p:txBody>
      </p:sp>
      <p:sp>
        <p:nvSpPr>
          <p:cNvPr id="296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b="1" smtClean="0"/>
              <a:t>Qual o valor da medida ch ?</a:t>
            </a:r>
          </a:p>
          <a:p>
            <a:r>
              <a:rPr lang="pt-BR" altLang="pt-BR" smtClean="0"/>
              <a:t>A largura do caractere "0" (zero).</a:t>
            </a:r>
            <a:r>
              <a:rPr lang="pt-BR" altLang="pt-BR" b="1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29310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Future </a:t>
            </a:r>
            <a:r>
              <a:rPr lang="pt-BR" altLang="pt-BR" dirty="0" err="1" smtClean="0"/>
              <a:t>Proof</a:t>
            </a:r>
            <a:endParaRPr lang="pt-BR" alt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sz="2400" dirty="0" smtClean="0"/>
              <a:t>Como vimos, o </a:t>
            </a:r>
            <a:r>
              <a:rPr lang="pt-BR" sz="2400" dirty="0" err="1" smtClean="0"/>
              <a:t>border-radius</a:t>
            </a:r>
            <a:r>
              <a:rPr lang="pt-BR" sz="2400" dirty="0" smtClean="0"/>
              <a:t> se comporta de uma determinada maneira. Mas e se um navegador específico achar que não se deve fazer assim: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2400" dirty="0" smtClean="0"/>
              <a:t>	</a:t>
            </a:r>
            <a:r>
              <a:rPr lang="pt-BR" sz="2400" dirty="0" err="1" smtClean="0"/>
              <a:t>border-radius</a:t>
            </a:r>
            <a:r>
              <a:rPr lang="pt-BR" sz="2400" dirty="0" smtClean="0"/>
              <a:t>: </a:t>
            </a:r>
            <a:r>
              <a:rPr lang="pt-BR" sz="2400" dirty="0" err="1" smtClean="0"/>
              <a:t>rx</a:t>
            </a:r>
            <a:r>
              <a:rPr lang="pt-BR" sz="2400" dirty="0" smtClean="0"/>
              <a:t> </a:t>
            </a:r>
            <a:r>
              <a:rPr lang="pt-BR" sz="2400" dirty="0" err="1" smtClean="0"/>
              <a:t>rx</a:t>
            </a:r>
            <a:r>
              <a:rPr lang="pt-BR" sz="2400" dirty="0" smtClean="0"/>
              <a:t> </a:t>
            </a:r>
            <a:r>
              <a:rPr lang="pt-BR" sz="2400" dirty="0" err="1" smtClean="0"/>
              <a:t>rx</a:t>
            </a:r>
            <a:r>
              <a:rPr lang="pt-BR" sz="2400" dirty="0" smtClean="0"/>
              <a:t> </a:t>
            </a:r>
            <a:r>
              <a:rPr lang="pt-BR" sz="2400" dirty="0" err="1" smtClean="0"/>
              <a:t>rx</a:t>
            </a:r>
            <a:r>
              <a:rPr lang="pt-BR" sz="2400" dirty="0" smtClean="0"/>
              <a:t> / </a:t>
            </a:r>
            <a:r>
              <a:rPr lang="pt-BR" sz="2400" dirty="0" err="1" smtClean="0"/>
              <a:t>ry</a:t>
            </a:r>
            <a:r>
              <a:rPr lang="pt-BR" sz="2400" dirty="0" smtClean="0"/>
              <a:t> </a:t>
            </a:r>
            <a:r>
              <a:rPr lang="pt-BR" sz="2400" dirty="0" err="1" smtClean="0"/>
              <a:t>ry</a:t>
            </a:r>
            <a:r>
              <a:rPr lang="pt-BR" sz="2400" dirty="0" smtClean="0"/>
              <a:t> </a:t>
            </a:r>
            <a:r>
              <a:rPr lang="pt-BR" sz="2400" dirty="0" err="1" smtClean="0"/>
              <a:t>ry</a:t>
            </a:r>
            <a:r>
              <a:rPr lang="pt-BR" sz="2400" dirty="0" smtClean="0"/>
              <a:t> </a:t>
            </a:r>
            <a:r>
              <a:rPr lang="pt-BR" sz="2400" dirty="0" err="1" smtClean="0"/>
              <a:t>ry</a:t>
            </a:r>
            <a:r>
              <a:rPr lang="pt-BR" sz="2400" dirty="0" smtClean="0"/>
              <a:t>;</a:t>
            </a:r>
          </a:p>
          <a:p>
            <a:pPr>
              <a:defRPr/>
            </a:pPr>
            <a:r>
              <a:rPr lang="pt-BR" sz="2400" dirty="0" smtClean="0"/>
              <a:t>mas assim: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2400" dirty="0" smtClean="0"/>
              <a:t>	</a:t>
            </a:r>
            <a:r>
              <a:rPr lang="pt-BR" sz="2400" dirty="0" err="1" smtClean="0"/>
              <a:t>border-radius</a:t>
            </a:r>
            <a:r>
              <a:rPr lang="pt-BR" sz="2400" dirty="0" smtClean="0"/>
              <a:t>: </a:t>
            </a:r>
            <a:r>
              <a:rPr lang="pt-BR" sz="2400" dirty="0" err="1" smtClean="0"/>
              <a:t>rx</a:t>
            </a:r>
            <a:r>
              <a:rPr lang="pt-BR" sz="2400" dirty="0" smtClean="0"/>
              <a:t> / </a:t>
            </a:r>
            <a:r>
              <a:rPr lang="pt-BR" sz="2400" dirty="0" err="1" smtClean="0"/>
              <a:t>ry</a:t>
            </a:r>
            <a:endParaRPr lang="pt-BR" sz="24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2400" dirty="0" smtClean="0"/>
              <a:t>	</a:t>
            </a:r>
            <a:r>
              <a:rPr lang="pt-BR" sz="2400" dirty="0" err="1" smtClean="0"/>
              <a:t>rx</a:t>
            </a:r>
            <a:r>
              <a:rPr lang="pt-BR" sz="2400" dirty="0" smtClean="0"/>
              <a:t> / </a:t>
            </a:r>
            <a:r>
              <a:rPr lang="pt-BR" sz="2400" dirty="0" err="1" smtClean="0"/>
              <a:t>ry</a:t>
            </a:r>
            <a:endParaRPr lang="pt-BR" sz="24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2400" dirty="0" smtClean="0"/>
              <a:t>	</a:t>
            </a:r>
            <a:r>
              <a:rPr lang="pt-BR" sz="2400" dirty="0" err="1" smtClean="0"/>
              <a:t>rx</a:t>
            </a:r>
            <a:r>
              <a:rPr lang="pt-BR" sz="2400" dirty="0" smtClean="0"/>
              <a:t> / </a:t>
            </a:r>
            <a:r>
              <a:rPr lang="pt-BR" sz="2400" dirty="0" err="1" smtClean="0"/>
              <a:t>ry</a:t>
            </a:r>
            <a:endParaRPr lang="pt-BR" sz="24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2400" dirty="0" smtClean="0"/>
              <a:t>	</a:t>
            </a:r>
            <a:r>
              <a:rPr lang="pt-BR" sz="2400" dirty="0" err="1" smtClean="0"/>
              <a:t>rx</a:t>
            </a:r>
            <a:r>
              <a:rPr lang="pt-BR" sz="2400" dirty="0" smtClean="0"/>
              <a:t> / </a:t>
            </a:r>
            <a:r>
              <a:rPr lang="pt-BR" sz="2400" dirty="0" err="1" smtClean="0"/>
              <a:t>ry</a:t>
            </a:r>
            <a:r>
              <a:rPr lang="pt-BR" sz="2400" dirty="0" smtClean="0"/>
              <a:t>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7924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Future Proof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sz="2400" dirty="0" smtClean="0"/>
              <a:t>Felizmente os navegadores pensaram nesse problema e desenvolveram um prefixo que facilita nossa vida. No </a:t>
            </a:r>
            <a:r>
              <a:rPr lang="pt-BR" sz="2400" dirty="0" err="1" smtClean="0"/>
              <a:t>Chrome</a:t>
            </a:r>
            <a:r>
              <a:rPr lang="pt-BR" sz="2400" dirty="0" smtClean="0"/>
              <a:t>, por exemplo: 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2400" dirty="0" smtClean="0"/>
              <a:t>-</a:t>
            </a:r>
            <a:r>
              <a:rPr lang="pt-BR" sz="2400" dirty="0" err="1" smtClean="0"/>
              <a:t>webkit-border-radius</a:t>
            </a:r>
            <a:r>
              <a:rPr lang="pt-BR" sz="2400" dirty="0" smtClean="0"/>
              <a:t>: </a:t>
            </a:r>
            <a:r>
              <a:rPr lang="pt-BR" sz="2400" dirty="0" err="1" smtClean="0"/>
              <a:t>rx</a:t>
            </a:r>
            <a:r>
              <a:rPr lang="pt-BR" sz="2400" dirty="0" smtClean="0"/>
              <a:t> </a:t>
            </a:r>
            <a:r>
              <a:rPr lang="pt-BR" sz="2400" dirty="0" err="1" smtClean="0"/>
              <a:t>rx</a:t>
            </a:r>
            <a:r>
              <a:rPr lang="pt-BR" sz="2400" dirty="0" smtClean="0"/>
              <a:t> </a:t>
            </a:r>
            <a:r>
              <a:rPr lang="pt-BR" sz="2400" dirty="0" err="1" smtClean="0"/>
              <a:t>rx</a:t>
            </a:r>
            <a:r>
              <a:rPr lang="pt-BR" sz="2400" dirty="0" smtClean="0"/>
              <a:t> </a:t>
            </a:r>
            <a:r>
              <a:rPr lang="pt-BR" sz="2400" dirty="0" err="1" smtClean="0"/>
              <a:t>rx</a:t>
            </a:r>
            <a:r>
              <a:rPr lang="pt-BR" sz="2400" dirty="0" smtClean="0"/>
              <a:t> / </a:t>
            </a:r>
            <a:r>
              <a:rPr lang="pt-BR" sz="2400" dirty="0" err="1" smtClean="0"/>
              <a:t>ry</a:t>
            </a:r>
            <a:r>
              <a:rPr lang="pt-BR" sz="2400" dirty="0" smtClean="0"/>
              <a:t> </a:t>
            </a:r>
            <a:r>
              <a:rPr lang="pt-BR" sz="2400" dirty="0" err="1" smtClean="0"/>
              <a:t>ry</a:t>
            </a:r>
            <a:r>
              <a:rPr lang="pt-BR" sz="2400" dirty="0" smtClean="0"/>
              <a:t> </a:t>
            </a:r>
            <a:r>
              <a:rPr lang="pt-BR" sz="2400" dirty="0" err="1" smtClean="0"/>
              <a:t>ry</a:t>
            </a:r>
            <a:r>
              <a:rPr lang="pt-BR" sz="2400" dirty="0" smtClean="0"/>
              <a:t> </a:t>
            </a:r>
            <a:r>
              <a:rPr lang="pt-BR" sz="2400" dirty="0" err="1" smtClean="0"/>
              <a:t>ry</a:t>
            </a:r>
            <a:r>
              <a:rPr lang="pt-BR" sz="2400" dirty="0" smtClean="0"/>
              <a:t>; </a:t>
            </a:r>
          </a:p>
          <a:p>
            <a:pPr>
              <a:defRPr/>
            </a:pPr>
            <a:r>
              <a:rPr lang="pt-BR" sz="2400" dirty="0" smtClean="0"/>
              <a:t>Isso significa que todas as funcionalidades que o </a:t>
            </a:r>
            <a:r>
              <a:rPr lang="pt-BR" sz="2400" dirty="0" err="1" smtClean="0"/>
              <a:t>Chrome</a:t>
            </a:r>
            <a:r>
              <a:rPr lang="pt-BR" sz="2400" dirty="0" smtClean="0"/>
              <a:t> está testando começam com –</a:t>
            </a:r>
            <a:r>
              <a:rPr lang="pt-BR" sz="2400" dirty="0" err="1" smtClean="0"/>
              <a:t>webkit</a:t>
            </a:r>
            <a:endParaRPr lang="pt-BR" sz="2400" dirty="0" smtClean="0"/>
          </a:p>
          <a:p>
            <a:pPr>
              <a:defRPr/>
            </a:pPr>
            <a:r>
              <a:rPr lang="pt-BR" sz="2400" dirty="0" smtClean="0"/>
              <a:t>Para o Firefox: 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2400" dirty="0" smtClean="0"/>
              <a:t>-</a:t>
            </a:r>
            <a:r>
              <a:rPr lang="pt-BR" sz="2400" dirty="0" err="1" smtClean="0"/>
              <a:t>moz-border-radius</a:t>
            </a:r>
            <a:r>
              <a:rPr lang="pt-BR" sz="2400" dirty="0" smtClean="0"/>
              <a:t>: r </a:t>
            </a:r>
            <a:r>
              <a:rPr lang="pt-BR" sz="2400" dirty="0" err="1" smtClean="0"/>
              <a:t>r</a:t>
            </a:r>
            <a:r>
              <a:rPr lang="pt-BR" sz="2400" dirty="0" smtClean="0"/>
              <a:t> </a:t>
            </a:r>
            <a:r>
              <a:rPr lang="pt-BR" sz="2400" dirty="0" err="1" smtClean="0"/>
              <a:t>r</a:t>
            </a:r>
            <a:r>
              <a:rPr lang="pt-BR" sz="2400" dirty="0" smtClean="0"/>
              <a:t> </a:t>
            </a:r>
            <a:r>
              <a:rPr lang="pt-BR" sz="2400" dirty="0" err="1" smtClean="0"/>
              <a:t>r</a:t>
            </a:r>
            <a:r>
              <a:rPr lang="pt-BR" sz="2400" dirty="0" smtClean="0"/>
              <a:t>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125042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Future </a:t>
            </a:r>
            <a:r>
              <a:rPr lang="pt-BR" altLang="pt-BR" dirty="0" err="1" smtClean="0"/>
              <a:t>Proof</a:t>
            </a:r>
            <a:endParaRPr lang="pt-BR" alt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Todos os navegadores têm seu próprio prefixo: </a:t>
            </a:r>
          </a:p>
          <a:p>
            <a:pPr marL="0" indent="0">
              <a:buFont typeface="Arial" charset="0"/>
              <a:buNone/>
              <a:defRPr/>
            </a:pPr>
            <a:r>
              <a:rPr lang="pt-BR" dirty="0" smtClean="0"/>
              <a:t>Google </a:t>
            </a:r>
            <a:r>
              <a:rPr lang="pt-BR" dirty="0" err="1" smtClean="0"/>
              <a:t>Chrome</a:t>
            </a:r>
            <a:r>
              <a:rPr lang="pt-BR" dirty="0" smtClean="0"/>
              <a:t>: -</a:t>
            </a:r>
            <a:r>
              <a:rPr lang="pt-BR" dirty="0" err="1" smtClean="0"/>
              <a:t>webkit</a:t>
            </a:r>
            <a:endParaRPr lang="pt-BR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dirty="0" smtClean="0"/>
              <a:t>Mozilla Firefox: -</a:t>
            </a:r>
            <a:r>
              <a:rPr lang="pt-BR" dirty="0" err="1" smtClean="0"/>
              <a:t>moz</a:t>
            </a:r>
            <a:endParaRPr lang="pt-BR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dirty="0" smtClean="0"/>
              <a:t>Internet Explorer: -</a:t>
            </a:r>
            <a:r>
              <a:rPr lang="pt-BR" dirty="0" err="1" smtClean="0"/>
              <a:t>ms</a:t>
            </a:r>
            <a:endParaRPr lang="pt-BR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dirty="0" smtClean="0"/>
              <a:t>Opera: -o</a:t>
            </a:r>
          </a:p>
          <a:p>
            <a:pPr marL="0" indent="0">
              <a:buFont typeface="Arial" charset="0"/>
              <a:buNone/>
              <a:defRPr/>
            </a:pPr>
            <a:r>
              <a:rPr lang="pt-BR" dirty="0" smtClean="0"/>
              <a:t>Safari: -</a:t>
            </a:r>
            <a:r>
              <a:rPr lang="pt-BR" dirty="0" err="1" smtClean="0"/>
              <a:t>webkit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6411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A propriedade transform</a:t>
            </a:r>
          </a:p>
        </p:txBody>
      </p:sp>
      <p:sp>
        <p:nvSpPr>
          <p:cNvPr id="3481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8863"/>
            <a:ext cx="8229600" cy="3535362"/>
          </a:xfrm>
        </p:spPr>
        <p:txBody>
          <a:bodyPr/>
          <a:lstStyle/>
          <a:p>
            <a:r>
              <a:rPr lang="pt-BR" altLang="pt-BR" sz="2400" dirty="0" smtClean="0"/>
              <a:t>O </a:t>
            </a:r>
            <a:r>
              <a:rPr lang="pt-BR" altLang="pt-BR" sz="2400" dirty="0" err="1" smtClean="0"/>
              <a:t>transform</a:t>
            </a:r>
            <a:r>
              <a:rPr lang="pt-BR" altLang="pt-BR" sz="2400" dirty="0" smtClean="0"/>
              <a:t> é uma propriedade poderosa, mas também muito simples de usar. Basta especificar o tipo de transformação que queremos fazer com o objeto: </a:t>
            </a:r>
          </a:p>
          <a:p>
            <a:pPr>
              <a:buNone/>
            </a:pPr>
            <a:r>
              <a:rPr lang="pt-BR" altLang="pt-BR" dirty="0" err="1" smtClean="0"/>
              <a:t>transform</a:t>
            </a:r>
            <a:r>
              <a:rPr lang="pt-BR" altLang="pt-BR" dirty="0" smtClean="0"/>
              <a:t>: </a:t>
            </a:r>
            <a:r>
              <a:rPr lang="pt-BR" altLang="pt-BR" dirty="0" err="1" smtClean="0"/>
              <a:t>rotate</a:t>
            </a:r>
            <a:r>
              <a:rPr lang="pt-BR" altLang="pt-BR" dirty="0" smtClean="0"/>
              <a:t>(30deg);</a:t>
            </a:r>
          </a:p>
          <a:p>
            <a:pPr>
              <a:buNone/>
            </a:pPr>
            <a:r>
              <a:rPr lang="pt-BR" altLang="pt-BR" dirty="0" err="1" smtClean="0"/>
              <a:t>transform</a:t>
            </a:r>
            <a:r>
              <a:rPr lang="pt-BR" altLang="pt-BR" dirty="0" smtClean="0"/>
              <a:t>: </a:t>
            </a:r>
            <a:r>
              <a:rPr lang="pt-BR" altLang="pt-BR" dirty="0" err="1" smtClean="0"/>
              <a:t>scale</a:t>
            </a:r>
            <a:r>
              <a:rPr lang="pt-BR" altLang="pt-BR" dirty="0" smtClean="0"/>
              <a:t>(2.5); </a:t>
            </a:r>
          </a:p>
          <a:p>
            <a:pPr>
              <a:buNone/>
            </a:pPr>
            <a:r>
              <a:rPr lang="pt-BR" altLang="pt-BR" dirty="0" err="1" smtClean="0"/>
              <a:t>transform</a:t>
            </a:r>
            <a:r>
              <a:rPr lang="pt-BR" altLang="pt-BR" dirty="0" smtClean="0"/>
              <a:t>: </a:t>
            </a:r>
            <a:r>
              <a:rPr lang="pt-BR" altLang="pt-BR" dirty="0" err="1" smtClean="0"/>
              <a:t>skew</a:t>
            </a:r>
            <a:r>
              <a:rPr lang="pt-BR" altLang="pt-BR" dirty="0" smtClean="0"/>
              <a:t>(20deg);</a:t>
            </a:r>
          </a:p>
          <a:p>
            <a:pPr>
              <a:buNone/>
            </a:pPr>
            <a:r>
              <a:rPr lang="pt-BR" altLang="pt-BR" dirty="0" err="1" smtClean="0"/>
              <a:t>transform</a:t>
            </a:r>
            <a:r>
              <a:rPr lang="pt-BR" altLang="pt-BR" dirty="0" smtClean="0"/>
              <a:t>: </a:t>
            </a:r>
            <a:r>
              <a:rPr lang="pt-BR" altLang="pt-BR" dirty="0" err="1" smtClean="0"/>
              <a:t>translate</a:t>
            </a:r>
            <a:r>
              <a:rPr lang="pt-BR" altLang="pt-BR" dirty="0" smtClean="0"/>
              <a:t>(100px, 100px); </a:t>
            </a:r>
          </a:p>
          <a:p>
            <a:pPr>
              <a:buFont typeface="Arial" charset="0"/>
              <a:buNone/>
            </a:pP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280199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A propriedade transform</a:t>
            </a:r>
          </a:p>
        </p:txBody>
      </p:sp>
      <p:sp>
        <p:nvSpPr>
          <p:cNvPr id="3584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8863"/>
            <a:ext cx="8229600" cy="35353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pt-BR" altLang="pt-BR" sz="2400" dirty="0" smtClean="0"/>
              <a:t>Aqui o objeto foi: entortado em 20 graus, </a:t>
            </a:r>
            <a:r>
              <a:rPr lang="pt-BR" altLang="pt-BR" sz="2400" dirty="0" err="1" smtClean="0"/>
              <a:t>rotacionado</a:t>
            </a:r>
            <a:r>
              <a:rPr lang="pt-BR" altLang="pt-BR" sz="2400" dirty="0" smtClean="0"/>
              <a:t> em 30 graus e aumentado em 1,2 vezes: </a:t>
            </a:r>
          </a:p>
          <a:p>
            <a:pPr>
              <a:buFont typeface="Arial" charset="0"/>
              <a:buNone/>
            </a:pPr>
            <a:endParaRPr lang="pt-BR" altLang="pt-BR" dirty="0" smtClean="0"/>
          </a:p>
          <a:p>
            <a:pPr>
              <a:buFont typeface="Arial" charset="0"/>
              <a:buNone/>
            </a:pPr>
            <a:r>
              <a:rPr lang="pt-BR" altLang="pt-BR" dirty="0" err="1" smtClean="0"/>
              <a:t>transform</a:t>
            </a:r>
            <a:r>
              <a:rPr lang="pt-BR" altLang="pt-BR" dirty="0" smtClean="0"/>
              <a:t>: </a:t>
            </a:r>
            <a:r>
              <a:rPr lang="pt-BR" altLang="pt-BR" dirty="0" err="1" smtClean="0"/>
              <a:t>skew</a:t>
            </a:r>
            <a:r>
              <a:rPr lang="pt-BR" altLang="pt-BR" dirty="0" smtClean="0"/>
              <a:t>(20deg) </a:t>
            </a:r>
            <a:r>
              <a:rPr lang="pt-BR" altLang="pt-BR" dirty="0" err="1" smtClean="0"/>
              <a:t>rotate</a:t>
            </a:r>
            <a:r>
              <a:rPr lang="pt-BR" altLang="pt-BR" dirty="0" smtClean="0"/>
              <a:t>(30deg) </a:t>
            </a:r>
            <a:r>
              <a:rPr lang="pt-BR" altLang="pt-BR" dirty="0" err="1" smtClean="0"/>
              <a:t>scale</a:t>
            </a:r>
            <a:r>
              <a:rPr lang="pt-BR" altLang="pt-BR" dirty="0" smtClean="0"/>
              <a:t>(1.2);</a:t>
            </a:r>
          </a:p>
          <a:p>
            <a:pPr>
              <a:buFont typeface="Arial" charset="0"/>
              <a:buNone/>
            </a:pP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126203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A propriedade </a:t>
            </a:r>
            <a:r>
              <a:rPr lang="pt-BR" altLang="pt-BR" dirty="0" err="1" smtClean="0"/>
              <a:t>transform</a:t>
            </a:r>
            <a:endParaRPr lang="pt-BR" altLang="pt-BR" dirty="0" smtClean="0"/>
          </a:p>
        </p:txBody>
      </p:sp>
      <p:sp>
        <p:nvSpPr>
          <p:cNvPr id="3686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8863"/>
            <a:ext cx="8229600" cy="35353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pt-BR" altLang="pt-BR" sz="2400" dirty="0" smtClean="0"/>
              <a:t>Como essa propriedade é relativamente nova, talvez seja interessante acrescentar antes dela o prefixo BETA, para versões mais antigas de navegadores:</a:t>
            </a:r>
            <a:endParaRPr lang="pt-BR" altLang="pt-BR" dirty="0" smtClean="0"/>
          </a:p>
          <a:p>
            <a:pPr>
              <a:buFont typeface="Arial" charset="0"/>
              <a:buNone/>
            </a:pPr>
            <a:r>
              <a:rPr lang="pt-BR" altLang="pt-BR" dirty="0" smtClean="0"/>
              <a:t>-</a:t>
            </a:r>
            <a:r>
              <a:rPr lang="pt-BR" altLang="pt-BR" dirty="0" err="1" smtClean="0"/>
              <a:t>webkit-transform</a:t>
            </a:r>
            <a:r>
              <a:rPr lang="pt-BR" altLang="pt-BR" dirty="0" smtClean="0"/>
              <a:t>: </a:t>
            </a:r>
            <a:r>
              <a:rPr lang="pt-BR" altLang="pt-BR" dirty="0" err="1" smtClean="0"/>
              <a:t>skew</a:t>
            </a:r>
            <a:r>
              <a:rPr lang="pt-BR" altLang="pt-BR" dirty="0" smtClean="0"/>
              <a:t>(20deg) </a:t>
            </a:r>
            <a:r>
              <a:rPr lang="pt-BR" altLang="pt-BR" dirty="0" err="1" smtClean="0"/>
              <a:t>rotate</a:t>
            </a:r>
            <a:r>
              <a:rPr lang="pt-BR" altLang="pt-BR" dirty="0" smtClean="0"/>
              <a:t>(30deg) </a:t>
            </a:r>
            <a:r>
              <a:rPr lang="pt-BR" altLang="pt-BR" dirty="0" err="1" smtClean="0"/>
              <a:t>scale</a:t>
            </a:r>
            <a:r>
              <a:rPr lang="pt-BR" altLang="pt-BR" dirty="0" smtClean="0"/>
              <a:t>(1.2); </a:t>
            </a:r>
          </a:p>
          <a:p>
            <a:pPr>
              <a:buFont typeface="Arial" charset="0"/>
              <a:buNone/>
            </a:pPr>
            <a:r>
              <a:rPr lang="pt-BR" altLang="pt-BR" dirty="0" err="1" smtClean="0"/>
              <a:t>transform</a:t>
            </a:r>
            <a:r>
              <a:rPr lang="pt-BR" altLang="pt-BR" dirty="0" smtClean="0"/>
              <a:t>: </a:t>
            </a:r>
            <a:r>
              <a:rPr lang="pt-BR" altLang="pt-BR" dirty="0" err="1" smtClean="0"/>
              <a:t>skew</a:t>
            </a:r>
            <a:r>
              <a:rPr lang="pt-BR" altLang="pt-BR" dirty="0" smtClean="0"/>
              <a:t>(20deg) </a:t>
            </a:r>
            <a:r>
              <a:rPr lang="pt-BR" altLang="pt-BR" dirty="0" err="1" smtClean="0"/>
              <a:t>rotate</a:t>
            </a:r>
            <a:r>
              <a:rPr lang="pt-BR" altLang="pt-BR" dirty="0" smtClean="0"/>
              <a:t>(30deg) </a:t>
            </a:r>
            <a:r>
              <a:rPr lang="pt-BR" altLang="pt-BR" dirty="0" err="1" smtClean="0"/>
              <a:t>scale</a:t>
            </a:r>
            <a:r>
              <a:rPr lang="pt-BR" altLang="pt-BR" dirty="0" smtClean="0"/>
              <a:t>(1.2); </a:t>
            </a:r>
          </a:p>
        </p:txBody>
      </p:sp>
    </p:spTree>
    <p:extLst>
      <p:ext uri="{BB962C8B-B14F-4D97-AF65-F5344CB8AC3E}">
        <p14:creationId xmlns:p14="http://schemas.microsoft.com/office/powerpoint/2010/main" xmlns="" val="351574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MEDIDAS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mtClean="0"/>
              <a:t>Podemos aplicar as porcentagens em todos os elementos, mas sempre lembrando que para alguns ela está relacionada à largura do elemento pai. Isto pode causar alguma confusão, uma vez que teríamos que aplicar uma porcentagem em cima de outra, no caso do padding.</a:t>
            </a:r>
          </a:p>
        </p:txBody>
      </p:sp>
    </p:spTree>
    <p:extLst>
      <p:ext uri="{BB962C8B-B14F-4D97-AF65-F5344CB8AC3E}">
        <p14:creationId xmlns:p14="http://schemas.microsoft.com/office/powerpoint/2010/main" xmlns="" val="19498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1933575"/>
          </a:xfrm>
        </p:spPr>
        <p:txBody>
          <a:bodyPr/>
          <a:lstStyle/>
          <a:p>
            <a:r>
              <a:rPr lang="pt-BR" altLang="pt-BR" smtClean="0"/>
              <a:t>Transformações 3D / </a:t>
            </a:r>
            <a:br>
              <a:rPr lang="pt-BR" altLang="pt-BR" smtClean="0"/>
            </a:br>
            <a:r>
              <a:rPr lang="pt-BR" altLang="pt-BR" smtClean="0"/>
              <a:t>propriedade perspective</a:t>
            </a:r>
          </a:p>
        </p:txBody>
      </p:sp>
      <p:sp>
        <p:nvSpPr>
          <p:cNvPr id="3789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9950"/>
            <a:ext cx="4186238" cy="2454275"/>
          </a:xfrm>
        </p:spPr>
        <p:txBody>
          <a:bodyPr/>
          <a:lstStyle/>
          <a:p>
            <a:r>
              <a:rPr lang="pt-BR" altLang="pt-BR" sz="2500" smtClean="0"/>
              <a:t>Nas transformações em 3D trabalhamos com três eixos para denir o tamanho dos nossos objetos: x, y e z. Este último é novidade, ele indica a profundidade do objeto.</a:t>
            </a: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995488"/>
            <a:ext cx="2663825" cy="278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4515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TranslateZ</a:t>
            </a:r>
          </a:p>
        </p:txBody>
      </p:sp>
      <p:sp>
        <p:nvSpPr>
          <p:cNvPr id="389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pt-BR" dirty="0" smtClean="0"/>
              <a:t>&lt;div class="bolas"&gt;</a:t>
            </a:r>
          </a:p>
          <a:p>
            <a:pPr>
              <a:buFont typeface="Arial" charset="0"/>
              <a:buNone/>
            </a:pPr>
            <a:r>
              <a:rPr lang="en-US" altLang="pt-BR" dirty="0" smtClean="0"/>
              <a:t>&lt;div class="bola1"&gt;&lt;/div&gt;</a:t>
            </a:r>
          </a:p>
          <a:p>
            <a:pPr>
              <a:buFont typeface="Arial" charset="0"/>
              <a:buNone/>
            </a:pPr>
            <a:r>
              <a:rPr lang="en-US" altLang="pt-BR" dirty="0" smtClean="0"/>
              <a:t>&lt;div class="bola2"&gt;&lt;/div&gt;</a:t>
            </a:r>
          </a:p>
          <a:p>
            <a:pPr>
              <a:buFont typeface="Arial" charset="0"/>
              <a:buNone/>
            </a:pPr>
            <a:r>
              <a:rPr lang="en-US" altLang="pt-BR" dirty="0" smtClean="0"/>
              <a:t>&lt;div class="bola3"&gt;&lt;/div&gt;</a:t>
            </a:r>
          </a:p>
          <a:p>
            <a:pPr>
              <a:buFont typeface="Arial" charset="0"/>
              <a:buNone/>
            </a:pPr>
            <a:r>
              <a:rPr lang="en-US" altLang="pt-BR" dirty="0" smtClean="0"/>
              <a:t>&lt;/div&gt;</a:t>
            </a:r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18240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TranslateZ</a:t>
            </a:r>
          </a:p>
        </p:txBody>
      </p:sp>
      <p:sp>
        <p:nvSpPr>
          <p:cNvPr id="399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pt-BR" altLang="pt-BR" sz="3000" dirty="0" smtClean="0"/>
              <a:t>.bola1 { </a:t>
            </a:r>
          </a:p>
          <a:p>
            <a:pPr>
              <a:buFont typeface="Arial" charset="0"/>
              <a:buNone/>
            </a:pPr>
            <a:r>
              <a:rPr lang="pt-BR" altLang="pt-BR" sz="3000" dirty="0" err="1" smtClean="0"/>
              <a:t>transform</a:t>
            </a:r>
            <a:r>
              <a:rPr lang="pt-BR" altLang="pt-BR" sz="3000" dirty="0" smtClean="0"/>
              <a:t>: </a:t>
            </a:r>
            <a:r>
              <a:rPr lang="pt-BR" altLang="pt-BR" sz="3000" dirty="0" err="1" smtClean="0"/>
              <a:t>translateZ</a:t>
            </a:r>
            <a:r>
              <a:rPr lang="pt-BR" altLang="pt-BR" sz="3000" dirty="0" smtClean="0"/>
              <a:t>(2px); </a:t>
            </a:r>
          </a:p>
          <a:p>
            <a:pPr>
              <a:buFont typeface="Arial" charset="0"/>
              <a:buNone/>
            </a:pPr>
            <a:r>
              <a:rPr lang="pt-BR" altLang="pt-BR" sz="3000" dirty="0" smtClean="0"/>
              <a:t>} </a:t>
            </a:r>
          </a:p>
          <a:p>
            <a:pPr>
              <a:buFont typeface="Arial" charset="0"/>
              <a:buNone/>
            </a:pPr>
            <a:r>
              <a:rPr lang="pt-BR" altLang="pt-BR" sz="3000" dirty="0" smtClean="0"/>
              <a:t>.bola2 { </a:t>
            </a:r>
          </a:p>
          <a:p>
            <a:pPr>
              <a:buFont typeface="Arial" charset="0"/>
              <a:buNone/>
            </a:pPr>
            <a:r>
              <a:rPr lang="pt-BR" altLang="pt-BR" sz="3000" dirty="0" err="1" smtClean="0"/>
              <a:t>transform</a:t>
            </a:r>
            <a:r>
              <a:rPr lang="pt-BR" altLang="pt-BR" sz="3000" dirty="0" smtClean="0"/>
              <a:t>: </a:t>
            </a:r>
            <a:r>
              <a:rPr lang="pt-BR" altLang="pt-BR" sz="3000" dirty="0" err="1" smtClean="0"/>
              <a:t>translateZ</a:t>
            </a:r>
            <a:r>
              <a:rPr lang="pt-BR" altLang="pt-BR" sz="3000" dirty="0" smtClean="0"/>
              <a:t>(-1px); </a:t>
            </a:r>
          </a:p>
          <a:p>
            <a:pPr>
              <a:buFont typeface="Arial" charset="0"/>
              <a:buNone/>
            </a:pPr>
            <a:r>
              <a:rPr lang="pt-BR" altLang="pt-BR" sz="3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5762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Perspective</a:t>
            </a:r>
          </a:p>
        </p:txBody>
      </p:sp>
      <p:sp>
        <p:nvSpPr>
          <p:cNvPr id="409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pt-BR" altLang="pt-BR" sz="2400" dirty="0" smtClean="0"/>
              <a:t>.bolas { </a:t>
            </a:r>
          </a:p>
          <a:p>
            <a:pPr>
              <a:buFont typeface="Arial" charset="0"/>
              <a:buNone/>
            </a:pPr>
            <a:r>
              <a:rPr lang="pt-BR" altLang="pt-BR" sz="2400" dirty="0" smtClean="0"/>
              <a:t>perspective: 4px; </a:t>
            </a:r>
          </a:p>
          <a:p>
            <a:pPr>
              <a:buFont typeface="Arial" charset="0"/>
              <a:buNone/>
            </a:pPr>
            <a:r>
              <a:rPr lang="pt-BR" altLang="pt-BR" sz="2400" dirty="0" smtClean="0"/>
              <a:t>} </a:t>
            </a:r>
          </a:p>
          <a:p>
            <a:pPr>
              <a:buFont typeface="Arial" charset="0"/>
              <a:buNone/>
            </a:pPr>
            <a:r>
              <a:rPr lang="pt-BR" altLang="pt-BR" sz="2400" dirty="0" smtClean="0"/>
              <a:t>.bola1 { </a:t>
            </a:r>
          </a:p>
          <a:p>
            <a:pPr>
              <a:buFont typeface="Arial" charset="0"/>
              <a:buNone/>
            </a:pPr>
            <a:r>
              <a:rPr lang="pt-BR" altLang="pt-BR" sz="2400" dirty="0" err="1" smtClean="0"/>
              <a:t>transform</a:t>
            </a:r>
            <a:r>
              <a:rPr lang="pt-BR" altLang="pt-BR" sz="2400" dirty="0" smtClean="0"/>
              <a:t>: </a:t>
            </a:r>
            <a:r>
              <a:rPr lang="pt-BR" altLang="pt-BR" sz="2400" dirty="0" err="1" smtClean="0"/>
              <a:t>translateZ</a:t>
            </a:r>
            <a:r>
              <a:rPr lang="pt-BR" altLang="pt-BR" sz="2400" dirty="0" smtClean="0"/>
              <a:t>(2px); </a:t>
            </a:r>
          </a:p>
          <a:p>
            <a:pPr>
              <a:buFont typeface="Arial" charset="0"/>
              <a:buNone/>
            </a:pPr>
            <a:r>
              <a:rPr lang="pt-BR" altLang="pt-BR" sz="2400" dirty="0" smtClean="0"/>
              <a:t>} </a:t>
            </a:r>
          </a:p>
          <a:p>
            <a:pPr>
              <a:buFont typeface="Arial" charset="0"/>
              <a:buNone/>
            </a:pPr>
            <a:r>
              <a:rPr lang="pt-BR" altLang="pt-BR" sz="2400" dirty="0" smtClean="0"/>
              <a:t>.bola2 { </a:t>
            </a:r>
          </a:p>
          <a:p>
            <a:pPr>
              <a:buFont typeface="Arial" charset="0"/>
              <a:buNone/>
            </a:pPr>
            <a:r>
              <a:rPr lang="pt-BR" altLang="pt-BR" sz="2400" dirty="0" err="1" smtClean="0"/>
              <a:t>transform</a:t>
            </a:r>
            <a:r>
              <a:rPr lang="pt-BR" altLang="pt-BR" sz="2400" dirty="0" smtClean="0"/>
              <a:t>: </a:t>
            </a:r>
            <a:r>
              <a:rPr lang="pt-BR" altLang="pt-BR" sz="2400" dirty="0" err="1" smtClean="0"/>
              <a:t>translateZ</a:t>
            </a:r>
            <a:r>
              <a:rPr lang="pt-BR" altLang="pt-BR" sz="2400" dirty="0" smtClean="0"/>
              <a:t>(-1px); </a:t>
            </a:r>
          </a:p>
          <a:p>
            <a:pPr>
              <a:buFont typeface="Arial" charset="0"/>
              <a:buNone/>
            </a:pPr>
            <a:r>
              <a:rPr lang="pt-BR" altLang="pt-BR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98799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Exemplo Cubo</a:t>
            </a:r>
          </a:p>
        </p:txBody>
      </p:sp>
      <p:sp>
        <p:nvSpPr>
          <p:cNvPr id="419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 smtClean="0"/>
              <a:t>Link:</a:t>
            </a:r>
          </a:p>
          <a:p>
            <a:endParaRPr lang="pt-BR" altLang="pt-BR" dirty="0" smtClean="0"/>
          </a:p>
          <a:p>
            <a:r>
              <a:rPr lang="pt-BR" altLang="pt-BR" dirty="0" smtClean="0">
                <a:hlinkClick r:id="rId2"/>
              </a:rPr>
              <a:t>http://dabblet.com/gist/70a44631ea6fdab54962</a:t>
            </a: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24547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Atividades próxima Aula</a:t>
            </a:r>
          </a:p>
        </p:txBody>
      </p:sp>
      <p:sp>
        <p:nvSpPr>
          <p:cNvPr id="450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 smtClean="0"/>
              <a:t>Fazer o cubo do Exemplo Cubo movimentar com a ação do mouse</a:t>
            </a:r>
          </a:p>
        </p:txBody>
      </p:sp>
    </p:spTree>
    <p:extLst>
      <p:ext uri="{BB962C8B-B14F-4D97-AF65-F5344CB8AC3E}">
        <p14:creationId xmlns:p14="http://schemas.microsoft.com/office/powerpoint/2010/main" xmlns="" val="76359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 DO DISCORD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RETIRAR DÚVIDAS:</a:t>
            </a:r>
          </a:p>
          <a:p>
            <a:pPr>
              <a:buNone/>
            </a:pPr>
            <a:r>
              <a:rPr lang="pt-BR" dirty="0" smtClean="0"/>
              <a:t>https://discord.gg/gtFAAhM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A medida rem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800" dirty="0" smtClean="0"/>
              <a:t>Utilizaremos, então, uma nova medida que usa o tamanho da fonte como base, o </a:t>
            </a:r>
            <a:r>
              <a:rPr lang="pt-BR" altLang="pt-BR" sz="2800" dirty="0" err="1" smtClean="0"/>
              <a:t>rem</a:t>
            </a:r>
            <a:r>
              <a:rPr lang="pt-BR" altLang="pt-BR" sz="2800" dirty="0" smtClean="0"/>
              <a:t>: </a:t>
            </a:r>
            <a:br>
              <a:rPr lang="pt-BR" altLang="pt-BR" sz="2800" dirty="0" smtClean="0"/>
            </a:br>
            <a:r>
              <a:rPr lang="pt-BR" altLang="pt-BR" sz="2800" dirty="0" smtClean="0"/>
              <a:t>1,25 </a:t>
            </a:r>
            <a:r>
              <a:rPr lang="pt-BR" altLang="pt-BR" sz="2800" dirty="0" err="1" smtClean="0"/>
              <a:t>rem</a:t>
            </a:r>
            <a:r>
              <a:rPr lang="pt-BR" altLang="pt-BR" sz="2800" dirty="0" smtClean="0"/>
              <a:t> = 1,25 x tamanho da fonte</a:t>
            </a:r>
          </a:p>
          <a:p>
            <a:r>
              <a:rPr lang="pt-BR" altLang="pt-BR" sz="2800" dirty="0" smtClean="0"/>
              <a:t>Por exemplo, se a fonte do navegador for de 20px, temos: 20px x 1,25 = 25px</a:t>
            </a:r>
          </a:p>
          <a:p>
            <a:r>
              <a:rPr lang="pt-BR" altLang="pt-BR" sz="2800" dirty="0" smtClean="0"/>
              <a:t>O </a:t>
            </a:r>
            <a:r>
              <a:rPr lang="pt-BR" altLang="pt-BR" sz="2800" dirty="0" err="1" smtClean="0"/>
              <a:t>rem</a:t>
            </a:r>
            <a:r>
              <a:rPr lang="pt-BR" altLang="pt-BR" sz="2800" dirty="0" smtClean="0"/>
              <a:t> é uma medida muito boa para quando quisermos que os elementos sigam o padrão do texto principal.</a:t>
            </a:r>
          </a:p>
        </p:txBody>
      </p:sp>
    </p:spTree>
    <p:extLst>
      <p:ext uri="{BB962C8B-B14F-4D97-AF65-F5344CB8AC3E}">
        <p14:creationId xmlns:p14="http://schemas.microsoft.com/office/powerpoint/2010/main" xmlns="" val="307804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A medida rem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sz="2800" dirty="0" smtClean="0"/>
              <a:t>No exemplo abaixo, 1rem vale 25px :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2800" dirty="0" err="1" smtClean="0"/>
              <a:t>html</a:t>
            </a:r>
            <a:r>
              <a:rPr lang="pt-BR" sz="2800" dirty="0" smtClean="0"/>
              <a:t> {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2800" dirty="0" err="1" smtClean="0"/>
              <a:t>font-size</a:t>
            </a:r>
            <a:r>
              <a:rPr lang="pt-BR" sz="2800" dirty="0" smtClean="0"/>
              <a:t>: 25px;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2800" dirty="0" smtClean="0"/>
              <a:t>}</a:t>
            </a:r>
          </a:p>
          <a:p>
            <a:pPr>
              <a:defRPr/>
            </a:pPr>
            <a:r>
              <a:rPr lang="pt-BR" sz="2800" dirty="0" smtClean="0"/>
              <a:t>Logo, todos os parágrafos nesse exemplo terão 25 pixels de margem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3851275" y="1708150"/>
            <a:ext cx="2592388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2800" dirty="0">
                <a:latin typeface="+mj-lt"/>
              </a:rPr>
              <a:t>p {</a:t>
            </a:r>
          </a:p>
          <a:p>
            <a:pPr>
              <a:defRPr/>
            </a:pPr>
            <a:r>
              <a:rPr lang="pt-BR" sz="2800" dirty="0" err="1">
                <a:latin typeface="+mj-lt"/>
              </a:rPr>
              <a:t>margin</a:t>
            </a:r>
            <a:r>
              <a:rPr lang="pt-BR" sz="2800" dirty="0">
                <a:latin typeface="+mj-lt"/>
              </a:rPr>
              <a:t>: 1rem;</a:t>
            </a:r>
          </a:p>
          <a:p>
            <a:pPr>
              <a:defRPr/>
            </a:pPr>
            <a:r>
              <a:rPr lang="pt-BR" sz="28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0541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A medida ch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 smtClean="0"/>
              <a:t>Como exemplo o </a:t>
            </a:r>
            <a:r>
              <a:rPr lang="pt-BR" altLang="pt-BR" dirty="0" err="1" smtClean="0"/>
              <a:t>blockquote</a:t>
            </a:r>
            <a:r>
              <a:rPr lang="pt-BR" altLang="pt-BR" dirty="0" smtClean="0"/>
              <a:t>, seus elementos filhos são baseados na sua largura. Então não faz sentido utilizar o </a:t>
            </a:r>
            <a:r>
              <a:rPr lang="pt-BR" altLang="pt-BR" b="1" dirty="0" err="1" smtClean="0"/>
              <a:t>rem</a:t>
            </a:r>
            <a:r>
              <a:rPr lang="pt-BR" altLang="pt-BR" dirty="0" smtClean="0"/>
              <a:t>, uma vez que este é baseado na altura da fonte. Então vamos utilizar uma medida que facilita principalmente na edição de textos dentro de caixas, a medida </a:t>
            </a:r>
            <a:r>
              <a:rPr lang="pt-BR" altLang="pt-BR" dirty="0" err="1" smtClean="0"/>
              <a:t>ch</a:t>
            </a:r>
            <a:r>
              <a:rPr lang="pt-BR" altLang="pt-BR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xmlns="" val="8105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A medida ch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Arial" charset="0"/>
              <a:buNone/>
              <a:defRPr/>
            </a:pPr>
            <a:r>
              <a:rPr lang="pt-BR" dirty="0" smtClean="0"/>
              <a:t>1 </a:t>
            </a:r>
            <a:r>
              <a:rPr lang="pt-BR" dirty="0" err="1" smtClean="0"/>
              <a:t>ch</a:t>
            </a:r>
            <a:r>
              <a:rPr lang="pt-BR" dirty="0" smtClean="0"/>
              <a:t> = largura do caractere "zero" da fonte utilizada </a:t>
            </a:r>
          </a:p>
          <a:p>
            <a:pPr>
              <a:defRPr/>
            </a:pPr>
            <a:r>
              <a:rPr lang="pt-BR" dirty="0" smtClean="0"/>
              <a:t>Modificando o tamanho da fonte do navegador, esta medida também modifica-se. Essa medida é boa porque não importa muito a fonte que você está utilizando, ela se adequará muito bem.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4683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A medida em</a:t>
            </a:r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mtClean="0"/>
              <a:t>Para isso, utilizamos a medida em que indica o tamanho da fonte do elemento, não do navegador como é o caso do </a:t>
            </a:r>
            <a:r>
              <a:rPr lang="pt-BR" altLang="pt-BR" b="1" smtClean="0"/>
              <a:t>rem</a:t>
            </a:r>
            <a:r>
              <a:rPr lang="pt-BR" altLang="pt-BR" smtClean="0"/>
              <a:t>.</a:t>
            </a:r>
          </a:p>
          <a:p>
            <a:r>
              <a:rPr lang="pt-BR" altLang="pt-BR" smtClean="0"/>
              <a:t>Claro que se aumentarmos a fonte do navegador, como todos os elementos estão ligados a ela, o blockquote e seus elementos irão ficar ainda maiores.</a:t>
            </a:r>
          </a:p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xmlns="" val="39736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A medida 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Para </a:t>
            </a:r>
            <a:r>
              <a:rPr lang="pt-BR" dirty="0" err="1" smtClean="0"/>
              <a:t>exemplicar</a:t>
            </a:r>
            <a:r>
              <a:rPr lang="pt-BR" dirty="0" smtClean="0"/>
              <a:t>: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2600" dirty="0" smtClean="0"/>
              <a:t>p {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2600" dirty="0" err="1" smtClean="0"/>
              <a:t>font-size</a:t>
            </a:r>
            <a:r>
              <a:rPr lang="pt-BR" sz="2600" dirty="0" smtClean="0"/>
              <a:t>: 20px;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2600" dirty="0" err="1" smtClean="0"/>
              <a:t>margin</a:t>
            </a:r>
            <a:r>
              <a:rPr lang="pt-BR" sz="2600" dirty="0" smtClean="0"/>
              <a:t>: 1em;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2600" dirty="0" smtClean="0"/>
              <a:t>}</a:t>
            </a:r>
          </a:p>
          <a:p>
            <a:pPr>
              <a:defRPr/>
            </a:pPr>
            <a:r>
              <a:rPr lang="pt-BR" dirty="0" smtClean="0"/>
              <a:t>Ou seja, os parágrafos terão margem de 20 pixels.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08768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RESUMINDO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pt-BR" dirty="0" smtClean="0"/>
              <a:t>Utilizando essas medidas conseguimos um CSS mais flexível, principalmente se quisermos manter um padrão de tamanho de fonte. </a:t>
            </a:r>
          </a:p>
          <a:p>
            <a:pPr>
              <a:defRPr/>
            </a:pPr>
            <a:r>
              <a:rPr lang="pt-BR" sz="2800" dirty="0" smtClean="0"/>
              <a:t>rem: tem como padrão a fonte do navegador; </a:t>
            </a:r>
          </a:p>
          <a:p>
            <a:pPr>
              <a:defRPr/>
            </a:pPr>
            <a:r>
              <a:rPr lang="pt-BR" sz="2800" dirty="0" smtClean="0"/>
              <a:t>em: tem como padrão a fonte do elemento pai; </a:t>
            </a:r>
          </a:p>
          <a:p>
            <a:pPr>
              <a:defRPr/>
            </a:pPr>
            <a:r>
              <a:rPr lang="pt-BR" sz="2800" dirty="0" err="1" smtClean="0"/>
              <a:t>ch</a:t>
            </a:r>
            <a:r>
              <a:rPr lang="pt-BR" sz="2800" dirty="0" smtClean="0"/>
              <a:t>: tem como base a largura do caractere zero da fonte usada;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xmlns="" val="368024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885</Words>
  <Application>Microsoft Office PowerPoint</Application>
  <PresentationFormat>Apresentação na tela (16:9)</PresentationFormat>
  <Paragraphs>118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Slide 1</vt:lpstr>
      <vt:lpstr>MEDIDAS</vt:lpstr>
      <vt:lpstr>A medida rem</vt:lpstr>
      <vt:lpstr>A medida rem</vt:lpstr>
      <vt:lpstr>A medida ch</vt:lpstr>
      <vt:lpstr>A medida ch</vt:lpstr>
      <vt:lpstr>A medida em</vt:lpstr>
      <vt:lpstr>A medida em</vt:lpstr>
      <vt:lpstr>RESUMINDO</vt:lpstr>
      <vt:lpstr>Usar rem ou em?</vt:lpstr>
      <vt:lpstr>Usar rem ou em?</vt:lpstr>
      <vt:lpstr>A medida ch</vt:lpstr>
      <vt:lpstr>A medida ch</vt:lpstr>
      <vt:lpstr>Future Proof</vt:lpstr>
      <vt:lpstr>Future Proof</vt:lpstr>
      <vt:lpstr>Future Proof</vt:lpstr>
      <vt:lpstr>A propriedade transform</vt:lpstr>
      <vt:lpstr>A propriedade transform</vt:lpstr>
      <vt:lpstr>A propriedade transform</vt:lpstr>
      <vt:lpstr>Transformações 3D /  propriedade perspective</vt:lpstr>
      <vt:lpstr>TranslateZ</vt:lpstr>
      <vt:lpstr>TranslateZ</vt:lpstr>
      <vt:lpstr>Perspective</vt:lpstr>
      <vt:lpstr>Exemplo Cubo</vt:lpstr>
      <vt:lpstr>Atividades próxima Aula</vt:lpstr>
      <vt:lpstr>LINK DO DISCORD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Tatiana Klebis Bovo</dc:creator>
  <cp:lastModifiedBy>Danilo Queiroz</cp:lastModifiedBy>
  <cp:revision>120</cp:revision>
  <dcterms:created xsi:type="dcterms:W3CDTF">2016-05-31T18:00:30Z</dcterms:created>
  <dcterms:modified xsi:type="dcterms:W3CDTF">2020-04-23T04:09:05Z</dcterms:modified>
</cp:coreProperties>
</file>