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51" r:id="rId3"/>
    <p:sldId id="399" r:id="rId4"/>
    <p:sldId id="400" r:id="rId5"/>
    <p:sldId id="455" r:id="rId6"/>
    <p:sldId id="470" r:id="rId7"/>
    <p:sldId id="471" r:id="rId8"/>
    <p:sldId id="472" r:id="rId9"/>
    <p:sldId id="473" r:id="rId10"/>
    <p:sldId id="474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68" r:id="rId19"/>
    <p:sldId id="469" r:id="rId20"/>
    <p:sldId id="475" r:id="rId21"/>
    <p:sldId id="445" r:id="rId22"/>
    <p:sldId id="424" r:id="rId23"/>
    <p:sldId id="425" r:id="rId24"/>
    <p:sldId id="426" r:id="rId25"/>
    <p:sldId id="427" r:id="rId26"/>
    <p:sldId id="428" r:id="rId27"/>
    <p:sldId id="429" r:id="rId28"/>
    <p:sldId id="430" r:id="rId29"/>
    <p:sldId id="431" r:id="rId30"/>
    <p:sldId id="432" r:id="rId31"/>
    <p:sldId id="433" r:id="rId32"/>
    <p:sldId id="434" r:id="rId33"/>
    <p:sldId id="435" r:id="rId34"/>
    <p:sldId id="436" r:id="rId35"/>
    <p:sldId id="437" r:id="rId36"/>
    <p:sldId id="438" r:id="rId37"/>
    <p:sldId id="439" r:id="rId38"/>
    <p:sldId id="440" r:id="rId39"/>
    <p:sldId id="441" r:id="rId40"/>
    <p:sldId id="442" r:id="rId41"/>
  </p:sldIdLst>
  <p:sldSz cx="9144000" cy="5143500" type="screen16x9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772806-A251-4CA2-B02B-934C2146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7539B-8FA9-4C29-98F9-8747091326C3}" type="datetimeFigureOut">
              <a:rPr lang="pt-BR"/>
              <a:pPr>
                <a:defRPr/>
              </a:pPr>
              <a:t>27/02/2020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2DC286-DE3C-45D9-9FA5-3012846F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9699B2-39A0-4A55-ADC3-FD146564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9CEAA0-9552-4F56-A4C4-61485ED4A4B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9810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396085-6E6C-483B-8CD4-7252C602A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3C581-8C1E-4F71-B4C9-D20FF89A6410}" type="datetimeFigureOut">
              <a:rPr lang="pt-BR"/>
              <a:pPr>
                <a:defRPr/>
              </a:pPr>
              <a:t>27/02/2020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459CD8-2BFA-48BC-8107-72DF0114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416AC4-27C8-4421-9547-C059272C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7AB45D-90D5-43AA-A2AD-1A182C7EE5C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3046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BEDB5D-281D-4E31-8BA6-DB159326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BDDC1-66BF-4783-8D7B-6A1CB7F688C0}" type="datetimeFigureOut">
              <a:rPr lang="pt-BR"/>
              <a:pPr>
                <a:defRPr/>
              </a:pPr>
              <a:t>27/02/2020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5B1FEE-E49D-43AC-85FD-EEBCF120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A4530D-096A-43ED-A5BD-32DEB62B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471723-3DC6-43F4-B1D0-7F0B5C5EF5E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8103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89D0EC-3E25-4525-8A70-C345A52D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643A4-A152-4850-866C-A476B3D60CE6}" type="datetimeFigureOut">
              <a:rPr lang="pt-BR"/>
              <a:pPr>
                <a:defRPr/>
              </a:pPr>
              <a:t>27/02/2020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E8C8E5-0C7D-449E-A178-25AA5CEE1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56359F-B914-4186-8CE3-5236C2BF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C859B6-78EA-4688-B8F9-3883D8B53AE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5739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C2411C-ECAC-4A86-A95C-67947A729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37C85-890B-4833-8CEE-C6A41C4C1CDD}" type="datetimeFigureOut">
              <a:rPr lang="pt-BR"/>
              <a:pPr>
                <a:defRPr/>
              </a:pPr>
              <a:t>27/02/2020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F99139-BAA9-4B4A-B2EF-6CF25264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2939B1-34AF-4B3F-BF0E-6DF8CA6B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19BF7C-0249-4E9B-98E4-9443236AE36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7651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8ED38546-16A3-496F-824F-1F7FCE39C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E38FB-E5C3-4A90-AC4B-9642EE60A9C3}" type="datetimeFigureOut">
              <a:rPr lang="pt-BR"/>
              <a:pPr>
                <a:defRPr/>
              </a:pPr>
              <a:t>27/02/2020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3DDE3190-9FF0-4592-842D-51ED276F5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11D15D81-2F5C-4D46-BEB5-F0C73007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CDADD-7A1A-4B3E-9408-AEEC8584561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5628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A2884E1A-C8C0-4A74-84CE-09177EE8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57AE1-1693-479F-A297-113ADA1E5DFF}" type="datetimeFigureOut">
              <a:rPr lang="pt-BR"/>
              <a:pPr>
                <a:defRPr/>
              </a:pPr>
              <a:t>27/02/2020</a:t>
            </a:fld>
            <a:endParaRPr lang="pt-BR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65300FD9-29FB-470B-94CD-EA77BB52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E16FD25A-91E9-4145-993A-8ABE822E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DDC96F-0B12-4FBF-A787-9ED0D21DAD4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6816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0467F702-4DCD-45B1-B3C9-F05CBBF2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A2FB2-16F7-4A38-9998-F95C4D6B708C}" type="datetimeFigureOut">
              <a:rPr lang="pt-BR"/>
              <a:pPr>
                <a:defRPr/>
              </a:pPr>
              <a:t>27/02/2020</a:t>
            </a:fld>
            <a:endParaRPr lang="pt-BR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A22A85C4-E556-48CC-89CA-6B530C36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AE017CFE-DD2B-4BC2-B814-6C7CCBF7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B849E-E674-4C9A-83CA-CC9700FE887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72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64DF9937-54C3-4317-A37C-64295CBA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8D8A3-7AC0-4D7C-9D5B-82C186897FE5}" type="datetimeFigureOut">
              <a:rPr lang="pt-BR"/>
              <a:pPr>
                <a:defRPr/>
              </a:pPr>
              <a:t>27/02/2020</a:t>
            </a:fld>
            <a:endParaRPr 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F5807D59-7167-4B4A-BF51-B3A3D858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4771D66D-3C6C-4E08-B0B9-9A161C2E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6D2B2-C2D5-44F3-8250-4EECB27C505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5555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B81E18AA-DB26-4B00-B99B-C5EDCCF65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8A875-6AE3-4694-B82F-11EF99A8BD26}" type="datetimeFigureOut">
              <a:rPr lang="pt-BR"/>
              <a:pPr>
                <a:defRPr/>
              </a:pPr>
              <a:t>27/02/2020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F723C9F7-5393-4C9C-B3DE-448E76BA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F0B9B34D-D92A-4018-8BDB-E1B4DE32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834457-63D0-4B28-92CA-8FFE2870985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0997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08728F7B-F09F-4FE1-B8FD-06EA4D8C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B5163-AD85-4479-BF8A-578EA84BFF0F}" type="datetimeFigureOut">
              <a:rPr lang="pt-BR"/>
              <a:pPr>
                <a:defRPr/>
              </a:pPr>
              <a:t>27/02/2020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CFA1E497-6019-4385-816D-F2D9A370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6A3CC4AF-7B6A-46FA-A148-BD1E1B7F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B458CF-B5A2-4AF3-AB02-FAF25BA4F78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9436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0791BF3B-903C-4EB5-B447-CB9DF37FF39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794B017B-62CE-4F3B-9C23-89B6A44685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CC05D7-5956-4A7D-8359-E65EB0587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966DE36-F08E-4766-B791-86447130C9B9}" type="datetimeFigureOut">
              <a:rPr lang="pt-BR"/>
              <a:pPr>
                <a:defRPr/>
              </a:pPr>
              <a:t>27/02/2020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C7D174-AE13-4F8E-B800-3A8CD85E3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A9BE34-FF8C-4728-9163-64A76F164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862A754-A715-4312-9A5E-B2AD0943F809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rackets.io/" TargetMode="External"/><Relationship Id="rId2" Type="http://schemas.openxmlformats.org/officeDocument/2006/relationships/hyperlink" Target="https://www.sublimetext.com/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anilo.oq@unitins.b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ura-cursos/CursoHTML/archive/aula1.zi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apis.com/css?family=Crimson+Text:400,400italic,600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ura-cursos/CursoHTML/archive/aula2.zip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2">
            <a:extLst>
              <a:ext uri="{FF2B5EF4-FFF2-40B4-BE49-F238E27FC236}">
                <a16:creationId xmlns:a16="http://schemas.microsoft.com/office/drawing/2014/main" id="{35C66E14-4339-49FB-9322-533D350AB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CaixaDeTexto 4">
            <a:extLst>
              <a:ext uri="{FF2B5EF4-FFF2-40B4-BE49-F238E27FC236}">
                <a16:creationId xmlns:a16="http://schemas.microsoft.com/office/drawing/2014/main" id="{29747E08-CAE0-4224-92A5-EC973E2A1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971550"/>
            <a:ext cx="4895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b="1"/>
              <a:t>SISTEMA DE INFORMAÇÃO</a:t>
            </a:r>
          </a:p>
        </p:txBody>
      </p:sp>
      <p:sp>
        <p:nvSpPr>
          <p:cNvPr id="2052" name="CaixaDeTexto 5">
            <a:extLst>
              <a:ext uri="{FF2B5EF4-FFF2-40B4-BE49-F238E27FC236}">
                <a16:creationId xmlns:a16="http://schemas.microsoft.com/office/drawing/2014/main" id="{A1220FF8-A7E8-41EF-8AD0-41C6A6367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288" y="1995488"/>
            <a:ext cx="4176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/>
              <a:t>DESENVOLVIMENTO FRONT-END</a:t>
            </a:r>
          </a:p>
        </p:txBody>
      </p:sp>
      <p:sp>
        <p:nvSpPr>
          <p:cNvPr id="2053" name="CaixaDeTexto 6">
            <a:extLst>
              <a:ext uri="{FF2B5EF4-FFF2-40B4-BE49-F238E27FC236}">
                <a16:creationId xmlns:a16="http://schemas.microsoft.com/office/drawing/2014/main" id="{76EF038E-5E38-43E9-874C-23D9BD3DD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2982913"/>
            <a:ext cx="4175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b="1"/>
              <a:t>Msc. DANILO QUEIROZ</a:t>
            </a:r>
          </a:p>
        </p:txBody>
      </p:sp>
      <p:sp>
        <p:nvSpPr>
          <p:cNvPr id="2054" name="CaixaDeTexto 9">
            <a:extLst>
              <a:ext uri="{FF2B5EF4-FFF2-40B4-BE49-F238E27FC236}">
                <a16:creationId xmlns:a16="http://schemas.microsoft.com/office/drawing/2014/main" id="{3EA96E0D-D572-4F8E-BF05-362C1E2CC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3997325"/>
            <a:ext cx="4176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b="1"/>
              <a:t>PALMAS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2CC19729-C57C-4366-BFF0-61CCFD6B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Vantagens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1E5476-8608-4B58-B402-3F908822D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pt-BR" dirty="0"/>
              <a:t>Padronizou a personalização das páginas web;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pt-BR" dirty="0"/>
              <a:t>Fácil utilização;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pt-BR" dirty="0"/>
              <a:t>Código mais organizado;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pt-BR" dirty="0"/>
              <a:t>Otimizou a velocidade de leitura das páginas;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pt-BR" dirty="0"/>
              <a:t>Agrupa a formatação da página em um só arquivo o que contribui para uma página web mais limpa;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pt-BR" dirty="0"/>
              <a:t>Fácil manutenção de atualização;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pt-BR" dirty="0"/>
              <a:t>Muitas opções de formatação;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pt-BR" dirty="0"/>
              <a:t>Dispensa plug-ins;</a:t>
            </a:r>
          </a:p>
          <a:p>
            <a:pPr>
              <a:buFont typeface="Arial" charset="0"/>
              <a:buChar char="•"/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FF50CD53-ABF9-4A97-8A15-47B6718E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Ferramentas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153EF3-9F13-4064-ABC0-C2BC58A1F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pt-BR" sz="2600" dirty="0"/>
              <a:t>Baixar Programa de edição de códigos HTML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2600" dirty="0" err="1"/>
              <a:t>Sublimetext</a:t>
            </a:r>
            <a:endParaRPr lang="pt-BR" sz="2600" dirty="0"/>
          </a:p>
          <a:p>
            <a:pPr marL="0" indent="0">
              <a:buFont typeface="Arial" charset="0"/>
              <a:buNone/>
              <a:defRPr/>
            </a:pPr>
            <a:r>
              <a:rPr lang="pt-BR" sz="2600" dirty="0"/>
              <a:t>Link: </a:t>
            </a:r>
            <a:r>
              <a:rPr lang="pt-BR" sz="2600" dirty="0">
                <a:hlinkClick r:id="rId2"/>
              </a:rPr>
              <a:t>https://www.sublimetext.com/3</a:t>
            </a:r>
            <a:endParaRPr lang="pt-BR" sz="2600" dirty="0"/>
          </a:p>
          <a:p>
            <a:pPr marL="0" indent="0">
              <a:buFont typeface="Arial" charset="0"/>
              <a:buNone/>
              <a:defRPr/>
            </a:pPr>
            <a:r>
              <a:rPr lang="pt-BR" sz="2600" dirty="0"/>
              <a:t>Ou </a:t>
            </a:r>
            <a:r>
              <a:rPr lang="pt-BR" sz="2600" dirty="0" err="1"/>
              <a:t>Brackets</a:t>
            </a:r>
            <a:endParaRPr lang="pt-BR" sz="2600" dirty="0"/>
          </a:p>
          <a:p>
            <a:pPr marL="0" indent="0">
              <a:buFont typeface="Arial" charset="0"/>
              <a:buNone/>
              <a:defRPr/>
            </a:pPr>
            <a:r>
              <a:rPr lang="pt-BR" sz="2800" dirty="0">
                <a:hlinkClick r:id="rId3"/>
              </a:rPr>
              <a:t>Link: http://brackets.io/</a:t>
            </a:r>
            <a:endParaRPr lang="pt-BR" sz="2800" dirty="0"/>
          </a:p>
          <a:p>
            <a:pPr marL="0" indent="0">
              <a:buFont typeface="Arial" charset="0"/>
              <a:buNone/>
              <a:defRPr/>
            </a:pPr>
            <a:r>
              <a:rPr lang="pt-BR" sz="2800" dirty="0"/>
              <a:t>Ou Visual Studio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2800" dirty="0">
                <a:hlinkClick r:id="rId4"/>
              </a:rPr>
              <a:t>https://code.visualstudio.com/</a:t>
            </a:r>
            <a:endParaRPr lang="pt-BR" sz="2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A87DD370-8EC8-4690-90E7-E4FE75E9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w3schools</a:t>
            </a:r>
          </a:p>
        </p:txBody>
      </p:sp>
      <p:sp>
        <p:nvSpPr>
          <p:cNvPr id="13315" name="Espaço Reservado para Conteúdo 2">
            <a:extLst>
              <a:ext uri="{FF2B5EF4-FFF2-40B4-BE49-F238E27FC236}">
                <a16:creationId xmlns:a16="http://schemas.microsoft.com/office/drawing/2014/main" id="{816A1528-261F-4425-932C-07770583B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2800">
                <a:hlinkClick r:id="rId2"/>
              </a:rPr>
              <a:t>https://www.w3schools.com/</a:t>
            </a:r>
            <a:endParaRPr lang="pt-BR" altLang="pt-BR" sz="2800"/>
          </a:p>
          <a:p>
            <a:r>
              <a:rPr lang="pt-BR" altLang="pt-BR" sz="2800"/>
              <a:t>O World Wide Web Consortium (W3C) é a principal organização de padronização da World Wide Web. Consiste em um consórcio internacional com membros que agrega empresas, órgãos governamentais e organizações independentes com a finalidade de estabelecer padrões para a criação e a interpretação de conteúdos para a Web.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8C6C1-BC69-460D-8374-4DA2561F4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/>
              <a:t>Material Auxiliar</a:t>
            </a:r>
            <a:endParaRPr lang="pt-BR" cap="all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CEECE1-7382-43FA-9187-560B17EFC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pt-BR" dirty="0"/>
              <a:t>Material complementar sobre HTML e CSS no portal do </a:t>
            </a:r>
            <a:r>
              <a:rPr lang="pt-BR" b="1" cap="all" dirty="0"/>
              <a:t>EDUC@ PRESENCIAL</a:t>
            </a:r>
          </a:p>
          <a:p>
            <a:pPr>
              <a:buFont typeface="Arial" charset="0"/>
              <a:buChar char="•"/>
              <a:defRPr/>
            </a:pPr>
            <a:r>
              <a:rPr lang="pt-BR" b="1" cap="all" dirty="0"/>
              <a:t>Apostila </a:t>
            </a:r>
            <a:r>
              <a:rPr lang="pt-BR" b="1" cap="all" dirty="0" err="1"/>
              <a:t>Caelum</a:t>
            </a:r>
            <a:endParaRPr lang="pt-BR" dirty="0"/>
          </a:p>
          <a:p>
            <a:pPr>
              <a:buFont typeface="Arial" charset="0"/>
              <a:buChar char="•"/>
              <a:defRPr/>
            </a:pPr>
            <a:r>
              <a:rPr lang="pt-BR" dirty="0"/>
              <a:t>Aula 1 </a:t>
            </a:r>
          </a:p>
          <a:p>
            <a:pPr>
              <a:buFont typeface="Arial" charset="0"/>
              <a:buChar char="•"/>
              <a:defRPr/>
            </a:pPr>
            <a:r>
              <a:rPr lang="pt-BR" dirty="0"/>
              <a:t>Aula 2</a:t>
            </a:r>
          </a:p>
          <a:p>
            <a:pPr>
              <a:buFont typeface="Arial" charset="0"/>
              <a:buChar char="•"/>
              <a:defRPr/>
            </a:pPr>
            <a:r>
              <a:rPr lang="pt-BR" dirty="0"/>
              <a:t>Aula 3</a:t>
            </a:r>
          </a:p>
          <a:p>
            <a:pPr>
              <a:buFont typeface="Arial" charset="0"/>
              <a:buChar char="•"/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545E38DB-E22F-4670-B78B-F141A921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ATIVIDADE EM AULA</a:t>
            </a:r>
          </a:p>
        </p:txBody>
      </p:sp>
      <p:sp>
        <p:nvSpPr>
          <p:cNvPr id="15363" name="Espaço Reservado para Conteúdo 2">
            <a:extLst>
              <a:ext uri="{FF2B5EF4-FFF2-40B4-BE49-F238E27FC236}">
                <a16:creationId xmlns:a16="http://schemas.microsoft.com/office/drawing/2014/main" id="{66FB7BCA-429C-4301-AD17-4ACEEE520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Criar uma página web utilizando a linguagem de formatação HTML e CSS sobre o texto exemplo: bio.txt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>
            <a:extLst>
              <a:ext uri="{FF2B5EF4-FFF2-40B4-BE49-F238E27FC236}">
                <a16:creationId xmlns:a16="http://schemas.microsoft.com/office/drawing/2014/main" id="{0C2935A3-5705-44F5-B692-7E8D5CE8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Primeiros passos</a:t>
            </a:r>
          </a:p>
        </p:txBody>
      </p:sp>
      <p:sp>
        <p:nvSpPr>
          <p:cNvPr id="16387" name="Espaço Reservado para Conteúdo 2">
            <a:extLst>
              <a:ext uri="{FF2B5EF4-FFF2-40B4-BE49-F238E27FC236}">
                <a16:creationId xmlns:a16="http://schemas.microsoft.com/office/drawing/2014/main" id="{B390516C-0998-44A1-8997-BF13F3285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5770563" cy="3394075"/>
          </a:xfrm>
        </p:spPr>
        <p:txBody>
          <a:bodyPr/>
          <a:lstStyle/>
          <a:p>
            <a:r>
              <a:rPr lang="pt-BR" altLang="pt-BR" sz="2400"/>
              <a:t>Utilizar as tags abaixo no arquivo bio.txt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altLang="pt-BR" sz="2400"/>
              <a:t>&lt;!DOCTYPE html&gt;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altLang="pt-BR" sz="2400"/>
              <a:t>&lt;html&gt;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altLang="pt-BR" sz="2400"/>
              <a:t>&lt;head&gt;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altLang="pt-BR" sz="2400"/>
              <a:t>&lt;title&gt;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altLang="pt-BR" sz="2400"/>
              <a:t>&lt;meta charset="utf-8"&gt;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altLang="pt-BR" sz="2400"/>
              <a:t>&lt;link rel="icon" href=“img/favicon.png"&gt;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altLang="pt-BR" sz="2400"/>
              <a:t>&lt;body&gt;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56D364-D9BC-4F2F-A5D7-45930A8CC466}"/>
              </a:ext>
            </a:extLst>
          </p:cNvPr>
          <p:cNvSpPr txBox="1"/>
          <p:nvPr/>
        </p:nvSpPr>
        <p:spPr>
          <a:xfrm>
            <a:off x="6084888" y="1824038"/>
            <a:ext cx="2519362" cy="2216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  <a:defRPr/>
            </a:pPr>
            <a:r>
              <a:rPr lang="pt-BR" sz="2400" dirty="0">
                <a:latin typeface="Arial" charset="0"/>
                <a:cs typeface="Arial" charset="0"/>
              </a:rPr>
              <a:t>&lt;h1&gt;</a:t>
            </a:r>
          </a:p>
          <a:p>
            <a:pPr marL="514350" indent="-514350">
              <a:buFont typeface="Wingdings" panose="05000000000000000000" pitchFamily="2" charset="2"/>
              <a:buChar char="q"/>
              <a:defRPr/>
            </a:pPr>
            <a:r>
              <a:rPr lang="pt-BR" sz="2400" dirty="0">
                <a:latin typeface="Arial" charset="0"/>
                <a:cs typeface="Arial" charset="0"/>
              </a:rPr>
              <a:t>&lt;h2&gt;</a:t>
            </a:r>
          </a:p>
          <a:p>
            <a:pPr marL="514350" indent="-514350">
              <a:buFont typeface="Wingdings" panose="05000000000000000000" pitchFamily="2" charset="2"/>
              <a:buChar char="q"/>
              <a:defRPr/>
            </a:pPr>
            <a:r>
              <a:rPr lang="pt-BR" sz="2400" dirty="0">
                <a:latin typeface="Arial" charset="0"/>
                <a:cs typeface="Arial" charset="0"/>
              </a:rPr>
              <a:t>&lt;p&gt;</a:t>
            </a:r>
          </a:p>
          <a:p>
            <a:pPr marL="514350" indent="-514350">
              <a:buFont typeface="Wingdings" panose="05000000000000000000" pitchFamily="2" charset="2"/>
              <a:buChar char="q"/>
              <a:defRPr/>
            </a:pPr>
            <a:r>
              <a:rPr lang="pt-BR" sz="2400" dirty="0">
                <a:latin typeface="Arial" charset="0"/>
                <a:cs typeface="Arial" charset="0"/>
              </a:rPr>
              <a:t>&lt;em&gt;</a:t>
            </a:r>
          </a:p>
          <a:p>
            <a:pPr marL="514350" indent="-514350">
              <a:buFont typeface="Wingdings" panose="05000000000000000000" pitchFamily="2" charset="2"/>
              <a:buChar char="q"/>
              <a:defRPr/>
            </a:pPr>
            <a:r>
              <a:rPr lang="pt-BR" sz="2400" dirty="0">
                <a:latin typeface="Arial" charset="0"/>
                <a:cs typeface="Arial" charset="0"/>
              </a:rPr>
              <a:t>&lt;</a:t>
            </a:r>
            <a:r>
              <a:rPr lang="pt-BR" sz="2400" dirty="0" err="1">
                <a:latin typeface="Arial" charset="0"/>
                <a:cs typeface="Arial" charset="0"/>
              </a:rPr>
              <a:t>strong</a:t>
            </a:r>
            <a:r>
              <a:rPr lang="pt-BR" sz="2400" dirty="0">
                <a:latin typeface="Arial" charset="0"/>
                <a:cs typeface="Arial" charset="0"/>
              </a:rPr>
              <a:t>&gt;</a:t>
            </a:r>
          </a:p>
          <a:p>
            <a:pPr>
              <a:defRPr/>
            </a:pPr>
            <a:endParaRPr lang="pt-BR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>
            <a:extLst>
              <a:ext uri="{FF2B5EF4-FFF2-40B4-BE49-F238E27FC236}">
                <a16:creationId xmlns:a16="http://schemas.microsoft.com/office/drawing/2014/main" id="{838BA132-CBFC-450A-8EE6-345F1E595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Estilo com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984884-D503-448C-BFC3-C330CB887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pt-BR" dirty="0"/>
              <a:t>Criar arquivo bio.css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2800" dirty="0"/>
              <a:t>h1{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2800" dirty="0" err="1"/>
              <a:t>font-size</a:t>
            </a:r>
            <a:r>
              <a:rPr lang="pt-BR" sz="2800" dirty="0"/>
              <a:t>: 60px;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2800" dirty="0"/>
              <a:t>}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2800" dirty="0"/>
              <a:t>h2{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2800" dirty="0" err="1"/>
              <a:t>font-size</a:t>
            </a:r>
            <a:r>
              <a:rPr lang="pt-BR" sz="2800" dirty="0"/>
              <a:t>: 30px;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2800" dirty="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CA4091E8-6351-4BD9-A649-163C623CE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Linkar arquivo CSS</a:t>
            </a:r>
          </a:p>
        </p:txBody>
      </p:sp>
      <p:sp>
        <p:nvSpPr>
          <p:cNvPr id="18435" name="Espaço Reservado para Conteúdo 2">
            <a:extLst>
              <a:ext uri="{FF2B5EF4-FFF2-40B4-BE49-F238E27FC236}">
                <a16:creationId xmlns:a16="http://schemas.microsoft.com/office/drawing/2014/main" id="{4D2D164E-14A3-4F9D-A441-B93CA570E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pt-BR" altLang="pt-BR"/>
              <a:t>&lt;head&gt;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altLang="pt-BR"/>
              <a:t>&lt;link rel="stylesheet" href=“css/bio.css“&gt;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/>
              <a:t>&lt;/head&gt;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55527520-690D-4924-9404-49384717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Fontes</a:t>
            </a:r>
          </a:p>
        </p:txBody>
      </p:sp>
      <p:sp>
        <p:nvSpPr>
          <p:cNvPr id="19459" name="Espaço Reservado para Conteúdo 2">
            <a:extLst>
              <a:ext uri="{FF2B5EF4-FFF2-40B4-BE49-F238E27FC236}">
                <a16:creationId xmlns:a16="http://schemas.microsoft.com/office/drawing/2014/main" id="{A6DCDB0B-571B-412F-8B65-7EB8CC843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pt-BR" altLang="pt-BR"/>
              <a:t>h2 { 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/>
              <a:t>font-family: "Arial"; 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/>
              <a:t>font-size: 16px; 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/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>
            <a:extLst>
              <a:ext uri="{FF2B5EF4-FFF2-40B4-BE49-F238E27FC236}">
                <a16:creationId xmlns:a16="http://schemas.microsoft.com/office/drawing/2014/main" id="{850BE5AC-57F5-4008-B10C-AF4CA4DA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Cor</a:t>
            </a:r>
          </a:p>
        </p:txBody>
      </p:sp>
      <p:sp>
        <p:nvSpPr>
          <p:cNvPr id="20483" name="Espaço Reservado para Conteúdo 2">
            <a:extLst>
              <a:ext uri="{FF2B5EF4-FFF2-40B4-BE49-F238E27FC236}">
                <a16:creationId xmlns:a16="http://schemas.microsoft.com/office/drawing/2014/main" id="{A58F8114-6C3D-460E-8450-5F71FA63F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pt-BR"/>
              <a:t>h1 {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/>
              <a:t>background-color: red;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/>
              <a:t>color: blue;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/>
              <a:t>} </a:t>
            </a:r>
            <a:endParaRPr lang="pt-BR" alt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>
            <a:extLst>
              <a:ext uri="{FF2B5EF4-FFF2-40B4-BE49-F238E27FC236}">
                <a16:creationId xmlns:a16="http://schemas.microsoft.com/office/drawing/2014/main" id="{A6CCEA8C-FAD5-46B8-98E6-7CC8AFD12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Sobre as atividades</a:t>
            </a:r>
          </a:p>
        </p:txBody>
      </p:sp>
      <p:sp>
        <p:nvSpPr>
          <p:cNvPr id="3075" name="Espaço Reservado para Conteúdo 2">
            <a:extLst>
              <a:ext uri="{FF2B5EF4-FFF2-40B4-BE49-F238E27FC236}">
                <a16:creationId xmlns:a16="http://schemas.microsoft.com/office/drawing/2014/main" id="{98A8E219-4F57-482C-B336-A19431B05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425"/>
            <a:ext cx="8229600" cy="3606800"/>
          </a:xfrm>
        </p:spPr>
        <p:txBody>
          <a:bodyPr/>
          <a:lstStyle/>
          <a:p>
            <a:r>
              <a:rPr lang="pt-BR" altLang="pt-BR" sz="2400"/>
              <a:t>Informar na folha de apresentação: </a:t>
            </a:r>
          </a:p>
          <a:p>
            <a:pPr lvl="1"/>
            <a:r>
              <a:rPr lang="pt-BR" altLang="pt-BR" sz="2000"/>
              <a:t>Nome da Universidade, Nome Da Disciplina, Nome do Professor, Nome do Aluno e Data;</a:t>
            </a:r>
          </a:p>
          <a:p>
            <a:r>
              <a:rPr lang="pt-BR" altLang="pt-BR" sz="2400"/>
              <a:t>Entregar até o dia: 20/02/2020;</a:t>
            </a:r>
          </a:p>
          <a:p>
            <a:r>
              <a:rPr lang="pt-BR" altLang="pt-BR" sz="2400"/>
              <a:t>Enviar por email (</a:t>
            </a:r>
            <a:r>
              <a:rPr lang="pt-BR" altLang="pt-BR" sz="2400">
                <a:hlinkClick r:id="rId2"/>
              </a:rPr>
              <a:t>danilo.oq@unitins.br</a:t>
            </a:r>
            <a:r>
              <a:rPr lang="pt-BR" altLang="pt-BR" sz="2400"/>
              <a:t>) no formato .PDF;</a:t>
            </a:r>
          </a:p>
          <a:p>
            <a:r>
              <a:rPr lang="pt-BR" altLang="pt-BR" sz="2400"/>
              <a:t>Usar: fonte 12, Arial;</a:t>
            </a:r>
          </a:p>
          <a:p>
            <a:r>
              <a:rPr lang="pt-BR" altLang="pt-BR" sz="2400"/>
              <a:t>Para cada atividade(1 e 2), ter no mínimo 3 páginas de resumo e no máximo 5 páginas.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>
            <a:extLst>
              <a:ext uri="{FF2B5EF4-FFF2-40B4-BE49-F238E27FC236}">
                <a16:creationId xmlns:a16="http://schemas.microsoft.com/office/drawing/2014/main" id="{7BAF15F2-A88E-4ED3-A694-7C0A629F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Revisão</a:t>
            </a:r>
          </a:p>
        </p:txBody>
      </p:sp>
      <p:sp>
        <p:nvSpPr>
          <p:cNvPr id="21507" name="Espaço Reservado para Conteúdo 2">
            <a:extLst>
              <a:ext uri="{FF2B5EF4-FFF2-40B4-BE49-F238E27FC236}">
                <a16:creationId xmlns:a16="http://schemas.microsoft.com/office/drawing/2014/main" id="{5D352BBC-DA29-486F-8410-A69FBFA9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3600"/>
              <a:t>Como material auxiliar destas aulas usaremos o projeto público disponibilizado pela Alura:</a:t>
            </a:r>
            <a:br>
              <a:rPr lang="pt-BR" altLang="pt-BR" sz="3600"/>
            </a:br>
            <a:r>
              <a:rPr lang="pt-BR" altLang="pt-BR" sz="3600">
                <a:hlinkClick r:id="rId2"/>
              </a:rPr>
              <a:t>https://</a:t>
            </a:r>
            <a:r>
              <a:rPr lang="pt-BR" altLang="pt-BR" sz="3600" u="sng">
                <a:hlinkClick r:id="rId2"/>
              </a:rPr>
              <a:t>github.com/alura-cursos/CursoHTML/archive/aula1.zip</a:t>
            </a:r>
            <a:endParaRPr lang="pt-BR" altLang="pt-BR" sz="3600" u="sng"/>
          </a:p>
          <a:p>
            <a:pPr>
              <a:buFont typeface="Arial" panose="020B0604020202020204" pitchFamily="34" charset="0"/>
              <a:buNone/>
            </a:pPr>
            <a:endParaRPr lang="pt-BR" altLang="pt-BR"/>
          </a:p>
          <a:p>
            <a:endParaRPr lang="pt-BR" alt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>
            <a:extLst>
              <a:ext uri="{FF2B5EF4-FFF2-40B4-BE49-F238E27FC236}">
                <a16:creationId xmlns:a16="http://schemas.microsoft.com/office/drawing/2014/main" id="{D5B5B488-EB6B-473F-B4EA-DC3B3FF6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Cor</a:t>
            </a:r>
          </a:p>
        </p:txBody>
      </p:sp>
      <p:sp>
        <p:nvSpPr>
          <p:cNvPr id="22531" name="Espaço Reservado para Conteúdo 2">
            <a:extLst>
              <a:ext uri="{FF2B5EF4-FFF2-40B4-BE49-F238E27FC236}">
                <a16:creationId xmlns:a16="http://schemas.microsoft.com/office/drawing/2014/main" id="{CA1FDFEE-DD10-4627-948A-E2E39C414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pt-BR"/>
              <a:t>h1 {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/>
              <a:t>background-color: rgb(133, 25, 68);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/>
              <a:t>color: rgb(255, 255, 255);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/>
              <a:t>} </a:t>
            </a:r>
            <a:endParaRPr lang="pt-BR" alt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>
            <a:extLst>
              <a:ext uri="{FF2B5EF4-FFF2-40B4-BE49-F238E27FC236}">
                <a16:creationId xmlns:a16="http://schemas.microsoft.com/office/drawing/2014/main" id="{EC2351FB-1DA1-418C-982F-B04F8E90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Nomenclatura Hexadecimal</a:t>
            </a:r>
          </a:p>
        </p:txBody>
      </p:sp>
      <p:sp>
        <p:nvSpPr>
          <p:cNvPr id="23555" name="Espaço Reservado para Conteúdo 2">
            <a:extLst>
              <a:ext uri="{FF2B5EF4-FFF2-40B4-BE49-F238E27FC236}">
                <a16:creationId xmlns:a16="http://schemas.microsoft.com/office/drawing/2014/main" id="{9BED8965-E89D-4BB5-8DB9-D7CF5BC35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pt-BR"/>
              <a:t>h1 {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/>
              <a:t>background-color: #851944;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/>
              <a:t>color: #FFFFFF;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/>
              <a:t>}</a:t>
            </a:r>
            <a:endParaRPr lang="pt-BR" altLang="pt-B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>
            <a:extLst>
              <a:ext uri="{FF2B5EF4-FFF2-40B4-BE49-F238E27FC236}">
                <a16:creationId xmlns:a16="http://schemas.microsoft.com/office/drawing/2014/main" id="{D501E97B-EC76-4F63-A028-17B5EE1C3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Hexadecimal</a:t>
            </a:r>
          </a:p>
        </p:txBody>
      </p:sp>
      <p:pic>
        <p:nvPicPr>
          <p:cNvPr id="24579" name="Picture 2">
            <a:extLst>
              <a:ext uri="{FF2B5EF4-FFF2-40B4-BE49-F238E27FC236}">
                <a16:creationId xmlns:a16="http://schemas.microsoft.com/office/drawing/2014/main" id="{B8C93AE3-C68E-406E-A96A-AB4E50C578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0350" y="1222375"/>
            <a:ext cx="8775700" cy="2776538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>
            <a:extLst>
              <a:ext uri="{FF2B5EF4-FFF2-40B4-BE49-F238E27FC236}">
                <a16:creationId xmlns:a16="http://schemas.microsoft.com/office/drawing/2014/main" id="{38E4A3CC-B815-4F23-B102-FEDA7DF065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249238"/>
            <a:ext cx="7993063" cy="4645025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>
            <a:extLst>
              <a:ext uri="{FF2B5EF4-FFF2-40B4-BE49-F238E27FC236}">
                <a16:creationId xmlns:a16="http://schemas.microsoft.com/office/drawing/2014/main" id="{00D198A9-FFDB-4569-9B2E-D43F5856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Ajustando o 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F5A80D-24C0-451A-95B8-C3A6D42CF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dirty="0"/>
              <a:t>h1 { </a:t>
            </a:r>
          </a:p>
          <a:p>
            <a:pPr lvl="1">
              <a:buFont typeface="Arial" charset="0"/>
              <a:buNone/>
              <a:defRPr/>
            </a:pPr>
            <a:r>
              <a:rPr lang="en-US" dirty="0"/>
              <a:t>background-color: #851944; </a:t>
            </a:r>
          </a:p>
          <a:p>
            <a:pPr lvl="1">
              <a:buFont typeface="Arial" charset="0"/>
              <a:buNone/>
              <a:defRPr/>
            </a:pPr>
            <a:r>
              <a:rPr lang="en-US" dirty="0"/>
              <a:t>color: #FFF; </a:t>
            </a:r>
          </a:p>
          <a:p>
            <a:pPr lvl="1">
              <a:buFont typeface="Arial" charset="0"/>
              <a:buNone/>
              <a:defRPr/>
            </a:pPr>
            <a:r>
              <a:rPr lang="en-US" dirty="0"/>
              <a:t>text-align: center; </a:t>
            </a:r>
          </a:p>
          <a:p>
            <a:pPr>
              <a:buFont typeface="Arial" charset="0"/>
              <a:buNone/>
              <a:defRPr/>
            </a:pPr>
            <a:r>
              <a:rPr lang="en-US" dirty="0"/>
              <a:t>}</a:t>
            </a:r>
          </a:p>
          <a:p>
            <a:pPr>
              <a:buFont typeface="Arial" charset="0"/>
              <a:buNone/>
              <a:defRPr/>
            </a:pPr>
            <a:r>
              <a:rPr lang="pt-BR" dirty="0"/>
              <a:t>p { </a:t>
            </a:r>
          </a:p>
          <a:p>
            <a:pPr>
              <a:buFont typeface="Arial" charset="0"/>
              <a:buNone/>
              <a:defRPr/>
            </a:pPr>
            <a:r>
              <a:rPr lang="pt-BR" dirty="0"/>
              <a:t>	</a:t>
            </a:r>
            <a:r>
              <a:rPr lang="pt-BR" dirty="0" err="1"/>
              <a:t>text-align</a:t>
            </a:r>
            <a:r>
              <a:rPr lang="pt-BR" dirty="0"/>
              <a:t>: </a:t>
            </a:r>
            <a:r>
              <a:rPr lang="pt-BR" dirty="0" err="1"/>
              <a:t>justify</a:t>
            </a:r>
            <a:r>
              <a:rPr lang="pt-BR" dirty="0"/>
              <a:t>; </a:t>
            </a:r>
          </a:p>
          <a:p>
            <a:pPr>
              <a:buFont typeface="Arial" charset="0"/>
              <a:buNone/>
              <a:defRPr/>
            </a:pPr>
            <a:r>
              <a:rPr lang="pt-BR" dirty="0"/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>
            <a:extLst>
              <a:ext uri="{FF2B5EF4-FFF2-40B4-BE49-F238E27FC236}">
                <a16:creationId xmlns:a16="http://schemas.microsoft.com/office/drawing/2014/main" id="{989B83D5-0C30-487B-875C-8CF48A3D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Atualizar 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D18B65-39BF-4214-AB7C-D571FEFB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pt-BR" dirty="0"/>
              <a:t>h1 { </a:t>
            </a:r>
          </a:p>
          <a:p>
            <a:pPr lvl="1">
              <a:buFont typeface="Arial" charset="0"/>
              <a:buNone/>
              <a:defRPr/>
            </a:pPr>
            <a:r>
              <a:rPr lang="pt-BR" dirty="0" err="1"/>
              <a:t>background-color</a:t>
            </a:r>
            <a:r>
              <a:rPr lang="pt-BR" dirty="0"/>
              <a:t>: #851944; </a:t>
            </a:r>
          </a:p>
          <a:p>
            <a:pPr lvl="1">
              <a:buFont typeface="Arial" charset="0"/>
              <a:buNone/>
              <a:defRPr/>
            </a:pPr>
            <a:r>
              <a:rPr lang="pt-BR" dirty="0" err="1"/>
              <a:t>color</a:t>
            </a:r>
            <a:r>
              <a:rPr lang="pt-BR" dirty="0"/>
              <a:t>: #FFF; </a:t>
            </a:r>
          </a:p>
          <a:p>
            <a:pPr lvl="1">
              <a:buFont typeface="Arial" charset="0"/>
              <a:buNone/>
              <a:defRPr/>
            </a:pPr>
            <a:r>
              <a:rPr lang="pt-BR" dirty="0" err="1"/>
              <a:t>text-align</a:t>
            </a:r>
            <a:r>
              <a:rPr lang="pt-BR" dirty="0"/>
              <a:t>: </a:t>
            </a:r>
            <a:r>
              <a:rPr lang="pt-BR" dirty="0" err="1"/>
              <a:t>center</a:t>
            </a:r>
            <a:r>
              <a:rPr lang="pt-BR" dirty="0"/>
              <a:t>; </a:t>
            </a:r>
          </a:p>
          <a:p>
            <a:pPr lvl="1">
              <a:buFont typeface="Arial" charset="0"/>
              <a:buNone/>
              <a:defRPr/>
            </a:pPr>
            <a:r>
              <a:rPr lang="pt-BR" dirty="0" err="1"/>
              <a:t>font-family</a:t>
            </a:r>
            <a:r>
              <a:rPr lang="pt-BR" dirty="0"/>
              <a:t>: "</a:t>
            </a:r>
            <a:r>
              <a:rPr lang="pt-BR" dirty="0" err="1"/>
              <a:t>Arial</a:t>
            </a:r>
            <a:r>
              <a:rPr lang="pt-BR" dirty="0"/>
              <a:t>"; </a:t>
            </a:r>
          </a:p>
          <a:p>
            <a:pPr>
              <a:buFont typeface="Arial" charset="0"/>
              <a:buNone/>
              <a:defRPr/>
            </a:pPr>
            <a:r>
              <a:rPr lang="pt-BR" dirty="0"/>
              <a:t>} </a:t>
            </a:r>
          </a:p>
          <a:p>
            <a:pPr>
              <a:buFont typeface="Arial" charset="0"/>
              <a:buNone/>
              <a:defRPr/>
            </a:pPr>
            <a:r>
              <a:rPr lang="pt-BR" dirty="0"/>
              <a:t>h2 { </a:t>
            </a:r>
          </a:p>
          <a:p>
            <a:pPr>
              <a:buFont typeface="Arial" charset="0"/>
              <a:buNone/>
              <a:defRPr/>
            </a:pPr>
            <a:r>
              <a:rPr lang="pt-BR" dirty="0"/>
              <a:t>	</a:t>
            </a:r>
            <a:r>
              <a:rPr lang="pt-BR" dirty="0" err="1"/>
              <a:t>font-family</a:t>
            </a:r>
            <a:r>
              <a:rPr lang="pt-BR" dirty="0"/>
              <a:t>: "</a:t>
            </a:r>
            <a:r>
              <a:rPr lang="pt-BR" dirty="0" err="1"/>
              <a:t>Arial</a:t>
            </a:r>
            <a:r>
              <a:rPr lang="pt-BR" dirty="0"/>
              <a:t>"; </a:t>
            </a:r>
          </a:p>
          <a:p>
            <a:pPr>
              <a:buFont typeface="Arial" charset="0"/>
              <a:buNone/>
              <a:defRPr/>
            </a:pPr>
            <a:r>
              <a:rPr lang="pt-BR" dirty="0"/>
              <a:t>} </a:t>
            </a:r>
          </a:p>
          <a:p>
            <a:pPr>
              <a:buFont typeface="Arial" charset="0"/>
              <a:buNone/>
              <a:defRPr/>
            </a:pPr>
            <a:r>
              <a:rPr lang="pt-BR" dirty="0"/>
              <a:t>p { </a:t>
            </a:r>
          </a:p>
          <a:p>
            <a:pPr lvl="1">
              <a:buFont typeface="Arial" charset="0"/>
              <a:buNone/>
              <a:defRPr/>
            </a:pPr>
            <a:r>
              <a:rPr lang="pt-BR" dirty="0" err="1"/>
              <a:t>text-align</a:t>
            </a:r>
            <a:r>
              <a:rPr lang="pt-BR" dirty="0"/>
              <a:t>: </a:t>
            </a:r>
            <a:r>
              <a:rPr lang="pt-BR" dirty="0" err="1"/>
              <a:t>justify</a:t>
            </a:r>
            <a:r>
              <a:rPr lang="pt-BR" dirty="0"/>
              <a:t>; </a:t>
            </a:r>
          </a:p>
          <a:p>
            <a:pPr lvl="1">
              <a:buFont typeface="Arial" charset="0"/>
              <a:buNone/>
              <a:defRPr/>
            </a:pPr>
            <a:r>
              <a:rPr lang="pt-BR" dirty="0" err="1"/>
              <a:t>font-family</a:t>
            </a:r>
            <a:r>
              <a:rPr lang="pt-BR" dirty="0"/>
              <a:t>: "Times </a:t>
            </a:r>
            <a:r>
              <a:rPr lang="pt-BR" dirty="0" err="1"/>
              <a:t>New</a:t>
            </a:r>
            <a:r>
              <a:rPr lang="pt-BR" dirty="0"/>
              <a:t> Roman"; </a:t>
            </a:r>
          </a:p>
          <a:p>
            <a:pPr>
              <a:buFont typeface="Arial" charset="0"/>
              <a:buNone/>
              <a:defRPr/>
            </a:pPr>
            <a:r>
              <a:rPr lang="pt-BR" dirty="0"/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>
            <a:extLst>
              <a:ext uri="{FF2B5EF4-FFF2-40B4-BE49-F238E27FC236}">
                <a16:creationId xmlns:a16="http://schemas.microsoft.com/office/drawing/2014/main" id="{E36EA2B3-437A-487F-A775-E5845B90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Otimizando</a:t>
            </a:r>
          </a:p>
        </p:txBody>
      </p:sp>
      <p:sp>
        <p:nvSpPr>
          <p:cNvPr id="28675" name="Espaço Reservado para Conteúdo 2">
            <a:extLst>
              <a:ext uri="{FF2B5EF4-FFF2-40B4-BE49-F238E27FC236}">
                <a16:creationId xmlns:a16="http://schemas.microsoft.com/office/drawing/2014/main" id="{2630E3DB-A5E8-493D-B66C-862F18404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pt-BR" altLang="pt-BR"/>
              <a:t>h1, h2 { 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/>
              <a:t>font-family: "Arial"; 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/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>
            <a:extLst>
              <a:ext uri="{FF2B5EF4-FFF2-40B4-BE49-F238E27FC236}">
                <a16:creationId xmlns:a16="http://schemas.microsoft.com/office/drawing/2014/main" id="{28F57E3D-12D0-4545-8405-FE59D6B5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Fonte reserva</a:t>
            </a:r>
          </a:p>
        </p:txBody>
      </p:sp>
      <p:sp>
        <p:nvSpPr>
          <p:cNvPr id="29699" name="Espaço Reservado para Conteúdo 2">
            <a:extLst>
              <a:ext uri="{FF2B5EF4-FFF2-40B4-BE49-F238E27FC236}">
                <a16:creationId xmlns:a16="http://schemas.microsoft.com/office/drawing/2014/main" id="{FE828BB9-DA0F-40E1-BD6D-28512E420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pt-BR"/>
              <a:t>p {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/>
              <a:t>font-family: "Times New Roman", "Baskerville";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/>
              <a:t>}</a:t>
            </a:r>
            <a:endParaRPr lang="pt-BR" altLang="pt-B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>
            <a:extLst>
              <a:ext uri="{FF2B5EF4-FFF2-40B4-BE49-F238E27FC236}">
                <a16:creationId xmlns:a16="http://schemas.microsoft.com/office/drawing/2014/main" id="{288C317B-BD4A-4493-97C2-965DCED2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Fonte Serifada</a:t>
            </a:r>
          </a:p>
        </p:txBody>
      </p:sp>
      <p:sp>
        <p:nvSpPr>
          <p:cNvPr id="30723" name="Espaço Reservado para Conteúdo 2">
            <a:extLst>
              <a:ext uri="{FF2B5EF4-FFF2-40B4-BE49-F238E27FC236}">
                <a16:creationId xmlns:a16="http://schemas.microsoft.com/office/drawing/2014/main" id="{58463444-ACB5-4E90-A960-233F42B4E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pt-BR" altLang="pt-BR"/>
              <a:t>h1, h2 { 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/>
              <a:t>	font-family: "Arial", sans-serif; 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/>
              <a:t>} 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/>
              <a:t>p {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/>
              <a:t>	 font-family: "Times New Roman", serif; 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>
            <a:extLst>
              <a:ext uri="{FF2B5EF4-FFF2-40B4-BE49-F238E27FC236}">
                <a16:creationId xmlns:a16="http://schemas.microsoft.com/office/drawing/2014/main" id="{1BE4BC1A-77E0-4C32-BF18-CCB00779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Atividade 1 (1,0 pts extra A1)</a:t>
            </a:r>
          </a:p>
        </p:txBody>
      </p:sp>
      <p:sp>
        <p:nvSpPr>
          <p:cNvPr id="4099" name="Espaço Reservado para Conteúdo 2">
            <a:extLst>
              <a:ext uri="{FF2B5EF4-FFF2-40B4-BE49-F238E27FC236}">
                <a16:creationId xmlns:a16="http://schemas.microsoft.com/office/drawing/2014/main" id="{436985FE-5F30-421A-81F6-DDF63B61E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2800"/>
              <a:t>Realizar pesquisa e redigir um resumo sobre:</a:t>
            </a:r>
          </a:p>
          <a:p>
            <a:r>
              <a:rPr lang="pt-BR" altLang="pt-BR" sz="2800"/>
              <a:t>Titulo: Origem da internet</a:t>
            </a:r>
          </a:p>
          <a:p>
            <a:r>
              <a:rPr lang="pt-BR" altLang="pt-BR" sz="2800"/>
              <a:t>Assunto: </a:t>
            </a:r>
          </a:p>
          <a:p>
            <a:r>
              <a:rPr lang="pt-BR" altLang="pt-BR" sz="2800"/>
              <a:t>-Como era a rede de computadores antes da internet</a:t>
            </a:r>
          </a:p>
          <a:p>
            <a:r>
              <a:rPr lang="pt-BR" altLang="pt-BR" sz="2800"/>
              <a:t>-Como foi o surgimento da internet</a:t>
            </a:r>
          </a:p>
          <a:p>
            <a:r>
              <a:rPr lang="pt-BR" altLang="pt-BR" sz="2800"/>
              <a:t>-Como funciona hoje a internet</a:t>
            </a:r>
          </a:p>
          <a:p>
            <a:endParaRPr lang="pt-BR" altLang="pt-BR" sz="2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>
            <a:extLst>
              <a:ext uri="{FF2B5EF4-FFF2-40B4-BE49-F238E27FC236}">
                <a16:creationId xmlns:a16="http://schemas.microsoft.com/office/drawing/2014/main" id="{FB0370CB-4F67-4ED5-8B34-19C1BE25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Atualizar código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6456F1-4161-44C8-8F9A-4FFD104A1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pt-BR" dirty="0" err="1"/>
              <a:t>body</a:t>
            </a:r>
            <a:r>
              <a:rPr lang="pt-BR" dirty="0"/>
              <a:t> { </a:t>
            </a:r>
          </a:p>
          <a:p>
            <a:pPr lvl="1">
              <a:buFont typeface="Arial" charset="0"/>
              <a:buNone/>
              <a:defRPr/>
            </a:pPr>
            <a:r>
              <a:rPr lang="pt-BR" dirty="0" err="1"/>
              <a:t>font-family</a:t>
            </a:r>
            <a:r>
              <a:rPr lang="pt-BR" dirty="0"/>
              <a:t>: "Times </a:t>
            </a:r>
            <a:r>
              <a:rPr lang="pt-BR" dirty="0" err="1"/>
              <a:t>New</a:t>
            </a:r>
            <a:r>
              <a:rPr lang="pt-BR" dirty="0"/>
              <a:t> Roman", </a:t>
            </a:r>
            <a:r>
              <a:rPr lang="pt-BR" dirty="0" err="1"/>
              <a:t>serif</a:t>
            </a:r>
            <a:r>
              <a:rPr lang="pt-BR" dirty="0"/>
              <a:t>;</a:t>
            </a:r>
          </a:p>
          <a:p>
            <a:pPr lvl="1">
              <a:buFont typeface="Arial" charset="0"/>
              <a:buNone/>
              <a:defRPr/>
            </a:pPr>
            <a:r>
              <a:rPr lang="pt-BR" dirty="0"/>
              <a:t> </a:t>
            </a:r>
            <a:r>
              <a:rPr lang="pt-BR" dirty="0" err="1"/>
              <a:t>background-color</a:t>
            </a:r>
            <a:r>
              <a:rPr lang="pt-BR" dirty="0"/>
              <a:t>: #F2FFFC; </a:t>
            </a:r>
          </a:p>
          <a:p>
            <a:pPr>
              <a:buFont typeface="Arial" charset="0"/>
              <a:buNone/>
              <a:defRPr/>
            </a:pPr>
            <a:r>
              <a:rPr lang="pt-BR" dirty="0"/>
              <a:t>} </a:t>
            </a:r>
          </a:p>
          <a:p>
            <a:pPr>
              <a:buFont typeface="Arial" charset="0"/>
              <a:buNone/>
              <a:defRPr/>
            </a:pPr>
            <a:r>
              <a:rPr lang="pt-BR" dirty="0"/>
              <a:t>h1, h2 { </a:t>
            </a:r>
          </a:p>
          <a:p>
            <a:pPr>
              <a:buFont typeface="Arial" charset="0"/>
              <a:buNone/>
              <a:defRPr/>
            </a:pPr>
            <a:r>
              <a:rPr lang="pt-BR" dirty="0"/>
              <a:t>	</a:t>
            </a:r>
            <a:r>
              <a:rPr lang="pt-BR" dirty="0" err="1"/>
              <a:t>font-family</a:t>
            </a:r>
            <a:r>
              <a:rPr lang="pt-BR" dirty="0"/>
              <a:t>: "</a:t>
            </a:r>
            <a:r>
              <a:rPr lang="pt-BR" dirty="0" err="1"/>
              <a:t>Arial</a:t>
            </a:r>
            <a:r>
              <a:rPr lang="pt-BR" dirty="0"/>
              <a:t>", </a:t>
            </a:r>
            <a:r>
              <a:rPr lang="pt-BR" dirty="0" err="1"/>
              <a:t>sans-serif</a:t>
            </a:r>
            <a:r>
              <a:rPr lang="pt-BR" dirty="0"/>
              <a:t>; </a:t>
            </a:r>
          </a:p>
          <a:p>
            <a:pPr>
              <a:buFont typeface="Arial" charset="0"/>
              <a:buNone/>
              <a:defRPr/>
            </a:pPr>
            <a:r>
              <a:rPr lang="pt-BR" dirty="0"/>
              <a:t>} </a:t>
            </a:r>
          </a:p>
          <a:p>
            <a:pPr>
              <a:buFont typeface="Arial" charset="0"/>
              <a:buNone/>
              <a:defRPr/>
            </a:pPr>
            <a:r>
              <a:rPr lang="pt-BR" dirty="0"/>
              <a:t>h1 { </a:t>
            </a:r>
          </a:p>
          <a:p>
            <a:pPr lvl="1">
              <a:buFont typeface="Arial" charset="0"/>
              <a:buNone/>
              <a:defRPr/>
            </a:pPr>
            <a:r>
              <a:rPr lang="pt-BR" dirty="0" err="1"/>
              <a:t>text-align</a:t>
            </a:r>
            <a:r>
              <a:rPr lang="pt-BR" dirty="0"/>
              <a:t>: </a:t>
            </a:r>
            <a:r>
              <a:rPr lang="pt-BR" dirty="0" err="1"/>
              <a:t>center</a:t>
            </a:r>
            <a:r>
              <a:rPr lang="pt-BR" dirty="0"/>
              <a:t>; </a:t>
            </a:r>
          </a:p>
          <a:p>
            <a:pPr lvl="1">
              <a:buFont typeface="Arial" charset="0"/>
              <a:buNone/>
              <a:defRPr/>
            </a:pPr>
            <a:r>
              <a:rPr lang="pt-BR" dirty="0" err="1"/>
              <a:t>background-color</a:t>
            </a:r>
            <a:r>
              <a:rPr lang="pt-BR" dirty="0"/>
              <a:t>: #851944; </a:t>
            </a:r>
          </a:p>
          <a:p>
            <a:pPr lvl="1">
              <a:buFont typeface="Arial" charset="0"/>
              <a:buNone/>
              <a:defRPr/>
            </a:pPr>
            <a:r>
              <a:rPr lang="pt-BR" dirty="0" err="1"/>
              <a:t>color</a:t>
            </a:r>
            <a:r>
              <a:rPr lang="pt-BR" dirty="0"/>
              <a:t>: #FFF; </a:t>
            </a:r>
          </a:p>
          <a:p>
            <a:pPr>
              <a:buFont typeface="Arial" charset="0"/>
              <a:buNone/>
              <a:defRPr/>
            </a:pPr>
            <a:r>
              <a:rPr lang="pt-BR" dirty="0"/>
              <a:t>} </a:t>
            </a:r>
          </a:p>
          <a:p>
            <a:pPr>
              <a:buFont typeface="Arial" charset="0"/>
              <a:buNone/>
              <a:defRPr/>
            </a:pPr>
            <a:r>
              <a:rPr lang="pt-BR" dirty="0"/>
              <a:t>p { </a:t>
            </a:r>
          </a:p>
          <a:p>
            <a:pPr>
              <a:buFont typeface="Arial" charset="0"/>
              <a:buNone/>
              <a:defRPr/>
            </a:pPr>
            <a:r>
              <a:rPr lang="pt-BR" dirty="0"/>
              <a:t>	</a:t>
            </a:r>
            <a:r>
              <a:rPr lang="pt-BR" u="sng" dirty="0" err="1"/>
              <a:t>text-align</a:t>
            </a:r>
            <a:r>
              <a:rPr lang="pt-BR" dirty="0"/>
              <a:t>: </a:t>
            </a:r>
            <a:r>
              <a:rPr lang="pt-BR" dirty="0" err="1"/>
              <a:t>justify</a:t>
            </a:r>
            <a:r>
              <a:rPr lang="pt-BR" dirty="0"/>
              <a:t>; </a:t>
            </a:r>
          </a:p>
          <a:p>
            <a:pPr>
              <a:buFont typeface="Arial" charset="0"/>
              <a:buNone/>
              <a:defRPr/>
            </a:pPr>
            <a:r>
              <a:rPr lang="pt-BR" dirty="0"/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>
            <a:extLst>
              <a:ext uri="{FF2B5EF4-FFF2-40B4-BE49-F238E27FC236}">
                <a16:creationId xmlns:a16="http://schemas.microsoft.com/office/drawing/2014/main" id="{9A48F4AB-91FF-4AFB-A520-ED5584C4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Tamanho de fonte padrão</a:t>
            </a:r>
          </a:p>
        </p:txBody>
      </p:sp>
      <p:sp>
        <p:nvSpPr>
          <p:cNvPr id="32771" name="Espaço Reservado para Conteúdo 2">
            <a:extLst>
              <a:ext uri="{FF2B5EF4-FFF2-40B4-BE49-F238E27FC236}">
                <a16:creationId xmlns:a16="http://schemas.microsoft.com/office/drawing/2014/main" id="{B90DCD76-DCB6-4205-9114-468B6DF4B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b="1"/>
              <a:t>O que acontece com o texto quando não colocamos uma fonte e um tamanho para ele?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>
            <a:extLst>
              <a:ext uri="{FF2B5EF4-FFF2-40B4-BE49-F238E27FC236}">
                <a16:creationId xmlns:a16="http://schemas.microsoft.com/office/drawing/2014/main" id="{541632B4-01B0-4AC2-A057-BC16ED9A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Tamanho de fonte padrão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0637A5-EBC7-49DE-82CC-CE735AB8A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pt-BR" b="1" dirty="0"/>
              <a:t>O que acontece com o texto quando não colocamos uma fonte e um tamanho para ele?</a:t>
            </a:r>
          </a:p>
          <a:p>
            <a:pPr>
              <a:buFont typeface="Arial" charset="0"/>
              <a:buNone/>
              <a:defRPr/>
            </a:pPr>
            <a:r>
              <a:rPr lang="pt-BR" dirty="0"/>
              <a:t>	Quando não há nenhum estilo definido para o texto de uma página, esse texto é exibido seguindo os padrões definidos nas opções do navegador. O usuário do navegador tem o poder de modificar esse padrão nas opções do navegador para, por exemplo, usar uma fonte maior ou uma fonte que ele ache mais bonita.</a:t>
            </a:r>
            <a:endParaRPr lang="pt-BR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>
            <a:extLst>
              <a:ext uri="{FF2B5EF4-FFF2-40B4-BE49-F238E27FC236}">
                <a16:creationId xmlns:a16="http://schemas.microsoft.com/office/drawing/2014/main" id="{9FCAB02F-CB4B-4AB4-A082-EC55D7DC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Google Fonts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098084-C61C-4512-B3C4-916DED6A0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charset="0"/>
              <a:buChar char="•"/>
              <a:defRPr/>
            </a:pPr>
            <a:r>
              <a:rPr lang="pt-BR" dirty="0"/>
              <a:t>carrega a fonte </a:t>
            </a:r>
            <a:r>
              <a:rPr lang="pt-BR" dirty="0" err="1"/>
              <a:t>Crimson</a:t>
            </a:r>
            <a:r>
              <a:rPr lang="pt-BR" dirty="0"/>
              <a:t> </a:t>
            </a:r>
            <a:r>
              <a:rPr lang="pt-BR" dirty="0" err="1"/>
              <a:t>Text</a:t>
            </a:r>
            <a:r>
              <a:rPr lang="pt-BR" dirty="0"/>
              <a:t> nas versões normal, itálico e negrito</a:t>
            </a:r>
          </a:p>
          <a:p>
            <a:pPr>
              <a:buFont typeface="Arial" charset="0"/>
              <a:buChar char="•"/>
              <a:defRPr/>
            </a:pPr>
            <a:r>
              <a:rPr lang="pt-BR" dirty="0"/>
              <a:t>&lt;link </a:t>
            </a:r>
            <a:r>
              <a:rPr lang="pt-BR" dirty="0" err="1"/>
              <a:t>rel</a:t>
            </a:r>
            <a:r>
              <a:rPr lang="pt-BR" dirty="0"/>
              <a:t>="</a:t>
            </a:r>
            <a:r>
              <a:rPr lang="pt-BR" dirty="0" err="1"/>
              <a:t>stylesheet</a:t>
            </a:r>
            <a:r>
              <a:rPr lang="pt-BR" dirty="0"/>
              <a:t>" </a:t>
            </a:r>
            <a:r>
              <a:rPr lang="pt-BR" dirty="0" err="1"/>
              <a:t>href</a:t>
            </a:r>
            <a:r>
              <a:rPr lang="pt-BR" dirty="0"/>
              <a:t>=</a:t>
            </a:r>
            <a:r>
              <a:rPr lang="pt-BR" dirty="0">
                <a:hlinkClick r:id="rId2"/>
              </a:rPr>
              <a:t>“https://fonts.googleapis.com/css?family=Crimson+Text:400,400italic,600</a:t>
            </a:r>
            <a:r>
              <a:rPr lang="pt-BR" dirty="0"/>
              <a:t>”&gt;</a:t>
            </a:r>
          </a:p>
          <a:p>
            <a:pPr>
              <a:buFont typeface="Arial" charset="0"/>
              <a:buChar char="•"/>
              <a:defRPr/>
            </a:pPr>
            <a:r>
              <a:rPr lang="pt-BR" dirty="0"/>
              <a:t>carrega a fonte Open </a:t>
            </a:r>
            <a:r>
              <a:rPr lang="pt-BR" dirty="0" err="1"/>
              <a:t>Sans</a:t>
            </a:r>
            <a:r>
              <a:rPr lang="pt-BR" dirty="0"/>
              <a:t> </a:t>
            </a:r>
            <a:r>
              <a:rPr lang="pt-BR" dirty="0" err="1"/>
              <a:t>Condensed</a:t>
            </a:r>
            <a:r>
              <a:rPr lang="pt-BR" dirty="0"/>
              <a:t> na versão negrito, que é a única necessária para os cabeçalhos</a:t>
            </a:r>
          </a:p>
          <a:p>
            <a:pPr>
              <a:buFont typeface="Arial" charset="0"/>
              <a:buChar char="•"/>
              <a:defRPr/>
            </a:pPr>
            <a:r>
              <a:rPr lang="pt-BR" dirty="0"/>
              <a:t>&lt;link </a:t>
            </a:r>
            <a:r>
              <a:rPr lang="pt-BR" dirty="0" err="1"/>
              <a:t>rel</a:t>
            </a:r>
            <a:r>
              <a:rPr lang="pt-BR" dirty="0"/>
              <a:t>="</a:t>
            </a:r>
            <a:r>
              <a:rPr lang="pt-BR" dirty="0" err="1"/>
              <a:t>stylesheet</a:t>
            </a:r>
            <a:r>
              <a:rPr lang="pt-BR" dirty="0"/>
              <a:t>" </a:t>
            </a:r>
            <a:r>
              <a:rPr lang="pt-BR" dirty="0" err="1"/>
              <a:t>href</a:t>
            </a:r>
            <a:r>
              <a:rPr lang="pt-BR" dirty="0"/>
              <a:t>=</a:t>
            </a:r>
            <a:r>
              <a:rPr lang="pt-BR" dirty="0">
                <a:hlinkClick r:id="rId2"/>
              </a:rPr>
              <a:t>“</a:t>
            </a:r>
            <a:r>
              <a:rPr lang="pt-BR" dirty="0"/>
              <a:t>https://fonts.googleapis.com/css?family=Open+Sans+Condensed:700”&gt;</a:t>
            </a:r>
          </a:p>
          <a:p>
            <a:pPr>
              <a:buFont typeface="Arial" charset="0"/>
              <a:buChar char="•"/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>
            <a:extLst>
              <a:ext uri="{FF2B5EF4-FFF2-40B4-BE49-F238E27FC236}">
                <a16:creationId xmlns:a16="http://schemas.microsoft.com/office/drawing/2014/main" id="{5719C2CD-1B08-4198-8079-5A837225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Atualizando 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B37BE8-D0B3-4D7C-A5D9-8C6F3350D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pt-BR" dirty="0" err="1"/>
              <a:t>body</a:t>
            </a:r>
            <a:r>
              <a:rPr lang="pt-BR" dirty="0"/>
              <a:t> { </a:t>
            </a:r>
          </a:p>
          <a:p>
            <a:pPr lvl="1">
              <a:buFont typeface="Arial" charset="0"/>
              <a:buNone/>
              <a:defRPr/>
            </a:pPr>
            <a:r>
              <a:rPr lang="pt-BR" dirty="0" err="1"/>
              <a:t>font-family</a:t>
            </a:r>
            <a:r>
              <a:rPr lang="pt-BR" dirty="0"/>
              <a:t>: "</a:t>
            </a:r>
            <a:r>
              <a:rPr lang="pt-BR" dirty="0" err="1"/>
              <a:t>Crimson</a:t>
            </a:r>
            <a:r>
              <a:rPr lang="pt-BR" dirty="0"/>
              <a:t> </a:t>
            </a:r>
            <a:r>
              <a:rPr lang="pt-BR" dirty="0" err="1"/>
              <a:t>Text</a:t>
            </a:r>
            <a:r>
              <a:rPr lang="pt-BR" dirty="0"/>
              <a:t>", "Times </a:t>
            </a:r>
            <a:r>
              <a:rPr lang="pt-BR" dirty="0" err="1"/>
              <a:t>New</a:t>
            </a:r>
            <a:r>
              <a:rPr lang="pt-BR" dirty="0"/>
              <a:t> Roman", </a:t>
            </a:r>
            <a:r>
              <a:rPr lang="pt-BR" dirty="0" err="1"/>
              <a:t>serif</a:t>
            </a:r>
            <a:r>
              <a:rPr lang="pt-BR" dirty="0"/>
              <a:t>; </a:t>
            </a:r>
          </a:p>
          <a:p>
            <a:pPr lvl="1">
              <a:buFont typeface="Arial" charset="0"/>
              <a:buNone/>
              <a:defRPr/>
            </a:pPr>
            <a:r>
              <a:rPr lang="pt-BR" dirty="0" err="1"/>
              <a:t>background-color</a:t>
            </a:r>
            <a:r>
              <a:rPr lang="pt-BR" dirty="0"/>
              <a:t>: #F2FFFC; </a:t>
            </a:r>
          </a:p>
          <a:p>
            <a:pPr>
              <a:buFont typeface="Arial" charset="0"/>
              <a:buNone/>
              <a:defRPr/>
            </a:pPr>
            <a:r>
              <a:rPr lang="pt-BR" dirty="0"/>
              <a:t>} </a:t>
            </a:r>
          </a:p>
          <a:p>
            <a:pPr>
              <a:buFont typeface="Arial" charset="0"/>
              <a:buNone/>
              <a:defRPr/>
            </a:pPr>
            <a:r>
              <a:rPr lang="pt-BR" dirty="0"/>
              <a:t>h1, h2 { </a:t>
            </a:r>
          </a:p>
          <a:p>
            <a:pPr>
              <a:buFont typeface="Arial" charset="0"/>
              <a:buNone/>
              <a:defRPr/>
            </a:pPr>
            <a:r>
              <a:rPr lang="pt-BR" dirty="0"/>
              <a:t>	</a:t>
            </a:r>
            <a:r>
              <a:rPr lang="pt-BR" dirty="0" err="1"/>
              <a:t>font-family</a:t>
            </a:r>
            <a:r>
              <a:rPr lang="pt-BR" dirty="0"/>
              <a:t>: "Open </a:t>
            </a:r>
            <a:r>
              <a:rPr lang="pt-BR" dirty="0" err="1"/>
              <a:t>Sans</a:t>
            </a:r>
            <a:r>
              <a:rPr lang="pt-BR" dirty="0"/>
              <a:t> </a:t>
            </a:r>
            <a:r>
              <a:rPr lang="pt-BR" dirty="0" err="1"/>
              <a:t>Condensed</a:t>
            </a:r>
            <a:r>
              <a:rPr lang="pt-BR" dirty="0"/>
              <a:t>", "</a:t>
            </a:r>
            <a:r>
              <a:rPr lang="pt-BR" dirty="0" err="1"/>
              <a:t>Arial</a:t>
            </a:r>
            <a:r>
              <a:rPr lang="pt-BR" dirty="0"/>
              <a:t>", </a:t>
            </a:r>
            <a:r>
              <a:rPr lang="pt-BR" dirty="0" err="1"/>
              <a:t>sans-serif</a:t>
            </a:r>
            <a:r>
              <a:rPr lang="pt-BR" dirty="0"/>
              <a:t>; </a:t>
            </a:r>
          </a:p>
          <a:p>
            <a:pPr>
              <a:buFont typeface="Arial" charset="0"/>
              <a:buNone/>
              <a:defRPr/>
            </a:pPr>
            <a:r>
              <a:rPr lang="pt-BR" dirty="0"/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>
            <a:extLst>
              <a:ext uri="{FF2B5EF4-FFF2-40B4-BE49-F238E27FC236}">
                <a16:creationId xmlns:a16="http://schemas.microsoft.com/office/drawing/2014/main" id="{90B2411C-8DE1-4436-9759-CFD2AE44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Revisão</a:t>
            </a:r>
          </a:p>
        </p:txBody>
      </p:sp>
      <p:sp>
        <p:nvSpPr>
          <p:cNvPr id="36867" name="Espaço Reservado para Conteúdo 2">
            <a:extLst>
              <a:ext uri="{FF2B5EF4-FFF2-40B4-BE49-F238E27FC236}">
                <a16:creationId xmlns:a16="http://schemas.microsoft.com/office/drawing/2014/main" id="{49C962E2-5339-4ABE-8AB9-AB26536EB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3600"/>
              <a:t>Como material auxiliar destas aulas usaremos o projeto público disponibilizado pela Alura:</a:t>
            </a:r>
            <a:br>
              <a:rPr lang="pt-BR" altLang="pt-BR" sz="3600"/>
            </a:br>
            <a:r>
              <a:rPr lang="pt-BR" altLang="pt-BR" sz="3600">
                <a:hlinkClick r:id="rId2"/>
              </a:rPr>
              <a:t>https://github.com/alura-cursos/CursoHTML/archive/aula2.zip</a:t>
            </a:r>
            <a:endParaRPr lang="pt-BR" altLang="pt-BR" sz="3600"/>
          </a:p>
          <a:p>
            <a:pPr>
              <a:buFont typeface="Arial" panose="020B0604020202020204" pitchFamily="34" charset="0"/>
              <a:buNone/>
            </a:pPr>
            <a:endParaRPr lang="pt-BR" altLang="pt-BR"/>
          </a:p>
          <a:p>
            <a:endParaRPr lang="pt-BR" altLang="pt-B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>
            <a:extLst>
              <a:ext uri="{FF2B5EF4-FFF2-40B4-BE49-F238E27FC236}">
                <a16:creationId xmlns:a16="http://schemas.microsoft.com/office/drawing/2014/main" id="{F5CA0D43-4A06-4404-95E2-B9710ED8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Links absolutos</a:t>
            </a:r>
          </a:p>
        </p:txBody>
      </p:sp>
      <p:sp>
        <p:nvSpPr>
          <p:cNvPr id="37891" name="Espaço Reservado para Conteúdo 2">
            <a:extLst>
              <a:ext uri="{FF2B5EF4-FFF2-40B4-BE49-F238E27FC236}">
                <a16:creationId xmlns:a16="http://schemas.microsoft.com/office/drawing/2014/main" id="{E4DE6D2A-F07B-4DAF-AC6A-EC401749E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&lt;a href="http://www.bmw.com"&gt;BMW&lt;/a&gt;, &lt;a href="http://www.uol.com.br"&gt;UOL&lt;/a&gt; e &lt;a href="http://www.ibm.com.br"&gt;IBM&lt;/a&gt;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>
            <a:extLst>
              <a:ext uri="{FF2B5EF4-FFF2-40B4-BE49-F238E27FC236}">
                <a16:creationId xmlns:a16="http://schemas.microsoft.com/office/drawing/2014/main" id="{C6B63368-77BD-45DE-8B2D-A432A40F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Links relativos</a:t>
            </a:r>
          </a:p>
        </p:txBody>
      </p:sp>
      <p:sp>
        <p:nvSpPr>
          <p:cNvPr id="38915" name="Espaço Reservado para Conteúdo 2">
            <a:extLst>
              <a:ext uri="{FF2B5EF4-FFF2-40B4-BE49-F238E27FC236}">
                <a16:creationId xmlns:a16="http://schemas.microsoft.com/office/drawing/2014/main" id="{65E2DA6C-E775-46C1-9DBB-B109F660F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pt-BR" altLang="pt-BR"/>
              <a:t>&lt;p&gt;Procuro repassar meu conhecimento para a comunidade. Para isso, já dei diversas palestras e mantenho um 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/>
              <a:t>&lt;a href="blog.html"&gt;blog&lt;/a&gt;.&lt;/p&gt;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ítulo 1">
            <a:extLst>
              <a:ext uri="{FF2B5EF4-FFF2-40B4-BE49-F238E27FC236}">
                <a16:creationId xmlns:a16="http://schemas.microsoft.com/office/drawing/2014/main" id="{91A53082-4F3B-4F1B-9A87-C17C8C1C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Sobre links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9EF8FF-F80F-4210-B8CC-6A9BEB7A9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charset="0"/>
              <a:buChar char="•"/>
              <a:defRPr/>
            </a:pPr>
            <a:r>
              <a:rPr lang="pt-BR" dirty="0"/>
              <a:t>Qualquer link que não comece com </a:t>
            </a:r>
            <a:r>
              <a:rPr lang="pt-BR" dirty="0" err="1"/>
              <a:t>http</a:t>
            </a:r>
            <a:r>
              <a:rPr lang="pt-BR" dirty="0"/>
              <a:t> é considerado um link relativo. Ou seja, os seguintes links são relativos: </a:t>
            </a:r>
          </a:p>
          <a:p>
            <a:pPr>
              <a:buFont typeface="Arial" charset="0"/>
              <a:buChar char="•"/>
              <a:defRPr/>
            </a:pPr>
            <a:r>
              <a:rPr lang="pt-BR" dirty="0"/>
              <a:t>portfolio.html </a:t>
            </a:r>
          </a:p>
          <a:p>
            <a:pPr>
              <a:buFont typeface="Arial" charset="0"/>
              <a:buChar char="•"/>
              <a:defRPr/>
            </a:pPr>
            <a:r>
              <a:rPr lang="pt-BR" dirty="0"/>
              <a:t>/</a:t>
            </a:r>
            <a:r>
              <a:rPr lang="pt-BR" dirty="0" err="1"/>
              <a:t>posts</a:t>
            </a:r>
            <a:r>
              <a:rPr lang="pt-BR" dirty="0"/>
              <a:t>/html5-e-css3.html </a:t>
            </a:r>
          </a:p>
          <a:p>
            <a:pPr>
              <a:buFont typeface="Arial" charset="0"/>
              <a:buChar char="•"/>
              <a:defRPr/>
            </a:pPr>
            <a:r>
              <a:rPr lang="pt-BR" dirty="0"/>
              <a:t>//facebook.com</a:t>
            </a:r>
          </a:p>
          <a:p>
            <a:pPr>
              <a:buFont typeface="Arial" charset="0"/>
              <a:buChar char="•"/>
              <a:defRPr/>
            </a:pPr>
            <a:endParaRPr lang="pt-BR" dirty="0"/>
          </a:p>
          <a:p>
            <a:pPr>
              <a:buFont typeface="Arial" charset="0"/>
              <a:buChar char="•"/>
              <a:defRPr/>
            </a:pPr>
            <a:r>
              <a:rPr lang="pt-BR" dirty="0"/>
              <a:t>http://meusite.com/paginas/portfolio.html </a:t>
            </a:r>
          </a:p>
          <a:p>
            <a:pPr>
              <a:buFont typeface="Arial" charset="0"/>
              <a:buChar char="•"/>
              <a:defRPr/>
            </a:pPr>
            <a:r>
              <a:rPr lang="pt-BR" dirty="0"/>
              <a:t>http://meusite.com/posts/html5-e-css3.html </a:t>
            </a:r>
          </a:p>
          <a:p>
            <a:pPr>
              <a:buFont typeface="Arial" charset="0"/>
              <a:buChar char="•"/>
              <a:defRPr/>
            </a:pPr>
            <a:r>
              <a:rPr lang="pt-BR" dirty="0"/>
              <a:t>http://facebook.com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ítulo 1">
            <a:extLst>
              <a:ext uri="{FF2B5EF4-FFF2-40B4-BE49-F238E27FC236}">
                <a16:creationId xmlns:a16="http://schemas.microsoft.com/office/drawing/2014/main" id="{896D093C-626E-4D61-8A34-8558A9E7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Imagens</a:t>
            </a:r>
          </a:p>
        </p:txBody>
      </p:sp>
      <p:sp>
        <p:nvSpPr>
          <p:cNvPr id="40963" name="Espaço Reservado para Conteúdo 2">
            <a:extLst>
              <a:ext uri="{FF2B5EF4-FFF2-40B4-BE49-F238E27FC236}">
                <a16:creationId xmlns:a16="http://schemas.microsoft.com/office/drawing/2014/main" id="{4C3CF46A-DA3C-4B8D-BC50-C2A13270D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&lt;img src="img/eu.jpg”&gt;</a:t>
            </a:r>
          </a:p>
          <a:p>
            <a:endParaRPr lang="pt-BR" altLang="pt-BR"/>
          </a:p>
          <a:p>
            <a:r>
              <a:rPr lang="pt-BR" altLang="pt-BR"/>
              <a:t>Assim como nos links, o endereço dentro do src pode ser relativo ou absoluto.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>
            <a:extLst>
              <a:ext uri="{FF2B5EF4-FFF2-40B4-BE49-F238E27FC236}">
                <a16:creationId xmlns:a16="http://schemas.microsoft.com/office/drawing/2014/main" id="{91924A71-5718-4B4F-9DA5-B7C1D0A4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Atividade 2 (1,0 pts extra A1)</a:t>
            </a:r>
          </a:p>
        </p:txBody>
      </p:sp>
      <p:sp>
        <p:nvSpPr>
          <p:cNvPr id="5123" name="Espaço Reservado para Conteúdo 2">
            <a:extLst>
              <a:ext uri="{FF2B5EF4-FFF2-40B4-BE49-F238E27FC236}">
                <a16:creationId xmlns:a16="http://schemas.microsoft.com/office/drawing/2014/main" id="{A24D763E-CC14-4AF3-9292-F9B577C58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2800"/>
              <a:t>Realizar pesquisa e redigir um resumo sobre:</a:t>
            </a:r>
          </a:p>
          <a:p>
            <a:r>
              <a:rPr lang="pt-BR" altLang="pt-BR" sz="2800"/>
              <a:t>Titulo: HTML e CSS</a:t>
            </a:r>
          </a:p>
          <a:p>
            <a:r>
              <a:rPr lang="pt-BR" altLang="pt-BR" sz="2800"/>
              <a:t>Assunto: </a:t>
            </a:r>
          </a:p>
          <a:p>
            <a:r>
              <a:rPr lang="pt-BR" altLang="pt-BR" sz="2800"/>
              <a:t>-A origem HTML e CSS</a:t>
            </a:r>
          </a:p>
          <a:p>
            <a:r>
              <a:rPr lang="pt-BR" altLang="pt-BR" sz="2800"/>
              <a:t>-Vantagens do HTML</a:t>
            </a:r>
          </a:p>
          <a:p>
            <a:r>
              <a:rPr lang="pt-BR" altLang="pt-BR" sz="2800"/>
              <a:t>-Vantagens do CSS</a:t>
            </a:r>
          </a:p>
          <a:p>
            <a:endParaRPr lang="pt-BR" altLang="pt-BR" sz="2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ítulo 1">
            <a:extLst>
              <a:ext uri="{FF2B5EF4-FFF2-40B4-BE49-F238E27FC236}">
                <a16:creationId xmlns:a16="http://schemas.microsoft.com/office/drawing/2014/main" id="{0D744218-FFF3-4B6C-82B0-934B72196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Alt</a:t>
            </a:r>
          </a:p>
        </p:txBody>
      </p:sp>
      <p:sp>
        <p:nvSpPr>
          <p:cNvPr id="41987" name="Espaço Reservado para Conteúdo 2">
            <a:extLst>
              <a:ext uri="{FF2B5EF4-FFF2-40B4-BE49-F238E27FC236}">
                <a16:creationId xmlns:a16="http://schemas.microsoft.com/office/drawing/2014/main" id="{3A8AAF80-D2E3-4CF6-BA5F-BD1B904A0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Quando usamos imagens e outros recursos visuais na nossa página, precisamos lembrar de um caso de uso bastante importante: nem todos os nossos visitantes conseguem enxergar a nossa página.</a:t>
            </a:r>
          </a:p>
          <a:p>
            <a:r>
              <a:rPr lang="pt-BR" altLang="pt-BR"/>
              <a:t>&lt;img src="img/eu.jpg" alt="Foto de João da Silva”&gt;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>
            <a:extLst>
              <a:ext uri="{FF2B5EF4-FFF2-40B4-BE49-F238E27FC236}">
                <a16:creationId xmlns:a16="http://schemas.microsoft.com/office/drawing/2014/main" id="{6B21BFB6-9C6C-4462-96B6-CA8CCEA2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 Internet</a:t>
            </a:r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FC1A612D-5AC7-4AE7-AFA4-8EBBB080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2200"/>
              <a:t>Telégrafo: é um sistema que foi criado no século XVIII com o objetivo de transmitir mensagens de um ponto para o outro.</a:t>
            </a:r>
          </a:p>
          <a:p>
            <a:r>
              <a:rPr lang="pt-BR" altLang="pt-BR" sz="2200"/>
              <a:t>Telefone: Há muita controvérsia sobre a invenção do telefone, que geralmente tem sido atribuída a Alexander Graham Bell. </a:t>
            </a:r>
            <a:r>
              <a:rPr lang="pt-BR" altLang="pt-BR" sz="2200" baseline="30000"/>
              <a:t> </a:t>
            </a:r>
            <a:r>
              <a:rPr lang="pt-BR" altLang="pt-BR" sz="2200"/>
              <a:t>Entretanto, o reconhece-se que o aparelho foi inventado por volta de 1860 pelo italiano Antonio Meucci, que o chamou "telégrafo falante“.</a:t>
            </a:r>
          </a:p>
          <a:p>
            <a:r>
              <a:rPr lang="pt-BR" altLang="pt-BR" sz="2200"/>
              <a:t>ENIAC (Electrical Numerical Integrator and Computer), o primeiro computador digital eletrônico, criado em 1946 por cientistas norte-americanos.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>
            <a:extLst>
              <a:ext uri="{FF2B5EF4-FFF2-40B4-BE49-F238E27FC236}">
                <a16:creationId xmlns:a16="http://schemas.microsoft.com/office/drawing/2014/main" id="{2FBE514F-10C5-4593-8481-B26C37F4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ABA5C6-6CAC-4450-B517-43AF302BD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  <a:defRPr/>
            </a:pPr>
            <a:r>
              <a:rPr lang="pt-BR" dirty="0" err="1"/>
              <a:t>Arpanet</a:t>
            </a:r>
            <a:r>
              <a:rPr lang="pt-BR" dirty="0"/>
              <a:t> (1969), tinha como função interligar laboratórios de pesquisa.</a:t>
            </a:r>
          </a:p>
          <a:p>
            <a:pPr>
              <a:buFont typeface="Arial" charset="0"/>
              <a:buChar char="•"/>
              <a:defRPr/>
            </a:pPr>
            <a:r>
              <a:rPr lang="pt-BR" dirty="0"/>
              <a:t>World </a:t>
            </a:r>
            <a:r>
              <a:rPr lang="pt-BR" dirty="0" err="1"/>
              <a:t>Wide</a:t>
            </a:r>
            <a:r>
              <a:rPr lang="pt-BR" dirty="0"/>
              <a:t> Web (1990), com utilização de uma interface gráfica e a criação de sites mais dinâmicos e visualmente interessantes.</a:t>
            </a:r>
          </a:p>
          <a:p>
            <a:pPr>
              <a:buFont typeface="Arial" charset="0"/>
              <a:buChar char="•"/>
              <a:defRPr/>
            </a:pPr>
            <a:r>
              <a:rPr lang="pt-BR" dirty="0"/>
              <a:t>É um sistema global de redes de computadores interligadas que utilizam um conjunto próprio de protocolos (Internet </a:t>
            </a:r>
            <a:r>
              <a:rPr lang="pt-BR" dirty="0" err="1"/>
              <a:t>Protocol</a:t>
            </a:r>
            <a:r>
              <a:rPr lang="pt-BR" dirty="0"/>
              <a:t> </a:t>
            </a:r>
            <a:r>
              <a:rPr lang="pt-BR" dirty="0" err="1"/>
              <a:t>Suite</a:t>
            </a:r>
            <a:r>
              <a:rPr lang="pt-BR" dirty="0"/>
              <a:t> ou TCP/IP).</a:t>
            </a:r>
          </a:p>
          <a:p>
            <a:pPr>
              <a:buFont typeface="Arial" charset="0"/>
              <a:buChar char="•"/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>
            <a:extLst>
              <a:ext uri="{FF2B5EF4-FFF2-40B4-BE49-F238E27FC236}">
                <a16:creationId xmlns:a16="http://schemas.microsoft.com/office/drawing/2014/main" id="{87B2C416-9D4A-4A16-B165-BABA7ED9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Arquitetura Cliente/Servidor</a:t>
            </a:r>
          </a:p>
        </p:txBody>
      </p:sp>
      <p:pic>
        <p:nvPicPr>
          <p:cNvPr id="8195" name="Espaço Reservado para Conteúdo 4" descr="image008.png">
            <a:extLst>
              <a:ext uri="{FF2B5EF4-FFF2-40B4-BE49-F238E27FC236}">
                <a16:creationId xmlns:a16="http://schemas.microsoft.com/office/drawing/2014/main" id="{A11FFDE2-7F7A-4652-8579-FF7281745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8125" y="1276350"/>
            <a:ext cx="8870950" cy="345598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>
            <a:extLst>
              <a:ext uri="{FF2B5EF4-FFF2-40B4-BE49-F238E27FC236}">
                <a16:creationId xmlns:a16="http://schemas.microsoft.com/office/drawing/2014/main" id="{427C0999-97B7-4D08-8F15-A1A404F8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DCC880-56EA-4E58-826A-4C185140D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charset="0"/>
              <a:buChar char="•"/>
              <a:defRPr/>
            </a:pPr>
            <a:r>
              <a:rPr lang="pt-BR" dirty="0"/>
              <a:t>A sigla HTML significa </a:t>
            </a:r>
            <a:r>
              <a:rPr lang="pt-BR" dirty="0" err="1"/>
              <a:t>HyperText</a:t>
            </a:r>
            <a:r>
              <a:rPr lang="pt-BR" dirty="0"/>
              <a:t> </a:t>
            </a:r>
            <a:r>
              <a:rPr lang="pt-BR" dirty="0" err="1"/>
              <a:t>Markup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em português, linguagem de marcação de hipertexto.</a:t>
            </a:r>
          </a:p>
          <a:p>
            <a:pPr>
              <a:buFont typeface="Arial" charset="0"/>
              <a:buChar char="•"/>
              <a:defRPr/>
            </a:pPr>
            <a:r>
              <a:rPr lang="pt-BR" dirty="0"/>
              <a:t>Desde 1990 o HTML  já sofreu várias revisões e alterações na sua especificação. </a:t>
            </a:r>
          </a:p>
          <a:p>
            <a:pPr>
              <a:buFont typeface="Arial" charset="0"/>
              <a:buChar char="•"/>
              <a:defRPr/>
            </a:pPr>
            <a:r>
              <a:rPr lang="pt-BR" dirty="0"/>
              <a:t>Desde 1995 o padrão é regularizado pela W3C (World </a:t>
            </a:r>
            <a:r>
              <a:rPr lang="pt-BR" dirty="0" err="1"/>
              <a:t>Wide</a:t>
            </a:r>
            <a:r>
              <a:rPr lang="pt-BR" dirty="0"/>
              <a:t> Web Consortium), entidade que regula os padrões Web.</a:t>
            </a:r>
          </a:p>
          <a:p>
            <a:pPr>
              <a:buFont typeface="Arial" charset="0"/>
              <a:buChar char="•"/>
              <a:defRPr/>
            </a:pPr>
            <a:r>
              <a:rPr lang="pt-BR" dirty="0"/>
              <a:t>Em janeiro de 2008 o W3C publicou a especificação do HTML5.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>
            <a:extLst>
              <a:ext uri="{FF2B5EF4-FFF2-40B4-BE49-F238E27FC236}">
                <a16:creationId xmlns:a16="http://schemas.microsoft.com/office/drawing/2014/main" id="{0E85B110-023C-4B7E-8FBB-90E509F56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Vantagens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E4222F-A9A2-4C4D-9BA5-7E2464266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9411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pt-BR" dirty="0"/>
              <a:t>Padronizou as páginas web;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pt-BR" dirty="0"/>
              <a:t>Fácil utilização;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pt-BR" dirty="0"/>
              <a:t>Projeta documentos com interfaces coloridas, hyperlinks, imagens, fontes, </a:t>
            </a:r>
            <a:r>
              <a:rPr lang="pt-BR" dirty="0" err="1"/>
              <a:t>etcs</a:t>
            </a:r>
            <a:r>
              <a:rPr lang="pt-BR" dirty="0"/>
              <a:t>;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pt-BR" dirty="0"/>
              <a:t>Reutilização de código;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pt-BR" dirty="0"/>
              <a:t>Aceita modelos (</a:t>
            </a:r>
            <a:r>
              <a:rPr lang="pt-BR" dirty="0" err="1"/>
              <a:t>templates</a:t>
            </a:r>
            <a:r>
              <a:rPr lang="pt-BR" dirty="0"/>
              <a:t>) e temas;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pt-BR" dirty="0"/>
              <a:t>Suporte de "</a:t>
            </a:r>
            <a:r>
              <a:rPr lang="pt-BR" dirty="0" err="1"/>
              <a:t>drag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drop</a:t>
            </a:r>
            <a:r>
              <a:rPr lang="pt-BR" dirty="0"/>
              <a:t>" e de "</a:t>
            </a:r>
            <a:r>
              <a:rPr lang="pt-BR" dirty="0" err="1"/>
              <a:t>cut</a:t>
            </a:r>
            <a:r>
              <a:rPr lang="pt-BR" dirty="0"/>
              <a:t>-</a:t>
            </a:r>
            <a:r>
              <a:rPr lang="pt-BR" dirty="0" err="1"/>
              <a:t>and</a:t>
            </a:r>
            <a:r>
              <a:rPr lang="pt-BR" dirty="0"/>
              <a:t>-paste“;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pt-BR" dirty="0"/>
              <a:t>Todos os browsers suportam HTML;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pt-BR" dirty="0"/>
              <a:t>Uso gratuito e através de qualquer editor de texto;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pt-BR" dirty="0"/>
              <a:t>Criação de navegação do site hierarquicamente ou por categoria;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pt-BR" dirty="0"/>
              <a:t>HTML5 tem </a:t>
            </a:r>
            <a:r>
              <a:rPr lang="pt-BR" dirty="0" err="1"/>
              <a:t>Canvas</a:t>
            </a:r>
            <a:r>
              <a:rPr lang="pt-BR" dirty="0"/>
              <a:t> que é uma poderosa ferramenta para a criação de conteúdo gráfico;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5941</TotalTime>
  <Words>1162</Words>
  <Application>Microsoft Office PowerPoint</Application>
  <PresentationFormat>Apresentação na tela (16:9)</PresentationFormat>
  <Paragraphs>222</Paragraphs>
  <Slides>40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1" baseType="lpstr">
      <vt:lpstr>Tema do Office</vt:lpstr>
      <vt:lpstr>Apresentação do PowerPoint</vt:lpstr>
      <vt:lpstr>Sobre as atividades</vt:lpstr>
      <vt:lpstr>Atividade 1 (1,0 pts extra A1)</vt:lpstr>
      <vt:lpstr>Atividade 2 (1,0 pts extra A1)</vt:lpstr>
      <vt:lpstr>A Internet</vt:lpstr>
      <vt:lpstr>A Internet</vt:lpstr>
      <vt:lpstr>Arquitetura Cliente/Servidor</vt:lpstr>
      <vt:lpstr>HTML</vt:lpstr>
      <vt:lpstr>Vantagens HTML</vt:lpstr>
      <vt:lpstr>Vantagens CSS</vt:lpstr>
      <vt:lpstr>Ferramentas</vt:lpstr>
      <vt:lpstr>w3schools</vt:lpstr>
      <vt:lpstr>Material Auxiliar</vt:lpstr>
      <vt:lpstr>ATIVIDADE EM AULA</vt:lpstr>
      <vt:lpstr>Primeiros passos</vt:lpstr>
      <vt:lpstr>Estilo com CSS</vt:lpstr>
      <vt:lpstr>Linkar arquivo CSS</vt:lpstr>
      <vt:lpstr>Fontes</vt:lpstr>
      <vt:lpstr>Cor</vt:lpstr>
      <vt:lpstr>Revisão</vt:lpstr>
      <vt:lpstr>Cor</vt:lpstr>
      <vt:lpstr>Nomenclatura Hexadecimal</vt:lpstr>
      <vt:lpstr>Hexadecimal</vt:lpstr>
      <vt:lpstr>Apresentação do PowerPoint</vt:lpstr>
      <vt:lpstr>Ajustando o texto</vt:lpstr>
      <vt:lpstr>Atualizar código</vt:lpstr>
      <vt:lpstr>Otimizando</vt:lpstr>
      <vt:lpstr>Fonte reserva</vt:lpstr>
      <vt:lpstr>Fonte Serifada</vt:lpstr>
      <vt:lpstr>Atualizar código</vt:lpstr>
      <vt:lpstr>Tamanho de fonte padrão</vt:lpstr>
      <vt:lpstr>Tamanho de fonte padrão</vt:lpstr>
      <vt:lpstr>Google Fonts </vt:lpstr>
      <vt:lpstr>Atualizando código</vt:lpstr>
      <vt:lpstr>Revisão</vt:lpstr>
      <vt:lpstr>Links absolutos</vt:lpstr>
      <vt:lpstr>Links relativos</vt:lpstr>
      <vt:lpstr>Sobre links</vt:lpstr>
      <vt:lpstr>Imagens</vt:lpstr>
      <vt:lpstr>Alt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Tatiana Klebis Bovo</dc:creator>
  <cp:lastModifiedBy>Danilo Queiroz</cp:lastModifiedBy>
  <cp:revision>332</cp:revision>
  <dcterms:created xsi:type="dcterms:W3CDTF">2016-05-31T18:00:30Z</dcterms:created>
  <dcterms:modified xsi:type="dcterms:W3CDTF">2020-02-27T11:26:34Z</dcterms:modified>
</cp:coreProperties>
</file>