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2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16" r:id="rId19"/>
    <p:sldId id="317" r:id="rId20"/>
    <p:sldId id="318" r:id="rId21"/>
    <p:sldId id="319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30" r:id="rId30"/>
  </p:sldIdLst>
  <p:sldSz cx="9144000" cy="5143500" type="screen16x9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930" y="-81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C4331-40C5-4EEC-BF89-E53D706752EA}" type="datetimeFigureOut">
              <a:rPr lang="pt-BR"/>
              <a:pPr>
                <a:defRPr/>
              </a:pPr>
              <a:t>12/03/2020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28C4-D9EA-49D0-8EE0-DE96A9865F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59456-C05E-4679-B8CA-A1670C0CD781}" type="datetimeFigureOut">
              <a:rPr lang="pt-BR"/>
              <a:pPr>
                <a:defRPr/>
              </a:pPr>
              <a:t>12/03/2020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2734A-662A-4898-AD09-BF658F9178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6B298-82EE-4DBF-8044-EE4BD9C94ACC}" type="datetimeFigureOut">
              <a:rPr lang="pt-BR"/>
              <a:pPr>
                <a:defRPr/>
              </a:pPr>
              <a:t>12/03/2020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2E7A-5CCF-4744-9269-EC06B6207F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646D5-5227-4A92-8676-68BBD0AFB44E}" type="datetimeFigureOut">
              <a:rPr lang="pt-BR"/>
              <a:pPr>
                <a:defRPr/>
              </a:pPr>
              <a:t>12/03/2020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E0020-0D8C-4A3F-BB83-4CD8F2624C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4A545-F799-4268-A9F8-A590557157CC}" type="datetimeFigureOut">
              <a:rPr lang="pt-BR"/>
              <a:pPr>
                <a:defRPr/>
              </a:pPr>
              <a:t>12/03/2020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257B6-E0E6-4D66-9014-9DE4FCB268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8C8C7-0BD0-4181-A851-61401B643D00}" type="datetimeFigureOut">
              <a:rPr lang="pt-BR"/>
              <a:pPr>
                <a:defRPr/>
              </a:pPr>
              <a:t>12/03/2020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EC268-984B-4895-B83C-9942C07389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38FBC-7192-4605-8974-4F66980EEB23}" type="datetimeFigureOut">
              <a:rPr lang="pt-BR"/>
              <a:pPr>
                <a:defRPr/>
              </a:pPr>
              <a:t>12/03/2020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16418-064C-4DB9-BA67-90EB38A2E6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C0705-D438-44E8-BE6B-70FA74C7A380}" type="datetimeFigureOut">
              <a:rPr lang="pt-BR"/>
              <a:pPr>
                <a:defRPr/>
              </a:pPr>
              <a:t>12/03/2020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DD1B6-7B19-421D-813A-DCB8AC8599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19681-DDC7-4159-9753-02C032DFE9F8}" type="datetimeFigureOut">
              <a:rPr lang="pt-BR"/>
              <a:pPr>
                <a:defRPr/>
              </a:pPr>
              <a:t>12/03/2020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DDCA6-A764-4D1C-A199-7F12715A4C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F08AE-3B20-4DA7-A7B7-138AC9F82303}" type="datetimeFigureOut">
              <a:rPr lang="pt-BR"/>
              <a:pPr>
                <a:defRPr/>
              </a:pPr>
              <a:t>12/03/2020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15B2B-7D9F-4288-8F06-9ED60FDE2B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C29F7-998F-486A-8DB9-C9B58D1252F8}" type="datetimeFigureOut">
              <a:rPr lang="pt-BR"/>
              <a:pPr>
                <a:defRPr/>
              </a:pPr>
              <a:t>12/03/2020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B9BCD-1911-4705-BDD1-C2CCC0CEFA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DB4918-8156-487A-88F2-A90F359315A6}" type="datetimeFigureOut">
              <a:rPr lang="pt-BR"/>
              <a:pPr>
                <a:defRPr/>
              </a:pPr>
              <a:t>12/03/2020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78353E-E5A4-47E5-8DF0-5E3330BAF6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ura-cursos/CursoHTML/archive/aula6.zi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ura-cursos/CursoHTML/archive/master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CaixaDeTexto 4"/>
          <p:cNvSpPr txBox="1">
            <a:spLocks noChangeArrowheads="1"/>
          </p:cNvSpPr>
          <p:nvPr/>
        </p:nvSpPr>
        <p:spPr bwMode="auto">
          <a:xfrm>
            <a:off x="3132138" y="971550"/>
            <a:ext cx="4895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SISTEMA DE INFORMAÇÃO</a:t>
            </a:r>
          </a:p>
        </p:txBody>
      </p:sp>
      <p:sp>
        <p:nvSpPr>
          <p:cNvPr id="2052" name="CaixaDeTexto 5"/>
          <p:cNvSpPr txBox="1">
            <a:spLocks noChangeArrowheads="1"/>
          </p:cNvSpPr>
          <p:nvPr/>
        </p:nvSpPr>
        <p:spPr bwMode="auto">
          <a:xfrm>
            <a:off x="3189288" y="1995488"/>
            <a:ext cx="4176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/>
              <a:t>DESENVOLVIMENTO FRONT-END</a:t>
            </a:r>
          </a:p>
        </p:txBody>
      </p:sp>
      <p:sp>
        <p:nvSpPr>
          <p:cNvPr id="2053" name="CaixaDeTexto 6"/>
          <p:cNvSpPr txBox="1">
            <a:spLocks noChangeArrowheads="1"/>
          </p:cNvSpPr>
          <p:nvPr/>
        </p:nvSpPr>
        <p:spPr bwMode="auto">
          <a:xfrm>
            <a:off x="3173413" y="2982913"/>
            <a:ext cx="4175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 dirty="0" smtClean="0"/>
              <a:t>Me. </a:t>
            </a:r>
            <a:r>
              <a:rPr lang="pt-BR" altLang="pt-BR" sz="2400" b="1" dirty="0"/>
              <a:t>DANILO QUEIROZ</a:t>
            </a:r>
          </a:p>
        </p:txBody>
      </p:sp>
      <p:sp>
        <p:nvSpPr>
          <p:cNvPr id="2054" name="CaixaDeTexto 9"/>
          <p:cNvSpPr txBox="1">
            <a:spLocks noChangeArrowheads="1"/>
          </p:cNvSpPr>
          <p:nvPr/>
        </p:nvSpPr>
        <p:spPr bwMode="auto">
          <a:xfrm>
            <a:off x="3159125" y="3997325"/>
            <a:ext cx="4176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PALMAS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Conflito entre classes</a:t>
            </a:r>
          </a:p>
        </p:txBody>
      </p:sp>
      <p:sp>
        <p:nvSpPr>
          <p:cNvPr id="6144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4978400" cy="33940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pt-BR" sz="2200" smtClean="0"/>
              <a:t>&lt;div class="destaque titulo-principal"&gt;</a:t>
            </a:r>
          </a:p>
          <a:p>
            <a:pPr>
              <a:buFont typeface="Arial" charset="0"/>
              <a:buNone/>
            </a:pPr>
            <a:r>
              <a:rPr lang="pt-BR" sz="2200" smtClean="0"/>
              <a:t>.destaque {</a:t>
            </a:r>
          </a:p>
          <a:p>
            <a:pPr>
              <a:buFont typeface="Arial" charset="0"/>
              <a:buNone/>
            </a:pPr>
            <a:r>
              <a:rPr lang="pt-BR" sz="2200" smtClean="0"/>
              <a:t>font-size: 40px;</a:t>
            </a:r>
          </a:p>
          <a:p>
            <a:pPr>
              <a:buFont typeface="Arial" charset="0"/>
              <a:buNone/>
            </a:pPr>
            <a:r>
              <a:rPr lang="pt-BR" sz="2200" smtClean="0"/>
              <a:t>color: red;</a:t>
            </a:r>
          </a:p>
          <a:p>
            <a:pPr>
              <a:buFont typeface="Arial" charset="0"/>
              <a:buNone/>
            </a:pPr>
            <a:r>
              <a:rPr lang="pt-BR" sz="2200" smtClean="0"/>
              <a:t>}</a:t>
            </a:r>
          </a:p>
          <a:p>
            <a:pPr>
              <a:buFont typeface="Arial" charset="0"/>
              <a:buNone/>
            </a:pPr>
            <a:r>
              <a:rPr lang="pt-BR" sz="2200" b="1" smtClean="0"/>
              <a:t>.titulo-principal {</a:t>
            </a:r>
          </a:p>
          <a:p>
            <a:pPr>
              <a:buFont typeface="Arial" charset="0"/>
              <a:buNone/>
            </a:pPr>
            <a:r>
              <a:rPr lang="pt-BR" sz="2200" b="1" smtClean="0"/>
              <a:t>background-color: purple;</a:t>
            </a:r>
          </a:p>
          <a:p>
            <a:pPr>
              <a:buFont typeface="Arial" charset="0"/>
              <a:buNone/>
            </a:pPr>
            <a:r>
              <a:rPr lang="pt-BR" sz="2200" b="1" smtClean="0"/>
              <a:t>color: white;</a:t>
            </a:r>
          </a:p>
          <a:p>
            <a:pPr>
              <a:buFont typeface="Arial" charset="0"/>
              <a:buNone/>
            </a:pPr>
            <a:r>
              <a:rPr lang="pt-BR" sz="2200" b="1" smtClean="0"/>
              <a:t>}</a:t>
            </a:r>
          </a:p>
          <a:p>
            <a:pPr>
              <a:buFont typeface="Arial" charset="0"/>
              <a:buNone/>
            </a:pPr>
            <a:endParaRPr lang="pt-BR" sz="2200" smtClean="0"/>
          </a:p>
        </p:txBody>
      </p:sp>
      <p:sp>
        <p:nvSpPr>
          <p:cNvPr id="61444" name="CaixaDeTexto 3"/>
          <p:cNvSpPr txBox="1">
            <a:spLocks noChangeArrowheads="1"/>
          </p:cNvSpPr>
          <p:nvPr/>
        </p:nvSpPr>
        <p:spPr bwMode="auto">
          <a:xfrm>
            <a:off x="5003800" y="2139950"/>
            <a:ext cx="309721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A que aparece por último no arquivo CSS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Conflito: ID ou Class?</a:t>
            </a:r>
          </a:p>
        </p:txBody>
      </p:sp>
      <p:sp>
        <p:nvSpPr>
          <p:cNvPr id="624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pt-BR" altLang="pt-BR" smtClean="0"/>
              <a:t>//CSS</a:t>
            </a:r>
          </a:p>
          <a:p>
            <a:pPr marL="0" indent="0">
              <a:buFont typeface="Arial" charset="0"/>
              <a:buNone/>
            </a:pPr>
            <a:r>
              <a:rPr lang="pt-BR" altLang="pt-BR" smtClean="0"/>
              <a:t>#tamanho-medio{ </a:t>
            </a:r>
          </a:p>
          <a:p>
            <a:pPr marL="0" indent="0">
              <a:buFont typeface="Arial" charset="0"/>
              <a:buNone/>
            </a:pPr>
            <a:r>
              <a:rPr lang="pt-BR" altLang="pt-BR" smtClean="0"/>
              <a:t>	width: 300px; </a:t>
            </a:r>
          </a:p>
          <a:p>
            <a:pPr marL="0" indent="0">
              <a:buFont typeface="Arial" charset="0"/>
              <a:buNone/>
            </a:pPr>
            <a:r>
              <a:rPr lang="pt-BR" altLang="pt-BR" smtClean="0"/>
              <a:t>} </a:t>
            </a:r>
          </a:p>
          <a:p>
            <a:pPr marL="0" indent="0">
              <a:buFont typeface="Arial" charset="0"/>
              <a:buNone/>
            </a:pPr>
            <a:r>
              <a:rPr lang="pt-BR" altLang="pt-BR" smtClean="0"/>
              <a:t>.tamanho-grande { </a:t>
            </a:r>
          </a:p>
          <a:p>
            <a:pPr marL="0" indent="0">
              <a:buFont typeface="Arial" charset="0"/>
              <a:buNone/>
            </a:pPr>
            <a:r>
              <a:rPr lang="pt-BR" altLang="pt-BR" smtClean="0"/>
              <a:t>	width: 700px; </a:t>
            </a:r>
          </a:p>
          <a:p>
            <a:pPr marL="0" indent="0">
              <a:buFont typeface="Arial" charset="0"/>
              <a:buNone/>
            </a:pPr>
            <a:r>
              <a:rPr lang="pt-BR" altLang="pt-BR" smtClean="0"/>
              <a:t>} </a:t>
            </a:r>
          </a:p>
        </p:txBody>
      </p:sp>
      <p:sp>
        <p:nvSpPr>
          <p:cNvPr id="62468" name="CaixaDeTexto 3"/>
          <p:cNvSpPr txBox="1">
            <a:spLocks noChangeArrowheads="1"/>
          </p:cNvSpPr>
          <p:nvPr/>
        </p:nvSpPr>
        <p:spPr bwMode="auto">
          <a:xfrm>
            <a:off x="4643438" y="2284413"/>
            <a:ext cx="40338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/>
              <a:t>//HTML</a:t>
            </a:r>
          </a:p>
          <a:p>
            <a:r>
              <a:rPr lang="pt-BR" sz="2400"/>
              <a:t>&lt;h1 id=“tamanho-medio” class=“tamanho-grande”&gt;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Conflito: ID ou Class?</a:t>
            </a:r>
          </a:p>
        </p:txBody>
      </p:sp>
      <p:sp>
        <p:nvSpPr>
          <p:cNvPr id="634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pt-BR" altLang="pt-BR" b="1" smtClean="0"/>
              <a:t>#tamanho-medio{ </a:t>
            </a:r>
          </a:p>
          <a:p>
            <a:pPr marL="0" indent="0">
              <a:buFont typeface="Arial" charset="0"/>
              <a:buNone/>
            </a:pPr>
            <a:r>
              <a:rPr lang="pt-BR" altLang="pt-BR" b="1" smtClean="0"/>
              <a:t>	width: 300px; </a:t>
            </a:r>
          </a:p>
          <a:p>
            <a:pPr marL="0" indent="0">
              <a:buFont typeface="Arial" charset="0"/>
              <a:buNone/>
            </a:pPr>
            <a:r>
              <a:rPr lang="pt-BR" altLang="pt-BR" b="1" smtClean="0"/>
              <a:t>} </a:t>
            </a:r>
          </a:p>
          <a:p>
            <a:pPr marL="0" indent="0">
              <a:buFont typeface="Arial" charset="0"/>
              <a:buNone/>
            </a:pPr>
            <a:r>
              <a:rPr lang="pt-BR" altLang="pt-BR" smtClean="0"/>
              <a:t>.tamanho-grande { </a:t>
            </a:r>
          </a:p>
          <a:p>
            <a:pPr marL="0" indent="0">
              <a:buFont typeface="Arial" charset="0"/>
              <a:buNone/>
            </a:pPr>
            <a:r>
              <a:rPr lang="pt-BR" altLang="pt-BR" smtClean="0"/>
              <a:t>	width: 700px; </a:t>
            </a:r>
          </a:p>
          <a:p>
            <a:pPr marL="0" indent="0">
              <a:buFont typeface="Arial" charset="0"/>
              <a:buNone/>
            </a:pPr>
            <a:r>
              <a:rPr lang="pt-BR" altLang="pt-BR" smtClean="0"/>
              <a:t>} </a:t>
            </a:r>
          </a:p>
        </p:txBody>
      </p:sp>
      <p:sp>
        <p:nvSpPr>
          <p:cNvPr id="63492" name="CaixaDeTexto 1"/>
          <p:cNvSpPr txBox="1">
            <a:spLocks noChangeArrowheads="1"/>
          </p:cNvSpPr>
          <p:nvPr/>
        </p:nvSpPr>
        <p:spPr bwMode="auto">
          <a:xfrm>
            <a:off x="4787900" y="1131888"/>
            <a:ext cx="26638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ID é bem mais específico que uma class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ChromeVox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276350"/>
            <a:ext cx="8202612" cy="280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SIGLAS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dirty="0" smtClean="0"/>
              <a:t>&lt;h1&gt;</a:t>
            </a:r>
            <a:r>
              <a:rPr lang="pt-BR" dirty="0" err="1" smtClean="0"/>
              <a:t>pim</a:t>
            </a:r>
            <a:r>
              <a:rPr lang="pt-BR" dirty="0" smtClean="0"/>
              <a:t>&lt;/h1&gt;</a:t>
            </a:r>
          </a:p>
          <a:p>
            <a:pPr marL="0" indent="0">
              <a:buFont typeface="Arial" charset="0"/>
              <a:buNone/>
              <a:defRPr/>
            </a:pPr>
            <a:r>
              <a:rPr lang="pt-BR" dirty="0" smtClean="0"/>
              <a:t>&lt;h1&gt;PIM&lt;/h1&gt;</a:t>
            </a:r>
          </a:p>
          <a:p>
            <a:pPr marL="0" indent="0">
              <a:buFont typeface="Arial" charset="0"/>
              <a:buNone/>
              <a:defRPr/>
            </a:pPr>
            <a:r>
              <a:rPr lang="pt-BR" dirty="0" smtClean="0"/>
              <a:t>Solução:</a:t>
            </a:r>
          </a:p>
          <a:p>
            <a:pPr marL="0" indent="0">
              <a:buFont typeface="Arial" charset="0"/>
              <a:buNone/>
              <a:defRPr/>
            </a:pPr>
            <a:r>
              <a:rPr lang="pt-BR" dirty="0" smtClean="0"/>
              <a:t>h1 {</a:t>
            </a:r>
          </a:p>
          <a:p>
            <a:pPr marL="0" indent="0">
              <a:buFont typeface="Arial" charset="0"/>
              <a:buNone/>
              <a:defRPr/>
            </a:pPr>
            <a:r>
              <a:rPr lang="pt-BR" dirty="0" err="1" smtClean="0"/>
              <a:t>text-transform</a:t>
            </a:r>
            <a:r>
              <a:rPr lang="pt-BR" dirty="0" smtClean="0"/>
              <a:t>: </a:t>
            </a:r>
            <a:r>
              <a:rPr lang="pt-BR" dirty="0" err="1" smtClean="0"/>
              <a:t>uppercase</a:t>
            </a:r>
            <a:r>
              <a:rPr lang="pt-BR" dirty="0" smtClean="0"/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pt-BR" dirty="0" smtClean="0"/>
              <a:t>}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65540" name="CaixaDeTexto 3"/>
          <p:cNvSpPr txBox="1">
            <a:spLocks noChangeArrowheads="1"/>
          </p:cNvSpPr>
          <p:nvPr/>
        </p:nvSpPr>
        <p:spPr bwMode="auto">
          <a:xfrm>
            <a:off x="5148263" y="1924050"/>
            <a:ext cx="374491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/>
              <a:t>Existe também o </a:t>
            </a:r>
          </a:p>
          <a:p>
            <a:pPr algn="ctr"/>
            <a:r>
              <a:rPr lang="pt-BR" altLang="pt-BR" sz="2800"/>
              <a:t>text-transform: </a:t>
            </a:r>
          </a:p>
          <a:p>
            <a:pPr algn="ctr"/>
            <a:r>
              <a:rPr lang="pt-BR" altLang="pt-BR" sz="2800"/>
              <a:t>lowercase;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Imagem como fundo no CSS</a:t>
            </a:r>
          </a:p>
        </p:txBody>
      </p:sp>
      <p:sp>
        <p:nvSpPr>
          <p:cNvPr id="6656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4475163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pt-BR" altLang="pt-BR" sz="1600" smtClean="0"/>
              <a:t>&lt;ul class="icones-sociais"&gt;</a:t>
            </a:r>
          </a:p>
          <a:p>
            <a:pPr marL="0" indent="0">
              <a:buFont typeface="Arial" charset="0"/>
              <a:buNone/>
            </a:pPr>
            <a:r>
              <a:rPr lang="pt-BR" altLang="pt-BR" sz="1600" smtClean="0"/>
              <a:t>&lt;li&gt;</a:t>
            </a:r>
          </a:p>
          <a:p>
            <a:pPr marL="0" indent="0">
              <a:buFont typeface="Arial" charset="0"/>
              <a:buNone/>
            </a:pPr>
            <a:r>
              <a:rPr lang="pt-BR" altLang="pt-BR" sz="1600" smtClean="0"/>
              <a:t>&lt;a href="https://github.com/joaodasilva" class="github"&gt;</a:t>
            </a:r>
          </a:p>
          <a:p>
            <a:pPr marL="0" indent="0">
              <a:buFont typeface="Arial" charset="0"/>
              <a:buNone/>
            </a:pPr>
            <a:r>
              <a:rPr lang="pt-BR" altLang="pt-BR" sz="1600" smtClean="0"/>
              <a:t>Github</a:t>
            </a:r>
          </a:p>
          <a:p>
            <a:pPr marL="0" indent="0">
              <a:buFont typeface="Arial" charset="0"/>
              <a:buNone/>
            </a:pPr>
            <a:r>
              <a:rPr lang="pt-BR" altLang="pt-BR" sz="1600" smtClean="0"/>
              <a:t>&lt;/a&gt;</a:t>
            </a:r>
          </a:p>
          <a:p>
            <a:pPr marL="0" indent="0">
              <a:buFont typeface="Arial" charset="0"/>
              <a:buNone/>
            </a:pPr>
            <a:r>
              <a:rPr lang="pt-BR" altLang="pt-BR" sz="1600" smtClean="0"/>
              <a:t>&lt;/li&gt;</a:t>
            </a:r>
          </a:p>
          <a:p>
            <a:pPr marL="0" indent="0">
              <a:buFont typeface="Arial" charset="0"/>
              <a:buNone/>
            </a:pPr>
            <a:r>
              <a:rPr lang="pt-BR" altLang="pt-BR" sz="1600" smtClean="0"/>
              <a:t>&lt;li&gt;</a:t>
            </a:r>
          </a:p>
          <a:p>
            <a:pPr marL="0" indent="0">
              <a:buFont typeface="Arial" charset="0"/>
              <a:buNone/>
            </a:pPr>
            <a:r>
              <a:rPr lang="pt-BR" altLang="pt-BR" sz="1600" smtClean="0"/>
              <a:t>&lt;a href="https://twitter.com/joaodasilva" class="twitter"&gt;</a:t>
            </a:r>
          </a:p>
          <a:p>
            <a:pPr marL="0" indent="0">
              <a:buFont typeface="Arial" charset="0"/>
              <a:buNone/>
            </a:pPr>
            <a:r>
              <a:rPr lang="pt-BR" altLang="pt-BR" sz="1600" smtClean="0"/>
              <a:t>Twitter</a:t>
            </a:r>
          </a:p>
          <a:p>
            <a:pPr marL="0" indent="0">
              <a:buFont typeface="Arial" charset="0"/>
              <a:buNone/>
            </a:pPr>
            <a:r>
              <a:rPr lang="pt-BR" altLang="pt-BR" sz="1600" smtClean="0"/>
              <a:t>&lt;/a&gt;</a:t>
            </a:r>
          </a:p>
          <a:p>
            <a:pPr marL="0" indent="0">
              <a:buFont typeface="Arial" charset="0"/>
              <a:buNone/>
            </a:pPr>
            <a:r>
              <a:rPr lang="pt-BR" altLang="pt-BR" sz="1600" smtClean="0"/>
              <a:t>&lt;/li&gt;</a:t>
            </a:r>
          </a:p>
        </p:txBody>
      </p:sp>
      <p:sp>
        <p:nvSpPr>
          <p:cNvPr id="66564" name="CaixaDeTexto 3"/>
          <p:cNvSpPr txBox="1">
            <a:spLocks noChangeArrowheads="1"/>
          </p:cNvSpPr>
          <p:nvPr/>
        </p:nvSpPr>
        <p:spPr bwMode="auto">
          <a:xfrm>
            <a:off x="5003800" y="1347788"/>
            <a:ext cx="3960813" cy="237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1600"/>
              <a:t>&lt;li&gt;</a:t>
            </a:r>
          </a:p>
          <a:p>
            <a:r>
              <a:rPr lang="pt-BR" altLang="pt-BR" sz="1600"/>
              <a:t>&lt;a href="https://br.linkedin.com/pub/joão-da-silva/32/4/508" class="linkedin"&gt;</a:t>
            </a:r>
          </a:p>
          <a:p>
            <a:r>
              <a:rPr lang="pt-BR" altLang="pt-BR" sz="1600"/>
              <a:t>LinkedIn</a:t>
            </a:r>
          </a:p>
          <a:p>
            <a:r>
              <a:rPr lang="pt-BR" altLang="pt-BR" sz="1600"/>
              <a:t>&lt;/a&gt;</a:t>
            </a:r>
          </a:p>
          <a:p>
            <a:r>
              <a:rPr lang="pt-BR" altLang="pt-BR" sz="1600"/>
              <a:t>&lt;/li&gt;</a:t>
            </a:r>
          </a:p>
          <a:p>
            <a:r>
              <a:rPr lang="pt-BR" altLang="pt-BR" sz="1600"/>
              <a:t>&lt;/ul&gt;</a:t>
            </a:r>
          </a:p>
          <a:p>
            <a:endParaRPr lang="pt-BR" altLang="pt-BR"/>
          </a:p>
          <a:p>
            <a:endParaRPr lang="pt-BR" alt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Imagem como fundo no CSS</a:t>
            </a:r>
          </a:p>
        </p:txBody>
      </p:sp>
      <p:sp>
        <p:nvSpPr>
          <p:cNvPr id="6758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4475163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pt-BR" altLang="pt-BR" sz="2200" smtClean="0"/>
              <a:t>.github { </a:t>
            </a:r>
          </a:p>
          <a:p>
            <a:pPr marL="0" indent="0">
              <a:buFont typeface="Arial" charset="0"/>
              <a:buNone/>
            </a:pPr>
            <a:r>
              <a:rPr lang="pt-BR" altLang="pt-BR" sz="2200" smtClean="0"/>
              <a:t>background-image: url(github.png); </a:t>
            </a:r>
          </a:p>
          <a:p>
            <a:pPr marL="0" indent="0">
              <a:buFont typeface="Arial" charset="0"/>
              <a:buNone/>
            </a:pPr>
            <a:r>
              <a:rPr lang="pt-BR" altLang="pt-BR" sz="2200" smtClean="0"/>
              <a:t>} </a:t>
            </a:r>
          </a:p>
          <a:p>
            <a:pPr marL="0" indent="0">
              <a:buFont typeface="Arial" charset="0"/>
              <a:buNone/>
            </a:pPr>
            <a:r>
              <a:rPr lang="pt-BR" altLang="pt-BR" sz="2200" smtClean="0"/>
              <a:t>.twitter { </a:t>
            </a:r>
          </a:p>
          <a:p>
            <a:pPr marL="0" indent="0">
              <a:buFont typeface="Arial" charset="0"/>
              <a:buNone/>
            </a:pPr>
            <a:r>
              <a:rPr lang="pt-BR" altLang="pt-BR" sz="2200" smtClean="0"/>
              <a:t>background-image: url(twitter.png); </a:t>
            </a:r>
          </a:p>
          <a:p>
            <a:pPr marL="0" indent="0">
              <a:buFont typeface="Arial" charset="0"/>
              <a:buNone/>
            </a:pPr>
            <a:r>
              <a:rPr lang="pt-BR" altLang="pt-BR" sz="2200" smtClean="0"/>
              <a:t>} </a:t>
            </a:r>
          </a:p>
          <a:p>
            <a:pPr marL="0" indent="0">
              <a:buFont typeface="Arial" charset="0"/>
              <a:buNone/>
            </a:pPr>
            <a:r>
              <a:rPr lang="pt-BR" altLang="pt-BR" sz="2200" smtClean="0"/>
              <a:t>.linkedin { </a:t>
            </a:r>
          </a:p>
          <a:p>
            <a:pPr marL="0" indent="0">
              <a:buFont typeface="Arial" charset="0"/>
              <a:buNone/>
            </a:pPr>
            <a:r>
              <a:rPr lang="pt-BR" altLang="pt-BR" sz="2200" smtClean="0"/>
              <a:t>background-image: url(linkedin.png); </a:t>
            </a:r>
          </a:p>
          <a:p>
            <a:pPr marL="0" indent="0">
              <a:buFont typeface="Arial" charset="0"/>
              <a:buNone/>
            </a:pPr>
            <a:r>
              <a:rPr lang="pt-BR" altLang="pt-BR" sz="2200" smtClean="0"/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292725" y="1779588"/>
            <a:ext cx="3455988" cy="2062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200" dirty="0"/>
              <a:t>.</a:t>
            </a:r>
            <a:r>
              <a:rPr lang="pt-BR" sz="2200" dirty="0" err="1"/>
              <a:t>icones</a:t>
            </a:r>
            <a:r>
              <a:rPr lang="pt-BR" sz="2200" dirty="0"/>
              <a:t>-sociais a {</a:t>
            </a:r>
          </a:p>
          <a:p>
            <a:pPr>
              <a:defRPr/>
            </a:pPr>
            <a:r>
              <a:rPr lang="pt-BR" sz="2200" dirty="0"/>
              <a:t>    </a:t>
            </a:r>
            <a:r>
              <a:rPr lang="pt-BR" sz="2200" dirty="0" err="1"/>
              <a:t>width</a:t>
            </a:r>
            <a:r>
              <a:rPr lang="pt-BR" sz="2200" dirty="0"/>
              <a:t>: 40px;</a:t>
            </a:r>
          </a:p>
          <a:p>
            <a:pPr>
              <a:defRPr/>
            </a:pPr>
            <a:r>
              <a:rPr lang="pt-BR" sz="2200" dirty="0"/>
              <a:t>    </a:t>
            </a:r>
            <a:r>
              <a:rPr lang="pt-BR" sz="2200" dirty="0" err="1"/>
              <a:t>height</a:t>
            </a:r>
            <a:r>
              <a:rPr lang="pt-BR" sz="2200" dirty="0"/>
              <a:t>: 40px;</a:t>
            </a:r>
          </a:p>
          <a:p>
            <a:pPr>
              <a:defRPr/>
            </a:pPr>
            <a:r>
              <a:rPr lang="pt-BR" sz="2200" dirty="0"/>
              <a:t>    display: </a:t>
            </a:r>
            <a:r>
              <a:rPr lang="pt-BR" sz="2200" dirty="0" err="1"/>
              <a:t>inline-block</a:t>
            </a:r>
            <a:r>
              <a:rPr lang="pt-BR" sz="2200" dirty="0"/>
              <a:t>;</a:t>
            </a:r>
          </a:p>
          <a:p>
            <a:pPr>
              <a:defRPr/>
            </a:pPr>
            <a:r>
              <a:rPr lang="pt-BR" sz="2200" dirty="0"/>
              <a:t>}</a:t>
            </a:r>
          </a:p>
          <a:p>
            <a:pPr>
              <a:defRPr/>
            </a:pP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Image Replacement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Nem tudo é o que parece ser!</a:t>
            </a:r>
          </a:p>
          <a:p>
            <a:pPr>
              <a:defRPr/>
            </a:pPr>
            <a:r>
              <a:rPr lang="pt-BR" dirty="0" err="1" smtClean="0"/>
              <a:t>text-indent</a:t>
            </a:r>
            <a:r>
              <a:rPr lang="pt-BR" dirty="0" smtClean="0"/>
              <a:t>: -</a:t>
            </a:r>
            <a:r>
              <a:rPr lang="pt-BR" u="sng" dirty="0" smtClean="0"/>
              <a:t>9999px</a:t>
            </a:r>
            <a:r>
              <a:rPr lang="pt-BR" dirty="0" smtClean="0"/>
              <a:t>;</a:t>
            </a:r>
          </a:p>
          <a:p>
            <a:pPr>
              <a:defRPr/>
            </a:pPr>
            <a:r>
              <a:rPr lang="pt-BR" dirty="0" err="1" smtClean="0"/>
              <a:t>font-size</a:t>
            </a:r>
            <a:r>
              <a:rPr lang="pt-BR" dirty="0" smtClean="0"/>
              <a:t>: 0;</a:t>
            </a:r>
          </a:p>
          <a:p>
            <a:pPr>
              <a:defRPr/>
            </a:pPr>
            <a:endParaRPr lang="pt-BR" dirty="0"/>
          </a:p>
          <a:p>
            <a:pPr marL="0" indent="0" algn="r">
              <a:buFont typeface="Arial" charset="0"/>
              <a:buNone/>
              <a:defRPr/>
            </a:pPr>
            <a:r>
              <a:rPr lang="pt-BR" sz="2800" dirty="0" smtClean="0"/>
              <a:t>OBS: Com a imagem direto no HTML, ela pode aparecer no Google imagens. Possibilitando assim mais visitas ao site.</a:t>
            </a:r>
            <a:endParaRPr lang="pt-BR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 smtClean="0"/>
              <a:t>Float</a:t>
            </a:r>
            <a:r>
              <a:rPr lang="pt-BR" altLang="pt-BR" dirty="0" smtClean="0"/>
              <a:t> E </a:t>
            </a:r>
            <a:r>
              <a:rPr lang="pt-BR" altLang="pt-BR" dirty="0" err="1" smtClean="0"/>
              <a:t>Clear</a:t>
            </a:r>
            <a:endParaRPr lang="pt-BR" altLang="pt-BR" dirty="0" smtClean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579438"/>
          </a:xfrm>
        </p:spPr>
        <p:txBody>
          <a:bodyPr/>
          <a:lstStyle/>
          <a:p>
            <a:r>
              <a:rPr lang="pt-BR" altLang="pt-BR" smtClean="0"/>
              <a:t>Propriedade para flutuar um conteúdo</a:t>
            </a:r>
          </a:p>
          <a:p>
            <a:endParaRPr lang="pt-BR" altLang="pt-BR" smtClean="0"/>
          </a:p>
        </p:txBody>
      </p:sp>
      <p:sp>
        <p:nvSpPr>
          <p:cNvPr id="16388" name="CaixaDeTexto 1"/>
          <p:cNvSpPr txBox="1">
            <a:spLocks noChangeArrowheads="1"/>
          </p:cNvSpPr>
          <p:nvPr/>
        </p:nvSpPr>
        <p:spPr bwMode="auto">
          <a:xfrm>
            <a:off x="539750" y="1851025"/>
            <a:ext cx="3744913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 dirty="0"/>
              <a:t>&lt;div style="background: </a:t>
            </a:r>
            <a:r>
              <a:rPr lang="pt-BR" sz="1600" dirty="0" err="1"/>
              <a:t>green</a:t>
            </a:r>
            <a:r>
              <a:rPr lang="pt-BR" sz="1600" dirty="0"/>
              <a:t>; </a:t>
            </a:r>
            <a:r>
              <a:rPr lang="pt-BR" sz="1600" dirty="0" err="1"/>
              <a:t>float</a:t>
            </a:r>
            <a:r>
              <a:rPr lang="pt-BR" sz="1600" dirty="0"/>
              <a:t>: </a:t>
            </a:r>
            <a:r>
              <a:rPr lang="pt-BR" sz="1600" dirty="0" err="1"/>
              <a:t>right</a:t>
            </a:r>
            <a:r>
              <a:rPr lang="pt-BR" sz="1600" dirty="0"/>
              <a:t>;"&gt;</a:t>
            </a:r>
          </a:p>
          <a:p>
            <a:r>
              <a:rPr lang="pt-BR" sz="1600" dirty="0"/>
              <a:t>&lt;</a:t>
            </a:r>
            <a:r>
              <a:rPr lang="pt-BR" sz="1600" dirty="0" err="1"/>
              <a:t>ul</a:t>
            </a:r>
            <a:r>
              <a:rPr lang="pt-BR" sz="1600" dirty="0"/>
              <a:t>&gt;</a:t>
            </a:r>
          </a:p>
          <a:p>
            <a:r>
              <a:rPr lang="pt-BR" sz="1600" dirty="0"/>
              <a:t>&lt;li&gt;Item A&lt;/li&gt;</a:t>
            </a:r>
          </a:p>
          <a:p>
            <a:r>
              <a:rPr lang="pt-BR" sz="1600" dirty="0"/>
              <a:t>&lt;li&gt;Item A&lt;/li&gt;</a:t>
            </a:r>
          </a:p>
          <a:p>
            <a:r>
              <a:rPr lang="pt-BR" sz="1600" dirty="0"/>
              <a:t>&lt;/</a:t>
            </a:r>
            <a:r>
              <a:rPr lang="pt-BR" sz="1600" dirty="0" err="1"/>
              <a:t>ul</a:t>
            </a:r>
            <a:r>
              <a:rPr lang="pt-BR" sz="1600" dirty="0"/>
              <a:t>&gt;</a:t>
            </a:r>
          </a:p>
          <a:p>
            <a:r>
              <a:rPr lang="pt-BR" sz="1600" dirty="0"/>
              <a:t>&lt;/div&gt;</a:t>
            </a:r>
          </a:p>
          <a:p>
            <a:r>
              <a:rPr lang="pt-BR" sz="1600" dirty="0"/>
              <a:t>&lt;div style="background: </a:t>
            </a:r>
            <a:r>
              <a:rPr lang="pt-BR" sz="1600" dirty="0" err="1"/>
              <a:t>red</a:t>
            </a:r>
            <a:r>
              <a:rPr lang="pt-BR" sz="1600" dirty="0"/>
              <a:t>; </a:t>
            </a:r>
            <a:r>
              <a:rPr lang="pt-BR" sz="1600" dirty="0" err="1"/>
              <a:t>clear</a:t>
            </a:r>
            <a:r>
              <a:rPr lang="pt-BR" sz="1600" dirty="0"/>
              <a:t>: </a:t>
            </a:r>
            <a:r>
              <a:rPr lang="pt-BR" sz="1600" dirty="0" err="1"/>
              <a:t>both</a:t>
            </a:r>
            <a:r>
              <a:rPr lang="pt-BR" sz="1600" dirty="0"/>
              <a:t>;"&gt;</a:t>
            </a:r>
          </a:p>
          <a:p>
            <a:r>
              <a:rPr lang="pt-BR" sz="1600" dirty="0"/>
              <a:t>&lt;</a:t>
            </a:r>
            <a:r>
              <a:rPr lang="pt-BR" sz="1600" dirty="0" err="1"/>
              <a:t>ul</a:t>
            </a:r>
            <a:r>
              <a:rPr lang="pt-BR" sz="1600" dirty="0"/>
              <a:t>&gt;</a:t>
            </a:r>
          </a:p>
          <a:p>
            <a:r>
              <a:rPr lang="pt-BR" sz="1600" dirty="0"/>
              <a:t>&lt;li&gt;Item B&lt;/li&gt;</a:t>
            </a:r>
          </a:p>
          <a:p>
            <a:r>
              <a:rPr lang="pt-BR" sz="1600" dirty="0" smtClean="0"/>
              <a:t>...</a:t>
            </a:r>
            <a:endParaRPr lang="pt-BR" sz="1600" dirty="0"/>
          </a:p>
        </p:txBody>
      </p:sp>
      <p:sp>
        <p:nvSpPr>
          <p:cNvPr id="16389" name="CaixaDeTexto 3"/>
          <p:cNvSpPr txBox="1">
            <a:spLocks noChangeArrowheads="1"/>
          </p:cNvSpPr>
          <p:nvPr/>
        </p:nvSpPr>
        <p:spPr bwMode="auto">
          <a:xfrm>
            <a:off x="4500563" y="1893888"/>
            <a:ext cx="410845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 smtClean="0"/>
              <a:t>...</a:t>
            </a:r>
          </a:p>
          <a:p>
            <a:r>
              <a:rPr lang="pt-BR" dirty="0" smtClean="0"/>
              <a:t>&lt;li&gt;Item B&lt;/li&gt;</a:t>
            </a:r>
          </a:p>
          <a:p>
            <a:r>
              <a:rPr lang="pt-BR" dirty="0" smtClean="0"/>
              <a:t>&lt;/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r>
              <a:rPr lang="pt-BR" dirty="0"/>
              <a:t>&lt;/div&gt;</a:t>
            </a:r>
          </a:p>
          <a:p>
            <a:r>
              <a:rPr lang="pt-BR" dirty="0"/>
              <a:t>&lt;div style="background: </a:t>
            </a:r>
            <a:r>
              <a:rPr lang="pt-BR" dirty="0" err="1"/>
              <a:t>blue</a:t>
            </a:r>
            <a:r>
              <a:rPr lang="pt-BR" dirty="0"/>
              <a:t>; </a:t>
            </a:r>
            <a:r>
              <a:rPr lang="pt-BR" dirty="0" err="1"/>
              <a:t>float</a:t>
            </a:r>
            <a:r>
              <a:rPr lang="pt-BR" dirty="0"/>
              <a:t>: </a:t>
            </a:r>
            <a:r>
              <a:rPr lang="pt-BR" dirty="0" err="1"/>
              <a:t>left</a:t>
            </a:r>
            <a:r>
              <a:rPr lang="pt-BR" dirty="0"/>
              <a:t>;"&gt;</a:t>
            </a:r>
          </a:p>
          <a:p>
            <a:r>
              <a:rPr lang="pt-BR" dirty="0"/>
              <a:t>&lt;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r>
              <a:rPr lang="pt-BR" dirty="0"/>
              <a:t>&lt;li&gt;Item C&lt;/li&gt;</a:t>
            </a:r>
          </a:p>
          <a:p>
            <a:r>
              <a:rPr lang="pt-BR" dirty="0"/>
              <a:t>&lt;li&gt;Item C&lt;/li&gt;</a:t>
            </a:r>
          </a:p>
          <a:p>
            <a:r>
              <a:rPr lang="pt-BR" dirty="0"/>
              <a:t>&lt;/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r>
              <a:rPr lang="pt-BR" dirty="0"/>
              <a:t>&lt;/div&gt;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Float no projeto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579438"/>
          </a:xfrm>
        </p:spPr>
        <p:txBody>
          <a:bodyPr/>
          <a:lstStyle/>
          <a:p>
            <a:r>
              <a:rPr lang="pt-BR" altLang="pt-BR" dirty="0" smtClean="0"/>
              <a:t>Propriedade para flutuar um conteúdo</a:t>
            </a:r>
          </a:p>
          <a:p>
            <a:endParaRPr lang="pt-BR" altLang="pt-BR" dirty="0" smtClean="0"/>
          </a:p>
        </p:txBody>
      </p:sp>
      <p:sp>
        <p:nvSpPr>
          <p:cNvPr id="2" name="CaixaDeTexto 1"/>
          <p:cNvSpPr txBox="1"/>
          <p:nvPr/>
        </p:nvSpPr>
        <p:spPr>
          <a:xfrm>
            <a:off x="539750" y="1851025"/>
            <a:ext cx="403225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600" dirty="0" smtClean="0">
                <a:latin typeface="+mj-lt"/>
              </a:rPr>
              <a:t>//HTML</a:t>
            </a:r>
          </a:p>
          <a:p>
            <a:pPr>
              <a:defRPr/>
            </a:pPr>
            <a:r>
              <a:rPr lang="pt-BR" sz="2600" dirty="0" smtClean="0">
                <a:latin typeface="+mj-lt"/>
              </a:rPr>
              <a:t>&lt;</a:t>
            </a:r>
            <a:r>
              <a:rPr lang="pt-BR" sz="2600" dirty="0" err="1" smtClean="0">
                <a:latin typeface="+mj-lt"/>
              </a:rPr>
              <a:t>blockquote</a:t>
            </a:r>
            <a:r>
              <a:rPr lang="pt-BR" sz="2600" dirty="0" smtClean="0">
                <a:latin typeface="+mj-lt"/>
              </a:rPr>
              <a:t> </a:t>
            </a:r>
            <a:r>
              <a:rPr lang="pt-BR" sz="2600" dirty="0" err="1">
                <a:latin typeface="+mj-lt"/>
              </a:rPr>
              <a:t>class</a:t>
            </a:r>
            <a:r>
              <a:rPr lang="pt-BR" sz="2600" dirty="0">
                <a:latin typeface="+mj-lt"/>
              </a:rPr>
              <a:t>="</a:t>
            </a:r>
            <a:r>
              <a:rPr lang="pt-BR" sz="2600" dirty="0" err="1">
                <a:latin typeface="+mj-lt"/>
              </a:rPr>
              <a:t>citacao-bio</a:t>
            </a:r>
            <a:r>
              <a:rPr lang="pt-BR" sz="2600" dirty="0">
                <a:latin typeface="+mj-lt"/>
              </a:rPr>
              <a:t> </a:t>
            </a:r>
            <a:r>
              <a:rPr lang="pt-BR" sz="2600" dirty="0" err="1">
                <a:latin typeface="+mj-lt"/>
              </a:rPr>
              <a:t>citacao-bio-fiat</a:t>
            </a:r>
            <a:r>
              <a:rPr lang="pt-BR" sz="2600" dirty="0">
                <a:latin typeface="+mj-lt"/>
              </a:rPr>
              <a:t>"&gt;</a:t>
            </a:r>
          </a:p>
          <a:p>
            <a:pPr>
              <a:defRPr/>
            </a:pPr>
            <a:r>
              <a:rPr lang="pt-BR" sz="2600" dirty="0" smtClean="0">
                <a:latin typeface="+mj-lt"/>
              </a:rPr>
              <a:t>//CSS</a:t>
            </a:r>
            <a:endParaRPr lang="pt-BR" sz="2600" dirty="0">
              <a:latin typeface="+mj-lt"/>
            </a:endParaRPr>
          </a:p>
          <a:p>
            <a:pPr>
              <a:defRPr/>
            </a:pPr>
            <a:r>
              <a:rPr lang="pt-BR" sz="2600" dirty="0">
                <a:latin typeface="+mj-lt"/>
              </a:rPr>
              <a:t>.</a:t>
            </a:r>
            <a:r>
              <a:rPr lang="pt-BR" sz="2600" dirty="0" err="1">
                <a:latin typeface="+mj-lt"/>
              </a:rPr>
              <a:t>citacao</a:t>
            </a:r>
            <a:r>
              <a:rPr lang="pt-BR" sz="2600" dirty="0">
                <a:latin typeface="+mj-lt"/>
              </a:rPr>
              <a:t>-</a:t>
            </a:r>
            <a:r>
              <a:rPr lang="pt-BR" sz="2600" dirty="0" err="1">
                <a:latin typeface="+mj-lt"/>
              </a:rPr>
              <a:t>bio-fiat</a:t>
            </a:r>
            <a:r>
              <a:rPr lang="pt-BR" sz="2600" dirty="0">
                <a:latin typeface="+mj-lt"/>
              </a:rPr>
              <a:t> {</a:t>
            </a:r>
          </a:p>
          <a:p>
            <a:pPr>
              <a:defRPr/>
            </a:pPr>
            <a:r>
              <a:rPr lang="pt-BR" sz="2600" dirty="0" err="1">
                <a:latin typeface="+mj-lt"/>
              </a:rPr>
              <a:t>float</a:t>
            </a:r>
            <a:r>
              <a:rPr lang="pt-BR" sz="2600" dirty="0">
                <a:latin typeface="+mj-lt"/>
              </a:rPr>
              <a:t>: </a:t>
            </a:r>
            <a:r>
              <a:rPr lang="pt-BR" sz="2600" dirty="0" err="1">
                <a:latin typeface="+mj-lt"/>
              </a:rPr>
              <a:t>right</a:t>
            </a:r>
            <a:r>
              <a:rPr lang="pt-BR" sz="2600" dirty="0">
                <a:latin typeface="+mj-lt"/>
              </a:rPr>
              <a:t>;</a:t>
            </a:r>
          </a:p>
          <a:p>
            <a:pPr>
              <a:defRPr/>
            </a:pPr>
            <a:r>
              <a:rPr lang="pt-BR" sz="2600" dirty="0">
                <a:latin typeface="+mj-lt"/>
              </a:rPr>
              <a:t>}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716017" y="1893888"/>
            <a:ext cx="403244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600" dirty="0" smtClean="0">
                <a:latin typeface="+mj-lt"/>
              </a:rPr>
              <a:t>//HTML</a:t>
            </a:r>
          </a:p>
          <a:p>
            <a:pPr>
              <a:defRPr/>
            </a:pPr>
            <a:r>
              <a:rPr lang="pt-BR" sz="2600" dirty="0" smtClean="0">
                <a:latin typeface="+mj-lt"/>
              </a:rPr>
              <a:t>&lt;</a:t>
            </a:r>
            <a:r>
              <a:rPr lang="pt-BR" sz="2600" dirty="0" err="1" smtClean="0">
                <a:latin typeface="+mj-lt"/>
              </a:rPr>
              <a:t>blockquote</a:t>
            </a:r>
            <a:r>
              <a:rPr lang="pt-BR" sz="2600" dirty="0" smtClean="0">
                <a:latin typeface="+mj-lt"/>
              </a:rPr>
              <a:t> </a:t>
            </a:r>
            <a:r>
              <a:rPr lang="pt-BR" sz="2600" dirty="0" err="1">
                <a:latin typeface="+mj-lt"/>
              </a:rPr>
              <a:t>class</a:t>
            </a:r>
            <a:r>
              <a:rPr lang="pt-BR" sz="2600" dirty="0">
                <a:latin typeface="+mj-lt"/>
              </a:rPr>
              <a:t>="</a:t>
            </a:r>
            <a:r>
              <a:rPr lang="pt-BR" sz="2600" dirty="0" err="1">
                <a:latin typeface="+mj-lt"/>
              </a:rPr>
              <a:t>citacao-bio</a:t>
            </a:r>
            <a:r>
              <a:rPr lang="pt-BR" sz="2600" dirty="0">
                <a:latin typeface="+mj-lt"/>
              </a:rPr>
              <a:t> </a:t>
            </a:r>
            <a:r>
              <a:rPr lang="pt-BR" sz="2600" dirty="0" err="1">
                <a:latin typeface="+mj-lt"/>
              </a:rPr>
              <a:t>citacao-bio-petrobras</a:t>
            </a:r>
            <a:r>
              <a:rPr lang="pt-BR" sz="2600" dirty="0">
                <a:latin typeface="+mj-lt"/>
              </a:rPr>
              <a:t>"&gt;</a:t>
            </a:r>
          </a:p>
          <a:p>
            <a:pPr>
              <a:defRPr/>
            </a:pPr>
            <a:r>
              <a:rPr lang="pt-BR" sz="2600" dirty="0" smtClean="0">
                <a:latin typeface="+mj-lt"/>
              </a:rPr>
              <a:t>//CSS</a:t>
            </a:r>
            <a:endParaRPr lang="pt-BR" sz="2600" dirty="0">
              <a:latin typeface="+mj-lt"/>
            </a:endParaRPr>
          </a:p>
          <a:p>
            <a:pPr>
              <a:defRPr/>
            </a:pPr>
            <a:r>
              <a:rPr lang="pt-BR" sz="2600" dirty="0">
                <a:latin typeface="+mj-lt"/>
              </a:rPr>
              <a:t>.</a:t>
            </a:r>
            <a:r>
              <a:rPr lang="pt-BR" sz="2600" dirty="0" err="1">
                <a:latin typeface="+mj-lt"/>
              </a:rPr>
              <a:t>citacao-bio-petrobras</a:t>
            </a:r>
            <a:r>
              <a:rPr lang="pt-BR" sz="2600" dirty="0">
                <a:latin typeface="+mj-lt"/>
              </a:rPr>
              <a:t> {</a:t>
            </a:r>
          </a:p>
          <a:p>
            <a:pPr>
              <a:defRPr/>
            </a:pPr>
            <a:r>
              <a:rPr lang="pt-BR" sz="2600" dirty="0" err="1">
                <a:latin typeface="+mj-lt"/>
              </a:rPr>
              <a:t>float</a:t>
            </a:r>
            <a:r>
              <a:rPr lang="pt-BR" sz="2600" dirty="0">
                <a:latin typeface="+mj-lt"/>
              </a:rPr>
              <a:t>: </a:t>
            </a:r>
            <a:r>
              <a:rPr lang="pt-BR" sz="2600" dirty="0" err="1">
                <a:latin typeface="+mj-lt"/>
              </a:rPr>
              <a:t>left</a:t>
            </a:r>
            <a:r>
              <a:rPr lang="pt-BR" sz="2600" dirty="0">
                <a:latin typeface="+mj-lt"/>
              </a:rPr>
              <a:t>;</a:t>
            </a:r>
          </a:p>
          <a:p>
            <a:pPr>
              <a:defRPr/>
            </a:pPr>
            <a:r>
              <a:rPr lang="pt-BR" sz="2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Projeto Base</a:t>
            </a:r>
          </a:p>
        </p:txBody>
      </p:sp>
      <p:sp>
        <p:nvSpPr>
          <p:cNvPr id="399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Pra quem se perdeu nas atualizações do projeto, segue ele desenvolvido até o momento:</a:t>
            </a:r>
          </a:p>
          <a:p>
            <a:r>
              <a:rPr lang="pt-BR" altLang="pt-BR" dirty="0" smtClean="0"/>
              <a:t>Link: </a:t>
            </a:r>
            <a:r>
              <a:rPr lang="pt-BR" altLang="pt-BR" dirty="0" smtClean="0">
                <a:hlinkClick r:id="rId2"/>
              </a:rPr>
              <a:t>https://github.com/alura-cursos/CursoHTML/archive/aula7.zip</a:t>
            </a:r>
            <a:endParaRPr lang="pt-BR" alt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1222368"/>
          </a:xfrm>
        </p:spPr>
        <p:txBody>
          <a:bodyPr/>
          <a:lstStyle/>
          <a:p>
            <a:r>
              <a:rPr lang="pt-BR" dirty="0" smtClean="0"/>
              <a:t>Onde colocar o </a:t>
            </a:r>
            <a:r>
              <a:rPr lang="pt-BR" dirty="0" err="1" smtClean="0"/>
              <a:t>Clear</a:t>
            </a:r>
            <a:r>
              <a:rPr lang="pt-BR" dirty="0" smtClean="0"/>
              <a:t> ???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843558"/>
            <a:ext cx="2889895" cy="396044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pt-BR" dirty="0" smtClean="0"/>
              <a:t>h2 { </a:t>
            </a:r>
          </a:p>
          <a:p>
            <a:pPr marL="0" indent="0">
              <a:buFont typeface="Arial" charset="0"/>
              <a:buNone/>
            </a:pPr>
            <a:r>
              <a:rPr lang="pt-BR" dirty="0" err="1" smtClean="0"/>
              <a:t>clear</a:t>
            </a:r>
            <a:r>
              <a:rPr lang="pt-BR" dirty="0" smtClean="0"/>
              <a:t>: </a:t>
            </a:r>
            <a:r>
              <a:rPr lang="pt-BR" dirty="0" err="1" smtClean="0"/>
              <a:t>left</a:t>
            </a:r>
            <a:r>
              <a:rPr lang="pt-BR" dirty="0" smtClean="0"/>
              <a:t>; </a:t>
            </a:r>
          </a:p>
          <a:p>
            <a:pPr marL="0" indent="0">
              <a:buFont typeface="Arial" charset="0"/>
              <a:buNone/>
            </a:pPr>
            <a:r>
              <a:rPr lang="pt-BR" dirty="0" smtClean="0"/>
              <a:t>Ou</a:t>
            </a:r>
          </a:p>
          <a:p>
            <a:pPr marL="0" indent="0">
              <a:buNone/>
            </a:pPr>
            <a:r>
              <a:rPr lang="pt-BR" dirty="0" err="1" smtClean="0"/>
              <a:t>clear</a:t>
            </a:r>
            <a:r>
              <a:rPr lang="pt-BR" dirty="0" smtClean="0"/>
              <a:t>: </a:t>
            </a:r>
            <a:r>
              <a:rPr lang="pt-BR" dirty="0" err="1" smtClean="0"/>
              <a:t>right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Ou</a:t>
            </a:r>
          </a:p>
          <a:p>
            <a:pPr marL="0" indent="0">
              <a:buNone/>
            </a:pPr>
            <a:r>
              <a:rPr lang="pt-BR" dirty="0" err="1" smtClean="0"/>
              <a:t>clear</a:t>
            </a:r>
            <a:r>
              <a:rPr lang="pt-BR" dirty="0" smtClean="0"/>
              <a:t>: </a:t>
            </a:r>
            <a:r>
              <a:rPr lang="pt-BR" dirty="0" err="1" smtClean="0"/>
              <a:t>both</a:t>
            </a:r>
            <a:r>
              <a:rPr lang="pt-BR" dirty="0" smtClean="0"/>
              <a:t>;</a:t>
            </a:r>
          </a:p>
          <a:p>
            <a:pPr marL="0" indent="0">
              <a:buFont typeface="Arial" charset="0"/>
              <a:buNone/>
            </a:pPr>
            <a:r>
              <a:rPr lang="pt-BR" dirty="0" smtClean="0"/>
              <a:t>}</a:t>
            </a:r>
          </a:p>
        </p:txBody>
      </p:sp>
      <p:sp>
        <p:nvSpPr>
          <p:cNvPr id="18438" name="CaixaDeTexto 5"/>
          <p:cNvSpPr txBox="1">
            <a:spLocks noChangeArrowheads="1"/>
          </p:cNvSpPr>
          <p:nvPr/>
        </p:nvSpPr>
        <p:spPr bwMode="auto">
          <a:xfrm>
            <a:off x="4355976" y="1563638"/>
            <a:ext cx="4124325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200" dirty="0"/>
              <a:t>.subtitulo-texto {</a:t>
            </a:r>
          </a:p>
          <a:p>
            <a:r>
              <a:rPr lang="pt-BR" sz="3200" dirty="0" err="1"/>
              <a:t>font-size</a:t>
            </a:r>
            <a:r>
              <a:rPr lang="pt-BR" sz="3200" dirty="0"/>
              <a:t>: 30px;</a:t>
            </a:r>
          </a:p>
          <a:p>
            <a:r>
              <a:rPr lang="pt-BR" sz="3200" dirty="0" err="1"/>
              <a:t>clear</a:t>
            </a:r>
            <a:r>
              <a:rPr lang="pt-BR" sz="3200" dirty="0"/>
              <a:t>: </a:t>
            </a:r>
            <a:r>
              <a:rPr lang="pt-BR" sz="3200" dirty="0" err="1"/>
              <a:t>both</a:t>
            </a:r>
            <a:r>
              <a:rPr lang="pt-BR" sz="3200" dirty="0"/>
              <a:t>;</a:t>
            </a:r>
          </a:p>
          <a:p>
            <a:r>
              <a:rPr lang="pt-BR" sz="3200" dirty="0"/>
              <a:t>}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Atualizar código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1276350"/>
            <a:ext cx="2962275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pt-BR" sz="2400" dirty="0" err="1" smtClean="0"/>
              <a:t>main</a:t>
            </a:r>
            <a:r>
              <a:rPr lang="pt-BR" sz="2400" dirty="0" smtClean="0"/>
              <a:t> {</a:t>
            </a:r>
          </a:p>
          <a:p>
            <a:pPr marL="0" indent="0">
              <a:buFont typeface="Arial" charset="0"/>
              <a:buNone/>
            </a:pPr>
            <a:r>
              <a:rPr lang="pt-BR" sz="2400" dirty="0" err="1" smtClean="0"/>
              <a:t>float</a:t>
            </a:r>
            <a:r>
              <a:rPr lang="pt-BR" sz="2400" dirty="0" smtClean="0"/>
              <a:t>: </a:t>
            </a:r>
            <a:r>
              <a:rPr lang="pt-BR" sz="2400" dirty="0" err="1" smtClean="0"/>
              <a:t>left</a:t>
            </a:r>
            <a:r>
              <a:rPr lang="pt-BR" sz="2400" dirty="0" smtClean="0"/>
              <a:t>;</a:t>
            </a:r>
          </a:p>
          <a:p>
            <a:pPr marL="0" indent="0">
              <a:buFont typeface="Arial" charset="0"/>
              <a:buNone/>
            </a:pPr>
            <a:r>
              <a:rPr lang="pt-BR" sz="2400" dirty="0" err="1" smtClean="0"/>
              <a:t>width</a:t>
            </a:r>
            <a:r>
              <a:rPr lang="pt-BR" sz="2400" dirty="0" smtClean="0"/>
              <a:t>: 85%;</a:t>
            </a:r>
          </a:p>
          <a:p>
            <a:pPr marL="0" indent="0">
              <a:buFont typeface="Arial" charset="0"/>
              <a:buNone/>
            </a:pPr>
            <a:r>
              <a:rPr lang="pt-BR" sz="2400" dirty="0" smtClean="0"/>
              <a:t>}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cite {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font-style: italic;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float: right;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}</a:t>
            </a:r>
          </a:p>
          <a:p>
            <a:pPr marL="0" indent="0">
              <a:buFont typeface="Arial" charset="0"/>
              <a:buNone/>
            </a:pPr>
            <a:endParaRPr lang="pt-BR" sz="24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372225" y="1276350"/>
            <a:ext cx="2376488" cy="2676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.</a:t>
            </a:r>
            <a:r>
              <a:rPr lang="en-US" sz="2400" dirty="0" err="1">
                <a:latin typeface="+mj-lt"/>
              </a:rPr>
              <a:t>rodape-pagina</a:t>
            </a:r>
            <a:r>
              <a:rPr lang="en-US" sz="2400" dirty="0">
                <a:latin typeface="+mj-lt"/>
              </a:rPr>
              <a:t> {</a:t>
            </a:r>
          </a:p>
          <a:p>
            <a:pPr>
              <a:defRPr/>
            </a:pPr>
            <a:r>
              <a:rPr lang="en-US" sz="2400" dirty="0">
                <a:latin typeface="+mj-lt"/>
              </a:rPr>
              <a:t>background-color: #000;</a:t>
            </a:r>
          </a:p>
          <a:p>
            <a:pPr>
              <a:defRPr/>
            </a:pPr>
            <a:r>
              <a:rPr lang="en-US" sz="2400" dirty="0">
                <a:latin typeface="+mj-lt"/>
              </a:rPr>
              <a:t>color: #f2fffc;</a:t>
            </a:r>
          </a:p>
          <a:p>
            <a:pPr>
              <a:defRPr/>
            </a:pPr>
            <a:r>
              <a:rPr lang="en-US" sz="2400" dirty="0">
                <a:latin typeface="+mj-lt"/>
              </a:rPr>
              <a:t>clear: both;</a:t>
            </a:r>
          </a:p>
          <a:p>
            <a:pPr>
              <a:defRPr/>
            </a:pPr>
            <a:r>
              <a:rPr lang="en-US" sz="2400" dirty="0">
                <a:latin typeface="+mj-lt"/>
              </a:rPr>
              <a:t>}</a:t>
            </a:r>
          </a:p>
          <a:p>
            <a:pPr>
              <a:defRPr/>
            </a:pPr>
            <a:endParaRPr lang="pt-BR" sz="2400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87675" y="1276350"/>
            <a:ext cx="3600450" cy="406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+mj-lt"/>
              </a:rPr>
              <a:t>.minha-foto,</a:t>
            </a:r>
          </a:p>
          <a:p>
            <a:pPr>
              <a:defRPr/>
            </a:pPr>
            <a:r>
              <a:rPr lang="pt-BR" sz="2400" dirty="0">
                <a:latin typeface="+mj-lt"/>
              </a:rPr>
              <a:t>.</a:t>
            </a:r>
            <a:r>
              <a:rPr lang="pt-BR" sz="2400" dirty="0" err="1">
                <a:latin typeface="+mj-lt"/>
              </a:rPr>
              <a:t>navegacao</a:t>
            </a:r>
            <a:r>
              <a:rPr lang="pt-BR" sz="2400" dirty="0">
                <a:latin typeface="+mj-lt"/>
              </a:rPr>
              <a:t>-site {</a:t>
            </a:r>
          </a:p>
          <a:p>
            <a:pPr>
              <a:defRPr/>
            </a:pPr>
            <a:r>
              <a:rPr lang="pt-BR" sz="2400" dirty="0" err="1">
                <a:latin typeface="+mj-lt"/>
              </a:rPr>
              <a:t>float</a:t>
            </a:r>
            <a:r>
              <a:rPr lang="pt-BR" sz="2400" dirty="0">
                <a:latin typeface="+mj-lt"/>
              </a:rPr>
              <a:t>: </a:t>
            </a:r>
            <a:r>
              <a:rPr lang="pt-BR" sz="2400" dirty="0" err="1">
                <a:latin typeface="+mj-lt"/>
              </a:rPr>
              <a:t>right</a:t>
            </a:r>
            <a:r>
              <a:rPr lang="pt-BR" sz="2400" dirty="0">
                <a:latin typeface="+mj-lt"/>
              </a:rPr>
              <a:t>;</a:t>
            </a:r>
          </a:p>
          <a:p>
            <a:pPr>
              <a:defRPr/>
            </a:pPr>
            <a:r>
              <a:rPr lang="pt-BR" sz="2400" dirty="0" err="1">
                <a:latin typeface="+mj-lt"/>
              </a:rPr>
              <a:t>width</a:t>
            </a:r>
            <a:r>
              <a:rPr lang="pt-BR" sz="2400" dirty="0">
                <a:latin typeface="+mj-lt"/>
              </a:rPr>
              <a:t>: 15%;</a:t>
            </a:r>
          </a:p>
          <a:p>
            <a:pPr>
              <a:defRPr/>
            </a:pPr>
            <a:r>
              <a:rPr lang="pt-BR" sz="2400" dirty="0">
                <a:latin typeface="+mj-lt"/>
              </a:rPr>
              <a:t>box-</a:t>
            </a:r>
            <a:r>
              <a:rPr lang="pt-BR" sz="2400" dirty="0" err="1">
                <a:latin typeface="+mj-lt"/>
              </a:rPr>
              <a:t>sizing</a:t>
            </a:r>
            <a:r>
              <a:rPr lang="pt-BR" sz="2400" dirty="0">
                <a:latin typeface="+mj-lt"/>
              </a:rPr>
              <a:t>: </a:t>
            </a:r>
            <a:r>
              <a:rPr lang="pt-BR" sz="2400" dirty="0" err="1">
                <a:latin typeface="+mj-lt"/>
              </a:rPr>
              <a:t>border</a:t>
            </a:r>
            <a:r>
              <a:rPr lang="pt-BR" sz="2400" dirty="0">
                <a:latin typeface="+mj-lt"/>
              </a:rPr>
              <a:t>-box;</a:t>
            </a:r>
          </a:p>
          <a:p>
            <a:pPr>
              <a:defRPr/>
            </a:pPr>
            <a:r>
              <a:rPr lang="pt-BR" sz="2400" dirty="0" err="1">
                <a:latin typeface="+mj-lt"/>
              </a:rPr>
              <a:t>border-left</a:t>
            </a:r>
            <a:r>
              <a:rPr lang="pt-BR" sz="2400" dirty="0">
                <a:latin typeface="+mj-lt"/>
              </a:rPr>
              <a:t>: 10px </a:t>
            </a:r>
            <a:r>
              <a:rPr lang="pt-BR" sz="2400" dirty="0" err="1">
                <a:latin typeface="+mj-lt"/>
              </a:rPr>
              <a:t>solid</a:t>
            </a:r>
            <a:r>
              <a:rPr lang="pt-BR" sz="2400" dirty="0">
                <a:latin typeface="+mj-lt"/>
              </a:rPr>
              <a:t> </a:t>
            </a:r>
            <a:r>
              <a:rPr lang="pt-BR" sz="2400" dirty="0" err="1">
                <a:latin typeface="+mj-lt"/>
              </a:rPr>
              <a:t>black</a:t>
            </a:r>
            <a:r>
              <a:rPr lang="pt-BR" sz="2400" dirty="0">
                <a:latin typeface="+mj-lt"/>
              </a:rPr>
              <a:t>;</a:t>
            </a:r>
          </a:p>
          <a:p>
            <a:pPr>
              <a:defRPr/>
            </a:pPr>
            <a:r>
              <a:rPr lang="pt-BR" sz="2400" dirty="0" err="1">
                <a:latin typeface="+mj-lt"/>
              </a:rPr>
              <a:t>border-bottom</a:t>
            </a:r>
            <a:r>
              <a:rPr lang="pt-BR" sz="2400" dirty="0">
                <a:latin typeface="+mj-lt"/>
              </a:rPr>
              <a:t>: 10px </a:t>
            </a:r>
            <a:r>
              <a:rPr lang="pt-BR" sz="2400" dirty="0" err="1">
                <a:latin typeface="+mj-lt"/>
              </a:rPr>
              <a:t>solid</a:t>
            </a:r>
            <a:r>
              <a:rPr lang="pt-BR" sz="2400" dirty="0">
                <a:latin typeface="+mj-lt"/>
              </a:rPr>
              <a:t> </a:t>
            </a:r>
            <a:r>
              <a:rPr lang="pt-BR" sz="2400" dirty="0" err="1">
                <a:latin typeface="+mj-lt"/>
              </a:rPr>
              <a:t>black</a:t>
            </a:r>
            <a:r>
              <a:rPr lang="pt-BR" sz="2400" dirty="0">
                <a:latin typeface="+mj-lt"/>
              </a:rPr>
              <a:t>;</a:t>
            </a:r>
          </a:p>
          <a:p>
            <a:pPr>
              <a:defRPr/>
            </a:pPr>
            <a:r>
              <a:rPr lang="pt-BR" sz="2400" dirty="0">
                <a:latin typeface="+mj-lt"/>
              </a:rPr>
              <a:t>}</a:t>
            </a:r>
          </a:p>
          <a:p>
            <a:pPr>
              <a:defRPr/>
            </a:pPr>
            <a:endParaRPr lang="pt-BR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Position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Para posicionarmos elementos com controle total, precisamos da propriedade position e suas parceiras top , left , bottom e right . O comportamento dessas quatro últimas propriedades muda bastante de acordo com o valor passado à propriedade 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Posicionamento relativo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5338763" cy="3394075"/>
          </a:xfrm>
        </p:spPr>
        <p:txBody>
          <a:bodyPr/>
          <a:lstStyle/>
          <a:p>
            <a:r>
              <a:rPr lang="pt-BR" sz="2600" smtClean="0"/>
              <a:t>Quando passamos o valor relative para a propriedade position , conseguimos mudar a posição do elemento de acordo com a posição original dele. Por exemplo, podemos deslocar a foto de sua posição original para tentar aumentá-la depois.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011863" y="1708150"/>
            <a:ext cx="2881312" cy="2092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600" dirty="0" err="1">
                <a:latin typeface="+mj-lt"/>
              </a:rPr>
              <a:t>img</a:t>
            </a:r>
            <a:r>
              <a:rPr lang="en-US" sz="2600" dirty="0">
                <a:latin typeface="+mj-lt"/>
              </a:rPr>
              <a:t> { position: relative; </a:t>
            </a:r>
          </a:p>
          <a:p>
            <a:pPr>
              <a:defRPr/>
            </a:pPr>
            <a:r>
              <a:rPr lang="en-US" sz="2600" dirty="0">
                <a:latin typeface="+mj-lt"/>
              </a:rPr>
              <a:t>top: 30px;</a:t>
            </a:r>
          </a:p>
          <a:p>
            <a:pPr>
              <a:defRPr/>
            </a:pPr>
            <a:r>
              <a:rPr lang="en-US" sz="2600" dirty="0">
                <a:latin typeface="+mj-lt"/>
              </a:rPr>
              <a:t>right: 30px; </a:t>
            </a:r>
          </a:p>
          <a:p>
            <a:pPr>
              <a:defRPr/>
            </a:pPr>
            <a:r>
              <a:rPr lang="en-US" sz="2600" dirty="0">
                <a:latin typeface="+mj-lt"/>
              </a:rPr>
              <a:t>} </a:t>
            </a:r>
            <a:endParaRPr lang="pt-BR" sz="2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Posicionamento absoluto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>
          <a:xfrm>
            <a:off x="0" y="1200150"/>
            <a:ext cx="6227763" cy="33940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pt-BR" sz="2400" dirty="0" smtClean="0"/>
              <a:t>	Quando falamos de posicionar elementos na página independentemente do resto do conteúdo, estamos falando de usar o valor </a:t>
            </a:r>
            <a:r>
              <a:rPr lang="pt-BR" sz="2400" dirty="0" err="1" smtClean="0"/>
              <a:t>absolute</a:t>
            </a:r>
            <a:r>
              <a:rPr lang="pt-BR" sz="2400" dirty="0" smtClean="0"/>
              <a:t> da propriedade </a:t>
            </a:r>
            <a:r>
              <a:rPr lang="pt-BR" sz="2400" dirty="0" err="1" smtClean="0"/>
              <a:t>position</a:t>
            </a:r>
            <a:r>
              <a:rPr lang="pt-BR" sz="2400" dirty="0" smtClean="0"/>
              <a:t>. Com ele, podemos colocar um elemento onde quisermos na página. Podemos pegar nossa foto grande, que não está cabendo ao lado do cabeçalho, e transformar seu posicionamento em absoluto:</a:t>
            </a:r>
          </a:p>
        </p:txBody>
      </p:sp>
      <p:sp>
        <p:nvSpPr>
          <p:cNvPr id="23556" name="CaixaDeTexto 3"/>
          <p:cNvSpPr txBox="1">
            <a:spLocks noChangeArrowheads="1"/>
          </p:cNvSpPr>
          <p:nvPr/>
        </p:nvSpPr>
        <p:spPr bwMode="auto">
          <a:xfrm>
            <a:off x="6443663" y="1635125"/>
            <a:ext cx="2449512" cy="209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600"/>
              <a:t>img { </a:t>
            </a:r>
          </a:p>
          <a:p>
            <a:r>
              <a:rPr lang="pt-BR" sz="2600"/>
              <a:t>width: 300px; position: absolute; </a:t>
            </a:r>
          </a:p>
          <a:p>
            <a:r>
              <a:rPr lang="pt-BR" sz="260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Posicionamento absoluto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>
          <a:xfrm>
            <a:off x="0" y="1200150"/>
            <a:ext cx="5364163" cy="33940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pt-BR" sz="2600" dirty="0" smtClean="0"/>
              <a:t>	Podemos mover a foto para uma outra posição qualquer da página como, por exemplo, o canto superior esquerdo. Para isso, dizemos que queremos zero de distância entre o topo da página e a foto e entre a borda esquerda da página e a foto:</a:t>
            </a:r>
          </a:p>
        </p:txBody>
      </p:sp>
      <p:sp>
        <p:nvSpPr>
          <p:cNvPr id="24580" name="CaixaDeTexto 3"/>
          <p:cNvSpPr txBox="1">
            <a:spLocks noChangeArrowheads="1"/>
          </p:cNvSpPr>
          <p:nvPr/>
        </p:nvSpPr>
        <p:spPr bwMode="auto">
          <a:xfrm>
            <a:off x="5508625" y="1635125"/>
            <a:ext cx="338455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img { </a:t>
            </a:r>
          </a:p>
          <a:p>
            <a:r>
              <a:rPr lang="en-US" sz="2800"/>
              <a:t>width: 300px; position: absolute; top: 0; </a:t>
            </a:r>
          </a:p>
          <a:p>
            <a:r>
              <a:rPr lang="en-US" sz="2800"/>
              <a:t>left: 0; </a:t>
            </a:r>
          </a:p>
          <a:p>
            <a:r>
              <a:rPr lang="en-US" sz="2800"/>
              <a:t>} </a:t>
            </a:r>
            <a:endParaRPr lang="pt-BR" sz="2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Posicionamento absoluto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00150"/>
            <a:ext cx="5364163" cy="3394075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pt-BR" sz="2200" dirty="0" smtClean="0"/>
              <a:t>	Como queremos que a foto que no canto superior direito, vamos usar </a:t>
            </a:r>
            <a:r>
              <a:rPr lang="pt-BR" sz="2200" dirty="0" err="1" smtClean="0"/>
              <a:t>right</a:t>
            </a:r>
            <a:r>
              <a:rPr lang="pt-BR" sz="2200" dirty="0" smtClean="0"/>
              <a:t>: 0 no lugar de </a:t>
            </a:r>
            <a:r>
              <a:rPr lang="pt-BR" sz="2200" dirty="0" err="1" smtClean="0"/>
              <a:t>left</a:t>
            </a:r>
            <a:r>
              <a:rPr lang="pt-BR" sz="2200" dirty="0" smtClean="0"/>
              <a:t>: 0 . Mas ainda precisamos fazer com que a barra lateral apareça! Podemos fazer isso por exemplo, usando o </a:t>
            </a:r>
            <a:r>
              <a:rPr lang="pt-BR" sz="2200" dirty="0" err="1" smtClean="0"/>
              <a:t>position</a:t>
            </a:r>
            <a:r>
              <a:rPr lang="pt-BR" sz="2200" dirty="0" smtClean="0"/>
              <a:t>: </a:t>
            </a:r>
            <a:r>
              <a:rPr lang="pt-BR" sz="2200" dirty="0" err="1" smtClean="0"/>
              <a:t>relative</a:t>
            </a:r>
            <a:r>
              <a:rPr lang="pt-BR" sz="2200" dirty="0" smtClean="0"/>
              <a:t> . Deslocamos a barra lateral para baixo, 300 pixels da altura da foto mais os 10 pixels de borda que ela tem. </a:t>
            </a:r>
          </a:p>
        </p:txBody>
      </p:sp>
      <p:sp>
        <p:nvSpPr>
          <p:cNvPr id="25604" name="CaixaDeTexto 3"/>
          <p:cNvSpPr txBox="1">
            <a:spLocks noChangeArrowheads="1"/>
          </p:cNvSpPr>
          <p:nvPr/>
        </p:nvSpPr>
        <p:spPr bwMode="auto">
          <a:xfrm>
            <a:off x="5508625" y="1131888"/>
            <a:ext cx="338455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/>
              <a:t>img {</a:t>
            </a:r>
          </a:p>
          <a:p>
            <a:r>
              <a:rPr lang="en-US" sz="2200"/>
              <a:t>    width: 300px;</a:t>
            </a:r>
          </a:p>
          <a:p>
            <a:r>
              <a:rPr lang="en-US" sz="2200"/>
              <a:t>    position: absolute;</a:t>
            </a:r>
          </a:p>
          <a:p>
            <a:r>
              <a:rPr lang="en-US" sz="2200"/>
              <a:t>    top: 0;</a:t>
            </a:r>
          </a:p>
          <a:p>
            <a:r>
              <a:rPr lang="en-US" sz="2200"/>
              <a:t>    right: 0;</a:t>
            </a:r>
          </a:p>
          <a:p>
            <a:r>
              <a:rPr lang="en-US" sz="2200"/>
              <a:t>}</a:t>
            </a:r>
          </a:p>
          <a:p>
            <a:r>
              <a:rPr lang="en-US" sz="2200"/>
              <a:t/>
            </a:r>
            <a:br>
              <a:rPr lang="en-US" sz="2200"/>
            </a:br>
            <a:r>
              <a:rPr lang="en-US" sz="2200"/>
              <a:t>aside {</a:t>
            </a:r>
          </a:p>
          <a:p>
            <a:r>
              <a:rPr lang="en-US" sz="2200"/>
              <a:t>    position: relative;</a:t>
            </a:r>
          </a:p>
          <a:p>
            <a:r>
              <a:rPr lang="en-US" sz="2200"/>
              <a:t>    top: 300px;</a:t>
            </a:r>
          </a:p>
          <a:p>
            <a:r>
              <a:rPr lang="en-US" sz="220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Posicionamento fixo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>
          <a:xfrm>
            <a:off x="0" y="1200150"/>
            <a:ext cx="5651500" cy="3394075"/>
          </a:xfrm>
        </p:spPr>
        <p:txBody>
          <a:bodyPr/>
          <a:lstStyle/>
          <a:p>
            <a:pPr>
              <a:buNone/>
            </a:pPr>
            <a:r>
              <a:rPr lang="pt-BR" sz="2600" dirty="0" smtClean="0"/>
              <a:t>	Usaremos mais um valor da propriedade </a:t>
            </a:r>
            <a:r>
              <a:rPr lang="pt-BR" sz="2600" dirty="0" err="1" smtClean="0"/>
              <a:t>position</a:t>
            </a:r>
            <a:r>
              <a:rPr lang="pt-BR" sz="2600" dirty="0" smtClean="0"/>
              <a:t> : o valor </a:t>
            </a:r>
            <a:r>
              <a:rPr lang="pt-BR" sz="2600" dirty="0" err="1" smtClean="0"/>
              <a:t>fixed</a:t>
            </a:r>
            <a:r>
              <a:rPr lang="pt-BR" sz="2600" dirty="0" smtClean="0"/>
              <a:t> . Ele nos permite deixar um elemento no lugar que quisermos da janela usando, também, as propriedades top , </a:t>
            </a:r>
            <a:r>
              <a:rPr lang="pt-BR" sz="2600" dirty="0" err="1" smtClean="0"/>
              <a:t>left</a:t>
            </a:r>
            <a:r>
              <a:rPr lang="pt-BR" sz="2600" dirty="0" smtClean="0"/>
              <a:t> , </a:t>
            </a:r>
            <a:r>
              <a:rPr lang="pt-BR" sz="2600" dirty="0" err="1" smtClean="0"/>
              <a:t>bottom</a:t>
            </a:r>
            <a:r>
              <a:rPr lang="pt-BR" sz="2600" dirty="0" smtClean="0"/>
              <a:t> e </a:t>
            </a:r>
            <a:r>
              <a:rPr lang="pt-BR" sz="2600" dirty="0" err="1" smtClean="0"/>
              <a:t>right</a:t>
            </a:r>
            <a:r>
              <a:rPr lang="pt-BR" sz="2600" dirty="0" smtClean="0"/>
              <a:t> para determinar a distância do elemento para esses quatro cantos da janela.</a:t>
            </a:r>
          </a:p>
        </p:txBody>
      </p:sp>
      <p:sp>
        <p:nvSpPr>
          <p:cNvPr id="26628" name="CaixaDeTexto 3"/>
          <p:cNvSpPr txBox="1">
            <a:spLocks noChangeArrowheads="1"/>
          </p:cNvSpPr>
          <p:nvPr/>
        </p:nvSpPr>
        <p:spPr bwMode="auto">
          <a:xfrm>
            <a:off x="5940425" y="1276350"/>
            <a:ext cx="29527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footer {</a:t>
            </a:r>
          </a:p>
          <a:p>
            <a:r>
              <a:rPr lang="en-US" sz="2000"/>
              <a:t>position: fixed;</a:t>
            </a:r>
          </a:p>
          <a:p>
            <a:r>
              <a:rPr lang="en-US" sz="2000"/>
              <a:t>bottom: 0;</a:t>
            </a:r>
          </a:p>
          <a:p>
            <a:r>
              <a:rPr lang="en-US" sz="2000"/>
              <a:t>left: 0;</a:t>
            </a:r>
          </a:p>
          <a:p>
            <a:r>
              <a:rPr lang="pt-BR" sz="2000"/>
              <a:t>width: 100%; </a:t>
            </a:r>
          </a:p>
          <a:p>
            <a:r>
              <a:rPr lang="pt-BR" sz="2000"/>
              <a:t>box-sizing: border-box; </a:t>
            </a:r>
            <a:endParaRPr lang="en-US" sz="2000"/>
          </a:p>
          <a:p>
            <a:r>
              <a:rPr lang="en-US" sz="2000"/>
              <a:t>}</a:t>
            </a:r>
          </a:p>
          <a:p>
            <a:endParaRPr lang="en-US" sz="2000"/>
          </a:p>
          <a:p>
            <a:r>
              <a:rPr lang="pt-BR" sz="2000"/>
              <a:t>main { </a:t>
            </a:r>
          </a:p>
          <a:p>
            <a:r>
              <a:rPr lang="pt-BR" sz="2000"/>
              <a:t>padding-bottom: 80px; </a:t>
            </a:r>
          </a:p>
          <a:p>
            <a:r>
              <a:rPr lang="pt-BR" sz="2000"/>
              <a:t>}</a:t>
            </a:r>
            <a:endParaRPr lang="en-US" sz="2000"/>
          </a:p>
          <a:p>
            <a:endParaRPr lang="pt-BR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Atividade Organizacional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smtClean="0"/>
              <a:t>Vamos organizar os arquivos em diretórios para deixar nosso projeto mais organizado. Crie diretórios para as imagens (chame-o de img , por exemplo) e para o código CSS. Não esqueça de atualizar os arquivos HTML e CSS com os novos caminhos das imagens.</a:t>
            </a:r>
          </a:p>
          <a:p>
            <a:r>
              <a:rPr lang="pt-BR" sz="2000" smtClean="0"/>
              <a:t>O código do arquivo site.css está muito grande, e tende a car cada vez maior conforme vamos desenvolvendo mais páginas. Então vamos quebrá-lo em alguns arquivos. Crie um arquivo CSS para a página blog.html e um para a página bio.html . Neles, coloque o código CSS que é especíco daquela página, ou seja, que só vai ser usado nela, como o estilo dos ou do botão "Leia mais". No arquivo site.css , mantenha o código que vai ser comum a todas as páginas, como o CSS da barra de navegação. </a:t>
            </a:r>
          </a:p>
          <a:p>
            <a:endParaRPr lang="pt-BR" sz="200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Projeto Final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 smtClean="0"/>
              <a:t>Fazer Download:</a:t>
            </a:r>
          </a:p>
          <a:p>
            <a:pPr>
              <a:defRPr/>
            </a:pPr>
            <a:r>
              <a:rPr lang="pt-BR" altLang="pt-BR" dirty="0" smtClean="0"/>
              <a:t>Link: </a:t>
            </a:r>
            <a:r>
              <a:rPr lang="pt-BR" altLang="pt-BR" dirty="0" smtClean="0">
                <a:hlinkClick r:id="rId2"/>
              </a:rPr>
              <a:t>https://github.com/alura-cursos/CursoHTML/archive/master.zip</a:t>
            </a:r>
            <a:endParaRPr lang="pt-BR" altLang="pt-BR" dirty="0" smtClean="0"/>
          </a:p>
          <a:p>
            <a:pPr marL="0" indent="0">
              <a:buFont typeface="Arial" charset="0"/>
              <a:buNone/>
              <a:defRPr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9783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Sempre usar Class</a:t>
            </a:r>
          </a:p>
        </p:txBody>
      </p:sp>
      <p:sp>
        <p:nvSpPr>
          <p:cNvPr id="542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3000" dirty="0" smtClean="0"/>
              <a:t>	No CSS apesar de podermos usar as </a:t>
            </a:r>
            <a:r>
              <a:rPr lang="pt-BR" sz="3000" dirty="0" err="1" smtClean="0"/>
              <a:t>tags</a:t>
            </a:r>
            <a:r>
              <a:rPr lang="pt-BR" sz="3000" dirty="0" smtClean="0"/>
              <a:t> de estrutura que formam uma página </a:t>
            </a:r>
            <a:r>
              <a:rPr lang="pt-BR" sz="3000" dirty="0" err="1" smtClean="0"/>
              <a:t>html</a:t>
            </a:r>
            <a:r>
              <a:rPr lang="pt-BR" sz="3000" dirty="0" smtClean="0"/>
              <a:t> para selecionar os elementos, temos uma forma de seleção frágil! </a:t>
            </a:r>
            <a:br>
              <a:rPr lang="pt-BR" sz="3000" dirty="0" smtClean="0"/>
            </a:br>
            <a:r>
              <a:rPr lang="pt-BR" sz="3000" dirty="0" smtClean="0"/>
              <a:t>Como vimos uma alteração em um elemento pode impactar em outro. </a:t>
            </a:r>
            <a:br>
              <a:rPr lang="pt-BR" sz="3000" dirty="0" smtClean="0"/>
            </a:br>
            <a:r>
              <a:rPr lang="pt-BR" sz="3000" dirty="0" smtClean="0"/>
              <a:t>A seleção por </a:t>
            </a:r>
            <a:r>
              <a:rPr lang="pt-BR" sz="3000" dirty="0" err="1" smtClean="0"/>
              <a:t>tags</a:t>
            </a:r>
            <a:r>
              <a:rPr lang="pt-BR" sz="3000" dirty="0" smtClean="0"/>
              <a:t> de estrutura é muito genérica.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84188"/>
            <a:ext cx="8229600" cy="411003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pt-BR" sz="2600" smtClean="0"/>
              <a:t>Alguns lugares interessantes para colocar classes são: </a:t>
            </a:r>
          </a:p>
          <a:p>
            <a:r>
              <a:rPr lang="pt-BR" sz="2600" smtClean="0"/>
              <a:t>O título principal da página (que estamos selecionando atualmente com main h1 ) </a:t>
            </a:r>
          </a:p>
          <a:p>
            <a:r>
              <a:rPr lang="pt-BR" sz="2600" smtClean="0"/>
              <a:t>As citações dos profissionais que recomendam o João da Silva (que estamos selecionando atualmente com blockquote ) </a:t>
            </a:r>
          </a:p>
          <a:p>
            <a:r>
              <a:rPr lang="pt-BR" sz="2600" smtClean="0"/>
              <a:t>A barra de navegação (que estamos selecionando atualmente com aside ) </a:t>
            </a:r>
          </a:p>
          <a:p>
            <a:r>
              <a:rPr lang="pt-BR" sz="2600" smtClean="0"/>
              <a:t>O elemento que usamos para deixar o texto centralizado (que estamos selecionando simplesmente com div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aplicação class</a:t>
            </a:r>
          </a:p>
        </p:txBody>
      </p:sp>
      <p:sp>
        <p:nvSpPr>
          <p:cNvPr id="563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pt-BR" sz="2600" smtClean="0"/>
              <a:t>Podemos dar um estilo mais legal para um link importante na página blog.html, o link "Leia mais". Aplique os estilo apenas para esses links:</a:t>
            </a:r>
          </a:p>
          <a:p>
            <a:r>
              <a:rPr lang="pt-BR" sz="2600" smtClean="0"/>
              <a:t>Fonte maior. </a:t>
            </a:r>
          </a:p>
          <a:p>
            <a:r>
              <a:rPr lang="pt-BR" sz="2600" smtClean="0"/>
              <a:t>Espaçamento interno e externo. </a:t>
            </a:r>
          </a:p>
          <a:p>
            <a:r>
              <a:rPr lang="pt-BR" sz="2600" smtClean="0"/>
              <a:t>Ocupar toda a linha, com o texto centralizado dentro. </a:t>
            </a:r>
          </a:p>
          <a:p>
            <a:r>
              <a:rPr lang="pt-BR" sz="2600" smtClean="0"/>
              <a:t>Cor de fundo cinza.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Resultado: Leia mais</a:t>
            </a:r>
          </a:p>
        </p:txBody>
      </p:sp>
      <p:sp>
        <p:nvSpPr>
          <p:cNvPr id="573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pt-BR" sz="2600" dirty="0" smtClean="0"/>
              <a:t>.leia-mais { </a:t>
            </a:r>
          </a:p>
          <a:p>
            <a:pPr>
              <a:buFont typeface="Arial" charset="0"/>
              <a:buNone/>
            </a:pPr>
            <a:r>
              <a:rPr lang="pt-BR" sz="2600" dirty="0" err="1" smtClean="0"/>
              <a:t>padding</a:t>
            </a:r>
            <a:r>
              <a:rPr lang="pt-BR" sz="2600" dirty="0" smtClean="0"/>
              <a:t>: 8px; </a:t>
            </a:r>
          </a:p>
          <a:p>
            <a:pPr>
              <a:buFont typeface="Arial" charset="0"/>
              <a:buNone/>
            </a:pPr>
            <a:r>
              <a:rPr lang="pt-BR" sz="2600" dirty="0" err="1" smtClean="0"/>
              <a:t>margin</a:t>
            </a:r>
            <a:r>
              <a:rPr lang="pt-BR" sz="2600" dirty="0" smtClean="0"/>
              <a:t>: 16px; </a:t>
            </a:r>
          </a:p>
          <a:p>
            <a:pPr>
              <a:buFont typeface="Arial" charset="0"/>
              <a:buNone/>
            </a:pPr>
            <a:r>
              <a:rPr lang="pt-BR" sz="2600" dirty="0" smtClean="0"/>
              <a:t>display: </a:t>
            </a:r>
            <a:r>
              <a:rPr lang="pt-BR" sz="2600" dirty="0" err="1" smtClean="0"/>
              <a:t>block</a:t>
            </a:r>
            <a:r>
              <a:rPr lang="pt-BR" sz="2600" dirty="0" smtClean="0"/>
              <a:t>; </a:t>
            </a:r>
          </a:p>
          <a:p>
            <a:pPr>
              <a:buFont typeface="Arial" charset="0"/>
              <a:buNone/>
            </a:pPr>
            <a:r>
              <a:rPr lang="pt-BR" sz="2600" dirty="0" err="1" smtClean="0"/>
              <a:t>font-size</a:t>
            </a:r>
            <a:r>
              <a:rPr lang="pt-BR" sz="2600" dirty="0" smtClean="0"/>
              <a:t>: 24px; </a:t>
            </a:r>
          </a:p>
          <a:p>
            <a:pPr>
              <a:buFont typeface="Arial" charset="0"/>
              <a:buNone/>
            </a:pPr>
            <a:r>
              <a:rPr lang="pt-BR" sz="2600" dirty="0" err="1" smtClean="0"/>
              <a:t>text-align</a:t>
            </a:r>
            <a:r>
              <a:rPr lang="pt-BR" sz="2600" dirty="0" smtClean="0"/>
              <a:t>: </a:t>
            </a:r>
            <a:r>
              <a:rPr lang="pt-BR" sz="2600" dirty="0" err="1" smtClean="0"/>
              <a:t>center</a:t>
            </a:r>
            <a:r>
              <a:rPr lang="pt-BR" sz="2600" dirty="0" smtClean="0"/>
              <a:t>; </a:t>
            </a:r>
          </a:p>
          <a:p>
            <a:pPr>
              <a:buFont typeface="Arial" charset="0"/>
              <a:buNone/>
            </a:pPr>
            <a:r>
              <a:rPr lang="pt-BR" sz="2600" dirty="0" err="1" smtClean="0"/>
              <a:t>background-color</a:t>
            </a:r>
            <a:r>
              <a:rPr lang="pt-BR" sz="2600" dirty="0" smtClean="0"/>
              <a:t>: #E6E7E8; </a:t>
            </a:r>
          </a:p>
          <a:p>
            <a:pPr>
              <a:buFont typeface="Arial" charset="0"/>
              <a:buNone/>
            </a:pPr>
            <a:r>
              <a:rPr lang="pt-BR" sz="2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925513"/>
          </a:xfrm>
        </p:spPr>
        <p:txBody>
          <a:bodyPr/>
          <a:lstStyle/>
          <a:p>
            <a:r>
              <a:rPr lang="pt-BR" dirty="0" smtClean="0"/>
              <a:t>Pode mais de uma classe?</a:t>
            </a:r>
          </a:p>
        </p:txBody>
      </p:sp>
      <p:sp>
        <p:nvSpPr>
          <p:cNvPr id="5837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8863"/>
            <a:ext cx="8229600" cy="35353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pt-BR" sz="2800" smtClean="0"/>
              <a:t>&lt;header class="pagina-inicial cabecalho-principal"&gt;</a:t>
            </a:r>
          </a:p>
          <a:p>
            <a:pPr>
              <a:buFont typeface="Arial" charset="0"/>
              <a:buNone/>
            </a:pPr>
            <a:r>
              <a:rPr lang="pt-BR" sz="2800" smtClean="0"/>
              <a:t>.pagina-inicial { </a:t>
            </a:r>
          </a:p>
          <a:p>
            <a:pPr>
              <a:buFont typeface="Arial" charset="0"/>
              <a:buNone/>
            </a:pPr>
            <a:r>
              <a:rPr lang="pt-BR" sz="2800" smtClean="0"/>
              <a:t>font-size: 60px; </a:t>
            </a:r>
          </a:p>
          <a:p>
            <a:pPr>
              <a:buFont typeface="Arial" charset="0"/>
              <a:buNone/>
            </a:pPr>
            <a:r>
              <a:rPr lang="pt-BR" sz="2800" smtClean="0"/>
              <a:t>} </a:t>
            </a:r>
          </a:p>
          <a:p>
            <a:pPr>
              <a:buFont typeface="Arial" charset="0"/>
              <a:buNone/>
            </a:pPr>
            <a:r>
              <a:rPr lang="pt-BR" sz="2800" smtClean="0"/>
              <a:t>.cabecalho-principal { </a:t>
            </a:r>
          </a:p>
          <a:p>
            <a:pPr>
              <a:buFont typeface="Arial" charset="0"/>
              <a:buNone/>
            </a:pPr>
            <a:r>
              <a:rPr lang="pt-BR" sz="2800" smtClean="0"/>
              <a:t>color: white; background-color: purple; </a:t>
            </a:r>
          </a:p>
          <a:p>
            <a:pPr>
              <a:buFont typeface="Arial" charset="0"/>
              <a:buNone/>
            </a:pPr>
            <a:r>
              <a:rPr lang="pt-BR" sz="28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Conflito entre classe e id</a:t>
            </a:r>
          </a:p>
        </p:txBody>
      </p:sp>
      <p:sp>
        <p:nvSpPr>
          <p:cNvPr id="5939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63688"/>
            <a:ext cx="8291513" cy="6477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pt-BR" sz="2800" smtClean="0"/>
              <a:t>&lt;div id="mensagem" class="centralizado"&gt;</a:t>
            </a:r>
          </a:p>
        </p:txBody>
      </p:sp>
      <p:sp>
        <p:nvSpPr>
          <p:cNvPr id="59396" name="CaixaDeTexto 3"/>
          <p:cNvSpPr txBox="1">
            <a:spLocks noChangeArrowheads="1"/>
          </p:cNvSpPr>
          <p:nvPr/>
        </p:nvSpPr>
        <p:spPr bwMode="auto">
          <a:xfrm>
            <a:off x="395288" y="2606675"/>
            <a:ext cx="2376487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600"/>
              <a:t>#mensagem {</a:t>
            </a:r>
          </a:p>
          <a:p>
            <a:r>
              <a:rPr lang="pt-BR" sz="2600"/>
              <a:t>margin: 0;</a:t>
            </a:r>
          </a:p>
          <a:p>
            <a:r>
              <a:rPr lang="pt-BR" sz="2600"/>
              <a:t>height: 200px;</a:t>
            </a:r>
          </a:p>
          <a:p>
            <a:r>
              <a:rPr lang="pt-BR" sz="2600"/>
              <a:t>}</a:t>
            </a:r>
          </a:p>
        </p:txBody>
      </p:sp>
      <p:sp>
        <p:nvSpPr>
          <p:cNvPr id="59397" name="CaixaDeTexto 4"/>
          <p:cNvSpPr txBox="1">
            <a:spLocks noChangeArrowheads="1"/>
          </p:cNvSpPr>
          <p:nvPr/>
        </p:nvSpPr>
        <p:spPr bwMode="auto">
          <a:xfrm>
            <a:off x="3276600" y="2535238"/>
            <a:ext cx="2663825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600"/>
              <a:t>.centralizado {</a:t>
            </a:r>
          </a:p>
          <a:p>
            <a:r>
              <a:rPr lang="pt-BR" sz="2600"/>
              <a:t>width: 700px;</a:t>
            </a:r>
          </a:p>
          <a:p>
            <a:r>
              <a:rPr lang="pt-BR" sz="2600"/>
              <a:t>margin: auto;</a:t>
            </a:r>
          </a:p>
          <a:p>
            <a:r>
              <a:rPr lang="pt-BR" sz="2600"/>
              <a:t>}</a:t>
            </a:r>
          </a:p>
        </p:txBody>
      </p:sp>
      <p:sp>
        <p:nvSpPr>
          <p:cNvPr id="59398" name="CaixaDeTexto 5"/>
          <p:cNvSpPr txBox="1">
            <a:spLocks noChangeArrowheads="1"/>
          </p:cNvSpPr>
          <p:nvPr/>
        </p:nvSpPr>
        <p:spPr bwMode="auto">
          <a:xfrm>
            <a:off x="6156325" y="2500313"/>
            <a:ext cx="2663825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600"/>
              <a:t>div {</a:t>
            </a:r>
          </a:p>
          <a:p>
            <a:r>
              <a:rPr lang="pt-BR" sz="2600"/>
              <a:t>width: 350px;</a:t>
            </a:r>
          </a:p>
          <a:p>
            <a:r>
              <a:rPr lang="pt-BR" sz="2600"/>
              <a:t>height: 100px;</a:t>
            </a:r>
          </a:p>
          <a:p>
            <a:r>
              <a:rPr lang="pt-BR" sz="2600"/>
              <a:t>}</a:t>
            </a:r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Conflito entre classes</a:t>
            </a:r>
          </a:p>
        </p:txBody>
      </p:sp>
      <p:sp>
        <p:nvSpPr>
          <p:cNvPr id="604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4978400" cy="33940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pt-BR" sz="2200" smtClean="0"/>
              <a:t>&lt;div class="destaque titulo-principal"&gt;</a:t>
            </a:r>
          </a:p>
          <a:p>
            <a:pPr>
              <a:buFont typeface="Arial" charset="0"/>
              <a:buNone/>
            </a:pPr>
            <a:r>
              <a:rPr lang="pt-BR" sz="2200" smtClean="0"/>
              <a:t>.destaque {</a:t>
            </a:r>
          </a:p>
          <a:p>
            <a:pPr>
              <a:buFont typeface="Arial" charset="0"/>
              <a:buNone/>
            </a:pPr>
            <a:r>
              <a:rPr lang="pt-BR" sz="2200" smtClean="0"/>
              <a:t>font-size: 40px;</a:t>
            </a:r>
          </a:p>
          <a:p>
            <a:pPr>
              <a:buFont typeface="Arial" charset="0"/>
              <a:buNone/>
            </a:pPr>
            <a:r>
              <a:rPr lang="pt-BR" sz="2200" smtClean="0"/>
              <a:t>color: red;</a:t>
            </a:r>
          </a:p>
          <a:p>
            <a:pPr>
              <a:buFont typeface="Arial" charset="0"/>
              <a:buNone/>
            </a:pPr>
            <a:r>
              <a:rPr lang="pt-BR" sz="2200" smtClean="0"/>
              <a:t>}</a:t>
            </a:r>
          </a:p>
          <a:p>
            <a:pPr>
              <a:buFont typeface="Arial" charset="0"/>
              <a:buNone/>
            </a:pPr>
            <a:r>
              <a:rPr lang="pt-BR" sz="2200" smtClean="0"/>
              <a:t>.titulo-principal {</a:t>
            </a:r>
          </a:p>
          <a:p>
            <a:pPr>
              <a:buFont typeface="Arial" charset="0"/>
              <a:buNone/>
            </a:pPr>
            <a:r>
              <a:rPr lang="pt-BR" sz="2200" smtClean="0"/>
              <a:t>background-color: purple;</a:t>
            </a:r>
          </a:p>
          <a:p>
            <a:pPr>
              <a:buFont typeface="Arial" charset="0"/>
              <a:buNone/>
            </a:pPr>
            <a:r>
              <a:rPr lang="pt-BR" sz="2200" smtClean="0"/>
              <a:t>color: white;</a:t>
            </a:r>
          </a:p>
          <a:p>
            <a:pPr>
              <a:buFont typeface="Arial" charset="0"/>
              <a:buNone/>
            </a:pPr>
            <a:r>
              <a:rPr lang="pt-BR" sz="2200" smtClean="0"/>
              <a:t>}</a:t>
            </a:r>
          </a:p>
          <a:p>
            <a:pPr>
              <a:buFont typeface="Arial" charset="0"/>
              <a:buNone/>
            </a:pPr>
            <a:endParaRPr lang="pt-BR" sz="22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1166</Words>
  <Application>Microsoft Office PowerPoint</Application>
  <PresentationFormat>Apresentação na tela (16:9)</PresentationFormat>
  <Paragraphs>260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Slide 1</vt:lpstr>
      <vt:lpstr>Projeto Base</vt:lpstr>
      <vt:lpstr>Sempre usar Class</vt:lpstr>
      <vt:lpstr>Slide 4</vt:lpstr>
      <vt:lpstr>Exercício aplicação class</vt:lpstr>
      <vt:lpstr>Resultado: Leia mais</vt:lpstr>
      <vt:lpstr>Pode mais de uma classe?</vt:lpstr>
      <vt:lpstr>Conflito entre classe e id</vt:lpstr>
      <vt:lpstr>Conflito entre classes</vt:lpstr>
      <vt:lpstr>Conflito entre classes</vt:lpstr>
      <vt:lpstr>Conflito: ID ou Class?</vt:lpstr>
      <vt:lpstr>Conflito: ID ou Class?</vt:lpstr>
      <vt:lpstr>ChromeVox</vt:lpstr>
      <vt:lpstr>SIGLAS</vt:lpstr>
      <vt:lpstr>Imagem como fundo no CSS</vt:lpstr>
      <vt:lpstr>Imagem como fundo no CSS</vt:lpstr>
      <vt:lpstr>Image Replacement</vt:lpstr>
      <vt:lpstr>Float E Clear</vt:lpstr>
      <vt:lpstr>Float no projeto</vt:lpstr>
      <vt:lpstr>Onde colocar o Clear ???</vt:lpstr>
      <vt:lpstr>Atualizar código</vt:lpstr>
      <vt:lpstr>Position</vt:lpstr>
      <vt:lpstr>Posicionamento relativo</vt:lpstr>
      <vt:lpstr>Posicionamento absoluto</vt:lpstr>
      <vt:lpstr>Posicionamento absoluto</vt:lpstr>
      <vt:lpstr>Posicionamento absoluto</vt:lpstr>
      <vt:lpstr>Posicionamento fixo</vt:lpstr>
      <vt:lpstr>Atividade Organizacional</vt:lpstr>
      <vt:lpstr>Projeto Final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Klebis Bovo</dc:creator>
  <cp:lastModifiedBy>Danilo Queiroz</cp:lastModifiedBy>
  <cp:revision>103</cp:revision>
  <dcterms:created xsi:type="dcterms:W3CDTF">2016-05-31T18:00:30Z</dcterms:created>
  <dcterms:modified xsi:type="dcterms:W3CDTF">2020-03-12T14:17:48Z</dcterms:modified>
</cp:coreProperties>
</file>