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3" r:id="rId3"/>
    <p:sldId id="375" r:id="rId4"/>
    <p:sldId id="374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</p:sldIdLst>
  <p:sldSz cx="9144000" cy="5143500" type="screen16x9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C4331-40C5-4EEC-BF89-E53D706752EA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28C4-D9EA-49D0-8EE0-DE96A9865F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9456-C05E-4679-B8CA-A1670C0CD781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2734A-662A-4898-AD09-BF658F9178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6B298-82EE-4DBF-8044-EE4BD9C94ACC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E7A-5CCF-4744-9269-EC06B6207F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646D5-5227-4A92-8676-68BBD0AFB44E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0020-0D8C-4A3F-BB83-4CD8F2624C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A545-F799-4268-A9F8-A590557157CC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257B6-E0E6-4D66-9014-9DE4FCB268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8C8C7-0BD0-4181-A851-61401B643D00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C268-984B-4895-B83C-9942C07389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38FBC-7192-4605-8974-4F66980EEB23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16418-064C-4DB9-BA67-90EB38A2E6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C0705-D438-44E8-BE6B-70FA74C7A380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DD1B6-7B19-421D-813A-DCB8AC8599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19681-DDC7-4159-9753-02C032DFE9F8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DDCA6-A764-4D1C-A199-7F12715A4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F08AE-3B20-4DA7-A7B7-138AC9F82303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15B2B-7D9F-4288-8F06-9ED60FDE2B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C29F7-998F-486A-8DB9-C9B58D1252F8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B9BCD-1911-4705-BDD1-C2CCC0CEFA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DB4918-8156-487A-88F2-A90F359315A6}" type="datetimeFigureOut">
              <a:rPr lang="pt-BR"/>
              <a:pPr>
                <a:defRPr/>
              </a:pPr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78353E-E5A4-47E5-8DF0-5E3330BAF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lib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3132138" y="971550"/>
            <a:ext cx="4895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SISTEMA DE INFORMAÇÃO</a:t>
            </a:r>
          </a:p>
        </p:txBody>
      </p:sp>
      <p:sp>
        <p:nvSpPr>
          <p:cNvPr id="2052" name="CaixaDeTexto 5"/>
          <p:cNvSpPr txBox="1">
            <a:spLocks noChangeArrowheads="1"/>
          </p:cNvSpPr>
          <p:nvPr/>
        </p:nvSpPr>
        <p:spPr bwMode="auto">
          <a:xfrm>
            <a:off x="3189288" y="1995488"/>
            <a:ext cx="417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/>
              <a:t>DESENVOLVIMENTO FRONT-END</a:t>
            </a:r>
          </a:p>
        </p:txBody>
      </p:sp>
      <p:sp>
        <p:nvSpPr>
          <p:cNvPr id="2053" name="CaixaDeTexto 6"/>
          <p:cNvSpPr txBox="1">
            <a:spLocks noChangeArrowheads="1"/>
          </p:cNvSpPr>
          <p:nvPr/>
        </p:nvSpPr>
        <p:spPr bwMode="auto">
          <a:xfrm>
            <a:off x="3173413" y="2982913"/>
            <a:ext cx="417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dirty="0" smtClean="0"/>
              <a:t>Me. </a:t>
            </a:r>
            <a:r>
              <a:rPr lang="pt-BR" altLang="pt-BR" sz="2400" b="1" dirty="0"/>
              <a:t>DANILO QUEIROZ</a:t>
            </a:r>
          </a:p>
        </p:txBody>
      </p:sp>
      <p:sp>
        <p:nvSpPr>
          <p:cNvPr id="2054" name="CaixaDeTexto 9"/>
          <p:cNvSpPr txBox="1">
            <a:spLocks noChangeArrowheads="1"/>
          </p:cNvSpPr>
          <p:nvPr/>
        </p:nvSpPr>
        <p:spPr bwMode="auto">
          <a:xfrm>
            <a:off x="3159125" y="3997325"/>
            <a:ext cx="4176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PALMAS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Background-repeat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altLang="pt-BR" dirty="0" smtClean="0"/>
              <a:t>&lt;div style="</a:t>
            </a:r>
            <a:r>
              <a:rPr lang="pt-BR" altLang="pt-BR" dirty="0" err="1" smtClean="0"/>
              <a:t>border</a:t>
            </a:r>
            <a:r>
              <a:rPr lang="pt-BR" altLang="pt-BR" dirty="0" smtClean="0"/>
              <a:t>: 2px </a:t>
            </a:r>
            <a:r>
              <a:rPr lang="pt-BR" altLang="pt-BR" dirty="0" err="1" smtClean="0"/>
              <a:t>solid</a:t>
            </a:r>
            <a:r>
              <a:rPr lang="pt-BR" altLang="pt-BR" dirty="0" smtClean="0"/>
              <a:t>; </a:t>
            </a:r>
          </a:p>
          <a:p>
            <a:pPr>
              <a:buNone/>
            </a:pPr>
            <a:r>
              <a:rPr lang="pt-BR" altLang="pt-BR" dirty="0" err="1" smtClean="0"/>
              <a:t>border-color</a:t>
            </a:r>
            <a:r>
              <a:rPr lang="pt-BR" altLang="pt-BR" dirty="0" smtClean="0"/>
              <a:t>: </a:t>
            </a:r>
            <a:r>
              <a:rPr lang="pt-BR" altLang="pt-BR" dirty="0" err="1" smtClean="0"/>
              <a:t>red</a:t>
            </a:r>
            <a:r>
              <a:rPr lang="pt-BR" altLang="pt-BR" dirty="0" smtClean="0"/>
              <a:t>;</a:t>
            </a:r>
          </a:p>
          <a:p>
            <a:pPr>
              <a:buNone/>
            </a:pPr>
            <a:r>
              <a:rPr lang="pt-BR" altLang="pt-BR" dirty="0" err="1" smtClean="0"/>
              <a:t>width</a:t>
            </a:r>
            <a:r>
              <a:rPr lang="pt-BR" altLang="pt-BR" dirty="0" smtClean="0"/>
              <a:t>: 500px;</a:t>
            </a:r>
          </a:p>
          <a:p>
            <a:pPr>
              <a:buNone/>
            </a:pPr>
            <a:r>
              <a:rPr lang="pt-BR" altLang="pt-BR" dirty="0" err="1" smtClean="0"/>
              <a:t>height</a:t>
            </a:r>
            <a:r>
              <a:rPr lang="pt-BR" altLang="pt-BR" dirty="0" smtClean="0"/>
              <a:t>: 500px;</a:t>
            </a:r>
          </a:p>
          <a:p>
            <a:pPr>
              <a:buNone/>
            </a:pPr>
            <a:r>
              <a:rPr lang="pt-BR" altLang="pt-BR" dirty="0" err="1" smtClean="0"/>
              <a:t>background-image</a:t>
            </a:r>
            <a:r>
              <a:rPr lang="pt-BR" altLang="pt-BR" dirty="0" smtClean="0"/>
              <a:t>: url(</a:t>
            </a:r>
            <a:r>
              <a:rPr lang="pt-BR" altLang="pt-BR" dirty="0" err="1" smtClean="0"/>
              <a:t>img</a:t>
            </a:r>
            <a:r>
              <a:rPr lang="pt-BR" altLang="pt-BR" dirty="0" smtClean="0"/>
              <a:t>/eu.jpg);</a:t>
            </a:r>
          </a:p>
          <a:p>
            <a:pPr>
              <a:buNone/>
            </a:pPr>
            <a:r>
              <a:rPr lang="pt-BR" altLang="pt-BR" dirty="0" err="1" smtClean="0"/>
              <a:t>background-repeat</a:t>
            </a:r>
            <a:r>
              <a:rPr lang="pt-BR" altLang="pt-BR" dirty="0" smtClean="0"/>
              <a:t>: </a:t>
            </a:r>
            <a:r>
              <a:rPr lang="pt-BR" altLang="pt-BR" dirty="0" err="1" smtClean="0"/>
              <a:t>no-repeat</a:t>
            </a:r>
            <a:r>
              <a:rPr lang="pt-BR" altLang="pt-BR" dirty="0" smtClean="0"/>
              <a:t>"&gt;</a:t>
            </a:r>
          </a:p>
        </p:txBody>
      </p:sp>
    </p:spTree>
    <p:extLst>
      <p:ext uri="{BB962C8B-B14F-4D97-AF65-F5344CB8AC3E}">
        <p14:creationId xmlns="" xmlns:p14="http://schemas.microsoft.com/office/powerpoint/2010/main" val="16466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Seletor de filho direto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2530475" cy="3387725"/>
          </a:xfrm>
        </p:spPr>
        <p:txBody>
          <a:bodyPr/>
          <a:lstStyle/>
          <a:p>
            <a:r>
              <a:rPr lang="pt-BR" altLang="pt-BR" smtClean="0"/>
              <a:t>Se tivermos o seguinte HTML com títulos e seções de um artigo:</a:t>
            </a:r>
          </a:p>
        </p:txBody>
      </p:sp>
      <p:sp>
        <p:nvSpPr>
          <p:cNvPr id="10244" name="CaixaDeTexto 4"/>
          <p:cNvSpPr txBox="1">
            <a:spLocks noChangeArrowheads="1"/>
          </p:cNvSpPr>
          <p:nvPr/>
        </p:nvSpPr>
        <p:spPr bwMode="auto">
          <a:xfrm>
            <a:off x="4284663" y="1276350"/>
            <a:ext cx="39608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dirty="0"/>
              <a:t>&lt;</a:t>
            </a:r>
            <a:r>
              <a:rPr lang="pt-BR" altLang="pt-BR" sz="2400" dirty="0" err="1"/>
              <a:t>article</a:t>
            </a:r>
            <a:r>
              <a:rPr lang="pt-BR" altLang="pt-BR" sz="2400" dirty="0"/>
              <a:t>&gt;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&lt;h1&gt;Título principal&lt;/h1&gt;</a:t>
            </a:r>
          </a:p>
          <a:p>
            <a:pPr eaLnBrk="1" hangingPunct="1"/>
            <a:r>
              <a:rPr lang="pt-BR" altLang="pt-BR" sz="2400" dirty="0"/>
              <a:t>	</a:t>
            </a:r>
          </a:p>
          <a:p>
            <a:pPr eaLnBrk="1" hangingPunct="1"/>
            <a:r>
              <a:rPr lang="pt-BR" altLang="pt-BR" sz="2400" dirty="0"/>
              <a:t>&lt;</a:t>
            </a:r>
            <a:r>
              <a:rPr lang="pt-BR" altLang="pt-BR" sz="2400" dirty="0" err="1"/>
              <a:t>section</a:t>
            </a:r>
            <a:r>
              <a:rPr lang="pt-BR" altLang="pt-BR" sz="2400" dirty="0"/>
              <a:t>&gt;</a:t>
            </a:r>
          </a:p>
          <a:p>
            <a:pPr eaLnBrk="1" hangingPunct="1"/>
            <a:r>
              <a:rPr lang="pt-BR" altLang="pt-BR" sz="2400" dirty="0"/>
              <a:t>&lt;h1&gt;Título da seção&lt;/h1&gt;</a:t>
            </a:r>
          </a:p>
          <a:p>
            <a:pPr eaLnBrk="1" hangingPunct="1"/>
            <a:r>
              <a:rPr lang="pt-BR" altLang="pt-BR" sz="2400" dirty="0"/>
              <a:t>&lt;/</a:t>
            </a:r>
            <a:r>
              <a:rPr lang="pt-BR" altLang="pt-BR" sz="2400" dirty="0" err="1"/>
              <a:t>section</a:t>
            </a:r>
            <a:r>
              <a:rPr lang="pt-BR" altLang="pt-BR" sz="2400" dirty="0"/>
              <a:t>&gt;</a:t>
            </a:r>
          </a:p>
          <a:p>
            <a:pPr eaLnBrk="1" hangingPunct="1"/>
            <a:r>
              <a:rPr lang="pt-BR" altLang="pt-BR" sz="2400" dirty="0"/>
              <a:t>	</a:t>
            </a:r>
          </a:p>
          <a:p>
            <a:pPr eaLnBrk="1" hangingPunct="1"/>
            <a:r>
              <a:rPr lang="pt-BR" altLang="pt-BR" sz="2400" dirty="0"/>
              <a:t>&lt;/</a:t>
            </a:r>
            <a:r>
              <a:rPr lang="pt-BR" altLang="pt-BR" sz="2400" dirty="0" err="1"/>
              <a:t>article</a:t>
            </a:r>
            <a:r>
              <a:rPr lang="pt-BR" altLang="pt-BR" sz="2400" dirty="0"/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1541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Seletor de filho direto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2746375" cy="3387725"/>
          </a:xfrm>
        </p:spPr>
        <p:txBody>
          <a:bodyPr/>
          <a:lstStyle/>
          <a:p>
            <a:r>
              <a:rPr lang="pt-BR" altLang="pt-BR" smtClean="0"/>
              <a:t>Queremos deixar o título principal de outra cor. Como fazer?</a:t>
            </a:r>
          </a:p>
        </p:txBody>
      </p:sp>
      <p:sp>
        <p:nvSpPr>
          <p:cNvPr id="11268" name="CaixaDeTexto 4"/>
          <p:cNvSpPr txBox="1">
            <a:spLocks noChangeArrowheads="1"/>
          </p:cNvSpPr>
          <p:nvPr/>
        </p:nvSpPr>
        <p:spPr bwMode="auto">
          <a:xfrm>
            <a:off x="3492500" y="1131888"/>
            <a:ext cx="532765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000" dirty="0"/>
              <a:t>/*vai pegar todos os h1 da página*/</a:t>
            </a:r>
          </a:p>
          <a:p>
            <a:pPr eaLnBrk="1" hangingPunct="1"/>
            <a:r>
              <a:rPr lang="pt-BR" altLang="pt-BR" sz="2000" dirty="0"/>
              <a:t>h1{</a:t>
            </a:r>
          </a:p>
          <a:p>
            <a:pPr eaLnBrk="1" hangingPunct="1"/>
            <a:r>
              <a:rPr lang="pt-BR" altLang="pt-BR" sz="2000" dirty="0"/>
              <a:t> </a:t>
            </a:r>
            <a:r>
              <a:rPr lang="pt-BR" altLang="pt-BR" sz="2000" dirty="0" err="1"/>
              <a:t>color</a:t>
            </a:r>
            <a:r>
              <a:rPr lang="pt-BR" altLang="pt-BR" sz="2000" dirty="0"/>
              <a:t>:	</a:t>
            </a:r>
            <a:r>
              <a:rPr lang="pt-BR" altLang="pt-BR" sz="2000" dirty="0" err="1"/>
              <a:t>blue</a:t>
            </a:r>
            <a:r>
              <a:rPr lang="pt-BR" altLang="pt-BR" sz="2000" dirty="0"/>
              <a:t>;</a:t>
            </a:r>
          </a:p>
          <a:p>
            <a:pPr eaLnBrk="1" hangingPunct="1"/>
            <a:r>
              <a:rPr lang="pt-BR" altLang="pt-BR" sz="2000" dirty="0"/>
              <a:t>}</a:t>
            </a:r>
          </a:p>
          <a:p>
            <a:pPr eaLnBrk="1" hangingPunct="1"/>
            <a:r>
              <a:rPr lang="pt-BR" altLang="pt-BR" sz="2000" dirty="0"/>
              <a:t>Tentar o seletor de hierarquia também não vai ajudar:</a:t>
            </a:r>
          </a:p>
          <a:p>
            <a:pPr eaLnBrk="1" hangingPunct="1"/>
            <a:r>
              <a:rPr lang="pt-BR" altLang="pt-BR" sz="2000" dirty="0"/>
              <a:t>/*vai pegar todos os h1 do </a:t>
            </a:r>
            <a:r>
              <a:rPr lang="pt-BR" altLang="pt-BR" sz="2000" dirty="0" err="1"/>
              <a:t>article</a:t>
            </a:r>
            <a:r>
              <a:rPr lang="pt-BR" altLang="pt-BR" sz="2000" dirty="0"/>
              <a:t>, incluindo o de dentro da </a:t>
            </a:r>
            <a:r>
              <a:rPr lang="pt-BR" altLang="pt-BR" sz="2000" dirty="0" err="1"/>
              <a:t>section</a:t>
            </a:r>
            <a:r>
              <a:rPr lang="pt-BR" altLang="pt-BR" sz="2000" dirty="0"/>
              <a:t>*/</a:t>
            </a:r>
          </a:p>
          <a:p>
            <a:pPr eaLnBrk="1" hangingPunct="1"/>
            <a:r>
              <a:rPr lang="pt-BR" altLang="pt-BR" sz="2000" dirty="0" err="1"/>
              <a:t>article</a:t>
            </a:r>
            <a:r>
              <a:rPr lang="pt-BR" altLang="pt-BR" sz="2000" dirty="0"/>
              <a:t> h1{</a:t>
            </a:r>
          </a:p>
          <a:p>
            <a:pPr eaLnBrk="1" hangingPunct="1"/>
            <a:r>
              <a:rPr lang="pt-BR" altLang="pt-BR" sz="2000" dirty="0"/>
              <a:t> </a:t>
            </a:r>
            <a:r>
              <a:rPr lang="pt-BR" altLang="pt-BR" sz="2000" dirty="0" err="1"/>
              <a:t>color</a:t>
            </a:r>
            <a:r>
              <a:rPr lang="pt-BR" altLang="pt-BR" sz="2000" dirty="0"/>
              <a:t>:	</a:t>
            </a:r>
            <a:r>
              <a:rPr lang="pt-BR" altLang="pt-BR" sz="2000" dirty="0" err="1"/>
              <a:t>blue</a:t>
            </a:r>
            <a:r>
              <a:rPr lang="pt-BR" altLang="pt-BR" sz="2000" dirty="0"/>
              <a:t>;</a:t>
            </a:r>
          </a:p>
          <a:p>
            <a:pPr eaLnBrk="1" hangingPunct="1"/>
            <a:r>
              <a:rPr lang="pt-BR" altLang="pt-BR" sz="20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1711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Seletor de filho direto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3035300" cy="3387725"/>
          </a:xfrm>
        </p:spPr>
        <p:txBody>
          <a:bodyPr/>
          <a:lstStyle/>
          <a:p>
            <a:r>
              <a:rPr lang="pt-BR" altLang="pt-BR" dirty="0" smtClean="0"/>
              <a:t>Entra aí o seletor de filho direto (&gt;) do CSS2.1 e suportado desde o IE7 também.</a:t>
            </a:r>
          </a:p>
        </p:txBody>
      </p:sp>
      <p:sp>
        <p:nvSpPr>
          <p:cNvPr id="12292" name="CaixaDeTexto 4"/>
          <p:cNvSpPr txBox="1">
            <a:spLocks noChangeArrowheads="1"/>
          </p:cNvSpPr>
          <p:nvPr/>
        </p:nvSpPr>
        <p:spPr bwMode="auto">
          <a:xfrm>
            <a:off x="4427538" y="1419225"/>
            <a:ext cx="4392612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600" dirty="0"/>
              <a:t>/* vai pegar só o h1 principal, filho direto de </a:t>
            </a:r>
            <a:r>
              <a:rPr lang="pt-BR" altLang="pt-BR" sz="2600" dirty="0" err="1"/>
              <a:t>article</a:t>
            </a:r>
            <a:r>
              <a:rPr lang="pt-BR" altLang="pt-BR" sz="2600" dirty="0"/>
              <a:t> e não os netos */</a:t>
            </a:r>
          </a:p>
          <a:p>
            <a:pPr eaLnBrk="1" hangingPunct="1"/>
            <a:endParaRPr lang="pt-BR" altLang="pt-BR" sz="2600" dirty="0"/>
          </a:p>
          <a:p>
            <a:pPr eaLnBrk="1" hangingPunct="1"/>
            <a:r>
              <a:rPr lang="pt-BR" altLang="pt-BR" sz="2600" dirty="0" err="1"/>
              <a:t>article</a:t>
            </a:r>
            <a:r>
              <a:rPr lang="pt-BR" altLang="pt-BR" sz="2600" dirty="0"/>
              <a:t> &gt; h1 {</a:t>
            </a:r>
          </a:p>
          <a:p>
            <a:pPr eaLnBrk="1" hangingPunct="1"/>
            <a:r>
              <a:rPr lang="pt-BR" altLang="pt-BR" sz="2600" dirty="0"/>
              <a:t>color:	blue;</a:t>
            </a:r>
          </a:p>
          <a:p>
            <a:pPr eaLnBrk="1" hangingPunct="1"/>
            <a:r>
              <a:rPr lang="pt-BR" altLang="pt-BR" sz="26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91003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CSS Negação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3178175" cy="3394075"/>
          </a:xfrm>
        </p:spPr>
        <p:txBody>
          <a:bodyPr/>
          <a:lstStyle/>
          <a:p>
            <a:r>
              <a:rPr lang="pt-BR" altLang="pt-BR" smtClean="0"/>
              <a:t>Queremos fazer todos os parágrafos de cor cinza, exceto o que tem o texto especial. </a:t>
            </a: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4284663" y="1779588"/>
            <a:ext cx="44640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800" dirty="0"/>
              <a:t>&lt;p&gt;Texto&lt;/p&gt;</a:t>
            </a:r>
          </a:p>
          <a:p>
            <a:pPr eaLnBrk="1" hangingPunct="1"/>
            <a:r>
              <a:rPr lang="pt-BR" altLang="pt-BR" sz="2800" dirty="0"/>
              <a:t>&lt;p&gt;Outro texto&lt;/p&gt;</a:t>
            </a:r>
          </a:p>
          <a:p>
            <a:pPr eaLnBrk="1" hangingPunct="1"/>
            <a:r>
              <a:rPr lang="pt-BR" altLang="pt-BR" sz="2800" dirty="0"/>
              <a:t>&lt;p </a:t>
            </a:r>
            <a:r>
              <a:rPr lang="pt-BR" altLang="pt-BR" sz="2800" dirty="0" err="1"/>
              <a:t>class</a:t>
            </a:r>
            <a:r>
              <a:rPr lang="pt-BR" altLang="pt-BR" sz="2800" dirty="0"/>
              <a:t>="especial"&gt;Texto	especial&lt;/p&gt;</a:t>
            </a:r>
          </a:p>
          <a:p>
            <a:pPr eaLnBrk="1" hangingPunct="1"/>
            <a:r>
              <a:rPr lang="pt-BR" altLang="pt-BR" sz="2800" dirty="0"/>
              <a:t>&lt;p&gt;Mais	texto&lt;/p&gt;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240839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CSS Negação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3178175" cy="1155700"/>
          </a:xfrm>
        </p:spPr>
        <p:txBody>
          <a:bodyPr/>
          <a:lstStyle/>
          <a:p>
            <a:r>
              <a:rPr lang="pt-BR" altLang="pt-BR" smtClean="0"/>
              <a:t>Como escrever o CSS? </a:t>
            </a:r>
          </a:p>
        </p:txBody>
      </p:sp>
      <p:sp>
        <p:nvSpPr>
          <p:cNvPr id="14340" name="CaixaDeTexto 3"/>
          <p:cNvSpPr txBox="1">
            <a:spLocks noChangeArrowheads="1"/>
          </p:cNvSpPr>
          <p:nvPr/>
        </p:nvSpPr>
        <p:spPr bwMode="auto">
          <a:xfrm>
            <a:off x="250825" y="2139950"/>
            <a:ext cx="417671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dirty="0"/>
              <a:t>p{</a:t>
            </a:r>
          </a:p>
          <a:p>
            <a:pPr eaLnBrk="1" hangingPunct="1"/>
            <a:r>
              <a:rPr lang="pt-BR" altLang="pt-BR" sz="2400" dirty="0" err="1"/>
              <a:t>color</a:t>
            </a:r>
            <a:r>
              <a:rPr lang="pt-BR" altLang="pt-BR" sz="2400" dirty="0"/>
              <a:t>:	</a:t>
            </a:r>
            <a:r>
              <a:rPr lang="pt-BR" altLang="pt-BR" sz="2400" dirty="0" err="1"/>
              <a:t>gray</a:t>
            </a:r>
            <a:r>
              <a:rPr lang="pt-BR" altLang="pt-BR" sz="2400" dirty="0"/>
              <a:t>;</a:t>
            </a:r>
          </a:p>
          <a:p>
            <a:pPr eaLnBrk="1" hangingPunct="1"/>
            <a:r>
              <a:rPr lang="pt-BR" altLang="pt-BR" sz="2400" dirty="0"/>
              <a:t>}</a:t>
            </a:r>
          </a:p>
          <a:p>
            <a:pPr eaLnBrk="1" hangingPunct="1"/>
            <a:r>
              <a:rPr lang="pt-BR" altLang="pt-BR" sz="2400" dirty="0" smtClean="0"/>
              <a:t>.</a:t>
            </a:r>
            <a:r>
              <a:rPr lang="pt-BR" altLang="pt-BR" sz="2400" dirty="0"/>
              <a:t>especial{</a:t>
            </a:r>
          </a:p>
          <a:p>
            <a:pPr eaLnBrk="1" hangingPunct="1"/>
            <a:r>
              <a:rPr lang="pt-BR" altLang="pt-BR" sz="2400" dirty="0" err="1"/>
              <a:t>color</a:t>
            </a:r>
            <a:r>
              <a:rPr lang="pt-BR" altLang="pt-BR" sz="2400" dirty="0"/>
              <a:t>:	</a:t>
            </a:r>
            <a:r>
              <a:rPr lang="pt-BR" altLang="pt-BR" sz="2400" dirty="0" err="1"/>
              <a:t>black</a:t>
            </a:r>
            <a:r>
              <a:rPr lang="pt-BR" altLang="pt-BR" sz="2400" dirty="0"/>
              <a:t>;	</a:t>
            </a:r>
          </a:p>
          <a:p>
            <a:pPr eaLnBrk="1" hangingPunct="1"/>
            <a:r>
              <a:rPr lang="pt-BR" altLang="pt-BR" sz="2400" dirty="0"/>
              <a:t>/*restaura cor do especial */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  <p:sp>
        <p:nvSpPr>
          <p:cNvPr id="14341" name="Espaço Reservado para Conteúdo 2"/>
          <p:cNvSpPr txBox="1">
            <a:spLocks/>
          </p:cNvSpPr>
          <p:nvPr/>
        </p:nvSpPr>
        <p:spPr bwMode="auto">
          <a:xfrm>
            <a:off x="4427538" y="1295400"/>
            <a:ext cx="38893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altLang="pt-BR" sz="3200">
                <a:latin typeface="Calibri" pitchFamily="34" charset="0"/>
              </a:rPr>
              <a:t>No	CSS3,	 há uma outra forma</a:t>
            </a:r>
          </a:p>
        </p:txBody>
      </p:sp>
      <p:sp>
        <p:nvSpPr>
          <p:cNvPr id="14342" name="CaixaDeTexto 5"/>
          <p:cNvSpPr txBox="1">
            <a:spLocks noChangeArrowheads="1"/>
          </p:cNvSpPr>
          <p:nvPr/>
        </p:nvSpPr>
        <p:spPr bwMode="auto">
          <a:xfrm>
            <a:off x="4652963" y="2628900"/>
            <a:ext cx="2952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800" dirty="0"/>
              <a:t>p:not(.especial){</a:t>
            </a:r>
          </a:p>
          <a:p>
            <a:pPr eaLnBrk="1" hangingPunct="1"/>
            <a:r>
              <a:rPr lang="pt-BR" altLang="pt-BR" sz="2800" dirty="0"/>
              <a:t>	</a:t>
            </a:r>
            <a:r>
              <a:rPr lang="pt-BR" altLang="pt-BR" sz="2800" dirty="0" err="1"/>
              <a:t>color</a:t>
            </a:r>
            <a:r>
              <a:rPr lang="pt-BR" altLang="pt-BR" sz="2800" dirty="0"/>
              <a:t>:	</a:t>
            </a:r>
            <a:r>
              <a:rPr lang="pt-BR" altLang="pt-BR" sz="2800" dirty="0" err="1"/>
              <a:t>gray</a:t>
            </a:r>
            <a:r>
              <a:rPr lang="pt-BR" altLang="pt-BR" sz="2800" dirty="0"/>
              <a:t>;</a:t>
            </a:r>
          </a:p>
          <a:p>
            <a:pPr eaLnBrk="1" hangingPunct="1"/>
            <a:r>
              <a:rPr lang="pt-BR" altLang="pt-BR" sz="28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90759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PSEUDO-CLASSES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2601913" cy="3394075"/>
          </a:xfrm>
        </p:spPr>
        <p:txBody>
          <a:bodyPr/>
          <a:lstStyle/>
          <a:p>
            <a:r>
              <a:rPr lang="pt-BR" altLang="pt-BR" smtClean="0"/>
              <a:t>Pegue o seguinte HTML de uma lista de elementos:</a:t>
            </a:r>
          </a:p>
        </p:txBody>
      </p:sp>
      <p:sp>
        <p:nvSpPr>
          <p:cNvPr id="15364" name="CaixaDeTexto 3"/>
          <p:cNvSpPr txBox="1">
            <a:spLocks noChangeArrowheads="1"/>
          </p:cNvSpPr>
          <p:nvPr/>
        </p:nvSpPr>
        <p:spPr bwMode="auto">
          <a:xfrm>
            <a:off x="4500563" y="1419225"/>
            <a:ext cx="31940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pt-BR" sz="2400" dirty="0"/>
              <a:t>&lt;ul&gt;</a:t>
            </a:r>
          </a:p>
          <a:p>
            <a:pPr eaLnBrk="1" hangingPunct="1"/>
            <a:r>
              <a:rPr lang="it-IT" altLang="pt-BR" sz="2400" dirty="0"/>
              <a:t>&lt;li&gt;Primeiro	item&lt;/li&gt;</a:t>
            </a:r>
          </a:p>
          <a:p>
            <a:pPr eaLnBrk="1" hangingPunct="1"/>
            <a:r>
              <a:rPr lang="it-IT" altLang="pt-BR" sz="2400" dirty="0"/>
              <a:t>&lt;li&gt;Segundo	item&lt;/li&gt;</a:t>
            </a:r>
          </a:p>
          <a:p>
            <a:pPr eaLnBrk="1" hangingPunct="1"/>
            <a:r>
              <a:rPr lang="it-IT" altLang="pt-BR" sz="2400" dirty="0"/>
              <a:t>&lt;li&gt;Terceiro	item&lt;/li&gt;</a:t>
            </a:r>
          </a:p>
          <a:p>
            <a:pPr eaLnBrk="1" hangingPunct="1"/>
            <a:r>
              <a:rPr lang="it-IT" altLang="pt-BR" sz="2400" dirty="0"/>
              <a:t>&lt;li&gt;Quarto	item&lt;/li&gt;</a:t>
            </a:r>
          </a:p>
          <a:p>
            <a:pPr eaLnBrk="1" hangingPunct="1"/>
            <a:r>
              <a:rPr lang="it-IT" altLang="pt-BR" sz="2400" dirty="0"/>
              <a:t>&lt;/ul&gt;</a:t>
            </a:r>
          </a:p>
          <a:p>
            <a:pPr eaLnBrk="1" hangingPunct="1"/>
            <a:endParaRPr lang="pt-BR" alt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82907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PSEUDO-CLASSES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3322638" cy="3394075"/>
          </a:xfrm>
        </p:spPr>
        <p:txBody>
          <a:bodyPr/>
          <a:lstStyle/>
          <a:p>
            <a:r>
              <a:rPr lang="pt-BR" altLang="pt-BR" sz="2800" smtClean="0"/>
              <a:t>E se quisermos estilizar elementos específicos dessa lista? Por exemplo, o primeiro elemento deve ter cor vermelha e o último, azul. </a:t>
            </a:r>
          </a:p>
        </p:txBody>
      </p:sp>
      <p:sp>
        <p:nvSpPr>
          <p:cNvPr id="16388" name="CaixaDeTexto 3"/>
          <p:cNvSpPr txBox="1">
            <a:spLocks noChangeArrowheads="1"/>
          </p:cNvSpPr>
          <p:nvPr/>
        </p:nvSpPr>
        <p:spPr bwMode="auto">
          <a:xfrm>
            <a:off x="4076700" y="1419225"/>
            <a:ext cx="48244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pt-BR" sz="2400" dirty="0"/>
              <a:t>&lt;ul&gt;</a:t>
            </a:r>
          </a:p>
          <a:p>
            <a:pPr eaLnBrk="1" hangingPunct="1"/>
            <a:r>
              <a:rPr lang="it-IT" altLang="pt-BR" sz="2400" dirty="0"/>
              <a:t>&lt;li class="primeiro"&gt;Primeiro item&lt;/li&gt;</a:t>
            </a:r>
          </a:p>
          <a:p>
            <a:pPr eaLnBrk="1" hangingPunct="1"/>
            <a:r>
              <a:rPr lang="it-IT" altLang="pt-BR" sz="2400" dirty="0"/>
              <a:t>&lt;li&gt;Segundo item&lt;/li&gt;</a:t>
            </a:r>
          </a:p>
          <a:p>
            <a:pPr eaLnBrk="1" hangingPunct="1"/>
            <a:r>
              <a:rPr lang="it-IT" altLang="pt-BR" sz="2400" dirty="0"/>
              <a:t>&lt;li&gt;Terceiro item&lt;/li&gt;</a:t>
            </a:r>
          </a:p>
          <a:p>
            <a:pPr eaLnBrk="1" hangingPunct="1"/>
            <a:r>
              <a:rPr lang="it-IT" altLang="pt-BR" sz="2400" dirty="0"/>
              <a:t>&lt;li class="ultimo"&gt;Quarto item&lt;/li&gt;</a:t>
            </a:r>
          </a:p>
          <a:p>
            <a:pPr eaLnBrk="1" hangingPunct="1"/>
            <a:r>
              <a:rPr lang="it-IT" altLang="pt-BR" sz="2400" dirty="0"/>
              <a:t>&lt;/ul&gt;</a:t>
            </a:r>
            <a:endParaRPr lang="pt-BR" alt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14175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PSEUDO-CLASSES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4762500" cy="3394075"/>
          </a:xfrm>
        </p:spPr>
        <p:txBody>
          <a:bodyPr/>
          <a:lstStyle/>
          <a:p>
            <a:r>
              <a:rPr lang="pt-BR" altLang="pt-BR" sz="2400" smtClean="0"/>
              <a:t>Há duas pseudo-classes do CSS3 que representam exatamente o primeiro elemento filho de outro (first-child) e o último elemento filho (last-child). Essas classes já estão definidas, não precisamos aplicá-las em nosso HTML e podemos voltar para o HTML inicial:</a:t>
            </a:r>
          </a:p>
        </p:txBody>
      </p:sp>
      <p:sp>
        <p:nvSpPr>
          <p:cNvPr id="17412" name="CaixaDeTexto 3"/>
          <p:cNvSpPr txBox="1">
            <a:spLocks noChangeArrowheads="1"/>
          </p:cNvSpPr>
          <p:nvPr/>
        </p:nvSpPr>
        <p:spPr bwMode="auto">
          <a:xfrm>
            <a:off x="5872163" y="1347788"/>
            <a:ext cx="280828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pt-BR" sz="2800" dirty="0" err="1"/>
              <a:t>li:first</a:t>
            </a:r>
            <a:r>
              <a:rPr lang="en-US" altLang="pt-BR" sz="2800" dirty="0"/>
              <a:t>-child {</a:t>
            </a:r>
          </a:p>
          <a:p>
            <a:pPr eaLnBrk="1" hangingPunct="1"/>
            <a:r>
              <a:rPr lang="en-US" altLang="pt-BR" sz="2800" dirty="0"/>
              <a:t>color: red;</a:t>
            </a:r>
          </a:p>
          <a:p>
            <a:pPr eaLnBrk="1" hangingPunct="1"/>
            <a:r>
              <a:rPr lang="en-US" altLang="pt-BR" sz="2800" dirty="0"/>
              <a:t>}</a:t>
            </a:r>
          </a:p>
          <a:p>
            <a:pPr eaLnBrk="1" hangingPunct="1"/>
            <a:endParaRPr lang="en-US" altLang="pt-BR" sz="2800" dirty="0"/>
          </a:p>
          <a:p>
            <a:pPr eaLnBrk="1" hangingPunct="1"/>
            <a:r>
              <a:rPr lang="en-US" altLang="pt-BR" sz="2800" dirty="0" err="1"/>
              <a:t>li:last</a:t>
            </a:r>
            <a:r>
              <a:rPr lang="en-US" altLang="pt-BR" sz="2800" dirty="0"/>
              <a:t>-child {</a:t>
            </a:r>
          </a:p>
          <a:p>
            <a:pPr eaLnBrk="1" hangingPunct="1"/>
            <a:r>
              <a:rPr lang="en-US" altLang="pt-BR" sz="2800" dirty="0"/>
              <a:t>color: blue;</a:t>
            </a:r>
          </a:p>
          <a:p>
            <a:pPr eaLnBrk="1" hangingPunct="1"/>
            <a:r>
              <a:rPr lang="en-US" altLang="pt-BR" sz="2800" dirty="0"/>
              <a:t>}</a:t>
            </a:r>
            <a:endParaRPr lang="pt-BR" alt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297704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nth-child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4762500" cy="3394075"/>
          </a:xfrm>
        </p:spPr>
        <p:txBody>
          <a:bodyPr/>
          <a:lstStyle/>
          <a:p>
            <a:r>
              <a:rPr lang="pt-BR" altLang="pt-BR" dirty="0" smtClean="0"/>
              <a:t>Um seletor ainda mais genérico do CSS3 é o :</a:t>
            </a:r>
            <a:r>
              <a:rPr lang="pt-BR" altLang="pt-BR" dirty="0" err="1" smtClean="0"/>
              <a:t>nth-child</a:t>
            </a:r>
            <a:r>
              <a:rPr lang="pt-BR" altLang="pt-BR" dirty="0" smtClean="0"/>
              <a:t>() que nos permite passar o índice do elemento. Por exemplo, podemos pegar o terceiro item com:</a:t>
            </a:r>
          </a:p>
        </p:txBody>
      </p:sp>
      <p:sp>
        <p:nvSpPr>
          <p:cNvPr id="18436" name="CaixaDeTexto 3"/>
          <p:cNvSpPr txBox="1">
            <a:spLocks noChangeArrowheads="1"/>
          </p:cNvSpPr>
          <p:nvPr/>
        </p:nvSpPr>
        <p:spPr bwMode="auto">
          <a:xfrm>
            <a:off x="5508625" y="1635125"/>
            <a:ext cx="236696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 sz="2800" dirty="0"/>
          </a:p>
          <a:p>
            <a:pPr eaLnBrk="1" hangingPunct="1"/>
            <a:r>
              <a:rPr lang="pt-BR" altLang="pt-BR" sz="2800" dirty="0"/>
              <a:t>li:</a:t>
            </a:r>
            <a:r>
              <a:rPr lang="pt-BR" altLang="pt-BR" sz="2800" dirty="0" err="1"/>
              <a:t>nth-child</a:t>
            </a:r>
            <a:r>
              <a:rPr lang="pt-BR" altLang="pt-BR" sz="2800" dirty="0"/>
              <a:t>(3){</a:t>
            </a:r>
          </a:p>
          <a:p>
            <a:pPr eaLnBrk="1" hangingPunct="1"/>
            <a:r>
              <a:rPr lang="pt-BR" altLang="pt-BR" sz="2800" dirty="0" err="1"/>
              <a:t>color</a:t>
            </a:r>
            <a:r>
              <a:rPr lang="pt-BR" altLang="pt-BR" sz="2800" dirty="0"/>
              <a:t>: </a:t>
            </a:r>
            <a:r>
              <a:rPr lang="pt-BR" altLang="pt-BR" sz="2800" dirty="0" err="1"/>
              <a:t>yellow</a:t>
            </a:r>
            <a:r>
              <a:rPr lang="pt-BR" altLang="pt-BR" sz="2800" dirty="0"/>
              <a:t>;</a:t>
            </a:r>
          </a:p>
          <a:p>
            <a:pPr eaLnBrk="1" hangingPunct="1"/>
            <a:r>
              <a:rPr lang="pt-BR" altLang="pt-BR" sz="2800" dirty="0"/>
              <a:t>}</a:t>
            </a:r>
          </a:p>
          <a:p>
            <a:pPr eaLnBrk="1" hangingPunct="1"/>
            <a:endParaRPr lang="pt-BR" alt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7176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Antiga Avaliação</a:t>
            </a:r>
            <a:endParaRPr lang="pt-BR" dirty="0" smtClean="0"/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04888"/>
            <a:ext cx="8229600" cy="3889375"/>
          </a:xfrm>
        </p:spPr>
        <p:txBody>
          <a:bodyPr/>
          <a:lstStyle/>
          <a:p>
            <a:r>
              <a:rPr lang="pt-BR" sz="2800" smtClean="0"/>
              <a:t>Avaliação 1 - Data: 16/04/2020 </a:t>
            </a:r>
          </a:p>
          <a:p>
            <a:pPr lvl="1"/>
            <a:r>
              <a:rPr lang="pt-BR" smtClean="0"/>
              <a:t>Prova escrita de 25 questões;</a:t>
            </a:r>
          </a:p>
          <a:p>
            <a:pPr lvl="1"/>
            <a:r>
              <a:rPr lang="pt-BR" smtClean="0"/>
              <a:t>Assunto: todo conteúdo exposto até a aula anterior a A1;</a:t>
            </a:r>
          </a:p>
          <a:p>
            <a:pPr lvl="1"/>
            <a:r>
              <a:rPr lang="pt-BR" smtClean="0"/>
              <a:t>Valor 10 pontos;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nth-child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2674938" cy="3394075"/>
          </a:xfrm>
        </p:spPr>
        <p:txBody>
          <a:bodyPr/>
          <a:lstStyle/>
          <a:p>
            <a:r>
              <a:rPr lang="pt-BR" altLang="pt-BR" smtClean="0"/>
              <a:t>O nth-child pode receber uma expressão aritmética:</a:t>
            </a:r>
          </a:p>
        </p:txBody>
      </p:sp>
      <p:sp>
        <p:nvSpPr>
          <p:cNvPr id="19460" name="CaixaDeTexto 3"/>
          <p:cNvSpPr txBox="1">
            <a:spLocks noChangeArrowheads="1"/>
          </p:cNvSpPr>
          <p:nvPr/>
        </p:nvSpPr>
        <p:spPr bwMode="auto">
          <a:xfrm>
            <a:off x="3924300" y="1131888"/>
            <a:ext cx="48244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800" dirty="0"/>
              <a:t>/* elementos pares */</a:t>
            </a:r>
          </a:p>
          <a:p>
            <a:pPr eaLnBrk="1" hangingPunct="1"/>
            <a:r>
              <a:rPr lang="pt-BR" altLang="pt-BR" sz="2800" dirty="0"/>
              <a:t>li:</a:t>
            </a:r>
            <a:r>
              <a:rPr lang="pt-BR" altLang="pt-BR" sz="2800" dirty="0" err="1"/>
              <a:t>nth-child</a:t>
            </a:r>
            <a:r>
              <a:rPr lang="pt-BR" altLang="pt-BR" sz="2800" dirty="0"/>
              <a:t>(2n){</a:t>
            </a:r>
          </a:p>
          <a:p>
            <a:pPr eaLnBrk="1" hangingPunct="1"/>
            <a:r>
              <a:rPr lang="pt-BR" altLang="pt-BR" sz="2800" dirty="0"/>
              <a:t>	</a:t>
            </a:r>
            <a:r>
              <a:rPr lang="pt-BR" altLang="pt-BR" sz="2800" dirty="0" err="1"/>
              <a:t>color</a:t>
            </a:r>
            <a:r>
              <a:rPr lang="pt-BR" altLang="pt-BR" sz="2800" dirty="0"/>
              <a:t>:	</a:t>
            </a:r>
            <a:r>
              <a:rPr lang="pt-BR" altLang="pt-BR" sz="2800" dirty="0" err="1"/>
              <a:t>green</a:t>
            </a:r>
            <a:r>
              <a:rPr lang="pt-BR" altLang="pt-BR" sz="2800" dirty="0"/>
              <a:t>;</a:t>
            </a:r>
          </a:p>
          <a:p>
            <a:pPr eaLnBrk="1" hangingPunct="1"/>
            <a:r>
              <a:rPr lang="pt-BR" altLang="pt-BR" sz="2800" dirty="0"/>
              <a:t>}</a:t>
            </a:r>
          </a:p>
          <a:p>
            <a:pPr eaLnBrk="1" hangingPunct="1"/>
            <a:r>
              <a:rPr lang="pt-BR" altLang="pt-BR" sz="2800" dirty="0"/>
              <a:t>/* elementos	impares */</a:t>
            </a:r>
          </a:p>
          <a:p>
            <a:pPr eaLnBrk="1" hangingPunct="1"/>
            <a:r>
              <a:rPr lang="pt-BR" altLang="pt-BR" sz="2800" dirty="0"/>
              <a:t>li:</a:t>
            </a:r>
            <a:r>
              <a:rPr lang="pt-BR" altLang="pt-BR" sz="2800" dirty="0" err="1"/>
              <a:t>nth-child</a:t>
            </a:r>
            <a:r>
              <a:rPr lang="pt-BR" altLang="pt-BR" sz="2800" dirty="0"/>
              <a:t>(2n+1){</a:t>
            </a:r>
          </a:p>
          <a:p>
            <a:pPr eaLnBrk="1" hangingPunct="1"/>
            <a:r>
              <a:rPr lang="pt-BR" altLang="pt-BR" sz="2800" dirty="0"/>
              <a:t>	</a:t>
            </a:r>
            <a:r>
              <a:rPr lang="pt-BR" altLang="pt-BR" sz="2800" dirty="0" err="1"/>
              <a:t>color</a:t>
            </a:r>
            <a:r>
              <a:rPr lang="pt-BR" altLang="pt-BR" sz="2800" dirty="0"/>
              <a:t>:	</a:t>
            </a:r>
            <a:r>
              <a:rPr lang="pt-BR" altLang="pt-BR" sz="2800" dirty="0" err="1"/>
              <a:t>blue</a:t>
            </a:r>
            <a:r>
              <a:rPr lang="pt-BR" altLang="pt-BR" sz="2800" dirty="0"/>
              <a:t>;</a:t>
            </a:r>
          </a:p>
          <a:p>
            <a:pPr eaLnBrk="1" hangingPunct="1"/>
            <a:r>
              <a:rPr lang="pt-BR" altLang="pt-BR" sz="2800" dirty="0"/>
              <a:t>}</a:t>
            </a:r>
            <a:endParaRPr lang="pt-BR" alt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31077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Pseudo classes de estado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4475163" cy="3394075"/>
          </a:xfrm>
        </p:spPr>
        <p:txBody>
          <a:bodyPr/>
          <a:lstStyle/>
          <a:p>
            <a:r>
              <a:rPr lang="pt-BR" altLang="pt-BR" sz="2400" smtClean="0"/>
              <a:t>Queremos mudar a cor de um link quando o usuário passa o mouse por cima. O CSS possui excelentes pseudo-classes que representam estados dos elementos e, em especial, uma que representa o momento que o usuário está com o mouse em cima do elemento, a :hover. </a:t>
            </a:r>
          </a:p>
        </p:txBody>
      </p:sp>
      <p:sp>
        <p:nvSpPr>
          <p:cNvPr id="20484" name="CaixaDeTexto 3"/>
          <p:cNvSpPr txBox="1">
            <a:spLocks noChangeArrowheads="1"/>
          </p:cNvSpPr>
          <p:nvPr/>
        </p:nvSpPr>
        <p:spPr bwMode="auto">
          <a:xfrm>
            <a:off x="5076825" y="1347788"/>
            <a:ext cx="38877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dirty="0"/>
              <a:t>/* seleciona o link no exato momento em que passamos o  mouse por cima dele */ </a:t>
            </a:r>
            <a:br>
              <a:rPr lang="pt-BR" altLang="pt-BR" sz="2400" dirty="0"/>
            </a:br>
            <a:r>
              <a:rPr lang="pt-BR" altLang="pt-BR" sz="2400" dirty="0"/>
              <a:t/>
            </a:r>
            <a:br>
              <a:rPr lang="pt-BR" altLang="pt-BR" sz="2400" dirty="0"/>
            </a:br>
            <a:r>
              <a:rPr lang="pt-BR" altLang="pt-BR" sz="2400" dirty="0"/>
              <a:t>a:hover { </a:t>
            </a:r>
            <a:br>
              <a:rPr lang="pt-BR" altLang="pt-BR" sz="2400" dirty="0"/>
            </a:br>
            <a:r>
              <a:rPr lang="pt-BR" altLang="pt-BR" sz="2400" dirty="0" err="1"/>
              <a:t>background-color</a:t>
            </a:r>
            <a:r>
              <a:rPr lang="pt-BR" altLang="pt-BR" sz="2400" dirty="0"/>
              <a:t>:#FF00FF; </a:t>
            </a:r>
            <a:br>
              <a:rPr lang="pt-BR" altLang="pt-BR" sz="2400" dirty="0"/>
            </a:br>
            <a:r>
              <a:rPr lang="pt-BR" altLang="pt-BR" sz="24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74655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Pseudo classes de estado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8291513" cy="3394075"/>
          </a:xfrm>
        </p:spPr>
        <p:txBody>
          <a:bodyPr/>
          <a:lstStyle/>
          <a:p>
            <a:r>
              <a:rPr lang="pt-BR" altLang="pt-BR" sz="2400" dirty="0" smtClean="0"/>
              <a:t>/* seleciona todas as âncoras que têm o atributo "</a:t>
            </a:r>
            <a:r>
              <a:rPr lang="pt-BR" altLang="pt-BR" sz="2400" dirty="0" err="1" smtClean="0"/>
              <a:t>href</a:t>
            </a:r>
            <a:r>
              <a:rPr lang="pt-BR" altLang="pt-BR" sz="2400" dirty="0" smtClean="0"/>
              <a:t>", ou seja, links */ </a:t>
            </a:r>
            <a:br>
              <a:rPr lang="pt-BR" altLang="pt-BR" sz="2400" dirty="0" smtClean="0"/>
            </a:br>
            <a:r>
              <a:rPr lang="pt-BR" altLang="pt-BR" sz="2400" dirty="0" smtClean="0"/>
              <a:t>a:link { </a:t>
            </a:r>
            <a:r>
              <a:rPr lang="pt-BR" altLang="pt-BR" sz="2400" dirty="0" err="1" smtClean="0"/>
              <a:t>background-color</a:t>
            </a:r>
            <a:r>
              <a:rPr lang="pt-BR" altLang="pt-BR" sz="2400" dirty="0" smtClean="0"/>
              <a:t>:#FF0000; } </a:t>
            </a:r>
          </a:p>
          <a:p>
            <a:r>
              <a:rPr lang="pt-BR" altLang="pt-BR" sz="2400" dirty="0" smtClean="0"/>
              <a:t>/* seleciona todos os links cujo valor de "</a:t>
            </a:r>
            <a:r>
              <a:rPr lang="pt-BR" altLang="pt-BR" sz="2400" dirty="0" err="1" smtClean="0"/>
              <a:t>href</a:t>
            </a:r>
            <a:r>
              <a:rPr lang="pt-BR" altLang="pt-BR" sz="2400" dirty="0" smtClean="0"/>
              <a:t>" é um endereço já visitado */ </a:t>
            </a:r>
            <a:br>
              <a:rPr lang="pt-BR" altLang="pt-BR" sz="2400" dirty="0" smtClean="0"/>
            </a:br>
            <a:r>
              <a:rPr lang="pt-BR" altLang="pt-BR" sz="2400" dirty="0" smtClean="0"/>
              <a:t>a:visited { </a:t>
            </a:r>
            <a:r>
              <a:rPr lang="pt-BR" altLang="pt-BR" sz="2400" dirty="0" err="1" smtClean="0"/>
              <a:t>background-color</a:t>
            </a:r>
            <a:r>
              <a:rPr lang="pt-BR" altLang="pt-BR" sz="2400" dirty="0" smtClean="0"/>
              <a:t>:#00FF00; } </a:t>
            </a:r>
          </a:p>
          <a:p>
            <a:r>
              <a:rPr lang="pt-BR" altLang="pt-BR" sz="2400" dirty="0" smtClean="0"/>
              <a:t>/* seleciona o link no exato momento em que clicamos nele */ </a:t>
            </a:r>
            <a:br>
              <a:rPr lang="pt-BR" altLang="pt-BR" sz="2400" dirty="0" smtClean="0"/>
            </a:br>
            <a:r>
              <a:rPr lang="pt-BR" altLang="pt-BR" sz="2400" dirty="0" smtClean="0"/>
              <a:t>a:active { </a:t>
            </a:r>
            <a:r>
              <a:rPr lang="pt-BR" altLang="pt-BR" sz="2400" dirty="0" err="1" smtClean="0"/>
              <a:t>background-color</a:t>
            </a:r>
            <a:r>
              <a:rPr lang="pt-BR" altLang="pt-BR" sz="2400" dirty="0" smtClean="0"/>
              <a:t>:#0000FF; }</a:t>
            </a:r>
          </a:p>
        </p:txBody>
      </p:sp>
    </p:spTree>
    <p:extLst>
      <p:ext uri="{BB962C8B-B14F-4D97-AF65-F5344CB8AC3E}">
        <p14:creationId xmlns="" xmlns:p14="http://schemas.microsoft.com/office/powerpoint/2010/main" val="2337785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PSEUDO ELEMENTOS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2962275" cy="3394075"/>
          </a:xfrm>
        </p:spPr>
        <p:txBody>
          <a:bodyPr/>
          <a:lstStyle/>
          <a:p>
            <a:r>
              <a:rPr lang="pt-BR" altLang="pt-BR" sz="2800" smtClean="0"/>
              <a:t>Queremos dar um estilo de revista ao nosso texto e estilizar apenas a primeira letra da frase com uma fonte maior.</a:t>
            </a:r>
          </a:p>
        </p:txBody>
      </p:sp>
      <p:sp>
        <p:nvSpPr>
          <p:cNvPr id="22532" name="CaixaDeTexto 3"/>
          <p:cNvSpPr txBox="1">
            <a:spLocks noChangeArrowheads="1"/>
          </p:cNvSpPr>
          <p:nvPr/>
        </p:nvSpPr>
        <p:spPr bwMode="auto">
          <a:xfrm>
            <a:off x="4643438" y="1347788"/>
            <a:ext cx="36274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dirty="0"/>
              <a:t>&lt;p&gt;&lt;</a:t>
            </a:r>
            <a:r>
              <a:rPr lang="pt-BR" altLang="pt-BR" sz="2400" dirty="0" err="1"/>
              <a:t>span</a:t>
            </a:r>
            <a:r>
              <a:rPr lang="pt-BR" altLang="pt-BR" sz="2400" dirty="0"/>
              <a:t>&gt;A&lt;/</a:t>
            </a:r>
            <a:r>
              <a:rPr lang="pt-BR" altLang="pt-BR" sz="2400" dirty="0" err="1"/>
              <a:t>span</a:t>
            </a:r>
            <a:r>
              <a:rPr lang="pt-BR" altLang="pt-BR" sz="2400" dirty="0"/>
              <a:t>&gt; </a:t>
            </a:r>
            <a:r>
              <a:rPr lang="pt-BR" altLang="pt-BR" sz="2400" dirty="0" err="1"/>
              <a:t>Unitins</a:t>
            </a:r>
            <a:r>
              <a:rPr lang="pt-BR" altLang="pt-BR" sz="2400" dirty="0"/>
              <a:t> tem os melhores cursos!&lt;/p&gt;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ou </a:t>
            </a:r>
          </a:p>
          <a:p>
            <a:pPr eaLnBrk="1" hangingPunct="1"/>
            <a:r>
              <a:rPr lang="pt-BR" altLang="pt-BR" sz="2400" dirty="0"/>
              <a:t>	</a:t>
            </a:r>
          </a:p>
          <a:p>
            <a:pPr eaLnBrk="1" hangingPunct="1"/>
            <a:r>
              <a:rPr lang="pt-BR" altLang="pt-BR" sz="2400" dirty="0"/>
              <a:t>p::first-letter	{</a:t>
            </a:r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font-size</a:t>
            </a:r>
            <a:r>
              <a:rPr lang="pt-BR" altLang="pt-BR" sz="2400" dirty="0"/>
              <a:t>: 200%;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693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PSEUDO ELEMENTOS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3322638" cy="3394075"/>
          </a:xfrm>
        </p:spPr>
        <p:txBody>
          <a:bodyPr/>
          <a:lstStyle/>
          <a:p>
            <a:r>
              <a:rPr lang="pt-BR" altLang="pt-BR" sz="2800" dirty="0" smtClean="0"/>
              <a:t>Temos ainda outro pseudo-elemento para selecionar a primeira linha apenas em um texto grande:</a:t>
            </a:r>
          </a:p>
        </p:txBody>
      </p:sp>
      <p:sp>
        <p:nvSpPr>
          <p:cNvPr id="23556" name="CaixaDeTexto 3"/>
          <p:cNvSpPr txBox="1">
            <a:spLocks noChangeArrowheads="1"/>
          </p:cNvSpPr>
          <p:nvPr/>
        </p:nvSpPr>
        <p:spPr bwMode="auto">
          <a:xfrm>
            <a:off x="4427538" y="1924050"/>
            <a:ext cx="3627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dirty="0"/>
              <a:t>p::first-line {</a:t>
            </a:r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font-style</a:t>
            </a:r>
            <a:r>
              <a:rPr lang="pt-BR" altLang="pt-BR" sz="2400" dirty="0"/>
              <a:t>: </a:t>
            </a:r>
            <a:r>
              <a:rPr lang="pt-BR" altLang="pt-BR" sz="2400" dirty="0" err="1"/>
              <a:t>italic</a:t>
            </a:r>
            <a:r>
              <a:rPr lang="pt-BR" altLang="pt-BR" sz="2400" dirty="0"/>
              <a:t>;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289884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Novos conteúdos after e before.</a:t>
            </a:r>
          </a:p>
        </p:txBody>
      </p:sp>
      <p:sp>
        <p:nvSpPr>
          <p:cNvPr id="24579" name="CaixaDeTexto 3"/>
          <p:cNvSpPr txBox="1">
            <a:spLocks noChangeArrowheads="1"/>
          </p:cNvSpPr>
          <p:nvPr/>
        </p:nvSpPr>
        <p:spPr bwMode="auto">
          <a:xfrm>
            <a:off x="3563938" y="12033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0" name="CaixaDeTexto 5"/>
          <p:cNvSpPr txBox="1">
            <a:spLocks noChangeArrowheads="1"/>
          </p:cNvSpPr>
          <p:nvPr/>
        </p:nvSpPr>
        <p:spPr bwMode="auto">
          <a:xfrm>
            <a:off x="1042988" y="1058863"/>
            <a:ext cx="302418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000" dirty="0"/>
              <a:t>O HTML seria simples:</a:t>
            </a:r>
          </a:p>
          <a:p>
            <a:pPr eaLnBrk="1" hangingPunct="1"/>
            <a:r>
              <a:rPr lang="pt-BR" altLang="pt-BR" sz="2000" dirty="0"/>
              <a:t>&lt;a </a:t>
            </a:r>
            <a:r>
              <a:rPr lang="pt-BR" altLang="pt-BR" sz="2000" dirty="0" err="1"/>
              <a:t>href</a:t>
            </a:r>
            <a:r>
              <a:rPr lang="pt-BR" altLang="pt-BR" sz="2000" dirty="0"/>
              <a:t>="..."&gt;Link1&lt;/a&gt;</a:t>
            </a:r>
          </a:p>
          <a:p>
            <a:pPr eaLnBrk="1" hangingPunct="1"/>
            <a:r>
              <a:rPr lang="pt-BR" altLang="pt-BR" sz="2000" dirty="0"/>
              <a:t>&lt;a </a:t>
            </a:r>
            <a:r>
              <a:rPr lang="pt-BR" altLang="pt-BR" sz="2000" dirty="0" err="1"/>
              <a:t>href</a:t>
            </a:r>
            <a:r>
              <a:rPr lang="pt-BR" altLang="pt-BR" sz="2000" dirty="0"/>
              <a:t>="..."&gt;Link2&lt;/a&gt;</a:t>
            </a:r>
          </a:p>
          <a:p>
            <a:pPr eaLnBrk="1" hangingPunct="1"/>
            <a:r>
              <a:rPr lang="pt-BR" altLang="pt-BR" sz="2000" dirty="0"/>
              <a:t>&lt;a </a:t>
            </a:r>
            <a:r>
              <a:rPr lang="pt-BR" altLang="pt-BR" sz="2000" dirty="0" err="1"/>
              <a:t>href</a:t>
            </a:r>
            <a:r>
              <a:rPr lang="pt-BR" altLang="pt-BR" sz="2000" dirty="0"/>
              <a:t>="..."&gt;Link3&lt;/a&gt;</a:t>
            </a:r>
          </a:p>
          <a:p>
            <a:pPr eaLnBrk="1" hangingPunct="1"/>
            <a:endParaRPr lang="pt-BR" altLang="pt-BR" sz="2000" dirty="0"/>
          </a:p>
          <a:p>
            <a:pPr eaLnBrk="1" hangingPunct="1"/>
            <a:r>
              <a:rPr lang="pt-BR" altLang="pt-BR" sz="2000" dirty="0"/>
              <a:t>E no CSS:</a:t>
            </a:r>
          </a:p>
          <a:p>
            <a:pPr eaLnBrk="1" hangingPunct="1"/>
            <a:r>
              <a:rPr lang="pt-BR" altLang="pt-BR" sz="2000" dirty="0"/>
              <a:t>a:before {</a:t>
            </a:r>
          </a:p>
          <a:p>
            <a:pPr eaLnBrk="1" hangingPunct="1"/>
            <a:r>
              <a:rPr lang="pt-BR" altLang="pt-BR" sz="2000" dirty="0"/>
              <a:t> </a:t>
            </a:r>
            <a:r>
              <a:rPr lang="pt-BR" altLang="pt-BR" sz="2000" dirty="0" err="1"/>
              <a:t>content</a:t>
            </a:r>
            <a:r>
              <a:rPr lang="pt-BR" altLang="pt-BR" sz="2000" dirty="0"/>
              <a:t>: '[ ';</a:t>
            </a:r>
          </a:p>
          <a:p>
            <a:pPr eaLnBrk="1" hangingPunct="1"/>
            <a:r>
              <a:rPr lang="pt-BR" altLang="pt-BR" sz="2000" dirty="0"/>
              <a:t>}</a:t>
            </a:r>
          </a:p>
          <a:p>
            <a:pPr eaLnBrk="1" hangingPunct="1"/>
            <a:r>
              <a:rPr lang="pt-BR" altLang="pt-BR" sz="2000" dirty="0"/>
              <a:t>a:after {</a:t>
            </a:r>
          </a:p>
          <a:p>
            <a:pPr eaLnBrk="1" hangingPunct="1"/>
            <a:r>
              <a:rPr lang="pt-BR" altLang="pt-BR" sz="2000" dirty="0"/>
              <a:t> </a:t>
            </a:r>
            <a:r>
              <a:rPr lang="pt-BR" altLang="pt-BR" sz="2000" dirty="0" err="1"/>
              <a:t>content</a:t>
            </a:r>
            <a:r>
              <a:rPr lang="pt-BR" altLang="pt-BR" sz="2000" dirty="0"/>
              <a:t>: ‘ ]';</a:t>
            </a:r>
          </a:p>
          <a:p>
            <a:pPr eaLnBrk="1" hangingPunct="1"/>
            <a:r>
              <a:rPr lang="pt-BR" altLang="pt-BR" sz="2000" dirty="0"/>
              <a:t>}</a:t>
            </a:r>
          </a:p>
          <a:p>
            <a:pPr eaLnBrk="1" hangingPunct="1"/>
            <a:endParaRPr lang="pt-BR" altLang="pt-BR" dirty="0"/>
          </a:p>
        </p:txBody>
      </p:sp>
      <p:sp>
        <p:nvSpPr>
          <p:cNvPr id="24581" name="CaixaDeTexto 7"/>
          <p:cNvSpPr txBox="1">
            <a:spLocks noChangeArrowheads="1"/>
          </p:cNvSpPr>
          <p:nvPr/>
        </p:nvSpPr>
        <p:spPr bwMode="auto">
          <a:xfrm>
            <a:off x="5508625" y="1951038"/>
            <a:ext cx="144303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800" dirty="0"/>
              <a:t>[ Link1 ]</a:t>
            </a:r>
          </a:p>
          <a:p>
            <a:pPr eaLnBrk="1" hangingPunct="1"/>
            <a:r>
              <a:rPr lang="pt-BR" altLang="pt-BR" sz="2800" dirty="0"/>
              <a:t>[ Link2 ]</a:t>
            </a:r>
          </a:p>
          <a:p>
            <a:pPr eaLnBrk="1" hangingPunct="1"/>
            <a:r>
              <a:rPr lang="pt-BR" altLang="pt-BR" sz="2800" dirty="0"/>
              <a:t>[ Link3 ]</a:t>
            </a:r>
          </a:p>
        </p:txBody>
      </p:sp>
    </p:spTree>
    <p:extLst>
      <p:ext uri="{BB962C8B-B14F-4D97-AF65-F5344CB8AC3E}">
        <p14:creationId xmlns="" xmlns:p14="http://schemas.microsoft.com/office/powerpoint/2010/main" val="1867042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Novos conteúdos after e before.</a:t>
            </a:r>
          </a:p>
        </p:txBody>
      </p:sp>
      <p:sp>
        <p:nvSpPr>
          <p:cNvPr id="25603" name="CaixaDeTexto 3"/>
          <p:cNvSpPr txBox="1">
            <a:spLocks noChangeArrowheads="1"/>
          </p:cNvSpPr>
          <p:nvPr/>
        </p:nvSpPr>
        <p:spPr bwMode="auto">
          <a:xfrm>
            <a:off x="3563938" y="12033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4" name="CaixaDeTexto 5"/>
          <p:cNvSpPr txBox="1">
            <a:spLocks noChangeArrowheads="1"/>
          </p:cNvSpPr>
          <p:nvPr/>
        </p:nvSpPr>
        <p:spPr bwMode="auto">
          <a:xfrm>
            <a:off x="468313" y="1196975"/>
            <a:ext cx="48958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dirty="0"/>
              <a:t>Ou ainda, imagine que queremos colocar a mensagem (externo) ao lado de todos os links externos da nossa página. Usando </a:t>
            </a:r>
            <a:r>
              <a:rPr lang="pt-BR" altLang="pt-BR" sz="2400" dirty="0" err="1"/>
              <a:t>pseudo-elementos</a:t>
            </a:r>
            <a:r>
              <a:rPr lang="pt-BR" altLang="pt-BR" sz="2400" dirty="0"/>
              <a:t> e seletores de atributo, conseguimos:</a:t>
            </a:r>
          </a:p>
          <a:p>
            <a:pPr eaLnBrk="1" hangingPunct="1"/>
            <a:r>
              <a:rPr lang="pt-BR" altLang="pt-BR" sz="2400" dirty="0"/>
              <a:t>Isso pega todos os elementos  &lt;a&gt;  que começam com http:// e coloca a palavra (externo) depois:</a:t>
            </a:r>
          </a:p>
        </p:txBody>
      </p:sp>
      <p:sp>
        <p:nvSpPr>
          <p:cNvPr id="25605" name="CaixaDeTexto 7"/>
          <p:cNvSpPr txBox="1">
            <a:spLocks noChangeArrowheads="1"/>
          </p:cNvSpPr>
          <p:nvPr/>
        </p:nvSpPr>
        <p:spPr bwMode="auto">
          <a:xfrm>
            <a:off x="5651500" y="2120900"/>
            <a:ext cx="3036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dirty="0"/>
              <a:t>a[</a:t>
            </a:r>
            <a:r>
              <a:rPr lang="pt-BR" altLang="pt-BR" sz="2400" dirty="0" err="1"/>
              <a:t>href^</a:t>
            </a:r>
            <a:r>
              <a:rPr lang="pt-BR" altLang="pt-BR" sz="2400" dirty="0"/>
              <a:t>=http://]:after {</a:t>
            </a:r>
          </a:p>
          <a:p>
            <a:pPr eaLnBrk="1" hangingPunct="1"/>
            <a:r>
              <a:rPr lang="pt-BR" altLang="pt-BR" sz="2400" dirty="0"/>
              <a:t> </a:t>
            </a:r>
            <a:r>
              <a:rPr lang="pt-BR" altLang="pt-BR" sz="2400" dirty="0" err="1"/>
              <a:t>content</a:t>
            </a:r>
            <a:r>
              <a:rPr lang="pt-BR" altLang="pt-BR" sz="2400" dirty="0"/>
              <a:t>: '(externo)';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0040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BORDER-RADIUS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4043363" cy="3394075"/>
          </a:xfrm>
        </p:spPr>
        <p:txBody>
          <a:bodyPr/>
          <a:lstStyle/>
          <a:p>
            <a:r>
              <a:rPr lang="pt-BR" altLang="pt-BR" sz="2400" dirty="0" smtClean="0"/>
              <a:t>Uma das novidades mais celebradas do CSS3 foi a adição de bordas arredondadas via CSS. Até então, a única forma de obter esse efeito era usando imagens, o que deixava a página mais carregada e dificultava a manutenção.</a:t>
            </a:r>
          </a:p>
        </p:txBody>
      </p:sp>
      <p:sp>
        <p:nvSpPr>
          <p:cNvPr id="28676" name="CaixaDeTexto 3"/>
          <p:cNvSpPr txBox="1">
            <a:spLocks noChangeArrowheads="1"/>
          </p:cNvSpPr>
          <p:nvPr/>
        </p:nvSpPr>
        <p:spPr bwMode="auto">
          <a:xfrm>
            <a:off x="5364163" y="2066925"/>
            <a:ext cx="33051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800" dirty="0"/>
              <a:t>div { </a:t>
            </a:r>
          </a:p>
          <a:p>
            <a:pPr eaLnBrk="1" hangingPunct="1"/>
            <a:r>
              <a:rPr lang="pt-BR" altLang="pt-BR" sz="2800" dirty="0" err="1"/>
              <a:t>border-radius</a:t>
            </a:r>
            <a:r>
              <a:rPr lang="pt-BR" altLang="pt-BR" sz="2800" dirty="0"/>
              <a:t>: 5px; </a:t>
            </a:r>
          </a:p>
          <a:p>
            <a:pPr eaLnBrk="1" hangingPunct="1"/>
            <a:r>
              <a:rPr lang="pt-BR" altLang="pt-BR" sz="28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1074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BORDER-RADIUS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063"/>
          </a:xfrm>
        </p:spPr>
        <p:txBody>
          <a:bodyPr/>
          <a:lstStyle/>
          <a:p>
            <a:r>
              <a:rPr lang="pt-BR" altLang="pt-BR" sz="2000" dirty="0" smtClean="0"/>
              <a:t>/* todas as bordas arredondadas com um raio de 15px */ </a:t>
            </a:r>
          </a:p>
          <a:p>
            <a:pPr lvl="1"/>
            <a:r>
              <a:rPr lang="pt-BR" altLang="pt-BR" sz="1600" dirty="0" smtClean="0"/>
              <a:t>.a { </a:t>
            </a:r>
            <a:r>
              <a:rPr lang="pt-BR" altLang="pt-BR" sz="1600" dirty="0" err="1" smtClean="0"/>
              <a:t>border-radius</a:t>
            </a:r>
            <a:r>
              <a:rPr lang="pt-BR" altLang="pt-BR" sz="1600" dirty="0" smtClean="0"/>
              <a:t>: 15px; } </a:t>
            </a:r>
          </a:p>
          <a:p>
            <a:r>
              <a:rPr lang="pt-BR" altLang="pt-BR" sz="2000" dirty="0" smtClean="0"/>
              <a:t>/* borda superior esquerda e inferior direita com 5px borda superior direita e inferior esquerda com 20px */ </a:t>
            </a:r>
          </a:p>
          <a:p>
            <a:pPr lvl="1"/>
            <a:r>
              <a:rPr lang="pt-BR" altLang="pt-BR" sz="1600" dirty="0" smtClean="0"/>
              <a:t>.b { </a:t>
            </a:r>
            <a:r>
              <a:rPr lang="pt-BR" altLang="pt-BR" sz="1600" dirty="0" err="1" smtClean="0"/>
              <a:t>border-radius</a:t>
            </a:r>
            <a:r>
              <a:rPr lang="pt-BR" altLang="pt-BR" sz="1600" dirty="0" smtClean="0"/>
              <a:t>: 5px 20px; } </a:t>
            </a:r>
          </a:p>
          <a:p>
            <a:r>
              <a:rPr lang="pt-BR" altLang="pt-BR" sz="2000" dirty="0" smtClean="0"/>
              <a:t>/* borda superior esquerda com 5px borda superior direita e inferior esquerda com 20px borda inferior direita com 50px */ </a:t>
            </a:r>
          </a:p>
          <a:p>
            <a:pPr lvl="1"/>
            <a:r>
              <a:rPr lang="pt-BR" altLang="pt-BR" sz="1600" dirty="0" smtClean="0"/>
              <a:t>.c { </a:t>
            </a:r>
            <a:r>
              <a:rPr lang="pt-BR" altLang="pt-BR" sz="1600" dirty="0" err="1" smtClean="0"/>
              <a:t>border-radius</a:t>
            </a:r>
            <a:r>
              <a:rPr lang="pt-BR" altLang="pt-BR" sz="1600" dirty="0" smtClean="0"/>
              <a:t>: 5px 20px 50px; } </a:t>
            </a:r>
          </a:p>
          <a:p>
            <a:r>
              <a:rPr lang="pt-BR" altLang="pt-BR" sz="2000" dirty="0" smtClean="0"/>
              <a:t>/* borda superior esquerda com 5px borda superior direita com 20px borda inferior direita com 50px borda inferior esquerda com 100px */ </a:t>
            </a:r>
          </a:p>
          <a:p>
            <a:pPr lvl="1"/>
            <a:r>
              <a:rPr lang="pt-BR" altLang="pt-BR" sz="1600" dirty="0" smtClean="0"/>
              <a:t>.d { </a:t>
            </a:r>
            <a:r>
              <a:rPr lang="pt-BR" altLang="pt-BR" sz="1600" dirty="0" err="1" smtClean="0"/>
              <a:t>border-radius</a:t>
            </a:r>
            <a:r>
              <a:rPr lang="pt-BR" altLang="pt-BR" sz="1600" dirty="0" smtClean="0"/>
              <a:t>: 5px 20px 50px 100px; }</a:t>
            </a:r>
          </a:p>
        </p:txBody>
      </p:sp>
    </p:spTree>
    <p:extLst>
      <p:ext uri="{BB962C8B-B14F-4D97-AF65-F5344CB8AC3E}">
        <p14:creationId xmlns="" xmlns:p14="http://schemas.microsoft.com/office/powerpoint/2010/main" val="2671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TEXT-SHADOW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4114800" cy="3394075"/>
          </a:xfrm>
        </p:spPr>
        <p:txBody>
          <a:bodyPr/>
          <a:lstStyle/>
          <a:p>
            <a:r>
              <a:rPr lang="pt-BR" altLang="pt-BR" smtClean="0"/>
              <a:t>Outro efeito do CSS3 é o suporte a sombras em textos com text-shadow . Sua sintaxe recebe o deslocamento da sombra e sua cor:</a:t>
            </a:r>
          </a:p>
        </p:txBody>
      </p:sp>
      <p:sp>
        <p:nvSpPr>
          <p:cNvPr id="30724" name="CaixaDeTexto 3"/>
          <p:cNvSpPr txBox="1">
            <a:spLocks noChangeArrowheads="1"/>
          </p:cNvSpPr>
          <p:nvPr/>
        </p:nvSpPr>
        <p:spPr bwMode="auto">
          <a:xfrm>
            <a:off x="4787900" y="1924050"/>
            <a:ext cx="4137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dirty="0"/>
              <a:t>p { </a:t>
            </a:r>
          </a:p>
          <a:p>
            <a:pPr eaLnBrk="1" hangingPunct="1"/>
            <a:r>
              <a:rPr lang="pt-BR" altLang="pt-BR" sz="2400" dirty="0" err="1"/>
              <a:t>text-shadow</a:t>
            </a:r>
            <a:r>
              <a:rPr lang="pt-BR" altLang="pt-BR" sz="2400" dirty="0"/>
              <a:t>: 10px 10px </a:t>
            </a:r>
            <a:r>
              <a:rPr lang="pt-BR" altLang="pt-BR" sz="2400" dirty="0" err="1"/>
              <a:t>red</a:t>
            </a:r>
            <a:r>
              <a:rPr lang="pt-BR" altLang="pt-BR" sz="2400" dirty="0"/>
              <a:t>; </a:t>
            </a:r>
          </a:p>
          <a:p>
            <a:pPr eaLnBrk="1" hangingPunct="1"/>
            <a:r>
              <a:rPr lang="pt-BR" altLang="pt-BR" sz="2400" dirty="0"/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2204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Nova Avaliação</a:t>
            </a:r>
            <a:endParaRPr lang="pt-BR" dirty="0" smtClean="0"/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6"/>
            <a:ext cx="8229600" cy="3965587"/>
          </a:xfrm>
        </p:spPr>
        <p:txBody>
          <a:bodyPr/>
          <a:lstStyle/>
          <a:p>
            <a:r>
              <a:rPr lang="pt-BR" sz="2800" dirty="0" smtClean="0"/>
              <a:t>Avaliação </a:t>
            </a:r>
            <a:r>
              <a:rPr lang="pt-BR" sz="2800" dirty="0" smtClean="0"/>
              <a:t>1: </a:t>
            </a:r>
            <a:r>
              <a:rPr lang="pt-BR" sz="2800" dirty="0" smtClean="0"/>
              <a:t>Trabalho prático - </a:t>
            </a:r>
            <a:r>
              <a:rPr lang="pt-BR" sz="2800" dirty="0" smtClean="0"/>
              <a:t>Data: 16/04/2020 </a:t>
            </a:r>
          </a:p>
          <a:p>
            <a:pPr lvl="1"/>
            <a:r>
              <a:rPr lang="pt-BR" sz="2400" dirty="0" smtClean="0"/>
              <a:t>Desenvolver uma página web de </a:t>
            </a:r>
            <a:r>
              <a:rPr lang="pt-BR" sz="2400" dirty="0" smtClean="0"/>
              <a:t>tema </a:t>
            </a:r>
            <a:r>
              <a:rPr lang="pt-BR" sz="2400" dirty="0" smtClean="0"/>
              <a:t>livre;</a:t>
            </a:r>
          </a:p>
          <a:p>
            <a:pPr lvl="1"/>
            <a:r>
              <a:rPr lang="pt-BR" sz="2400" dirty="0" smtClean="0"/>
              <a:t>Com um texto </a:t>
            </a:r>
            <a:r>
              <a:rPr lang="pt-BR" sz="2400" dirty="0" smtClean="0"/>
              <a:t>bem </a:t>
            </a:r>
            <a:r>
              <a:rPr lang="pt-BR" sz="2400" dirty="0" smtClean="0"/>
              <a:t>desenvolvido;</a:t>
            </a:r>
            <a:endParaRPr lang="pt-BR" sz="2400" dirty="0" smtClean="0"/>
          </a:p>
          <a:p>
            <a:pPr lvl="1"/>
            <a:r>
              <a:rPr lang="pt-BR" sz="2400" dirty="0" smtClean="0"/>
              <a:t>Utilizem todas as </a:t>
            </a:r>
            <a:r>
              <a:rPr lang="pt-BR" sz="2400" dirty="0" err="1" smtClean="0"/>
              <a:t>tags</a:t>
            </a:r>
            <a:r>
              <a:rPr lang="pt-BR" sz="2400" dirty="0" smtClean="0"/>
              <a:t> apresentadas </a:t>
            </a:r>
            <a:r>
              <a:rPr lang="pt-BR" sz="2400" dirty="0" smtClean="0"/>
              <a:t>nas aulas</a:t>
            </a:r>
            <a:r>
              <a:rPr lang="pt-BR" sz="2400" dirty="0" smtClean="0"/>
              <a:t>;</a:t>
            </a:r>
          </a:p>
          <a:p>
            <a:pPr lvl="1"/>
            <a:r>
              <a:rPr lang="pt-BR" sz="2400" dirty="0" smtClean="0"/>
              <a:t>A página deve ter um menu horizontal na parte superior da tela;</a:t>
            </a:r>
            <a:endParaRPr lang="pt-BR" sz="2400" dirty="0" smtClean="0"/>
          </a:p>
          <a:p>
            <a:pPr lvl="1"/>
            <a:r>
              <a:rPr lang="pt-BR" sz="2400" dirty="0" smtClean="0"/>
              <a:t>A página deve ter cores harmônico e ser usual;</a:t>
            </a:r>
          </a:p>
          <a:p>
            <a:pPr lvl="1"/>
            <a:r>
              <a:rPr lang="pt-BR" sz="2400" dirty="0" smtClean="0"/>
              <a:t>Não utilizar frameworks</a:t>
            </a:r>
            <a:r>
              <a:rPr lang="pt-BR" sz="2400" dirty="0" smtClean="0"/>
              <a:t>;</a:t>
            </a:r>
          </a:p>
          <a:p>
            <a:pPr lvl="1"/>
            <a:r>
              <a:rPr lang="pt-BR" sz="2400" dirty="0" smtClean="0"/>
              <a:t>Exemplos: </a:t>
            </a:r>
            <a:r>
              <a:rPr lang="pt-BR" sz="2400" dirty="0" smtClean="0">
                <a:hlinkClick r:id="rId2"/>
              </a:rPr>
              <a:t>https://colorlib.com/</a:t>
            </a:r>
            <a:endParaRPr lang="pt-BR" sz="2400" dirty="0" smtClean="0"/>
          </a:p>
          <a:p>
            <a:pPr lvl="1"/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TEXT-SHADOW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8218488" cy="33940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altLang="pt-BR" sz="2800" smtClean="0"/>
              <a:t>Ou ainda pode receber um grau de espalhamento (blur): </a:t>
            </a:r>
          </a:p>
          <a:p>
            <a:pPr>
              <a:buFont typeface="Arial" charset="0"/>
              <a:buNone/>
            </a:pPr>
            <a:r>
              <a:rPr lang="pt-BR" altLang="pt-BR" sz="2800" smtClean="0"/>
              <a:t>		p { text-shadow: 10px 10px 5px red; }</a:t>
            </a:r>
          </a:p>
          <a:p>
            <a:pPr>
              <a:buFont typeface="Arial" charset="0"/>
              <a:buNone/>
            </a:pPr>
            <a:r>
              <a:rPr lang="pt-BR" altLang="pt-BR" sz="2800" smtClean="0"/>
              <a:t>É possível até passar mais de uma sombra ao mesmo tempo para o mesmo elemento: </a:t>
            </a:r>
          </a:p>
          <a:p>
            <a:pPr>
              <a:buFont typeface="Arial" charset="0"/>
              <a:buNone/>
            </a:pPr>
            <a:r>
              <a:rPr lang="pt-BR" altLang="pt-BR" sz="2800" smtClean="0"/>
              <a:t>		p { text-shadow: 10px 10px 5px red, -5px -5px 4px red; } </a:t>
            </a:r>
          </a:p>
        </p:txBody>
      </p:sp>
    </p:spTree>
    <p:extLst>
      <p:ext uri="{BB962C8B-B14F-4D97-AF65-F5344CB8AC3E}">
        <p14:creationId xmlns="" xmlns:p14="http://schemas.microsoft.com/office/powerpoint/2010/main" val="3689866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BOX-SHADOW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Além de sombras em texto, podemos colocar sombras em qualquer elemento com </a:t>
            </a:r>
            <a:r>
              <a:rPr lang="pt-BR" altLang="pt-BR" dirty="0" err="1" smtClean="0"/>
              <a:t>box-shadow</a:t>
            </a:r>
            <a:r>
              <a:rPr lang="pt-BR" altLang="pt-BR" dirty="0" smtClean="0"/>
              <a:t> . A sintaxe é parecida com a do </a:t>
            </a:r>
          </a:p>
          <a:p>
            <a:pPr lvl="1"/>
            <a:r>
              <a:rPr lang="pt-BR" altLang="pt-BR" dirty="0" err="1" smtClean="0"/>
              <a:t>box-shadow</a:t>
            </a:r>
            <a:r>
              <a:rPr lang="pt-BR" altLang="pt-BR" dirty="0" smtClean="0"/>
              <a:t>: 20px 20px </a:t>
            </a:r>
            <a:r>
              <a:rPr lang="pt-BR" altLang="pt-BR" dirty="0" err="1" smtClean="0"/>
              <a:t>black</a:t>
            </a:r>
            <a:r>
              <a:rPr lang="pt-BR" altLang="pt-BR" dirty="0" smtClean="0"/>
              <a:t>;</a:t>
            </a:r>
          </a:p>
          <a:p>
            <a:r>
              <a:rPr lang="pt-BR" altLang="pt-BR" dirty="0" smtClean="0"/>
              <a:t>Podemos ainda passar um terceiro valor com o </a:t>
            </a:r>
            <a:r>
              <a:rPr lang="pt-BR" altLang="pt-BR" dirty="0" err="1" smtClean="0"/>
              <a:t>blur</a:t>
            </a:r>
            <a:r>
              <a:rPr lang="pt-BR" altLang="pt-BR" dirty="0" smtClean="0"/>
              <a:t>: </a:t>
            </a:r>
          </a:p>
          <a:p>
            <a:pPr lvl="1"/>
            <a:r>
              <a:rPr lang="pt-BR" altLang="pt-BR" dirty="0" err="1" smtClean="0"/>
              <a:t>box-shadow</a:t>
            </a:r>
            <a:r>
              <a:rPr lang="pt-BR" altLang="pt-BR" dirty="0" smtClean="0"/>
              <a:t>: 20px 20px 20px </a:t>
            </a:r>
            <a:r>
              <a:rPr lang="pt-BR" altLang="pt-BR" dirty="0" err="1" smtClean="0"/>
              <a:t>black</a:t>
            </a:r>
            <a:r>
              <a:rPr lang="pt-BR" altLang="pt-BR" dirty="0" smtClean="0"/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3442512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BOX-SHADOW</a:t>
            </a:r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Diferentemente do text-shadow , o box-shadow suporta ainda mais um valor que faz a sombra aumentar ou diminuir: </a:t>
            </a:r>
          </a:p>
          <a:p>
            <a:pPr lvl="1"/>
            <a:r>
              <a:rPr lang="pt-BR" altLang="pt-BR" smtClean="0"/>
              <a:t>box-shadow: 20px 20px 20px 30px black;</a:t>
            </a:r>
          </a:p>
          <a:p>
            <a:r>
              <a:rPr lang="pt-BR" altLang="pt-BR" smtClean="0"/>
              <a:t>Por fim, é possível usar a keyword inset para uma borda interna ao elemento: </a:t>
            </a:r>
          </a:p>
          <a:p>
            <a:pPr lvl="1"/>
            <a:r>
              <a:rPr lang="pt-BR" altLang="pt-BR" smtClean="0"/>
              <a:t>box-shadow: inset 0 0 40px black;</a:t>
            </a:r>
          </a:p>
        </p:txBody>
      </p:sp>
    </p:spTree>
    <p:extLst>
      <p:ext uri="{BB962C8B-B14F-4D97-AF65-F5344CB8AC3E}">
        <p14:creationId xmlns="" xmlns:p14="http://schemas.microsoft.com/office/powerpoint/2010/main" val="1189136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OPACIDADE E RGBA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Desde o CSS2 é possível mudar a opacidade de um elemento para que ele seja mais transparente com o uso da propriedade opacity .</a:t>
            </a:r>
          </a:p>
          <a:p>
            <a:r>
              <a:rPr lang="pt-BR" altLang="pt-BR" smtClean="0"/>
              <a:t>p { opacity: 0.3; }</a:t>
            </a:r>
          </a:p>
        </p:txBody>
      </p:sp>
    </p:spTree>
    <p:extLst>
      <p:ext uri="{BB962C8B-B14F-4D97-AF65-F5344CB8AC3E}">
        <p14:creationId xmlns="" xmlns:p14="http://schemas.microsoft.com/office/powerpoint/2010/main" val="1446482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OPACIDADE E RGBA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 dirty="0" smtClean="0"/>
              <a:t>No CSS3, além das cores </a:t>
            </a:r>
            <a:r>
              <a:rPr lang="pt-BR" altLang="pt-BR" sz="2400" dirty="0" err="1" smtClean="0"/>
              <a:t>hex</a:t>
            </a:r>
            <a:r>
              <a:rPr lang="pt-BR" altLang="pt-BR" sz="2400" dirty="0" smtClean="0"/>
              <a:t> normais (#FFFFFF pro branco), podemos criar cores a partir de seu valor RGB, passando o valor de cada canal (</a:t>
            </a:r>
            <a:r>
              <a:rPr lang="pt-BR" altLang="pt-BR" sz="2400" dirty="0" err="1" smtClean="0"/>
              <a:t>Red</a:t>
            </a:r>
            <a:r>
              <a:rPr lang="pt-BR" altLang="pt-BR" sz="2400" dirty="0" smtClean="0"/>
              <a:t>, Green, </a:t>
            </a:r>
            <a:r>
              <a:rPr lang="pt-BR" altLang="pt-BR" sz="2400" dirty="0" err="1" smtClean="0"/>
              <a:t>Blue</a:t>
            </a:r>
            <a:r>
              <a:rPr lang="pt-BR" altLang="pt-BR" sz="2400" dirty="0" smtClean="0"/>
              <a:t>) separadamente (valor entre 0 e 255): </a:t>
            </a:r>
          </a:p>
          <a:p>
            <a:r>
              <a:rPr lang="pt-BR" altLang="pt-BR" sz="2400" dirty="0" smtClean="0"/>
              <a:t>Porém, existe uma função chamada RGBA que recebe um quarto argumento, o chamado canal </a:t>
            </a:r>
            <a:r>
              <a:rPr lang="pt-BR" altLang="pt-BR" sz="2400" dirty="0" err="1" smtClean="0"/>
              <a:t>Alpha</a:t>
            </a:r>
            <a:r>
              <a:rPr lang="pt-BR" altLang="pt-BR" sz="2400" dirty="0" smtClean="0"/>
              <a:t>. Na prática, seria como a opacidade daquela cor (um valor entre 0 e 1):</a:t>
            </a:r>
          </a:p>
          <a:p>
            <a:pPr lvl="1"/>
            <a:r>
              <a:rPr lang="pt-BR" altLang="pt-BR" sz="2000" dirty="0" smtClean="0"/>
              <a:t> /* branco com 80% de opacidade */ </a:t>
            </a:r>
          </a:p>
          <a:p>
            <a:pPr lvl="1"/>
            <a:r>
              <a:rPr lang="pt-BR" altLang="pt-BR" sz="2000" dirty="0" err="1" smtClean="0"/>
              <a:t>color</a:t>
            </a:r>
            <a:r>
              <a:rPr lang="pt-BR" altLang="pt-BR" sz="2000" dirty="0" smtClean="0"/>
              <a:t>: </a:t>
            </a:r>
            <a:r>
              <a:rPr lang="pt-BR" altLang="pt-BR" sz="2000" dirty="0" err="1" smtClean="0"/>
              <a:t>rgba</a:t>
            </a:r>
            <a:r>
              <a:rPr lang="pt-BR" altLang="pt-BR" sz="2000" dirty="0" smtClean="0"/>
              <a:t>(255,255,255, 0.8); </a:t>
            </a:r>
          </a:p>
        </p:txBody>
      </p:sp>
    </p:spTree>
    <p:extLst>
      <p:ext uri="{BB962C8B-B14F-4D97-AF65-F5344CB8AC3E}">
        <p14:creationId xmlns="" xmlns:p14="http://schemas.microsoft.com/office/powerpoint/2010/main" val="3317496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OPACIDADE E RGBA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 smtClean="0"/>
              <a:t>Em foto, se queríamos apenas o fundo do texto em preto transluzente (o texto não). </a:t>
            </a:r>
          </a:p>
          <a:p>
            <a:r>
              <a:rPr lang="pt-BR" altLang="pt-BR" sz="2400" smtClean="0"/>
              <a:t>Em vez do opacity, podemos fazer então: </a:t>
            </a:r>
          </a:p>
          <a:p>
            <a:pPr lvl="1">
              <a:buFont typeface="Arial" charset="0"/>
              <a:buNone/>
            </a:pPr>
            <a:r>
              <a:rPr lang="pt-BR" altLang="pt-BR" sz="2000" smtClean="0"/>
              <a:t>p { </a:t>
            </a:r>
          </a:p>
          <a:p>
            <a:pPr lvl="1">
              <a:buFont typeface="Arial" charset="0"/>
              <a:buNone/>
            </a:pPr>
            <a:r>
              <a:rPr lang="pt-BR" altLang="pt-BR" sz="2000" smtClean="0"/>
              <a:t>background-color: rgba(0,0,0,0.3); </a:t>
            </a:r>
          </a:p>
          <a:p>
            <a:pPr lvl="1">
              <a:buFont typeface="Arial" charset="0"/>
              <a:buNone/>
            </a:pPr>
            <a:r>
              <a:rPr lang="pt-BR" altLang="pt-BR" sz="2000" smtClean="0"/>
              <a:t>color: white; </a:t>
            </a:r>
          </a:p>
          <a:p>
            <a:pPr lvl="1">
              <a:buFont typeface="Arial" charset="0"/>
              <a:buNone/>
            </a:pPr>
            <a:r>
              <a:rPr lang="pt-BR" altLang="pt-BR" sz="2000" smtClean="0"/>
              <a:t>} </a:t>
            </a:r>
            <a:endParaRPr lang="pt-BR" altLang="pt-BR" sz="1600" smtClean="0"/>
          </a:p>
        </p:txBody>
      </p:sp>
    </p:spTree>
    <p:extLst>
      <p:ext uri="{BB962C8B-B14F-4D97-AF65-F5344CB8AC3E}">
        <p14:creationId xmlns="" xmlns:p14="http://schemas.microsoft.com/office/powerpoint/2010/main" val="298310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Agendar Avaliação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04888"/>
            <a:ext cx="8229600" cy="3889375"/>
          </a:xfrm>
        </p:spPr>
        <p:txBody>
          <a:bodyPr/>
          <a:lstStyle/>
          <a:p>
            <a:r>
              <a:rPr lang="pt-BR" sz="2800" dirty="0" smtClean="0"/>
              <a:t>Avaliação 2 – Data: 25/06/2020</a:t>
            </a:r>
          </a:p>
          <a:p>
            <a:pPr lvl="1"/>
            <a:r>
              <a:rPr lang="pt-BR" dirty="0" smtClean="0"/>
              <a:t>Trabalho prático: Desenvolver um site de tema livre, com no mínimo 4 páginas web;</a:t>
            </a:r>
          </a:p>
          <a:p>
            <a:pPr lvl="1"/>
            <a:r>
              <a:rPr lang="pt-BR" dirty="0" smtClean="0"/>
              <a:t>Cada página web com textos bem desenvolvidos, no mínimo duas telas por páginas </a:t>
            </a:r>
            <a:r>
              <a:rPr lang="pt-BR" dirty="0" err="1" smtClean="0"/>
              <a:t>html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Dispor no site no mínimo uma codificação que englobem 70% do conteúdo exposto nas aulas;</a:t>
            </a:r>
          </a:p>
          <a:p>
            <a:pPr lvl="1"/>
            <a:r>
              <a:rPr lang="pt-BR" dirty="0" smtClean="0"/>
              <a:t>O site de ser harmônico, usual e responsivo;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Comentário no CSS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/* Isso é somente uma observação */</a:t>
            </a:r>
          </a:p>
          <a:p>
            <a:r>
              <a:rPr lang="pt-BR" altLang="pt-BR" smtClean="0"/>
              <a:t>/* Esse código não interfere no sistema */</a:t>
            </a:r>
          </a:p>
          <a:p>
            <a:r>
              <a:rPr lang="pt-BR" altLang="pt-BR" smtClean="0"/>
              <a:t>/* O navegar não ler os comentários e não mostrar em lugar algum */</a:t>
            </a:r>
          </a:p>
        </p:txBody>
      </p:sp>
    </p:spTree>
    <p:extLst>
      <p:ext uri="{BB962C8B-B14F-4D97-AF65-F5344CB8AC3E}">
        <p14:creationId xmlns="" xmlns:p14="http://schemas.microsoft.com/office/powerpoint/2010/main" val="6080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Comentário no HTML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&lt;!-- Isso é somente uma observação --&gt;</a:t>
            </a:r>
          </a:p>
          <a:p>
            <a:r>
              <a:rPr lang="pt-BR" altLang="pt-BR" dirty="0" smtClean="0"/>
              <a:t>&lt;!--</a:t>
            </a:r>
            <a:br>
              <a:rPr lang="pt-BR" altLang="pt-BR" dirty="0" smtClean="0"/>
            </a:br>
            <a:r>
              <a:rPr lang="pt-BR" altLang="pt-BR" dirty="0" smtClean="0"/>
              <a:t>&lt;p&gt;Este </a:t>
            </a:r>
            <a:r>
              <a:rPr lang="pt-BR" altLang="pt-BR" dirty="0" err="1" smtClean="0"/>
              <a:t>paragrafo</a:t>
            </a:r>
            <a:r>
              <a:rPr lang="pt-BR" altLang="pt-BR" dirty="0" smtClean="0"/>
              <a:t> não será mostrado na tela</a:t>
            </a:r>
            <a:br>
              <a:rPr lang="pt-BR" altLang="pt-BR" dirty="0" smtClean="0"/>
            </a:br>
            <a:r>
              <a:rPr lang="pt-BR" altLang="pt-BR" dirty="0" smtClean="0"/>
              <a:t>&lt;/p&gt;</a:t>
            </a:r>
            <a:br>
              <a:rPr lang="pt-BR" altLang="pt-BR" dirty="0" smtClean="0"/>
            </a:br>
            <a:r>
              <a:rPr lang="pt-BR" altLang="pt-BR" dirty="0" smtClean="0">
                <a:sym typeface="Wingdings" pitchFamily="2" charset="2"/>
              </a:rPr>
              <a:t>--&gt;</a:t>
            </a:r>
            <a:endParaRPr lang="pt-BR" alt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71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 VALOR INHERIT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058863"/>
            <a:ext cx="4608513" cy="3744912"/>
          </a:xfrm>
        </p:spPr>
        <p:txBody>
          <a:bodyPr/>
          <a:lstStyle/>
          <a:p>
            <a:r>
              <a:rPr lang="pt-BR" altLang="pt-BR" sz="2800" smtClean="0"/>
              <a:t>Queremos que a imagem preencha todo o espaço da div, mas as propriedades width e height não são aplicadas em cascata, sendo assim, somos obrigados a definir o tamanho da imagem manualmente:</a:t>
            </a:r>
          </a:p>
        </p:txBody>
      </p:sp>
      <p:sp>
        <p:nvSpPr>
          <p:cNvPr id="6148" name="CaixaDeTexto 4"/>
          <p:cNvSpPr txBox="1">
            <a:spLocks noChangeArrowheads="1"/>
          </p:cNvSpPr>
          <p:nvPr/>
        </p:nvSpPr>
        <p:spPr bwMode="auto">
          <a:xfrm>
            <a:off x="4921250" y="1203325"/>
            <a:ext cx="41179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dirty="0"/>
              <a:t>&lt;</a:t>
            </a:r>
            <a:r>
              <a:rPr lang="pt-BR" altLang="pt-BR" sz="2400" dirty="0" err="1"/>
              <a:t>div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style</a:t>
            </a:r>
            <a:r>
              <a:rPr lang="pt-BR" altLang="pt-BR" sz="2400" dirty="0"/>
              <a:t>="</a:t>
            </a:r>
            <a:r>
              <a:rPr lang="pt-BR" altLang="pt-BR" sz="2400" dirty="0" err="1"/>
              <a:t>border</a:t>
            </a:r>
            <a:r>
              <a:rPr lang="pt-BR" altLang="pt-BR" sz="2400" dirty="0"/>
              <a:t>: 2px </a:t>
            </a:r>
            <a:r>
              <a:rPr lang="pt-BR" altLang="pt-BR" sz="2400" dirty="0" err="1"/>
              <a:t>solid</a:t>
            </a:r>
            <a:r>
              <a:rPr lang="pt-BR" altLang="pt-BR" sz="2400" dirty="0"/>
              <a:t>; </a:t>
            </a:r>
            <a:r>
              <a:rPr lang="pt-BR" altLang="pt-BR" sz="2400" dirty="0" err="1"/>
              <a:t>border</a:t>
            </a:r>
            <a:r>
              <a:rPr lang="pt-BR" altLang="pt-BR" sz="2400" dirty="0"/>
              <a:t>-color: </a:t>
            </a:r>
            <a:r>
              <a:rPr lang="pt-BR" altLang="pt-BR" sz="2400" dirty="0" err="1"/>
              <a:t>red</a:t>
            </a:r>
            <a:r>
              <a:rPr lang="pt-BR" altLang="pt-BR" sz="2400" dirty="0"/>
              <a:t>; </a:t>
            </a:r>
            <a:r>
              <a:rPr lang="pt-BR" altLang="pt-BR" sz="2400" dirty="0" err="1"/>
              <a:t>width</a:t>
            </a:r>
            <a:r>
              <a:rPr lang="pt-BR" altLang="pt-BR" sz="2400" dirty="0"/>
              <a:t>: 500px; </a:t>
            </a:r>
            <a:r>
              <a:rPr lang="pt-BR" altLang="pt-BR" sz="2400" dirty="0" err="1"/>
              <a:t>height</a:t>
            </a:r>
            <a:r>
              <a:rPr lang="pt-BR" altLang="pt-BR" sz="2400" dirty="0"/>
              <a:t>: 500px;"&gt;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&lt;</a:t>
            </a:r>
            <a:r>
              <a:rPr lang="pt-BR" altLang="pt-BR" sz="2400" dirty="0" err="1"/>
              <a:t>img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style</a:t>
            </a:r>
            <a:r>
              <a:rPr lang="pt-BR" altLang="pt-BR" sz="2400" dirty="0"/>
              <a:t>="</a:t>
            </a:r>
            <a:r>
              <a:rPr lang="pt-BR" altLang="pt-BR" sz="2400" dirty="0" err="1"/>
              <a:t>width</a:t>
            </a:r>
            <a:r>
              <a:rPr lang="pt-BR" altLang="pt-BR" sz="2400" dirty="0"/>
              <a:t>: 500px; </a:t>
            </a:r>
            <a:r>
              <a:rPr lang="pt-BR" altLang="pt-BR" sz="2400" dirty="0" err="1"/>
              <a:t>height</a:t>
            </a:r>
            <a:r>
              <a:rPr lang="pt-BR" altLang="pt-BR" sz="2400" dirty="0"/>
              <a:t>: 500px;“ </a:t>
            </a:r>
            <a:r>
              <a:rPr lang="pt-BR" altLang="pt-BR" sz="2400" dirty="0" err="1"/>
              <a:t>src</a:t>
            </a:r>
            <a:r>
              <a:rPr lang="pt-BR" altLang="pt-BR" sz="2400" dirty="0"/>
              <a:t>="</a:t>
            </a:r>
            <a:r>
              <a:rPr lang="pt-BR" altLang="pt-BR" sz="2400" dirty="0" err="1"/>
              <a:t>img</a:t>
            </a:r>
            <a:r>
              <a:rPr lang="pt-BR" altLang="pt-BR" sz="2400" dirty="0"/>
              <a:t>/eu.jpg" </a:t>
            </a:r>
            <a:r>
              <a:rPr lang="pt-BR" altLang="pt-BR" sz="2400" dirty="0" err="1"/>
              <a:t>alt</a:t>
            </a:r>
            <a:r>
              <a:rPr lang="pt-BR" altLang="pt-BR" sz="2400" dirty="0"/>
              <a:t>="Minha foto" </a:t>
            </a:r>
            <a:r>
              <a:rPr lang="pt-BR" altLang="pt-BR" sz="2400" dirty="0" err="1"/>
              <a:t>class</a:t>
            </a:r>
            <a:r>
              <a:rPr lang="pt-BR" altLang="pt-BR" sz="2400" dirty="0"/>
              <a:t>="minha-foto"&gt;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&lt;/</a:t>
            </a:r>
            <a:r>
              <a:rPr lang="pt-BR" altLang="pt-BR" sz="2400" dirty="0" err="1"/>
              <a:t>div</a:t>
            </a:r>
            <a:r>
              <a:rPr lang="pt-BR" altLang="pt-BR" sz="2400" dirty="0"/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2630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 VALOR INHERIT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8863"/>
            <a:ext cx="4851275" cy="3744912"/>
          </a:xfrm>
        </p:spPr>
        <p:txBody>
          <a:bodyPr/>
          <a:lstStyle/>
          <a:p>
            <a:r>
              <a:rPr lang="pt-BR" altLang="pt-BR" sz="2500" dirty="0" smtClean="0"/>
              <a:t>O valor </a:t>
            </a:r>
            <a:r>
              <a:rPr lang="pt-BR" altLang="pt-BR" sz="2500" dirty="0" err="1" smtClean="0"/>
              <a:t>inherit</a:t>
            </a:r>
            <a:r>
              <a:rPr lang="pt-BR" altLang="pt-BR" sz="2500" dirty="0" smtClean="0"/>
              <a:t> indica para o elemento filho que ele deve utilizar o mesmo valor presente no elemento pai, sendo assim, toda vez que o tamanho do elemento pai for alterado, automaticamente o elemento filho herdará o novo valor, facilitando assim, a manutenção do código. </a:t>
            </a:r>
          </a:p>
        </p:txBody>
      </p:sp>
      <p:sp>
        <p:nvSpPr>
          <p:cNvPr id="7172" name="CaixaDeTexto 4"/>
          <p:cNvSpPr txBox="1">
            <a:spLocks noChangeArrowheads="1"/>
          </p:cNvSpPr>
          <p:nvPr/>
        </p:nvSpPr>
        <p:spPr bwMode="auto">
          <a:xfrm>
            <a:off x="5030788" y="1131888"/>
            <a:ext cx="4119562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dirty="0"/>
              <a:t>&lt;</a:t>
            </a:r>
            <a:r>
              <a:rPr lang="pt-BR" altLang="pt-BR" sz="2400" dirty="0" err="1"/>
              <a:t>div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style</a:t>
            </a:r>
            <a:r>
              <a:rPr lang="pt-BR" altLang="pt-BR" sz="2400" dirty="0"/>
              <a:t>="</a:t>
            </a:r>
            <a:r>
              <a:rPr lang="pt-BR" altLang="pt-BR" sz="2400" dirty="0" err="1"/>
              <a:t>border</a:t>
            </a:r>
            <a:r>
              <a:rPr lang="pt-BR" altLang="pt-BR" sz="2400" dirty="0"/>
              <a:t>: 2px </a:t>
            </a:r>
            <a:r>
              <a:rPr lang="pt-BR" altLang="pt-BR" sz="2400" dirty="0" err="1"/>
              <a:t>solid</a:t>
            </a:r>
            <a:r>
              <a:rPr lang="pt-BR" altLang="pt-BR" sz="2400" dirty="0"/>
              <a:t>; </a:t>
            </a:r>
            <a:r>
              <a:rPr lang="pt-BR" altLang="pt-BR" sz="2400" dirty="0" err="1"/>
              <a:t>border</a:t>
            </a:r>
            <a:r>
              <a:rPr lang="pt-BR" altLang="pt-BR" sz="2400" dirty="0"/>
              <a:t>-color: </a:t>
            </a:r>
            <a:r>
              <a:rPr lang="pt-BR" altLang="pt-BR" sz="2400" dirty="0" err="1"/>
              <a:t>red</a:t>
            </a:r>
            <a:r>
              <a:rPr lang="pt-BR" altLang="pt-BR" sz="2400" dirty="0"/>
              <a:t>; </a:t>
            </a:r>
            <a:r>
              <a:rPr lang="pt-BR" altLang="pt-BR" sz="2400" dirty="0" err="1"/>
              <a:t>width</a:t>
            </a:r>
            <a:r>
              <a:rPr lang="pt-BR" altLang="pt-BR" sz="2400" dirty="0"/>
              <a:t>: 500px; </a:t>
            </a:r>
            <a:r>
              <a:rPr lang="pt-BR" altLang="pt-BR" sz="2400" dirty="0" err="1"/>
              <a:t>height</a:t>
            </a:r>
            <a:r>
              <a:rPr lang="pt-BR" altLang="pt-BR" sz="2400" dirty="0"/>
              <a:t>: 500px;"&gt;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&lt;</a:t>
            </a:r>
            <a:r>
              <a:rPr lang="pt-BR" altLang="pt-BR" sz="2400" dirty="0" err="1"/>
              <a:t>img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style</a:t>
            </a:r>
            <a:r>
              <a:rPr lang="pt-BR" altLang="pt-BR" sz="2400" dirty="0"/>
              <a:t>="</a:t>
            </a:r>
            <a:r>
              <a:rPr lang="pt-BR" altLang="pt-BR" sz="2400" dirty="0" err="1"/>
              <a:t>width</a:t>
            </a:r>
            <a:r>
              <a:rPr lang="pt-BR" altLang="pt-BR" sz="2400" dirty="0"/>
              <a:t>: </a:t>
            </a:r>
            <a:r>
              <a:rPr lang="pt-BR" altLang="pt-BR" sz="2400" dirty="0" err="1"/>
              <a:t>inherit</a:t>
            </a:r>
            <a:r>
              <a:rPr lang="pt-BR" altLang="pt-BR" sz="2400" dirty="0"/>
              <a:t>; </a:t>
            </a:r>
            <a:r>
              <a:rPr lang="pt-BR" altLang="pt-BR" sz="2400" dirty="0" err="1"/>
              <a:t>height</a:t>
            </a:r>
            <a:r>
              <a:rPr lang="pt-BR" altLang="pt-BR" sz="2400" dirty="0"/>
              <a:t>: </a:t>
            </a:r>
            <a:r>
              <a:rPr lang="pt-BR" altLang="pt-BR" sz="2400" dirty="0" err="1"/>
              <a:t>inherit</a:t>
            </a:r>
            <a:r>
              <a:rPr lang="pt-BR" altLang="pt-BR" sz="2400" dirty="0"/>
              <a:t>;“ </a:t>
            </a:r>
            <a:r>
              <a:rPr lang="pt-BR" altLang="pt-BR" sz="2400" dirty="0" err="1"/>
              <a:t>src</a:t>
            </a:r>
            <a:r>
              <a:rPr lang="pt-BR" altLang="pt-BR" sz="2400" dirty="0"/>
              <a:t>="</a:t>
            </a:r>
            <a:r>
              <a:rPr lang="pt-BR" altLang="pt-BR" sz="2400" dirty="0" err="1"/>
              <a:t>img</a:t>
            </a:r>
            <a:r>
              <a:rPr lang="pt-BR" altLang="pt-BR" sz="2400" dirty="0"/>
              <a:t>/eu.jpg" </a:t>
            </a:r>
            <a:r>
              <a:rPr lang="pt-BR" altLang="pt-BR" sz="2400" dirty="0" err="1"/>
              <a:t>alt</a:t>
            </a:r>
            <a:r>
              <a:rPr lang="pt-BR" altLang="pt-BR" sz="2400" dirty="0"/>
              <a:t>="Minha foto" </a:t>
            </a:r>
            <a:r>
              <a:rPr lang="pt-BR" altLang="pt-BR" sz="2400" dirty="0" err="1"/>
              <a:t>class</a:t>
            </a:r>
            <a:r>
              <a:rPr lang="pt-BR" altLang="pt-BR" sz="2400" dirty="0"/>
              <a:t>="minha-foto"&gt;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&lt;/</a:t>
            </a:r>
            <a:r>
              <a:rPr lang="pt-BR" altLang="pt-BR" sz="2400" dirty="0" err="1"/>
              <a:t>div</a:t>
            </a:r>
            <a:r>
              <a:rPr lang="pt-BR" altLang="pt-BR" sz="2400" dirty="0"/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0862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Background-repeat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915988"/>
            <a:ext cx="76295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317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1556</Words>
  <Application>Microsoft Office PowerPoint</Application>
  <PresentationFormat>Apresentação na tela (16:9)</PresentationFormat>
  <Paragraphs>234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Slide 1</vt:lpstr>
      <vt:lpstr>Antiga Avaliação</vt:lpstr>
      <vt:lpstr>Nova Avaliação</vt:lpstr>
      <vt:lpstr>Agendar Avaliação</vt:lpstr>
      <vt:lpstr>Comentário no CSS</vt:lpstr>
      <vt:lpstr>Comentário no HTML</vt:lpstr>
      <vt:lpstr>O VALOR INHERIT</vt:lpstr>
      <vt:lpstr>O VALOR INHERIT</vt:lpstr>
      <vt:lpstr>Background-repeat</vt:lpstr>
      <vt:lpstr>Background-repeat</vt:lpstr>
      <vt:lpstr>Seletor de filho direto</vt:lpstr>
      <vt:lpstr>Seletor de filho direto</vt:lpstr>
      <vt:lpstr>Seletor de filho direto</vt:lpstr>
      <vt:lpstr>CSS Negação</vt:lpstr>
      <vt:lpstr>CSS Negação</vt:lpstr>
      <vt:lpstr>PSEUDO-CLASSES</vt:lpstr>
      <vt:lpstr>PSEUDO-CLASSES</vt:lpstr>
      <vt:lpstr>PSEUDO-CLASSES</vt:lpstr>
      <vt:lpstr>nth-child</vt:lpstr>
      <vt:lpstr>nth-child</vt:lpstr>
      <vt:lpstr>Pseudo classes de estado</vt:lpstr>
      <vt:lpstr>Pseudo classes de estado</vt:lpstr>
      <vt:lpstr>PSEUDO ELEMENTOS</vt:lpstr>
      <vt:lpstr>PSEUDO ELEMENTOS</vt:lpstr>
      <vt:lpstr>Novos conteúdos after e before.</vt:lpstr>
      <vt:lpstr>Novos conteúdos after e before.</vt:lpstr>
      <vt:lpstr>BORDER-RADIUS</vt:lpstr>
      <vt:lpstr>BORDER-RADIUS</vt:lpstr>
      <vt:lpstr>TEXT-SHADOW</vt:lpstr>
      <vt:lpstr>TEXT-SHADOW</vt:lpstr>
      <vt:lpstr>BOX-SHADOW</vt:lpstr>
      <vt:lpstr>BOX-SHADOW</vt:lpstr>
      <vt:lpstr>OPACIDADE E RGBA</vt:lpstr>
      <vt:lpstr>OPACIDADE E RGBA</vt:lpstr>
      <vt:lpstr>OPACIDADE E RGBA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Klebis Bovo</dc:creator>
  <cp:lastModifiedBy>Danilo Queiroz</cp:lastModifiedBy>
  <cp:revision>121</cp:revision>
  <dcterms:created xsi:type="dcterms:W3CDTF">2016-05-31T18:00:30Z</dcterms:created>
  <dcterms:modified xsi:type="dcterms:W3CDTF">2020-03-26T03:48:13Z</dcterms:modified>
</cp:coreProperties>
</file>