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Libre Franklin"/>
      <p:regular r:id="rId23"/>
      <p:bold r:id="rId24"/>
      <p:italic r:id="rId25"/>
      <p:boldItalic r:id="rId26"/>
    </p:embeddedFont>
    <p:embeddedFont>
      <p:font typeface="Source Code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ipkpUcIL580CZZwGC/IkNtPj5P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LibreFranklin-bold.fntdata"/><Relationship Id="rId23" Type="http://schemas.openxmlformats.org/officeDocument/2006/relationships/font" Target="fonts/LibreFranklin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ibreFranklin-boldItalic.fntdata"/><Relationship Id="rId25" Type="http://schemas.openxmlformats.org/officeDocument/2006/relationships/font" Target="fonts/LibreFranklin-italic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0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8" name="Google Shape;18;p20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20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0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0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" name="Google Shape;33;p22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4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4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7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27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27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2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8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2" name="Google Shape;72;p28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8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6" name="Google Shape;76;p2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19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unitins.br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pt-BR"/>
              <a:t>TÓPICOS EM PROGRAMAÇÃO I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pt-BR"/>
              <a:t>Professor: Jânio Elias Teixeira Júnior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ctrTitle"/>
          </p:nvPr>
        </p:nvSpPr>
        <p:spPr>
          <a:xfrm>
            <a:off x="1838125" y="2394846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pt-BR"/>
              <a:t>FORMULÁRIO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/>
              <a:t>Formulário</a:t>
            </a:r>
            <a:endParaRPr/>
          </a:p>
        </p:txBody>
      </p:sp>
      <p:sp>
        <p:nvSpPr>
          <p:cNvPr id="175" name="Google Shape;175;p1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pt-BR" sz="2800"/>
              <a:t>O elemento HTML </a:t>
            </a:r>
            <a:r>
              <a:rPr b="1" i="1" lang="pt-BR" sz="2800"/>
              <a:t>&lt;form&gt; </a:t>
            </a:r>
            <a:r>
              <a:rPr lang="pt-BR" sz="2800"/>
              <a:t>define um formulário que é usado para enviar os dados ao servidor de aplicação.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lang="pt-BR" sz="2800"/>
              <a:t>Campos texto;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lang="pt-BR" sz="2800"/>
              <a:t>Caixas de seleção;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lang="pt-BR" sz="2800"/>
              <a:t>Botões de opção;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lang="pt-BR" sz="2800"/>
              <a:t>Botões de envio;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lang="pt-BR" sz="2800"/>
              <a:t>Etc.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/>
              <a:t>Formulário</a:t>
            </a:r>
            <a:endParaRPr/>
          </a:p>
        </p:txBody>
      </p:sp>
      <p:pic>
        <p:nvPicPr>
          <p:cNvPr id="181" name="Google Shape;18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7850" y="1633300"/>
            <a:ext cx="9109598" cy="48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/>
              <a:t>Formulário</a:t>
            </a:r>
            <a:endParaRPr/>
          </a:p>
        </p:txBody>
      </p:sp>
      <p:pic>
        <p:nvPicPr>
          <p:cNvPr id="187" name="Google Shape;1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1300" y="1710899"/>
            <a:ext cx="7966876" cy="45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/>
              <a:t>Formulário</a:t>
            </a:r>
            <a:endParaRPr/>
          </a:p>
        </p:txBody>
      </p:sp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1371600" y="2286000"/>
            <a:ext cx="10560600" cy="4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pt-BR" sz="2400"/>
              <a:t>Atributos de um </a:t>
            </a:r>
            <a:r>
              <a:rPr b="1" i="1" lang="pt-BR" sz="2400"/>
              <a:t>&lt;form&gt;: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–"/>
            </a:pPr>
            <a:r>
              <a:rPr lang="pt-BR" sz="2400">
                <a:solidFill>
                  <a:srgbClr val="00B050"/>
                </a:solidFill>
              </a:rPr>
              <a:t>method</a:t>
            </a:r>
            <a:r>
              <a:rPr lang="pt-BR" sz="2400"/>
              <a:t>: </a:t>
            </a:r>
            <a:r>
              <a:rPr lang="pt-BR" sz="2400">
                <a:solidFill>
                  <a:srgbClr val="FFC000"/>
                </a:solidFill>
              </a:rPr>
              <a:t>get</a:t>
            </a:r>
            <a:r>
              <a:rPr lang="pt-BR" sz="2400">
                <a:solidFill>
                  <a:schemeClr val="dk1"/>
                </a:solidFill>
              </a:rPr>
              <a:t>/</a:t>
            </a:r>
            <a:r>
              <a:rPr lang="pt-BR" sz="2400">
                <a:solidFill>
                  <a:srgbClr val="FFC000"/>
                </a:solidFill>
              </a:rPr>
              <a:t>post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–"/>
            </a:pPr>
            <a:r>
              <a:rPr lang="pt-BR" sz="2400">
                <a:solidFill>
                  <a:srgbClr val="00B050"/>
                </a:solidFill>
              </a:rPr>
              <a:t>action</a:t>
            </a:r>
            <a:r>
              <a:rPr lang="pt-BR" sz="2400"/>
              <a:t>: </a:t>
            </a:r>
            <a:r>
              <a:rPr lang="pt-BR" sz="2400">
                <a:solidFill>
                  <a:srgbClr val="FFC000"/>
                </a:solidFill>
              </a:rPr>
              <a:t>url</a:t>
            </a:r>
            <a:endParaRPr sz="2400">
              <a:solidFill>
                <a:srgbClr val="FFC000"/>
              </a:solidFill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600"/>
              <a:buChar char="■"/>
            </a:pPr>
            <a:r>
              <a:rPr lang="pt-BR" sz="2600"/>
              <a:t>Onde os dados do formulário são enviados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–"/>
            </a:pPr>
            <a:r>
              <a:rPr lang="pt-BR" sz="2400">
                <a:solidFill>
                  <a:srgbClr val="00B050"/>
                </a:solidFill>
              </a:rPr>
              <a:t>target</a:t>
            </a:r>
            <a:r>
              <a:rPr lang="pt-BR" sz="2400"/>
              <a:t>: </a:t>
            </a:r>
            <a:r>
              <a:rPr lang="pt-BR" sz="2400">
                <a:solidFill>
                  <a:srgbClr val="FFC000"/>
                </a:solidFill>
              </a:rPr>
              <a:t>_self</a:t>
            </a:r>
            <a:r>
              <a:rPr lang="pt-BR" sz="2400"/>
              <a:t>/</a:t>
            </a:r>
            <a:r>
              <a:rPr lang="pt-BR" sz="2400">
                <a:solidFill>
                  <a:srgbClr val="FFC000"/>
                </a:solidFill>
              </a:rPr>
              <a:t>_blank</a:t>
            </a:r>
            <a:endParaRPr sz="2400">
              <a:solidFill>
                <a:srgbClr val="FFC000"/>
              </a:solidFill>
            </a:endParaRPr>
          </a:p>
          <a:p>
            <a:pPr indent="-434848" lvl="1" marL="9144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600"/>
              <a:buChar char="–"/>
            </a:pPr>
            <a:r>
              <a:rPr lang="pt-BR" sz="2600"/>
              <a:t>Especifica onde será o retorno da submissão do formulário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pt-BR" sz="2400"/>
              <a:t>Exemplo: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446FBD"/>
              </a:buClr>
              <a:buSzPts val="2400"/>
              <a:buChar char="–"/>
            </a:pPr>
            <a:r>
              <a:rPr i="0" lang="pt-BR" sz="2400">
                <a:solidFill>
                  <a:srgbClr val="446F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&lt;form</a:t>
            </a:r>
            <a:r>
              <a:rPr i="0" lang="pt-BR" sz="2400">
                <a:solidFill>
                  <a:srgbClr val="53535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pt-BR" sz="2400">
                <a:solidFill>
                  <a:srgbClr val="6D86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action</a:t>
            </a:r>
            <a:r>
              <a:rPr i="0" lang="pt-BR" sz="2400">
                <a:solidFill>
                  <a:srgbClr val="53535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i="0" lang="pt-BR" sz="2400">
                <a:solidFill>
                  <a:srgbClr val="E8850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"index.html"</a:t>
            </a:r>
            <a:r>
              <a:rPr i="0" lang="pt-BR" sz="2400">
                <a:solidFill>
                  <a:srgbClr val="53535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pt-BR" sz="2400">
                <a:solidFill>
                  <a:srgbClr val="6D86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method</a:t>
            </a:r>
            <a:r>
              <a:rPr i="0" lang="pt-BR" sz="2400">
                <a:solidFill>
                  <a:srgbClr val="53535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i="0" lang="pt-BR" sz="2400">
                <a:solidFill>
                  <a:srgbClr val="E8850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"get"</a:t>
            </a:r>
            <a:r>
              <a:rPr i="0" lang="pt-BR" sz="2400">
                <a:solidFill>
                  <a:srgbClr val="53535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pt-BR" sz="2400">
                <a:solidFill>
                  <a:srgbClr val="6D86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target</a:t>
            </a:r>
            <a:r>
              <a:rPr i="0" lang="pt-BR" sz="2400">
                <a:solidFill>
                  <a:srgbClr val="53535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i="0" lang="pt-BR" sz="2400">
                <a:solidFill>
                  <a:srgbClr val="E8850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"_self"</a:t>
            </a:r>
            <a:r>
              <a:rPr i="0" lang="pt-BR" sz="2400">
                <a:solidFill>
                  <a:srgbClr val="446F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/>
              <a:t>Quando usar os método GET e POST ?</a:t>
            </a:r>
            <a:endParaRPr/>
          </a:p>
        </p:txBody>
      </p:sp>
      <p:sp>
        <p:nvSpPr>
          <p:cNvPr id="199" name="Google Shape;199;p1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pt-BR"/>
              <a:t>Detalhes GET: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0" lang="pt-BR"/>
              <a:t>/index.html</a:t>
            </a:r>
            <a:r>
              <a:rPr b="1" i="0" lang="pt-BR"/>
              <a:t>?</a:t>
            </a:r>
            <a:r>
              <a:rPr i="0" lang="pt-BR"/>
              <a:t>nome</a:t>
            </a:r>
            <a:r>
              <a:rPr b="1" i="0" lang="pt-BR"/>
              <a:t>=</a:t>
            </a:r>
            <a:r>
              <a:rPr i="0" lang="pt-BR"/>
              <a:t>Pedro</a:t>
            </a:r>
            <a:r>
              <a:rPr b="1" i="0" lang="pt-BR"/>
              <a:t>&amp;</a:t>
            </a:r>
            <a:r>
              <a:rPr i="0" lang="pt-BR"/>
              <a:t>sobrenome</a:t>
            </a:r>
            <a:r>
              <a:rPr b="1" i="0" lang="pt-BR"/>
              <a:t>=</a:t>
            </a:r>
            <a:r>
              <a:rPr i="0" lang="pt-BR"/>
              <a:t>Silva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0" lang="pt-BR"/>
              <a:t>Anexa dados do formulário em pares (</a:t>
            </a:r>
            <a:r>
              <a:rPr b="1" i="0" lang="pt-BR"/>
              <a:t>nome</a:t>
            </a:r>
            <a:r>
              <a:rPr i="0" lang="pt-BR"/>
              <a:t> e </a:t>
            </a:r>
            <a:r>
              <a:rPr b="1" i="0" lang="pt-BR"/>
              <a:t>valor</a:t>
            </a:r>
            <a:r>
              <a:rPr i="0" lang="pt-BR"/>
              <a:t>)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0" lang="pt-BR"/>
              <a:t>O comprimento da </a:t>
            </a:r>
            <a:r>
              <a:rPr b="1" i="0" lang="pt-BR"/>
              <a:t>URL</a:t>
            </a:r>
            <a:r>
              <a:rPr i="0" lang="pt-BR"/>
              <a:t> é limitado (cerca de </a:t>
            </a:r>
            <a:r>
              <a:rPr b="1" i="0" lang="pt-BR"/>
              <a:t>3000</a:t>
            </a:r>
            <a:r>
              <a:rPr i="0" lang="pt-BR"/>
              <a:t> caracteres)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0" lang="pt-BR"/>
              <a:t>Não utilizar para dados confidenciais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0" lang="pt-BR"/>
              <a:t>Geralmente utilizado para dados não seguros (ex. dados de consulta)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pt-BR"/>
              <a:t>Detalhes POST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0" lang="pt-BR"/>
              <a:t>Não exibe os dados do formulário na URL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0" lang="pt-BR"/>
              <a:t>Não possui limitação de tamanho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/>
              <a:t>Trabalho</a:t>
            </a:r>
            <a:endParaRPr/>
          </a:p>
        </p:txBody>
      </p:sp>
      <p:sp>
        <p:nvSpPr>
          <p:cNvPr id="205" name="Google Shape;205;p16"/>
          <p:cNvSpPr txBox="1"/>
          <p:nvPr>
            <p:ph idx="1" type="body"/>
          </p:nvPr>
        </p:nvSpPr>
        <p:spPr>
          <a:xfrm>
            <a:off x="1295400" y="1638300"/>
            <a:ext cx="10323300" cy="48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309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pt-BR" sz="1800"/>
              <a:t>Criar uma página xHTML(JSF)  de contatos. O formulário deve conter as seguintes informações:</a:t>
            </a:r>
            <a:endParaRPr sz="2300"/>
          </a:p>
          <a:p>
            <a:pPr indent="-40309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pt-BR" sz="1800"/>
              <a:t>Nome;</a:t>
            </a:r>
            <a:endParaRPr sz="2300"/>
          </a:p>
          <a:p>
            <a:pPr indent="-40309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pt-BR" sz="1800"/>
              <a:t>E-mail;</a:t>
            </a:r>
            <a:endParaRPr sz="2300"/>
          </a:p>
          <a:p>
            <a:pPr indent="-40309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pt-BR" sz="1800"/>
              <a:t>Mensagem; e </a:t>
            </a:r>
            <a:endParaRPr sz="2300"/>
          </a:p>
          <a:p>
            <a:pPr indent="-40309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pt-BR" sz="1800"/>
              <a:t>Botão para enviar.</a:t>
            </a:r>
            <a:endParaRPr sz="2300"/>
          </a:p>
          <a:p>
            <a:pPr indent="-40309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pt-BR" sz="1800"/>
              <a:t>Aplique um CSS nos componentes e página (pode utilizar bootstrap);</a:t>
            </a:r>
            <a:endParaRPr sz="2300"/>
          </a:p>
          <a:p>
            <a:pPr indent="-40309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pt-BR" sz="1800"/>
              <a:t>Arquivos: ContatoController.java, contato.xhtml e style.css (ou bootstrap);</a:t>
            </a:r>
            <a:endParaRPr sz="2300"/>
          </a:p>
          <a:p>
            <a:pPr indent="-40309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pt-BR" sz="1800"/>
              <a:t>Caso utilize bootstrap, não precisa enviar os arquivos do mesmo.</a:t>
            </a:r>
            <a:endParaRPr sz="2300"/>
          </a:p>
          <a:p>
            <a:pPr indent="-40309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pt-BR" sz="1800"/>
              <a:t>Criar um novo projeto JSF para este trabalho;</a:t>
            </a:r>
            <a:endParaRPr sz="2300"/>
          </a:p>
          <a:p>
            <a:pPr indent="-40309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pt-BR" sz="1800"/>
              <a:t>Centralizar o formulário Horizontalmente;</a:t>
            </a:r>
            <a:endParaRPr sz="2300"/>
          </a:p>
          <a:p>
            <a:pPr indent="-40309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pt-BR" sz="1800"/>
              <a:t>Ao clicar no botão enviar deve-se imprimir os dados do formulário no console;</a:t>
            </a:r>
            <a:endParaRPr sz="2300"/>
          </a:p>
          <a:p>
            <a:pPr indent="-40309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pt-BR" sz="1800"/>
              <a:t>Enviar o trabalho no Educa.</a:t>
            </a:r>
            <a:endParaRPr sz="1800"/>
          </a:p>
          <a:p>
            <a:pPr indent="-28879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/>
              <a:t>Resultado do Trabalho</a:t>
            </a:r>
            <a:endParaRPr/>
          </a:p>
        </p:txBody>
      </p:sp>
      <p:pic>
        <p:nvPicPr>
          <p:cNvPr id="211" name="Google Shape;2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3028" y="2040188"/>
            <a:ext cx="8085254" cy="4073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pt-BR"/>
              <a:t>TÓPICOS EM PROGRAMAÇÃO I</a:t>
            </a:r>
            <a:endParaRPr/>
          </a:p>
        </p:txBody>
      </p:sp>
      <p:sp>
        <p:nvSpPr>
          <p:cNvPr id="217" name="Google Shape;217;p18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pt-BR"/>
              <a:t>Obrigado.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ctrTitle"/>
          </p:nvPr>
        </p:nvSpPr>
        <p:spPr>
          <a:xfrm>
            <a:off x="1838125" y="2394846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pt-BR"/>
              <a:t>ARQUITETURA</a:t>
            </a:r>
            <a:br>
              <a:rPr lang="pt-BR"/>
            </a:br>
            <a:r>
              <a:rPr lang="pt-BR"/>
              <a:t>CLIENTE - SERVIDOR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/>
              <a:t>Arquitetura Cliente - Servidor</a:t>
            </a:r>
            <a:endParaRPr/>
          </a:p>
        </p:txBody>
      </p:sp>
      <p:pic>
        <p:nvPicPr>
          <p:cNvPr id="105" name="Google Shape;105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4807" y="1375805"/>
            <a:ext cx="7994786" cy="4864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3115251" y="4283700"/>
            <a:ext cx="1878600" cy="64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Cliente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8128500" y="4932250"/>
            <a:ext cx="2128500" cy="64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Servidor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/>
              <a:t>Arquitetura Cliente - Servidor</a:t>
            </a:r>
            <a:endParaRPr/>
          </a:p>
        </p:txBody>
      </p:sp>
      <p:pic>
        <p:nvPicPr>
          <p:cNvPr id="113" name="Google Shape;11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4807" y="1375805"/>
            <a:ext cx="7994786" cy="486400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3115251" y="4283700"/>
            <a:ext cx="1878600" cy="64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Cliente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8128500" y="4932250"/>
            <a:ext cx="2116200" cy="64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Servidor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5053281" y="2171700"/>
            <a:ext cx="141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HTTP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3434633" y="3284575"/>
            <a:ext cx="161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HTTP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5222776" y="4993800"/>
            <a:ext cx="161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HTTP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7179076" y="3376900"/>
            <a:ext cx="125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HTTP</a:t>
            </a:r>
            <a:endParaRPr/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7029" y="1635406"/>
            <a:ext cx="650842" cy="866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35315" y="2797247"/>
            <a:ext cx="1556834" cy="778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95755" y="3804145"/>
            <a:ext cx="1114235" cy="71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/>
              <a:t>Protocolo HTTP</a:t>
            </a:r>
            <a:endParaRPr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■"/>
            </a:pPr>
            <a:r>
              <a:rPr lang="pt-BR" sz="2600"/>
              <a:t>HTTP - </a:t>
            </a:r>
            <a:r>
              <a:rPr i="1" lang="pt-BR" sz="2600"/>
              <a:t>Hypertext Transfer Protocol</a:t>
            </a:r>
            <a:endParaRPr i="1" sz="26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600"/>
              <a:buChar char="■"/>
            </a:pPr>
            <a:r>
              <a:rPr i="1" lang="pt-BR" sz="2600" u="sng">
                <a:solidFill>
                  <a:schemeClr val="hlink"/>
                </a:solidFill>
                <a:hlinkClick r:id="rId3"/>
              </a:rPr>
              <a:t>http://www.unitins.br</a:t>
            </a:r>
            <a:endParaRPr i="1" sz="26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600"/>
              <a:buChar char="■"/>
            </a:pPr>
            <a:r>
              <a:rPr i="1" lang="pt-BR" sz="2600"/>
              <a:t>Request (Solicitação)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600"/>
              <a:buChar char="■"/>
            </a:pPr>
            <a:r>
              <a:rPr i="1" lang="pt-BR" sz="2600"/>
              <a:t>Response (Resposta)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600"/>
              <a:buChar char="■"/>
            </a:pPr>
            <a:r>
              <a:rPr i="1" lang="pt-BR" sz="2600"/>
              <a:t>Metoddos: GET e POST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600"/>
              <a:buChar char="■"/>
            </a:pPr>
            <a:r>
              <a:rPr i="1" lang="pt-BR" sz="2600"/>
              <a:t>HTTPS -  SSL/TLS</a:t>
            </a:r>
            <a:endParaRPr/>
          </a:p>
          <a:p>
            <a:pPr indent="-2189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t/>
            </a:r>
            <a:endParaRPr i="1" sz="2600"/>
          </a:p>
          <a:p>
            <a:pPr indent="-2189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/>
              <a:t>Endereços</a:t>
            </a:r>
            <a:endParaRPr/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pt-BR" sz="2800"/>
              <a:t>http://</a:t>
            </a:r>
            <a:r>
              <a:rPr lang="pt-BR" sz="2800">
                <a:solidFill>
                  <a:srgbClr val="0070C0"/>
                </a:solidFill>
              </a:rPr>
              <a:t>www.unitins.br</a:t>
            </a:r>
            <a:endParaRPr sz="2800">
              <a:solidFill>
                <a:srgbClr val="0070C0"/>
              </a:solidFill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pt-BR" sz="2800"/>
              <a:t>Porta padrão: </a:t>
            </a:r>
            <a:r>
              <a:rPr lang="pt-BR" sz="2800">
                <a:solidFill>
                  <a:srgbClr val="FF0000"/>
                </a:solidFill>
              </a:rPr>
              <a:t>80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pt-BR" sz="2800"/>
              <a:t>Servidor DNS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lang="pt-BR" sz="2800"/>
              <a:t>Domínio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pt-BR" sz="2800"/>
              <a:t>No terminal digite: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b="1" lang="pt-BR" sz="2800"/>
              <a:t>nslookup</a:t>
            </a:r>
            <a:r>
              <a:rPr lang="pt-BR" sz="2800"/>
              <a:t> </a:t>
            </a:r>
            <a:r>
              <a:rPr lang="pt-BR" sz="2800">
                <a:solidFill>
                  <a:srgbClr val="0070C0"/>
                </a:solidFill>
              </a:rPr>
              <a:t>www.unitins.br</a:t>
            </a:r>
            <a:endParaRPr sz="2800">
              <a:solidFill>
                <a:srgbClr val="0070C0"/>
              </a:solidFill>
            </a:endParaRPr>
          </a:p>
          <a:p>
            <a:pPr indent="-2062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/>
              <a:t>Endereço</a:t>
            </a:r>
            <a:endParaRPr/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1132725" y="2171700"/>
            <a:ext cx="11059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Char char="■"/>
            </a:pPr>
            <a:r>
              <a:rPr lang="pt-BR" sz="3200">
                <a:solidFill>
                  <a:srgbClr val="FF0000"/>
                </a:solidFill>
              </a:rPr>
              <a:t>https</a:t>
            </a:r>
            <a:r>
              <a:rPr lang="pt-BR" sz="3200"/>
              <a:t>://</a:t>
            </a:r>
            <a:r>
              <a:rPr lang="pt-BR" sz="3200">
                <a:solidFill>
                  <a:srgbClr val="00B050"/>
                </a:solidFill>
              </a:rPr>
              <a:t>www.unitins.br</a:t>
            </a:r>
            <a:r>
              <a:rPr lang="pt-BR" sz="3200"/>
              <a:t>:</a:t>
            </a:r>
            <a:r>
              <a:rPr lang="pt-BR" sz="3200">
                <a:solidFill>
                  <a:srgbClr val="00B0F0"/>
                </a:solidFill>
              </a:rPr>
              <a:t>443</a:t>
            </a:r>
            <a:r>
              <a:rPr lang="pt-BR" sz="3200"/>
              <a:t>/PortalAluno/Account/Lo</a:t>
            </a:r>
            <a:r>
              <a:rPr lang="pt-BR" sz="3200"/>
              <a:t>gin</a:t>
            </a:r>
            <a:endParaRPr sz="3200"/>
          </a:p>
        </p:txBody>
      </p:sp>
      <p:sp>
        <p:nvSpPr>
          <p:cNvPr id="141" name="Google Shape;141;p7"/>
          <p:cNvSpPr txBox="1"/>
          <p:nvPr/>
        </p:nvSpPr>
        <p:spPr>
          <a:xfrm>
            <a:off x="1042098" y="2492750"/>
            <a:ext cx="220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Protocolo</a:t>
            </a: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1863997" y="3045859"/>
            <a:ext cx="164400" cy="600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349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3242952" y="2481625"/>
            <a:ext cx="1961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00B05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Domínio</a:t>
            </a:r>
            <a:endParaRPr sz="3200">
              <a:solidFill>
                <a:srgbClr val="00B05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3972026" y="3025310"/>
            <a:ext cx="164400" cy="600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349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5607379" y="2404575"/>
            <a:ext cx="1479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00B0F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Porta</a:t>
            </a: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6080054" y="2949110"/>
            <a:ext cx="164400" cy="600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F0"/>
          </a:solidFill>
          <a:ln cap="flat" cmpd="sng" w="349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8522426" y="2445675"/>
            <a:ext cx="1961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Recurso</a:t>
            </a: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9238815" y="2969659"/>
            <a:ext cx="164400" cy="600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3701401" y="4691850"/>
            <a:ext cx="1626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00B05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Brasil</a:t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 rot="-8482473">
            <a:off x="4870254" y="4167669"/>
            <a:ext cx="164387" cy="60061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349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5739398" y="4685600"/>
            <a:ext cx="5553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00B0F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Porta padrão para o https</a:t>
            </a:r>
            <a:endParaRPr sz="3200">
              <a:solidFill>
                <a:srgbClr val="00B0F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7"/>
          <p:cNvSpPr/>
          <p:nvPr/>
        </p:nvSpPr>
        <p:spPr>
          <a:xfrm rot="8326483">
            <a:off x="6265082" y="4167468"/>
            <a:ext cx="164335" cy="60075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F0"/>
          </a:solidFill>
          <a:ln cap="flat" cmpd="sng" w="349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/>
              <a:t>DNS - </a:t>
            </a:r>
            <a:r>
              <a:rPr i="1" lang="pt-BR"/>
              <a:t>Domain Name Server</a:t>
            </a:r>
            <a:endParaRPr/>
          </a:p>
        </p:txBody>
      </p:sp>
      <p:sp>
        <p:nvSpPr>
          <p:cNvPr id="158" name="Google Shape;158;p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pt-BR" sz="2800"/>
              <a:t>O </a:t>
            </a:r>
            <a:r>
              <a:rPr b="1" lang="pt-BR" sz="2800"/>
              <a:t>DNS</a:t>
            </a:r>
            <a:r>
              <a:rPr lang="pt-BR" sz="2800"/>
              <a:t> realiza a tradução do nome de um domínio para o endereço de IP. Existem vários servidores DNS no mundo e é fundamental para a nossa web o funcionamento deles;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pt-BR" sz="2800"/>
              <a:t>DNS do </a:t>
            </a:r>
            <a:r>
              <a:rPr lang="pt-BR" sz="2800">
                <a:solidFill>
                  <a:srgbClr val="0070C0"/>
                </a:solidFill>
              </a:rPr>
              <a:t>G</a:t>
            </a:r>
            <a:r>
              <a:rPr lang="pt-BR" sz="2800">
                <a:solidFill>
                  <a:srgbClr val="C00000"/>
                </a:solidFill>
              </a:rPr>
              <a:t>o</a:t>
            </a:r>
            <a:r>
              <a:rPr lang="pt-BR" sz="2800">
                <a:solidFill>
                  <a:srgbClr val="FFC000"/>
                </a:solidFill>
              </a:rPr>
              <a:t>o</a:t>
            </a:r>
            <a:r>
              <a:rPr lang="pt-BR" sz="2800">
                <a:solidFill>
                  <a:srgbClr val="0070C0"/>
                </a:solidFill>
              </a:rPr>
              <a:t>g</a:t>
            </a:r>
            <a:r>
              <a:rPr lang="pt-BR" sz="2800">
                <a:solidFill>
                  <a:srgbClr val="00B050"/>
                </a:solidFill>
              </a:rPr>
              <a:t>l</a:t>
            </a:r>
            <a:r>
              <a:rPr lang="pt-BR" sz="2800">
                <a:solidFill>
                  <a:srgbClr val="C00000"/>
                </a:solidFill>
              </a:rPr>
              <a:t>e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lang="pt-BR" sz="2800"/>
              <a:t>Primário: 8.8.8.8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lang="pt-BR" sz="2800"/>
              <a:t>Secundário: 8.8.4.4</a:t>
            </a:r>
            <a:endParaRPr/>
          </a:p>
          <a:p>
            <a:pPr indent="-2062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/>
              <a:t>HTTPS</a:t>
            </a:r>
            <a:endParaRPr/>
          </a:p>
        </p:txBody>
      </p:sp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■"/>
            </a:pPr>
            <a:r>
              <a:rPr lang="pt-BR" sz="2600"/>
              <a:t>Web Segura 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600"/>
              <a:buChar char="■"/>
            </a:pPr>
            <a:r>
              <a:rPr lang="pt-BR" sz="2600"/>
              <a:t>Porta padrão: 443</a:t>
            </a:r>
            <a:endParaRPr sz="26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600"/>
              <a:buChar char="■"/>
            </a:pPr>
            <a:r>
              <a:rPr lang="pt-BR" sz="2600"/>
              <a:t>Dados criptografados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600"/>
              <a:buChar char="■"/>
            </a:pPr>
            <a:r>
              <a:rPr lang="pt-BR" sz="2600"/>
              <a:t>Certificado Digital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600"/>
              <a:buChar char="–"/>
            </a:pPr>
            <a:r>
              <a:rPr lang="pt-BR" sz="2600"/>
              <a:t>Autoridade Certificadora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600"/>
              <a:buChar char="■"/>
            </a:pPr>
            <a:r>
              <a:rPr lang="pt-BR" sz="2600"/>
              <a:t>Chaves </a:t>
            </a:r>
            <a:r>
              <a:rPr lang="pt-BR" sz="2600"/>
              <a:t>Públicas</a:t>
            </a:r>
            <a:r>
              <a:rPr lang="pt-BR" sz="2600"/>
              <a:t> e Privadas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600"/>
              <a:buChar char="■"/>
            </a:pPr>
            <a:r>
              <a:rPr lang="pt-BR" sz="2600"/>
              <a:t>Onde usar?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opicosEmProgramacao">
  <a:themeElements>
    <a:clrScheme name="Personalizar 2">
      <a:dk1>
        <a:srgbClr val="000000"/>
      </a:dk1>
      <a:lt1>
        <a:srgbClr val="FFFFFF"/>
      </a:lt1>
      <a:dk2>
        <a:srgbClr val="000000"/>
      </a:dk2>
      <a:lt2>
        <a:srgbClr val="FEFFFF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2018-03-14T01:03:25Z</dcterms:created>
  <dc:creator>Jânio Júnior</dc:creator>
</cp:coreProperties>
</file>