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C71E-7D0D-B39F-1973-31F91D681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5CDCB-0A55-B5DF-AA33-6C315111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BC69-BFC3-2EDC-BF6F-105DB1B4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7995-22C7-6E49-A808-0784EA4E26F3}" type="datetimeFigureOut">
              <a:rPr lang="en-TH" smtClean="0"/>
              <a:t>10/6/2024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8B320-C328-EE35-3DF6-5BC152D5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F9948-2F38-503B-6F54-85D98C04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77AA-972E-AE45-93BA-6E28D8D05AE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752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E2B5-9301-E1BF-C11A-B98C7BFF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BD99-DFA4-FF8C-9D04-EC04ABCA6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DAB8-8F9A-A37B-00D9-FA405890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7995-22C7-6E49-A808-0784EA4E26F3}" type="datetimeFigureOut">
              <a:rPr lang="en-TH" smtClean="0"/>
              <a:t>10/6/2024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57081-DBEE-A29B-1391-484541F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8010-5063-C046-C3A1-7CA014D1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77AA-972E-AE45-93BA-6E28D8D05AE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1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F6FC1-A289-DCBA-47D3-148D32DC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98357-D6B4-E43B-4940-D8EB9142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B18B-C0ED-21D9-8090-624BAB56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7995-22C7-6E49-A808-0784EA4E26F3}" type="datetimeFigureOut">
              <a:rPr lang="en-TH" smtClean="0"/>
              <a:t>10/6/2024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85D0B-BA27-70EB-2EE1-BF0A795E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F05BC-7269-53FA-B0C3-D4BAB89E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77AA-972E-AE45-93BA-6E28D8D05AE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876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4154-03D1-B154-C9E4-78D6D2C0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71EC-E39F-4BFE-9E43-C0A45775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2398-BE0F-8EDF-F899-226F1BA9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7995-22C7-6E49-A808-0784EA4E26F3}" type="datetimeFigureOut">
              <a:rPr lang="en-TH" smtClean="0"/>
              <a:t>10/6/2024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76977-562A-814A-78A5-EC15DAA4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C612-3CA1-A498-7737-5AAF31DB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77AA-972E-AE45-93BA-6E28D8D05AE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4185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3E36-E4C3-28AA-CB20-7A67BA05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A2D58-6B0C-CC55-36AE-A44EF257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A08E-F534-90FF-7DF5-46C4822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7995-22C7-6E49-A808-0784EA4E26F3}" type="datetimeFigureOut">
              <a:rPr lang="en-TH" smtClean="0"/>
              <a:t>10/6/2024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024E0-B29D-7CED-BB30-99173242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81A2-DDA4-A622-0465-D752EB15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77AA-972E-AE45-93BA-6E28D8D05AE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7424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60BD-135A-9583-DC9D-962D7CAE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9742-AEA3-5301-9254-5ACB08964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E7005-22A3-B433-2D60-B0C0F5EB8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9EBD-A6CA-D1E7-10E8-307D1012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7995-22C7-6E49-A808-0784EA4E26F3}" type="datetimeFigureOut">
              <a:rPr lang="en-TH" smtClean="0"/>
              <a:t>10/6/2024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C3D36-6B17-9A34-CC73-8E975547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835CE-D1B5-D777-AB2C-3104C5C0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77AA-972E-AE45-93BA-6E28D8D05AE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2602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FF26-CF52-9C8C-72E3-D49B029A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75292-88B4-B7A9-EF4C-B71FD70EE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A44E4-03EF-ABE5-1400-3CFDDF930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5A475-BE7E-4F15-885E-560E646E0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E8407-3465-54FB-3110-90392C819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ADDCC-C5EC-B4E4-5ABE-86038935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7995-22C7-6E49-A808-0784EA4E26F3}" type="datetimeFigureOut">
              <a:rPr lang="en-TH" smtClean="0"/>
              <a:t>10/6/2024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2A276-3ECE-BD65-E216-028803E5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60C92-2089-B2E5-0583-1C89D18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77AA-972E-AE45-93BA-6E28D8D05AE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9079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CC6B-3805-7B6D-F37C-BEA32F37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72505-CB11-FC27-870C-55DEDADA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7995-22C7-6E49-A808-0784EA4E26F3}" type="datetimeFigureOut">
              <a:rPr lang="en-TH" smtClean="0"/>
              <a:t>10/6/2024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2BB92-DB69-94B9-C5DD-EE82832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A8037-D09D-92AB-FC05-2D7D10FA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77AA-972E-AE45-93BA-6E28D8D05AE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0937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16485-1A0D-A4DF-C6C1-FD7C7B89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7995-22C7-6E49-A808-0784EA4E26F3}" type="datetimeFigureOut">
              <a:rPr lang="en-TH" smtClean="0"/>
              <a:t>10/6/2024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6DB7E-B23E-8366-9892-EB2F186E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052F-9D1F-BEBB-43C0-37666DD7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77AA-972E-AE45-93BA-6E28D8D05AE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607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1259-BA97-82BB-7939-9B79A68A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1C42D-F0E4-4414-C739-69B6E89B8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8A92E-FF0A-0D01-8F60-A1F6F495F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858A4-CF97-62DC-4185-B9242969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7995-22C7-6E49-A808-0784EA4E26F3}" type="datetimeFigureOut">
              <a:rPr lang="en-TH" smtClean="0"/>
              <a:t>10/6/2024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19F77-8FDF-0E3B-95A1-05B2B1C5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A89F3-F071-EC8E-6C1C-9983E19D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77AA-972E-AE45-93BA-6E28D8D05AE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1762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F0D3-CB99-2DBE-FCA7-C66CFCB3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77579-0B72-4B03-7E89-BB303EFEB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DD963-E420-A0B5-9859-574B29812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D4B35-5F01-256D-7A10-102776BD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7995-22C7-6E49-A808-0784EA4E26F3}" type="datetimeFigureOut">
              <a:rPr lang="en-TH" smtClean="0"/>
              <a:t>10/6/2024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D66D-B98E-5095-879B-168FFDC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1672-0CC1-B687-284B-BD3A2EEA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77AA-972E-AE45-93BA-6E28D8D05AE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5213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D38A1-8F55-BDC0-95FE-E9DA442B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853D6-02C9-FB7B-1CB7-94D1BD33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91ED-D97E-78D9-4644-15943B121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D7995-22C7-6E49-A808-0784EA4E26F3}" type="datetimeFigureOut">
              <a:rPr lang="en-TH" smtClean="0"/>
              <a:t>10/6/2024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BB0E-53B4-1A19-37DF-94698DFF5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FFC2-7D90-08AC-26AA-C9CE91C95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177AA-972E-AE45-93BA-6E28D8D05AE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7589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0444CA-25B0-59D9-4845-36B55BFF8DDB}"/>
              </a:ext>
            </a:extLst>
          </p:cNvPr>
          <p:cNvSpPr/>
          <p:nvPr/>
        </p:nvSpPr>
        <p:spPr>
          <a:xfrm>
            <a:off x="2564523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152371-6187-4BCB-4C4E-58583CF3E8A9}"/>
              </a:ext>
            </a:extLst>
          </p:cNvPr>
          <p:cNvSpPr/>
          <p:nvPr/>
        </p:nvSpPr>
        <p:spPr>
          <a:xfrm>
            <a:off x="3936123" y="1597573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am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78BBD0-8C2D-8134-A859-ECA05D9216DA}"/>
              </a:ext>
            </a:extLst>
          </p:cNvPr>
          <p:cNvSpPr/>
          <p:nvPr/>
        </p:nvSpPr>
        <p:spPr>
          <a:xfrm>
            <a:off x="5307723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5E8B64-40BE-E92A-BF1D-35FA755819B4}"/>
              </a:ext>
            </a:extLst>
          </p:cNvPr>
          <p:cNvSpPr/>
          <p:nvPr/>
        </p:nvSpPr>
        <p:spPr>
          <a:xfrm>
            <a:off x="6679323" y="158706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with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93D3BB-927D-B6A9-57A0-63AE441C0631}"/>
              </a:ext>
            </a:extLst>
          </p:cNvPr>
          <p:cNvSpPr/>
          <p:nvPr/>
        </p:nvSpPr>
        <p:spPr>
          <a:xfrm>
            <a:off x="8050923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you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AA997E-14C6-662B-5C7F-8F782E9E9F1F}"/>
              </a:ext>
            </a:extLst>
          </p:cNvPr>
          <p:cNvSpPr/>
          <p:nvPr/>
        </p:nvSpPr>
        <p:spPr>
          <a:xfrm>
            <a:off x="2564523" y="382051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I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2764E0-CD28-8652-5C69-D8F00303AC9C}"/>
              </a:ext>
            </a:extLst>
          </p:cNvPr>
          <p:cNvSpPr/>
          <p:nvPr/>
        </p:nvSpPr>
        <p:spPr>
          <a:xfrm>
            <a:off x="3936123" y="382051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really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0233B8-0B75-B723-2C8C-5E25CF156CB7}"/>
              </a:ext>
            </a:extLst>
          </p:cNvPr>
          <p:cNvSpPr/>
          <p:nvPr/>
        </p:nvSpPr>
        <p:spPr>
          <a:xfrm>
            <a:off x="5307723" y="382051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FE72C7-41E1-4F08-6960-7925D2E21426}"/>
              </a:ext>
            </a:extLst>
          </p:cNvPr>
          <p:cNvSpPr/>
          <p:nvPr/>
        </p:nvSpPr>
        <p:spPr>
          <a:xfrm>
            <a:off x="6679323" y="381000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with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54D3BC-9AC5-8EE3-EEBE-BAD79F3512A8}"/>
              </a:ext>
            </a:extLst>
          </p:cNvPr>
          <p:cNvSpPr/>
          <p:nvPr/>
        </p:nvSpPr>
        <p:spPr>
          <a:xfrm>
            <a:off x="8050923" y="382051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you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56C0DC1-3715-0F78-3E96-B5040976B870}"/>
              </a:ext>
            </a:extLst>
          </p:cNvPr>
          <p:cNvSpPr/>
          <p:nvPr/>
        </p:nvSpPr>
        <p:spPr>
          <a:xfrm>
            <a:off x="9422523" y="3809999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too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D21E1-2109-F43E-0327-2ED44D1ED873}"/>
              </a:ext>
            </a:extLst>
          </p:cNvPr>
          <p:cNvSpPr txBox="1"/>
          <p:nvPr/>
        </p:nvSpPr>
        <p:spPr>
          <a:xfrm>
            <a:off x="4414343" y="987239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Mainchine generated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019FB-967B-A923-1BE8-B53FC3C134D8}"/>
              </a:ext>
            </a:extLst>
          </p:cNvPr>
          <p:cNvSpPr txBox="1"/>
          <p:nvPr/>
        </p:nvSpPr>
        <p:spPr>
          <a:xfrm>
            <a:off x="4414343" y="321017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Human reference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7EB78-B5B5-2B32-4815-87AF3DEE406A}"/>
              </a:ext>
            </a:extLst>
          </p:cNvPr>
          <p:cNvSpPr/>
          <p:nvPr/>
        </p:nvSpPr>
        <p:spPr>
          <a:xfrm>
            <a:off x="2291255" y="1356571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EB5D27-5D9D-DE0F-E6D9-9BD6258A1DB2}"/>
              </a:ext>
            </a:extLst>
          </p:cNvPr>
          <p:cNvSpPr/>
          <p:nvPr/>
        </p:nvSpPr>
        <p:spPr>
          <a:xfrm>
            <a:off x="2291255" y="3579509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/>
              <p:nvPr/>
            </p:nvSpPr>
            <p:spPr>
              <a:xfrm>
                <a:off x="3005958" y="5802447"/>
                <a:ext cx="5202621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Unigram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matches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generated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58" y="5802447"/>
                <a:ext cx="5202621" cy="667490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5030448-D416-143F-4361-ECF28C470D92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Bilingual Evaluation Understudy: BLEU</a:t>
            </a:r>
            <a:r>
              <a:rPr lang="th-TH" sz="2000" b="1" dirty="0"/>
              <a:t> </a:t>
            </a:r>
            <a:r>
              <a:rPr lang="en-US" sz="2000" b="1" u="sng" dirty="0"/>
              <a:t>[Translation]</a:t>
            </a:r>
            <a:endParaRPr lang="en-TH" sz="2000" b="1" u="sn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3301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34927-7C19-9241-823A-0257DD504207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Metric of Evaluation of Machine Translation with Explicit Ordering: METEOR</a:t>
            </a:r>
            <a:r>
              <a:rPr lang="th-TH" sz="2000" b="1" dirty="0"/>
              <a:t> </a:t>
            </a:r>
            <a:r>
              <a:rPr lang="en-US" sz="2000" b="1" u="sng" dirty="0"/>
              <a:t>[Translation]</a:t>
            </a:r>
            <a:endParaRPr lang="en-TH" sz="20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19C8F-26E4-FE0D-0A76-3FD3AB429DA0}"/>
              </a:ext>
            </a:extLst>
          </p:cNvPr>
          <p:cNvSpPr txBox="1"/>
          <p:nvPr/>
        </p:nvSpPr>
        <p:spPr>
          <a:xfrm>
            <a:off x="830317" y="1156138"/>
            <a:ext cx="3594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synonym (WordNet)</a:t>
            </a:r>
          </a:p>
          <a:p>
            <a:endParaRPr lang="en-US" dirty="0"/>
          </a:p>
          <a:p>
            <a:r>
              <a:rPr lang="en-US" dirty="0"/>
              <a:t>Widely used</a:t>
            </a:r>
          </a:p>
          <a:p>
            <a:endParaRPr lang="en-US" dirty="0"/>
          </a:p>
          <a:p>
            <a:r>
              <a:rPr lang="en-US" dirty="0"/>
              <a:t>Consider order of word</a:t>
            </a:r>
            <a:endParaRPr lang="en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7C6B0-74C3-16BE-65C7-40866379B497}"/>
              </a:ext>
            </a:extLst>
          </p:cNvPr>
          <p:cNvSpPr txBox="1"/>
          <p:nvPr/>
        </p:nvSpPr>
        <p:spPr>
          <a:xfrm>
            <a:off x="6074979" y="1156138"/>
            <a:ext cx="495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Struggle with non-English language</a:t>
            </a:r>
          </a:p>
          <a:p>
            <a:endParaRPr lang="en-US" dirty="0"/>
          </a:p>
          <a:p>
            <a:r>
              <a:rPr lang="en-US" dirty="0"/>
              <a:t>Hard to compare score with different tokenizers</a:t>
            </a:r>
          </a:p>
          <a:p>
            <a:endParaRPr lang="en-US" dirty="0"/>
          </a:p>
          <a:p>
            <a:r>
              <a:rPr lang="en-US" dirty="0"/>
              <a:t>Complex to calculate</a:t>
            </a:r>
            <a:endParaRPr lang="en-TH" dirty="0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822FF41A-7105-ABD8-0BFD-C6EDDCBD16C5}"/>
              </a:ext>
            </a:extLst>
          </p:cNvPr>
          <p:cNvSpPr/>
          <p:nvPr/>
        </p:nvSpPr>
        <p:spPr>
          <a:xfrm>
            <a:off x="3647090" y="1156138"/>
            <a:ext cx="358142" cy="358142"/>
          </a:xfrm>
          <a:prstGeom prst="donut">
            <a:avLst>
              <a:gd name="adj" fmla="val 1279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F37E10F7-E63D-9FF5-BD11-2D7CE41AC52B}"/>
              </a:ext>
            </a:extLst>
          </p:cNvPr>
          <p:cNvSpPr/>
          <p:nvPr/>
        </p:nvSpPr>
        <p:spPr>
          <a:xfrm>
            <a:off x="3647090" y="1676345"/>
            <a:ext cx="358142" cy="358142"/>
          </a:xfrm>
          <a:prstGeom prst="donut">
            <a:avLst>
              <a:gd name="adj" fmla="val 1279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AFF303-23F1-1D89-6DC2-4F6770CA546C}"/>
              </a:ext>
            </a:extLst>
          </p:cNvPr>
          <p:cNvSpPr/>
          <p:nvPr/>
        </p:nvSpPr>
        <p:spPr>
          <a:xfrm>
            <a:off x="10867697" y="1088216"/>
            <a:ext cx="493986" cy="493986"/>
          </a:xfrm>
          <a:prstGeom prst="mathMultiply">
            <a:avLst>
              <a:gd name="adj1" fmla="val 128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7F2A9B5C-33AA-B746-AF50-94B4AC05C0E8}"/>
              </a:ext>
            </a:extLst>
          </p:cNvPr>
          <p:cNvSpPr/>
          <p:nvPr/>
        </p:nvSpPr>
        <p:spPr>
          <a:xfrm>
            <a:off x="10867697" y="1608423"/>
            <a:ext cx="493986" cy="493986"/>
          </a:xfrm>
          <a:prstGeom prst="mathMultiply">
            <a:avLst>
              <a:gd name="adj1" fmla="val 128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7C75A8F6-81C7-EDB9-9410-9E836DF0AF1C}"/>
              </a:ext>
            </a:extLst>
          </p:cNvPr>
          <p:cNvSpPr/>
          <p:nvPr/>
        </p:nvSpPr>
        <p:spPr>
          <a:xfrm>
            <a:off x="10867697" y="2170331"/>
            <a:ext cx="493986" cy="493986"/>
          </a:xfrm>
          <a:prstGeom prst="mathMultiply">
            <a:avLst>
              <a:gd name="adj1" fmla="val 128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54F56400-D2D5-BA19-B1DD-9604D12E44A3}"/>
              </a:ext>
            </a:extLst>
          </p:cNvPr>
          <p:cNvSpPr/>
          <p:nvPr/>
        </p:nvSpPr>
        <p:spPr>
          <a:xfrm>
            <a:off x="3647090" y="2238253"/>
            <a:ext cx="358142" cy="358142"/>
          </a:xfrm>
          <a:prstGeom prst="donut">
            <a:avLst>
              <a:gd name="adj" fmla="val 1279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3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/>
              <p:nvPr/>
            </p:nvSpPr>
            <p:spPr>
              <a:xfrm>
                <a:off x="2575034" y="1094350"/>
                <a:ext cx="6411310" cy="68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ROUGE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𝐶𝐿𝐼𝑃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matches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generated</m:t>
                          </m:r>
                        </m:den>
                      </m:f>
                    </m:oMath>
                  </m:oMathPara>
                </a14:m>
                <a:endParaRPr lang="en-TH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34" y="1094350"/>
                <a:ext cx="6411310" cy="685188"/>
              </a:xfrm>
              <a:prstGeom prst="rect">
                <a:avLst/>
              </a:prstGeom>
              <a:blipFill>
                <a:blip r:embed="rId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34927-7C19-9241-823A-0257DD504207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Recall-Oriented Understudy for Gisting Evaluation: ROUGE</a:t>
            </a:r>
            <a:r>
              <a:rPr lang="th-TH" sz="2000" b="1" dirty="0"/>
              <a:t> </a:t>
            </a:r>
            <a:r>
              <a:rPr lang="en-US" sz="2000" b="1" u="sng" dirty="0"/>
              <a:t>[Summarization]</a:t>
            </a:r>
            <a:endParaRPr lang="en-TH" sz="20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E6539-44E5-11CB-ACCB-AF6FDBE9FCD7}"/>
                  </a:ext>
                </a:extLst>
              </p:cNvPr>
              <p:cNvSpPr txBox="1"/>
              <p:nvPr/>
            </p:nvSpPr>
            <p:spPr>
              <a:xfrm>
                <a:off x="2695903" y="2018269"/>
                <a:ext cx="6411310" cy="543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ROUGE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𝐶𝐿𝐼𝑃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word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matches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words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reference</m:t>
                        </m:r>
                      </m:den>
                    </m:f>
                  </m:oMath>
                </a14:m>
                <a:r>
                  <a:rPr lang="en-TH" dirty="0"/>
                  <a:t>x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E6539-44E5-11CB-ACCB-AF6FDBE9F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903" y="2018269"/>
                <a:ext cx="6411310" cy="543482"/>
              </a:xfrm>
              <a:prstGeom prst="rect">
                <a:avLst/>
              </a:prstGeom>
              <a:blipFill>
                <a:blip r:embed="rId3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E0BB9-1608-618A-71BA-CCAACE24004D}"/>
                  </a:ext>
                </a:extLst>
              </p:cNvPr>
              <p:cNvSpPr txBox="1"/>
              <p:nvPr/>
            </p:nvSpPr>
            <p:spPr>
              <a:xfrm>
                <a:off x="2869324" y="5116826"/>
                <a:ext cx="6411310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ROUGE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𝐶𝐿𝐼𝑃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LCS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matches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generated</m:t>
                          </m:r>
                        </m:den>
                      </m:f>
                    </m:oMath>
                  </m:oMathPara>
                </a14:m>
                <a:endParaRPr lang="en-T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E0BB9-1608-618A-71BA-CCAACE240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24" y="5116826"/>
                <a:ext cx="6411310" cy="668516"/>
              </a:xfrm>
              <a:prstGeom prst="rect">
                <a:avLst/>
              </a:prstGeom>
              <a:blipFill>
                <a:blip r:embed="rId4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3F33427-8C8B-DA30-6490-88C84569D9E1}"/>
              </a:ext>
            </a:extLst>
          </p:cNvPr>
          <p:cNvSpPr txBox="1"/>
          <p:nvPr/>
        </p:nvSpPr>
        <p:spPr>
          <a:xfrm>
            <a:off x="515006" y="3239124"/>
            <a:ext cx="1077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/>
              <a:t>Generated: </a:t>
            </a:r>
            <a:r>
              <a:rPr lang="en-TH" dirty="0"/>
              <a:t>“ The quick brown </a:t>
            </a:r>
            <a:r>
              <a:rPr lang="en-TH" b="1" u="sng" dirty="0">
                <a:solidFill>
                  <a:schemeClr val="accent1"/>
                </a:solidFill>
              </a:rPr>
              <a:t>fox</a:t>
            </a:r>
            <a:r>
              <a:rPr lang="en-TH" dirty="0"/>
              <a:t> jumps over the lazy </a:t>
            </a:r>
            <a:r>
              <a:rPr lang="en-TH" b="1" u="sng" dirty="0">
                <a:solidFill>
                  <a:schemeClr val="accent6"/>
                </a:solidFill>
              </a:rPr>
              <a:t>dog</a:t>
            </a:r>
            <a:r>
              <a:rPr lang="en-TH" dirty="0"/>
              <a:t>.”</a:t>
            </a:r>
          </a:p>
          <a:p>
            <a:r>
              <a:rPr lang="en-TH" b="1" dirty="0"/>
              <a:t>Reference: </a:t>
            </a:r>
            <a:r>
              <a:rPr lang="en-TH" dirty="0"/>
              <a:t>“ The quick brown </a:t>
            </a:r>
            <a:r>
              <a:rPr lang="en-TH" b="1" u="sng" dirty="0">
                <a:solidFill>
                  <a:schemeClr val="accent6"/>
                </a:solidFill>
              </a:rPr>
              <a:t>dog</a:t>
            </a:r>
            <a:r>
              <a:rPr lang="en-TH" dirty="0"/>
              <a:t> jumps over the lazy </a:t>
            </a:r>
            <a:r>
              <a:rPr lang="en-TH" b="1" u="sng" dirty="0">
                <a:solidFill>
                  <a:schemeClr val="accent1"/>
                </a:solidFill>
              </a:rPr>
              <a:t>fox</a:t>
            </a:r>
            <a:r>
              <a:rPr lang="en-TH" dirty="0"/>
              <a:t>.”</a:t>
            </a:r>
          </a:p>
          <a:p>
            <a:endParaRPr lang="en-TH" dirty="0"/>
          </a:p>
          <a:p>
            <a:r>
              <a:rPr lang="en-TH" b="1" dirty="0"/>
              <a:t>Longest Common Subsequence (LCS): </a:t>
            </a:r>
            <a:r>
              <a:rPr lang="en-TH" dirty="0"/>
              <a:t>“The quick brown jumps over the lazy” – 7 words</a:t>
            </a:r>
          </a:p>
        </p:txBody>
      </p:sp>
    </p:spTree>
    <p:extLst>
      <p:ext uri="{BB962C8B-B14F-4D97-AF65-F5344CB8AC3E}">
        <p14:creationId xmlns:p14="http://schemas.microsoft.com/office/powerpoint/2010/main" val="172803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19C8F-26E4-FE0D-0A76-3FD3AB429DA0}"/>
              </a:ext>
            </a:extLst>
          </p:cNvPr>
          <p:cNvSpPr txBox="1"/>
          <p:nvPr/>
        </p:nvSpPr>
        <p:spPr>
          <a:xfrm>
            <a:off x="830317" y="1156138"/>
            <a:ext cx="3594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and easy to use</a:t>
            </a:r>
          </a:p>
          <a:p>
            <a:endParaRPr lang="en-US" dirty="0"/>
          </a:p>
          <a:p>
            <a:r>
              <a:rPr lang="en-US" dirty="0"/>
              <a:t>Automatic evaluation to scale</a:t>
            </a:r>
          </a:p>
          <a:p>
            <a:endParaRPr lang="en-US" dirty="0"/>
          </a:p>
          <a:p>
            <a:r>
              <a:rPr lang="en-US" dirty="0"/>
              <a:t>Quantitative measurement</a:t>
            </a:r>
            <a:endParaRPr lang="en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7C6B0-74C3-16BE-65C7-40866379B497}"/>
              </a:ext>
            </a:extLst>
          </p:cNvPr>
          <p:cNvSpPr txBox="1"/>
          <p:nvPr/>
        </p:nvSpPr>
        <p:spPr>
          <a:xfrm>
            <a:off x="6074979" y="1156138"/>
            <a:ext cx="4955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contextual understanding in surface</a:t>
            </a:r>
          </a:p>
          <a:p>
            <a:endParaRPr lang="en-US" dirty="0"/>
          </a:p>
          <a:p>
            <a:r>
              <a:rPr lang="en-US" dirty="0"/>
              <a:t>Reference dependence</a:t>
            </a:r>
          </a:p>
          <a:p>
            <a:endParaRPr lang="en-US" dirty="0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822FF41A-7105-ABD8-0BFD-C6EDDCBD16C5}"/>
              </a:ext>
            </a:extLst>
          </p:cNvPr>
          <p:cNvSpPr/>
          <p:nvPr/>
        </p:nvSpPr>
        <p:spPr>
          <a:xfrm>
            <a:off x="4053180" y="1156138"/>
            <a:ext cx="358142" cy="358142"/>
          </a:xfrm>
          <a:prstGeom prst="donut">
            <a:avLst>
              <a:gd name="adj" fmla="val 1279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F37E10F7-E63D-9FF5-BD11-2D7CE41AC52B}"/>
              </a:ext>
            </a:extLst>
          </p:cNvPr>
          <p:cNvSpPr/>
          <p:nvPr/>
        </p:nvSpPr>
        <p:spPr>
          <a:xfrm>
            <a:off x="4053180" y="1676345"/>
            <a:ext cx="358142" cy="358142"/>
          </a:xfrm>
          <a:prstGeom prst="donut">
            <a:avLst>
              <a:gd name="adj" fmla="val 1279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AFF303-23F1-1D89-6DC2-4F6770CA546C}"/>
              </a:ext>
            </a:extLst>
          </p:cNvPr>
          <p:cNvSpPr/>
          <p:nvPr/>
        </p:nvSpPr>
        <p:spPr>
          <a:xfrm>
            <a:off x="10867697" y="1088216"/>
            <a:ext cx="493986" cy="493986"/>
          </a:xfrm>
          <a:prstGeom prst="mathMultiply">
            <a:avLst>
              <a:gd name="adj1" fmla="val 128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7F2A9B5C-33AA-B746-AF50-94B4AC05C0E8}"/>
              </a:ext>
            </a:extLst>
          </p:cNvPr>
          <p:cNvSpPr/>
          <p:nvPr/>
        </p:nvSpPr>
        <p:spPr>
          <a:xfrm>
            <a:off x="10867697" y="1608423"/>
            <a:ext cx="493986" cy="493986"/>
          </a:xfrm>
          <a:prstGeom prst="mathMultiply">
            <a:avLst>
              <a:gd name="adj1" fmla="val 128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54F56400-D2D5-BA19-B1DD-9604D12E44A3}"/>
              </a:ext>
            </a:extLst>
          </p:cNvPr>
          <p:cNvSpPr/>
          <p:nvPr/>
        </p:nvSpPr>
        <p:spPr>
          <a:xfrm>
            <a:off x="4053180" y="2238253"/>
            <a:ext cx="358142" cy="358142"/>
          </a:xfrm>
          <a:prstGeom prst="donut">
            <a:avLst>
              <a:gd name="adj" fmla="val 1279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6F792-D58F-B654-7011-862BC048F56C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Recall-Oriented Understudy for Gisting Evaluation: ROUGE</a:t>
            </a:r>
            <a:r>
              <a:rPr lang="th-TH" sz="2000" b="1" dirty="0"/>
              <a:t> </a:t>
            </a:r>
            <a:r>
              <a:rPr lang="en-US" sz="2000" b="1" u="sng" dirty="0"/>
              <a:t>[Summarization]</a:t>
            </a:r>
            <a:endParaRPr lang="en-TH" sz="2000" b="1" u="sng" dirty="0"/>
          </a:p>
        </p:txBody>
      </p:sp>
    </p:spTree>
    <p:extLst>
      <p:ext uri="{BB962C8B-B14F-4D97-AF65-F5344CB8AC3E}">
        <p14:creationId xmlns:p14="http://schemas.microsoft.com/office/powerpoint/2010/main" val="256218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34927-7C19-9241-823A-0257DD504207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Consensus-based Image Description Evaluation: CIDEr</a:t>
            </a:r>
            <a:r>
              <a:rPr lang="th-TH" sz="2000" b="1" dirty="0"/>
              <a:t> </a:t>
            </a:r>
            <a:r>
              <a:rPr lang="en-US" sz="2000" b="1" u="sng" dirty="0"/>
              <a:t>[Generated]</a:t>
            </a:r>
            <a:endParaRPr lang="en-TH" sz="20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F33427-8C8B-DA30-6490-88C84569D9E1}"/>
                  </a:ext>
                </a:extLst>
              </p:cNvPr>
              <p:cNvSpPr txBox="1"/>
              <p:nvPr/>
            </p:nvSpPr>
            <p:spPr>
              <a:xfrm>
                <a:off x="472965" y="1389303"/>
                <a:ext cx="10773103" cy="3001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H" b="1" dirty="0"/>
                  <a:t>There are 4 steps to calculate:</a:t>
                </a:r>
              </a:p>
              <a:p>
                <a:endParaRPr lang="en-TH" b="1" dirty="0"/>
              </a:p>
              <a:p>
                <a:r>
                  <a:rPr lang="en-TH" b="1" dirty="0"/>
                  <a:t>1. Matching ‘Steming’ words. </a:t>
                </a:r>
                <a:r>
                  <a:rPr lang="en-TH" b="1" dirty="0">
                    <a:sym typeface="Wingdings" pitchFamily="2" charset="2"/>
                  </a:rPr>
                  <a:t> Fish, Fishes, Fishing, etc. to be ‘fish’ this process called Steming.</a:t>
                </a:r>
              </a:p>
              <a:p>
                <a:endParaRPr lang="en-TH" b="1" dirty="0">
                  <a:sym typeface="Wingdings" pitchFamily="2" charset="2"/>
                </a:endParaRPr>
              </a:p>
              <a:p>
                <a:r>
                  <a:rPr lang="en-TH" b="1" dirty="0">
                    <a:sym typeface="Wingdings" pitchFamily="2" charset="2"/>
                  </a:rPr>
                  <a:t>2. Represent set of N-gram (1 to 4 gram in one set)</a:t>
                </a:r>
              </a:p>
              <a:p>
                <a:endParaRPr lang="en-TH" b="1" dirty="0">
                  <a:sym typeface="Wingdings" pitchFamily="2" charset="2"/>
                </a:endParaRPr>
              </a:p>
              <a:p>
                <a:r>
                  <a:rPr lang="en-TH" b="1" dirty="0">
                    <a:sym typeface="Wingdings" pitchFamily="2" charset="2"/>
                  </a:rPr>
                  <a:t>3. Measure the consensus (multiple references) with TF-IDF weight for each N-gram. [change weight in the frequence words.]</a:t>
                </a:r>
              </a:p>
              <a:p>
                <a:endParaRPr lang="en-TH" b="1" dirty="0">
                  <a:sym typeface="Wingdings" pitchFamily="2" charset="2"/>
                </a:endParaRPr>
              </a:p>
              <a:p>
                <a:r>
                  <a:rPr lang="en-TH" b="1" dirty="0">
                    <a:sym typeface="Wingdings" pitchFamily="2" charset="2"/>
                  </a:rPr>
                  <a:t>4. Find the CIDEr from Average of Consine Similarity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H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𝑵𝒖𝒎𝒆𝒓𝒂𝒕𝒐𝒓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𝑫𝒆𝒏𝒐𝒎𝒊𝒏𝒂𝒕𝒐𝒓</m:t>
                        </m:r>
                      </m:den>
                    </m:f>
                  </m:oMath>
                </a14:m>
                <a:endParaRPr lang="en-TH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F33427-8C8B-DA30-6490-88C84569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5" y="1389303"/>
                <a:ext cx="10773103" cy="3001527"/>
              </a:xfrm>
              <a:prstGeom prst="rect">
                <a:avLst/>
              </a:prstGeom>
              <a:blipFill>
                <a:blip r:embed="rId2"/>
                <a:stretch>
                  <a:fillRect l="-471" t="-844" r="-118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41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19C8F-26E4-FE0D-0A76-3FD3AB429DA0}"/>
              </a:ext>
            </a:extLst>
          </p:cNvPr>
          <p:cNvSpPr txBox="1"/>
          <p:nvPr/>
        </p:nvSpPr>
        <p:spPr>
          <a:xfrm>
            <a:off x="830317" y="1156138"/>
            <a:ext cx="359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more than matching words</a:t>
            </a:r>
          </a:p>
          <a:p>
            <a:endParaRPr lang="en-US" dirty="0"/>
          </a:p>
          <a:p>
            <a:r>
              <a:rPr lang="en-US" dirty="0"/>
              <a:t>Focus on context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7C6B0-74C3-16BE-65C7-40866379B497}"/>
              </a:ext>
            </a:extLst>
          </p:cNvPr>
          <p:cNvSpPr txBox="1"/>
          <p:nvPr/>
        </p:nvSpPr>
        <p:spPr>
          <a:xfrm>
            <a:off x="6074979" y="1156138"/>
            <a:ext cx="4955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to compute</a:t>
            </a:r>
          </a:p>
          <a:p>
            <a:endParaRPr lang="en-US" dirty="0"/>
          </a:p>
          <a:p>
            <a:r>
              <a:rPr lang="en-US" dirty="0"/>
              <a:t>Need more than one reference</a:t>
            </a:r>
          </a:p>
          <a:p>
            <a:endParaRPr lang="en-US" dirty="0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822FF41A-7105-ABD8-0BFD-C6EDDCBD16C5}"/>
              </a:ext>
            </a:extLst>
          </p:cNvPr>
          <p:cNvSpPr/>
          <p:nvPr/>
        </p:nvSpPr>
        <p:spPr>
          <a:xfrm>
            <a:off x="4053180" y="1156138"/>
            <a:ext cx="358142" cy="358142"/>
          </a:xfrm>
          <a:prstGeom prst="donut">
            <a:avLst>
              <a:gd name="adj" fmla="val 1279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F37E10F7-E63D-9FF5-BD11-2D7CE41AC52B}"/>
              </a:ext>
            </a:extLst>
          </p:cNvPr>
          <p:cNvSpPr/>
          <p:nvPr/>
        </p:nvSpPr>
        <p:spPr>
          <a:xfrm>
            <a:off x="4053180" y="1676345"/>
            <a:ext cx="358142" cy="358142"/>
          </a:xfrm>
          <a:prstGeom prst="donut">
            <a:avLst>
              <a:gd name="adj" fmla="val 1279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AFF303-23F1-1D89-6DC2-4F6770CA546C}"/>
              </a:ext>
            </a:extLst>
          </p:cNvPr>
          <p:cNvSpPr/>
          <p:nvPr/>
        </p:nvSpPr>
        <p:spPr>
          <a:xfrm>
            <a:off x="10867697" y="1088216"/>
            <a:ext cx="493986" cy="493986"/>
          </a:xfrm>
          <a:prstGeom prst="mathMultiply">
            <a:avLst>
              <a:gd name="adj1" fmla="val 128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7F2A9B5C-33AA-B746-AF50-94B4AC05C0E8}"/>
              </a:ext>
            </a:extLst>
          </p:cNvPr>
          <p:cNvSpPr/>
          <p:nvPr/>
        </p:nvSpPr>
        <p:spPr>
          <a:xfrm>
            <a:off x="10867697" y="1608423"/>
            <a:ext cx="493986" cy="493986"/>
          </a:xfrm>
          <a:prstGeom prst="mathMultiply">
            <a:avLst>
              <a:gd name="adj1" fmla="val 128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E445-A8F3-AD6E-391B-A0CC52E1FEAC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Consensus-based Image Description Evaluation: CIDEr</a:t>
            </a:r>
            <a:r>
              <a:rPr lang="th-TH" sz="2000" b="1" dirty="0"/>
              <a:t> </a:t>
            </a:r>
            <a:r>
              <a:rPr lang="en-US" sz="2000" b="1" u="sng" dirty="0"/>
              <a:t>[Generated]</a:t>
            </a:r>
            <a:endParaRPr lang="en-TH" sz="2000" b="1" u="sng" dirty="0"/>
          </a:p>
        </p:txBody>
      </p:sp>
    </p:spTree>
    <p:extLst>
      <p:ext uri="{BB962C8B-B14F-4D97-AF65-F5344CB8AC3E}">
        <p14:creationId xmlns:p14="http://schemas.microsoft.com/office/powerpoint/2010/main" val="394589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C724C3-0364-DDAD-0333-654DF0AC6762}"/>
              </a:ext>
            </a:extLst>
          </p:cNvPr>
          <p:cNvSpPr txBox="1"/>
          <p:nvPr/>
        </p:nvSpPr>
        <p:spPr>
          <a:xfrm>
            <a:off x="472965" y="1255335"/>
            <a:ext cx="97746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BLEU</a:t>
            </a:r>
            <a:r>
              <a:rPr lang="en-US" dirty="0"/>
              <a:t> focuses on n-gram precision with brevity penalty.</a:t>
            </a:r>
          </a:p>
          <a:p>
            <a:endParaRPr lang="en-US" dirty="0"/>
          </a:p>
          <a:p>
            <a:r>
              <a:rPr lang="en-US" b="1" dirty="0"/>
              <a:t>ROUGE</a:t>
            </a:r>
            <a:r>
              <a:rPr lang="en-US" dirty="0"/>
              <a:t> emphasizes recall and overlap between generated and reference texts.</a:t>
            </a:r>
          </a:p>
          <a:p>
            <a:endParaRPr lang="en-US" dirty="0"/>
          </a:p>
          <a:p>
            <a:r>
              <a:rPr lang="en-US" b="1" dirty="0"/>
              <a:t>METEOR</a:t>
            </a:r>
            <a:r>
              <a:rPr lang="en-US" dirty="0"/>
              <a:t> balances precision and recall with synonyms and fragmentation penalties.</a:t>
            </a:r>
          </a:p>
          <a:p>
            <a:endParaRPr lang="en-US" dirty="0"/>
          </a:p>
          <a:p>
            <a:r>
              <a:rPr lang="en-US" b="1" dirty="0"/>
              <a:t>CIDEr</a:t>
            </a:r>
            <a:r>
              <a:rPr lang="en-US" dirty="0"/>
              <a:t> uses TF-IDF weighting to emphasize the importance of n-grams and calculates similarity as a weighted average over n-grams, considering consensus among multiple references.</a:t>
            </a:r>
            <a:endParaRPr lang="en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4ACF8-A271-E810-196B-F67B4AD8F86A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787E9-852B-D5F3-DA25-A0A898EE00DC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  <a:endParaRPr lang="en-TH" sz="2000" b="1" u="sng" dirty="0"/>
          </a:p>
        </p:txBody>
      </p:sp>
    </p:spTree>
    <p:extLst>
      <p:ext uri="{BB962C8B-B14F-4D97-AF65-F5344CB8AC3E}">
        <p14:creationId xmlns:p14="http://schemas.microsoft.com/office/powerpoint/2010/main" val="332537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4ACF8-A271-E810-196B-F67B4AD8F86A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787E9-852B-D5F3-DA25-A0A898EE00DC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Operation Flow</a:t>
            </a:r>
            <a:endParaRPr lang="en-TH" sz="2000" b="1" u="sng" dirty="0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5063357C-EDEC-CA52-359B-B3B20CE9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27" y="915834"/>
            <a:ext cx="8249745" cy="57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8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4ACF8-A271-E810-196B-F67B4AD8F86A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787E9-852B-D5F3-DA25-A0A898EE00DC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 Overview</a:t>
            </a:r>
            <a:endParaRPr lang="en-TH" sz="2000" b="1" u="sng" dirty="0"/>
          </a:p>
        </p:txBody>
      </p: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3302C81B-8034-5C9B-0E23-9E20D83E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27" y="1052945"/>
            <a:ext cx="11166366" cy="52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7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78BBD0-8C2D-8134-A859-ECA05D9216DA}"/>
              </a:ext>
            </a:extLst>
          </p:cNvPr>
          <p:cNvSpPr/>
          <p:nvPr/>
        </p:nvSpPr>
        <p:spPr>
          <a:xfrm>
            <a:off x="5307723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AA997E-14C6-662B-5C7F-8F782E9E9F1F}"/>
              </a:ext>
            </a:extLst>
          </p:cNvPr>
          <p:cNvSpPr/>
          <p:nvPr/>
        </p:nvSpPr>
        <p:spPr>
          <a:xfrm>
            <a:off x="2564523" y="382051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2764E0-CD28-8652-5C69-D8F00303AC9C}"/>
              </a:ext>
            </a:extLst>
          </p:cNvPr>
          <p:cNvSpPr/>
          <p:nvPr/>
        </p:nvSpPr>
        <p:spPr>
          <a:xfrm>
            <a:off x="3936123" y="382051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really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0233B8-0B75-B723-2C8C-5E25CF156CB7}"/>
              </a:ext>
            </a:extLst>
          </p:cNvPr>
          <p:cNvSpPr/>
          <p:nvPr/>
        </p:nvSpPr>
        <p:spPr>
          <a:xfrm>
            <a:off x="5307723" y="382051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FE72C7-41E1-4F08-6960-7925D2E21426}"/>
              </a:ext>
            </a:extLst>
          </p:cNvPr>
          <p:cNvSpPr/>
          <p:nvPr/>
        </p:nvSpPr>
        <p:spPr>
          <a:xfrm>
            <a:off x="6679323" y="381000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with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54D3BC-9AC5-8EE3-EEBE-BAD79F3512A8}"/>
              </a:ext>
            </a:extLst>
          </p:cNvPr>
          <p:cNvSpPr/>
          <p:nvPr/>
        </p:nvSpPr>
        <p:spPr>
          <a:xfrm>
            <a:off x="8050923" y="382051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56C0DC1-3715-0F78-3E96-B5040976B870}"/>
              </a:ext>
            </a:extLst>
          </p:cNvPr>
          <p:cNvSpPr/>
          <p:nvPr/>
        </p:nvSpPr>
        <p:spPr>
          <a:xfrm>
            <a:off x="9422523" y="3809999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too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D21E1-2109-F43E-0327-2ED44D1ED873}"/>
              </a:ext>
            </a:extLst>
          </p:cNvPr>
          <p:cNvSpPr txBox="1"/>
          <p:nvPr/>
        </p:nvSpPr>
        <p:spPr>
          <a:xfrm>
            <a:off x="4414343" y="987239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Mainchine generated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019FB-967B-A923-1BE8-B53FC3C134D8}"/>
              </a:ext>
            </a:extLst>
          </p:cNvPr>
          <p:cNvSpPr txBox="1"/>
          <p:nvPr/>
        </p:nvSpPr>
        <p:spPr>
          <a:xfrm>
            <a:off x="4414343" y="321017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Human reference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7EB78-B5B5-2B32-4815-87AF3DEE406A}"/>
              </a:ext>
            </a:extLst>
          </p:cNvPr>
          <p:cNvSpPr/>
          <p:nvPr/>
        </p:nvSpPr>
        <p:spPr>
          <a:xfrm>
            <a:off x="2291255" y="1356571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EB5D27-5D9D-DE0F-E6D9-9BD6258A1DB2}"/>
              </a:ext>
            </a:extLst>
          </p:cNvPr>
          <p:cNvSpPr/>
          <p:nvPr/>
        </p:nvSpPr>
        <p:spPr>
          <a:xfrm>
            <a:off x="2291255" y="3579509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/>
              <p:nvPr/>
            </p:nvSpPr>
            <p:spPr>
              <a:xfrm>
                <a:off x="3005958" y="5802447"/>
                <a:ext cx="5202621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Unigram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matches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generated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58" y="5802447"/>
                <a:ext cx="5202621" cy="667490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3C8852-C110-0EB6-4308-A0764508B6AC}"/>
              </a:ext>
            </a:extLst>
          </p:cNvPr>
          <p:cNvSpPr/>
          <p:nvPr/>
        </p:nvSpPr>
        <p:spPr>
          <a:xfrm>
            <a:off x="2564522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6215B3-D7A5-3F37-7715-EB53BAA90217}"/>
              </a:ext>
            </a:extLst>
          </p:cNvPr>
          <p:cNvSpPr/>
          <p:nvPr/>
        </p:nvSpPr>
        <p:spPr>
          <a:xfrm>
            <a:off x="3936122" y="1603197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184013A-C740-DC29-D289-4A87C826DFCE}"/>
              </a:ext>
            </a:extLst>
          </p:cNvPr>
          <p:cNvSpPr/>
          <p:nvPr/>
        </p:nvSpPr>
        <p:spPr>
          <a:xfrm>
            <a:off x="6679323" y="1587062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773493D-9949-BBE9-132A-5B32F19983F0}"/>
              </a:ext>
            </a:extLst>
          </p:cNvPr>
          <p:cNvSpPr/>
          <p:nvPr/>
        </p:nvSpPr>
        <p:spPr>
          <a:xfrm>
            <a:off x="8050922" y="1583279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108AB8DA-3B91-CEF1-AC99-CEBF80B46AC1}"/>
              </a:ext>
            </a:extLst>
          </p:cNvPr>
          <p:cNvSpPr/>
          <p:nvPr/>
        </p:nvSpPr>
        <p:spPr>
          <a:xfrm>
            <a:off x="8050922" y="5274721"/>
            <a:ext cx="1634358" cy="14819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C530D-B6EE-6EDC-5058-4155C384F742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Bilingual Evaluation Understudy: BLEU</a:t>
            </a:r>
            <a:r>
              <a:rPr lang="th-TH" sz="2000" b="1" dirty="0"/>
              <a:t> </a:t>
            </a:r>
            <a:r>
              <a:rPr lang="en-US" sz="2000" b="1" u="sng" dirty="0"/>
              <a:t>[Translation]</a:t>
            </a:r>
            <a:endParaRPr lang="en-TH" sz="2000" b="1" u="sng" dirty="0"/>
          </a:p>
        </p:txBody>
      </p:sp>
    </p:spTree>
    <p:extLst>
      <p:ext uri="{BB962C8B-B14F-4D97-AF65-F5344CB8AC3E}">
        <p14:creationId xmlns:p14="http://schemas.microsoft.com/office/powerpoint/2010/main" val="59075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78BBD0-8C2D-8134-A859-ECA05D9216DA}"/>
              </a:ext>
            </a:extLst>
          </p:cNvPr>
          <p:cNvSpPr/>
          <p:nvPr/>
        </p:nvSpPr>
        <p:spPr>
          <a:xfrm>
            <a:off x="5307723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AA997E-14C6-662B-5C7F-8F782E9E9F1F}"/>
              </a:ext>
            </a:extLst>
          </p:cNvPr>
          <p:cNvSpPr/>
          <p:nvPr/>
        </p:nvSpPr>
        <p:spPr>
          <a:xfrm>
            <a:off x="2564523" y="382051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2764E0-CD28-8652-5C69-D8F00303AC9C}"/>
              </a:ext>
            </a:extLst>
          </p:cNvPr>
          <p:cNvSpPr/>
          <p:nvPr/>
        </p:nvSpPr>
        <p:spPr>
          <a:xfrm>
            <a:off x="3936123" y="382051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really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0233B8-0B75-B723-2C8C-5E25CF156CB7}"/>
              </a:ext>
            </a:extLst>
          </p:cNvPr>
          <p:cNvSpPr/>
          <p:nvPr/>
        </p:nvSpPr>
        <p:spPr>
          <a:xfrm>
            <a:off x="5307723" y="382051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FE72C7-41E1-4F08-6960-7925D2E21426}"/>
              </a:ext>
            </a:extLst>
          </p:cNvPr>
          <p:cNvSpPr/>
          <p:nvPr/>
        </p:nvSpPr>
        <p:spPr>
          <a:xfrm>
            <a:off x="6679323" y="381000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with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54D3BC-9AC5-8EE3-EEBE-BAD79F3512A8}"/>
              </a:ext>
            </a:extLst>
          </p:cNvPr>
          <p:cNvSpPr/>
          <p:nvPr/>
        </p:nvSpPr>
        <p:spPr>
          <a:xfrm>
            <a:off x="8050923" y="382051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56C0DC1-3715-0F78-3E96-B5040976B870}"/>
              </a:ext>
            </a:extLst>
          </p:cNvPr>
          <p:cNvSpPr/>
          <p:nvPr/>
        </p:nvSpPr>
        <p:spPr>
          <a:xfrm>
            <a:off x="9422523" y="3809999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too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D21E1-2109-F43E-0327-2ED44D1ED873}"/>
              </a:ext>
            </a:extLst>
          </p:cNvPr>
          <p:cNvSpPr txBox="1"/>
          <p:nvPr/>
        </p:nvSpPr>
        <p:spPr>
          <a:xfrm>
            <a:off x="4414343" y="987239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Mainchine generated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019FB-967B-A923-1BE8-B53FC3C134D8}"/>
              </a:ext>
            </a:extLst>
          </p:cNvPr>
          <p:cNvSpPr txBox="1"/>
          <p:nvPr/>
        </p:nvSpPr>
        <p:spPr>
          <a:xfrm>
            <a:off x="4414343" y="321017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Human reference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7EB78-B5B5-2B32-4815-87AF3DEE406A}"/>
              </a:ext>
            </a:extLst>
          </p:cNvPr>
          <p:cNvSpPr/>
          <p:nvPr/>
        </p:nvSpPr>
        <p:spPr>
          <a:xfrm>
            <a:off x="2291255" y="1356571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EB5D27-5D9D-DE0F-E6D9-9BD6258A1DB2}"/>
              </a:ext>
            </a:extLst>
          </p:cNvPr>
          <p:cNvSpPr/>
          <p:nvPr/>
        </p:nvSpPr>
        <p:spPr>
          <a:xfrm>
            <a:off x="2291255" y="3579509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/>
              <p:nvPr/>
            </p:nvSpPr>
            <p:spPr>
              <a:xfrm>
                <a:off x="2890345" y="5802447"/>
                <a:ext cx="6411310" cy="68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Modified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Unigram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𝐶𝐿𝐼𝑃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matches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generated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45" y="5802447"/>
                <a:ext cx="6411310" cy="685188"/>
              </a:xfrm>
              <a:prstGeom prst="rect">
                <a:avLst/>
              </a:prstGeom>
              <a:blipFill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3C8852-C110-0EB6-4308-A0764508B6AC}"/>
              </a:ext>
            </a:extLst>
          </p:cNvPr>
          <p:cNvSpPr/>
          <p:nvPr/>
        </p:nvSpPr>
        <p:spPr>
          <a:xfrm>
            <a:off x="2564522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6215B3-D7A5-3F37-7715-EB53BAA90217}"/>
              </a:ext>
            </a:extLst>
          </p:cNvPr>
          <p:cNvSpPr/>
          <p:nvPr/>
        </p:nvSpPr>
        <p:spPr>
          <a:xfrm>
            <a:off x="3936122" y="1603197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184013A-C740-DC29-D289-4A87C826DFCE}"/>
              </a:ext>
            </a:extLst>
          </p:cNvPr>
          <p:cNvSpPr/>
          <p:nvPr/>
        </p:nvSpPr>
        <p:spPr>
          <a:xfrm>
            <a:off x="6679323" y="1587062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773493D-9949-BBE9-132A-5B32F19983F0}"/>
              </a:ext>
            </a:extLst>
          </p:cNvPr>
          <p:cNvSpPr/>
          <p:nvPr/>
        </p:nvSpPr>
        <p:spPr>
          <a:xfrm>
            <a:off x="8050922" y="1583279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6A236-0E48-B933-DC21-BBD74868F3D8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Bilingual Evaluation Understudy: BLEU</a:t>
            </a:r>
            <a:r>
              <a:rPr lang="th-TH" sz="2000" b="1" dirty="0"/>
              <a:t> </a:t>
            </a:r>
            <a:r>
              <a:rPr lang="en-US" sz="2000" b="1" u="sng" dirty="0"/>
              <a:t>[Translation]</a:t>
            </a:r>
            <a:endParaRPr lang="en-TH" sz="2000" b="1" u="sng" dirty="0"/>
          </a:p>
        </p:txBody>
      </p:sp>
    </p:spTree>
    <p:extLst>
      <p:ext uri="{BB962C8B-B14F-4D97-AF65-F5344CB8AC3E}">
        <p14:creationId xmlns:p14="http://schemas.microsoft.com/office/powerpoint/2010/main" val="313778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/>
              <p:nvPr/>
            </p:nvSpPr>
            <p:spPr>
              <a:xfrm>
                <a:off x="2890345" y="5802447"/>
                <a:ext cx="6411310" cy="68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Modified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Unigram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𝐶𝐿𝐼𝑃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matches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generated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45" y="5802447"/>
                <a:ext cx="6411310" cy="685188"/>
              </a:xfrm>
              <a:prstGeom prst="rect">
                <a:avLst/>
              </a:prstGeom>
              <a:blipFill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EA60C2E-570E-4666-3FA7-A0A869CDE351}"/>
              </a:ext>
            </a:extLst>
          </p:cNvPr>
          <p:cNvSpPr/>
          <p:nvPr/>
        </p:nvSpPr>
        <p:spPr>
          <a:xfrm>
            <a:off x="2564523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0D6922-C177-AD55-2692-02844C465E06}"/>
              </a:ext>
            </a:extLst>
          </p:cNvPr>
          <p:cNvSpPr/>
          <p:nvPr/>
        </p:nvSpPr>
        <p:spPr>
          <a:xfrm>
            <a:off x="5307723" y="1597573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F60EA8-0170-96B0-0EEF-12A756229859}"/>
              </a:ext>
            </a:extLst>
          </p:cNvPr>
          <p:cNvSpPr/>
          <p:nvPr/>
        </p:nvSpPr>
        <p:spPr>
          <a:xfrm>
            <a:off x="3946632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654F66-85DA-3E5D-52FD-4B47BDA71BC5}"/>
              </a:ext>
            </a:extLst>
          </p:cNvPr>
          <p:cNvSpPr/>
          <p:nvPr/>
        </p:nvSpPr>
        <p:spPr>
          <a:xfrm>
            <a:off x="8050922" y="1634726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with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F89B540-F28A-B4C8-E8C7-90895B22B185}"/>
              </a:ext>
            </a:extLst>
          </p:cNvPr>
          <p:cNvSpPr/>
          <p:nvPr/>
        </p:nvSpPr>
        <p:spPr>
          <a:xfrm>
            <a:off x="6679323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you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D630989-1FDD-603D-8A3B-63A0D93E5071}"/>
              </a:ext>
            </a:extLst>
          </p:cNvPr>
          <p:cNvSpPr/>
          <p:nvPr/>
        </p:nvSpPr>
        <p:spPr>
          <a:xfrm>
            <a:off x="2564523" y="382051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AC20525-4D4E-7DDF-38CC-2579F81EC561}"/>
              </a:ext>
            </a:extLst>
          </p:cNvPr>
          <p:cNvSpPr/>
          <p:nvPr/>
        </p:nvSpPr>
        <p:spPr>
          <a:xfrm>
            <a:off x="3936123" y="382051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really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E445D39-1756-B284-268A-4BFCE17A8858}"/>
              </a:ext>
            </a:extLst>
          </p:cNvPr>
          <p:cNvSpPr/>
          <p:nvPr/>
        </p:nvSpPr>
        <p:spPr>
          <a:xfrm>
            <a:off x="5307723" y="382051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B0314FF-7421-C6D0-0BA6-A89011E82825}"/>
              </a:ext>
            </a:extLst>
          </p:cNvPr>
          <p:cNvSpPr/>
          <p:nvPr/>
        </p:nvSpPr>
        <p:spPr>
          <a:xfrm>
            <a:off x="6679323" y="381000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with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A5E098-5675-824F-3B49-47205075458B}"/>
              </a:ext>
            </a:extLst>
          </p:cNvPr>
          <p:cNvSpPr/>
          <p:nvPr/>
        </p:nvSpPr>
        <p:spPr>
          <a:xfrm>
            <a:off x="8050923" y="382051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you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65E5CC7-96D0-4559-B2B7-AE1168F8CCBC}"/>
              </a:ext>
            </a:extLst>
          </p:cNvPr>
          <p:cNvSpPr/>
          <p:nvPr/>
        </p:nvSpPr>
        <p:spPr>
          <a:xfrm>
            <a:off x="9422523" y="3809999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too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3596C2-241A-13A9-F5D5-DAADACCA4C0E}"/>
              </a:ext>
            </a:extLst>
          </p:cNvPr>
          <p:cNvSpPr txBox="1"/>
          <p:nvPr/>
        </p:nvSpPr>
        <p:spPr>
          <a:xfrm>
            <a:off x="4414343" y="987239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Mainchine generated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02DE1B-5D5C-D41A-697E-7460ABAECF93}"/>
              </a:ext>
            </a:extLst>
          </p:cNvPr>
          <p:cNvSpPr txBox="1"/>
          <p:nvPr/>
        </p:nvSpPr>
        <p:spPr>
          <a:xfrm>
            <a:off x="4414343" y="321017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Human reference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1F1CD0-C395-6C21-B09F-E577AAD04F2E}"/>
              </a:ext>
            </a:extLst>
          </p:cNvPr>
          <p:cNvSpPr/>
          <p:nvPr/>
        </p:nvSpPr>
        <p:spPr>
          <a:xfrm>
            <a:off x="2291255" y="1356571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F1D972-9152-E765-63F5-0181F80D74DC}"/>
              </a:ext>
            </a:extLst>
          </p:cNvPr>
          <p:cNvSpPr/>
          <p:nvPr/>
        </p:nvSpPr>
        <p:spPr>
          <a:xfrm>
            <a:off x="2291255" y="3579509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4605F844-FA2F-7502-4822-67EEAA296FF8}"/>
              </a:ext>
            </a:extLst>
          </p:cNvPr>
          <p:cNvSpPr/>
          <p:nvPr/>
        </p:nvSpPr>
        <p:spPr>
          <a:xfrm>
            <a:off x="9186040" y="5376041"/>
            <a:ext cx="1634358" cy="14819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BB238B-83DF-197A-9A78-6B8E1D351457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Bilingual Evaluation Understudy: BLEU</a:t>
            </a:r>
            <a:r>
              <a:rPr lang="th-TH" sz="2000" b="1" dirty="0"/>
              <a:t> </a:t>
            </a:r>
            <a:r>
              <a:rPr lang="en-US" sz="2000" b="1" u="sng" dirty="0"/>
              <a:t>[Translation]</a:t>
            </a:r>
            <a:endParaRPr lang="en-TH" sz="2000" b="1" u="sng" dirty="0"/>
          </a:p>
        </p:txBody>
      </p:sp>
    </p:spTree>
    <p:extLst>
      <p:ext uri="{BB962C8B-B14F-4D97-AF65-F5344CB8AC3E}">
        <p14:creationId xmlns:p14="http://schemas.microsoft.com/office/powerpoint/2010/main" val="421862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/>
              <p:nvPr/>
            </p:nvSpPr>
            <p:spPr>
              <a:xfrm>
                <a:off x="2890345" y="5802447"/>
                <a:ext cx="6411310" cy="68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Modified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gram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𝐶𝐿𝐼𝑃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matches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generated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45" y="5802447"/>
                <a:ext cx="6411310" cy="685188"/>
              </a:xfrm>
              <a:prstGeom prst="rect">
                <a:avLst/>
              </a:prstGeom>
              <a:blipFill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846442F-EE82-1EC0-305A-3FAFA95B3C97}"/>
              </a:ext>
            </a:extLst>
          </p:cNvPr>
          <p:cNvSpPr/>
          <p:nvPr/>
        </p:nvSpPr>
        <p:spPr>
          <a:xfrm>
            <a:off x="2866698" y="1617123"/>
            <a:ext cx="1455684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I happy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4DEC173-8C88-544B-7E12-7076B6C0B86C}"/>
              </a:ext>
            </a:extLst>
          </p:cNvPr>
          <p:cNvSpPr/>
          <p:nvPr/>
        </p:nvSpPr>
        <p:spPr>
          <a:xfrm>
            <a:off x="6461234" y="1617123"/>
            <a:ext cx="1455684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TH" dirty="0">
                <a:solidFill>
                  <a:schemeClr val="tx1"/>
                </a:solidFill>
              </a:rPr>
              <a:t>m you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7D38050-550E-F84D-5A65-BBBAFBA768DC}"/>
              </a:ext>
            </a:extLst>
          </p:cNvPr>
          <p:cNvSpPr/>
          <p:nvPr/>
        </p:nvSpPr>
        <p:spPr>
          <a:xfrm>
            <a:off x="4663966" y="1617123"/>
            <a:ext cx="1455684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TH" dirty="0">
                <a:solidFill>
                  <a:schemeClr val="tx1"/>
                </a:solidFill>
              </a:rPr>
              <a:t>appy am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01C909-97C1-5CE2-1898-7B0CC99C066D}"/>
              </a:ext>
            </a:extLst>
          </p:cNvPr>
          <p:cNvSpPr/>
          <p:nvPr/>
        </p:nvSpPr>
        <p:spPr>
          <a:xfrm>
            <a:off x="8258502" y="1617123"/>
            <a:ext cx="1455684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TH" dirty="0">
                <a:solidFill>
                  <a:schemeClr val="tx1"/>
                </a:solidFill>
              </a:rPr>
              <a:t>ou with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3C22B0C-F9DB-7256-1EF8-5D2627054D18}"/>
              </a:ext>
            </a:extLst>
          </p:cNvPr>
          <p:cNvSpPr/>
          <p:nvPr/>
        </p:nvSpPr>
        <p:spPr>
          <a:xfrm>
            <a:off x="2480441" y="3820510"/>
            <a:ext cx="1455682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I really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EE212B8-4DBD-B8D6-01E7-CE95D56CED5B}"/>
              </a:ext>
            </a:extLst>
          </p:cNvPr>
          <p:cNvSpPr/>
          <p:nvPr/>
        </p:nvSpPr>
        <p:spPr>
          <a:xfrm>
            <a:off x="4096403" y="3820509"/>
            <a:ext cx="1455684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TH" dirty="0">
                <a:solidFill>
                  <a:schemeClr val="tx1"/>
                </a:solidFill>
              </a:rPr>
              <a:t>eally happy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F92A3BA-8F82-DA92-A2C9-57937063E1CF}"/>
              </a:ext>
            </a:extLst>
          </p:cNvPr>
          <p:cNvSpPr/>
          <p:nvPr/>
        </p:nvSpPr>
        <p:spPr>
          <a:xfrm>
            <a:off x="5701857" y="3820509"/>
            <a:ext cx="1371600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TH" dirty="0">
                <a:solidFill>
                  <a:schemeClr val="tx1"/>
                </a:solidFill>
              </a:rPr>
              <a:t>appy with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769523B-D643-2F0A-DC47-C1E4CED806CE}"/>
              </a:ext>
            </a:extLst>
          </p:cNvPr>
          <p:cNvSpPr/>
          <p:nvPr/>
        </p:nvSpPr>
        <p:spPr>
          <a:xfrm>
            <a:off x="7231118" y="3820508"/>
            <a:ext cx="1371600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TH" dirty="0">
                <a:solidFill>
                  <a:schemeClr val="tx1"/>
                </a:solidFill>
              </a:rPr>
              <a:t>ith you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4C21D00-9A0E-5DF8-A15F-FAC313642339}"/>
              </a:ext>
            </a:extLst>
          </p:cNvPr>
          <p:cNvSpPr/>
          <p:nvPr/>
        </p:nvSpPr>
        <p:spPr>
          <a:xfrm>
            <a:off x="8794531" y="3820508"/>
            <a:ext cx="1371600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TH" dirty="0">
                <a:solidFill>
                  <a:schemeClr val="tx1"/>
                </a:solidFill>
              </a:rPr>
              <a:t>ou too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B7DE0C-68F4-E348-6C4F-2A134F064863}"/>
              </a:ext>
            </a:extLst>
          </p:cNvPr>
          <p:cNvSpPr txBox="1"/>
          <p:nvPr/>
        </p:nvSpPr>
        <p:spPr>
          <a:xfrm>
            <a:off x="4414343" y="987239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Mainchine generated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82E911-1AD6-8A56-8602-0D0FB3D9BF1F}"/>
              </a:ext>
            </a:extLst>
          </p:cNvPr>
          <p:cNvSpPr txBox="1"/>
          <p:nvPr/>
        </p:nvSpPr>
        <p:spPr>
          <a:xfrm>
            <a:off x="4414343" y="321017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Human reference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596D20-B91F-9617-AEB8-73C7ABA340EC}"/>
              </a:ext>
            </a:extLst>
          </p:cNvPr>
          <p:cNvSpPr/>
          <p:nvPr/>
        </p:nvSpPr>
        <p:spPr>
          <a:xfrm>
            <a:off x="2291255" y="1356571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B1DF7E-ED93-4D1C-3CD6-F221E82E6B05}"/>
              </a:ext>
            </a:extLst>
          </p:cNvPr>
          <p:cNvSpPr/>
          <p:nvPr/>
        </p:nvSpPr>
        <p:spPr>
          <a:xfrm>
            <a:off x="2291255" y="3579509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8AA3B5-6245-2E0A-164E-6B7219B94881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Bilingual Evaluation Understudy: BLEU</a:t>
            </a:r>
            <a:r>
              <a:rPr lang="th-TH" sz="2000" b="1" dirty="0"/>
              <a:t> </a:t>
            </a:r>
            <a:r>
              <a:rPr lang="en-US" sz="2000" b="1" u="sng" dirty="0"/>
              <a:t>[Translation]</a:t>
            </a:r>
            <a:endParaRPr lang="en-TH" sz="2000" b="1" u="sng" dirty="0"/>
          </a:p>
        </p:txBody>
      </p:sp>
    </p:spTree>
    <p:extLst>
      <p:ext uri="{BB962C8B-B14F-4D97-AF65-F5344CB8AC3E}">
        <p14:creationId xmlns:p14="http://schemas.microsoft.com/office/powerpoint/2010/main" val="255116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/>
              <p:nvPr/>
            </p:nvSpPr>
            <p:spPr>
              <a:xfrm>
                <a:off x="2890345" y="5802447"/>
                <a:ext cx="6411310" cy="68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Modified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gram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𝐶𝐿𝐼𝑃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matches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generated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45" y="5802447"/>
                <a:ext cx="6411310" cy="685188"/>
              </a:xfrm>
              <a:prstGeom prst="rect">
                <a:avLst/>
              </a:prstGeom>
              <a:blipFill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846442F-EE82-1EC0-305A-3FAFA95B3C97}"/>
              </a:ext>
            </a:extLst>
          </p:cNvPr>
          <p:cNvSpPr/>
          <p:nvPr/>
        </p:nvSpPr>
        <p:spPr>
          <a:xfrm>
            <a:off x="2866698" y="1617123"/>
            <a:ext cx="1455684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I happy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4DEC173-8C88-544B-7E12-7076B6C0B86C}"/>
              </a:ext>
            </a:extLst>
          </p:cNvPr>
          <p:cNvSpPr/>
          <p:nvPr/>
        </p:nvSpPr>
        <p:spPr>
          <a:xfrm>
            <a:off x="6461234" y="1617123"/>
            <a:ext cx="1455684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TH" dirty="0">
                <a:solidFill>
                  <a:schemeClr val="tx1"/>
                </a:solidFill>
              </a:rPr>
              <a:t>m you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7D38050-550E-F84D-5A65-BBBAFBA768DC}"/>
              </a:ext>
            </a:extLst>
          </p:cNvPr>
          <p:cNvSpPr/>
          <p:nvPr/>
        </p:nvSpPr>
        <p:spPr>
          <a:xfrm>
            <a:off x="4663966" y="1617123"/>
            <a:ext cx="1455684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TH" dirty="0">
                <a:solidFill>
                  <a:schemeClr val="tx1"/>
                </a:solidFill>
              </a:rPr>
              <a:t>appy am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01C909-97C1-5CE2-1898-7B0CC99C066D}"/>
              </a:ext>
            </a:extLst>
          </p:cNvPr>
          <p:cNvSpPr/>
          <p:nvPr/>
        </p:nvSpPr>
        <p:spPr>
          <a:xfrm>
            <a:off x="8258502" y="1617123"/>
            <a:ext cx="1455684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TH" dirty="0">
                <a:solidFill>
                  <a:schemeClr val="tx1"/>
                </a:solidFill>
              </a:rPr>
              <a:t>ou with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3C22B0C-F9DB-7256-1EF8-5D2627054D18}"/>
              </a:ext>
            </a:extLst>
          </p:cNvPr>
          <p:cNvSpPr/>
          <p:nvPr/>
        </p:nvSpPr>
        <p:spPr>
          <a:xfrm>
            <a:off x="2480441" y="3820510"/>
            <a:ext cx="1455682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I really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EE212B8-4DBD-B8D6-01E7-CE95D56CED5B}"/>
              </a:ext>
            </a:extLst>
          </p:cNvPr>
          <p:cNvSpPr/>
          <p:nvPr/>
        </p:nvSpPr>
        <p:spPr>
          <a:xfrm>
            <a:off x="4096403" y="3820509"/>
            <a:ext cx="1455684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TH" dirty="0">
                <a:solidFill>
                  <a:schemeClr val="tx1"/>
                </a:solidFill>
              </a:rPr>
              <a:t>eally happy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F92A3BA-8F82-DA92-A2C9-57937063E1CF}"/>
              </a:ext>
            </a:extLst>
          </p:cNvPr>
          <p:cNvSpPr/>
          <p:nvPr/>
        </p:nvSpPr>
        <p:spPr>
          <a:xfrm>
            <a:off x="5701857" y="3820509"/>
            <a:ext cx="1371600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TH" dirty="0">
                <a:solidFill>
                  <a:schemeClr val="tx1"/>
                </a:solidFill>
              </a:rPr>
              <a:t>appy with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769523B-D643-2F0A-DC47-C1E4CED806CE}"/>
              </a:ext>
            </a:extLst>
          </p:cNvPr>
          <p:cNvSpPr/>
          <p:nvPr/>
        </p:nvSpPr>
        <p:spPr>
          <a:xfrm>
            <a:off x="7231118" y="3820508"/>
            <a:ext cx="1371600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TH" dirty="0">
                <a:solidFill>
                  <a:schemeClr val="tx1"/>
                </a:solidFill>
              </a:rPr>
              <a:t>ith you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4C21D00-9A0E-5DF8-A15F-FAC313642339}"/>
              </a:ext>
            </a:extLst>
          </p:cNvPr>
          <p:cNvSpPr/>
          <p:nvPr/>
        </p:nvSpPr>
        <p:spPr>
          <a:xfrm>
            <a:off x="8794531" y="3820508"/>
            <a:ext cx="1371600" cy="68317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TH" dirty="0">
                <a:solidFill>
                  <a:schemeClr val="tx1"/>
                </a:solidFill>
              </a:rPr>
              <a:t>ou too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B7DE0C-68F4-E348-6C4F-2A134F064863}"/>
              </a:ext>
            </a:extLst>
          </p:cNvPr>
          <p:cNvSpPr txBox="1"/>
          <p:nvPr/>
        </p:nvSpPr>
        <p:spPr>
          <a:xfrm>
            <a:off x="4414343" y="987239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Mainchine generated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82E911-1AD6-8A56-8602-0D0FB3D9BF1F}"/>
              </a:ext>
            </a:extLst>
          </p:cNvPr>
          <p:cNvSpPr txBox="1"/>
          <p:nvPr/>
        </p:nvSpPr>
        <p:spPr>
          <a:xfrm>
            <a:off x="4414343" y="321017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Human reference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596D20-B91F-9617-AEB8-73C7ABA340EC}"/>
              </a:ext>
            </a:extLst>
          </p:cNvPr>
          <p:cNvSpPr/>
          <p:nvPr/>
        </p:nvSpPr>
        <p:spPr>
          <a:xfrm>
            <a:off x="2291255" y="1356571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B1DF7E-ED93-4D1C-3CD6-F221E82E6B05}"/>
              </a:ext>
            </a:extLst>
          </p:cNvPr>
          <p:cNvSpPr/>
          <p:nvPr/>
        </p:nvSpPr>
        <p:spPr>
          <a:xfrm>
            <a:off x="2291255" y="3579509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34927-7C19-9241-823A-0257DD504207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Bilingual Evaluation Understudy: BLEU</a:t>
            </a:r>
            <a:r>
              <a:rPr lang="th-TH" sz="2000" b="1" dirty="0"/>
              <a:t> </a:t>
            </a:r>
            <a:r>
              <a:rPr lang="en-US" sz="2000" b="1" u="sng" dirty="0"/>
              <a:t>[Translation]</a:t>
            </a:r>
            <a:endParaRPr lang="en-TH" sz="2000" b="1" u="sng" dirty="0"/>
          </a:p>
        </p:txBody>
      </p:sp>
    </p:spTree>
    <p:extLst>
      <p:ext uri="{BB962C8B-B14F-4D97-AF65-F5344CB8AC3E}">
        <p14:creationId xmlns:p14="http://schemas.microsoft.com/office/powerpoint/2010/main" val="74574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34927-7C19-9241-823A-0257DD504207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Bilingual Evaluation Understudy: BLEU</a:t>
            </a:r>
            <a:r>
              <a:rPr lang="th-TH" sz="2000" b="1" dirty="0"/>
              <a:t> </a:t>
            </a:r>
            <a:r>
              <a:rPr lang="en-US" sz="2000" b="1" u="sng" dirty="0"/>
              <a:t>[Translation]</a:t>
            </a:r>
            <a:endParaRPr lang="en-TH" sz="20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42868-BBDF-9A0B-1CB7-BB3E160807BC}"/>
              </a:ext>
            </a:extLst>
          </p:cNvPr>
          <p:cNvSpPr txBox="1"/>
          <p:nvPr/>
        </p:nvSpPr>
        <p:spPr>
          <a:xfrm>
            <a:off x="830317" y="1156138"/>
            <a:ext cx="359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and easy to calculate</a:t>
            </a:r>
          </a:p>
          <a:p>
            <a:endParaRPr lang="en-US" dirty="0"/>
          </a:p>
          <a:p>
            <a:r>
              <a:rPr lang="en-US" dirty="0"/>
              <a:t>Widely used</a:t>
            </a:r>
            <a:endParaRPr lang="en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1AC39-12D6-1227-8A0F-1BDA600E8B01}"/>
              </a:ext>
            </a:extLst>
          </p:cNvPr>
          <p:cNvSpPr txBox="1"/>
          <p:nvPr/>
        </p:nvSpPr>
        <p:spPr>
          <a:xfrm>
            <a:off x="6074979" y="1156138"/>
            <a:ext cx="4955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consider meaning</a:t>
            </a:r>
          </a:p>
          <a:p>
            <a:endParaRPr lang="en-US" dirty="0"/>
          </a:p>
          <a:p>
            <a:r>
              <a:rPr lang="en-US" dirty="0"/>
              <a:t>Doesn’t incorporate sentence structure</a:t>
            </a:r>
          </a:p>
          <a:p>
            <a:endParaRPr lang="en-US" dirty="0"/>
          </a:p>
          <a:p>
            <a:r>
              <a:rPr lang="en-US" dirty="0"/>
              <a:t>Struggle with non-English language</a:t>
            </a:r>
          </a:p>
          <a:p>
            <a:endParaRPr lang="en-US" dirty="0"/>
          </a:p>
          <a:p>
            <a:r>
              <a:rPr lang="en-US" dirty="0"/>
              <a:t>Hard to compare score with different tokenizers</a:t>
            </a:r>
            <a:endParaRPr lang="en-TH" dirty="0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23086A3E-DF9E-624C-D7B8-12E313A1B067}"/>
              </a:ext>
            </a:extLst>
          </p:cNvPr>
          <p:cNvSpPr/>
          <p:nvPr/>
        </p:nvSpPr>
        <p:spPr>
          <a:xfrm>
            <a:off x="3647090" y="1156138"/>
            <a:ext cx="358142" cy="358142"/>
          </a:xfrm>
          <a:prstGeom prst="donut">
            <a:avLst>
              <a:gd name="adj" fmla="val 1279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A79E9979-1DAD-7A2F-5311-D719B98351E5}"/>
              </a:ext>
            </a:extLst>
          </p:cNvPr>
          <p:cNvSpPr/>
          <p:nvPr/>
        </p:nvSpPr>
        <p:spPr>
          <a:xfrm>
            <a:off x="3647090" y="1676345"/>
            <a:ext cx="358142" cy="358142"/>
          </a:xfrm>
          <a:prstGeom prst="donut">
            <a:avLst>
              <a:gd name="adj" fmla="val 1279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86474DA7-4358-7C08-5369-C340398ED66E}"/>
              </a:ext>
            </a:extLst>
          </p:cNvPr>
          <p:cNvSpPr/>
          <p:nvPr/>
        </p:nvSpPr>
        <p:spPr>
          <a:xfrm>
            <a:off x="10867697" y="1088216"/>
            <a:ext cx="493986" cy="493986"/>
          </a:xfrm>
          <a:prstGeom prst="mathMultiply">
            <a:avLst>
              <a:gd name="adj1" fmla="val 128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135F82A5-14B8-F759-B964-DE510B8583D4}"/>
              </a:ext>
            </a:extLst>
          </p:cNvPr>
          <p:cNvSpPr/>
          <p:nvPr/>
        </p:nvSpPr>
        <p:spPr>
          <a:xfrm>
            <a:off x="10867697" y="1608423"/>
            <a:ext cx="493986" cy="493986"/>
          </a:xfrm>
          <a:prstGeom prst="mathMultiply">
            <a:avLst>
              <a:gd name="adj1" fmla="val 128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E093C0A2-7DA4-1F40-36E6-35712B64875B}"/>
              </a:ext>
            </a:extLst>
          </p:cNvPr>
          <p:cNvSpPr/>
          <p:nvPr/>
        </p:nvSpPr>
        <p:spPr>
          <a:xfrm>
            <a:off x="10867697" y="2170331"/>
            <a:ext cx="493986" cy="493986"/>
          </a:xfrm>
          <a:prstGeom prst="mathMultiply">
            <a:avLst>
              <a:gd name="adj1" fmla="val 128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8CA19491-0FAB-DB67-23A2-B01BCE5FFF9D}"/>
              </a:ext>
            </a:extLst>
          </p:cNvPr>
          <p:cNvSpPr/>
          <p:nvPr/>
        </p:nvSpPr>
        <p:spPr>
          <a:xfrm>
            <a:off x="10867697" y="2708057"/>
            <a:ext cx="493986" cy="493986"/>
          </a:xfrm>
          <a:prstGeom prst="mathMultiply">
            <a:avLst>
              <a:gd name="adj1" fmla="val 128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0722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/>
              <p:nvPr/>
            </p:nvSpPr>
            <p:spPr>
              <a:xfrm>
                <a:off x="2890345" y="5802447"/>
                <a:ext cx="6411310" cy="68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Modified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Unigram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𝐶𝐿𝐼𝑃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matches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generated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45" y="5802447"/>
                <a:ext cx="6411310" cy="685188"/>
              </a:xfrm>
              <a:prstGeom prst="rect">
                <a:avLst/>
              </a:prstGeom>
              <a:blipFill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34927-7C19-9241-823A-0257DD504207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Metric of Evaluation of Machine Translation with Explicit Ordering: METEOR</a:t>
            </a:r>
            <a:r>
              <a:rPr lang="th-TH" sz="2000" b="1" dirty="0"/>
              <a:t> </a:t>
            </a:r>
            <a:r>
              <a:rPr lang="en-US" sz="2000" b="1" u="sng" dirty="0"/>
              <a:t>[Translation]</a:t>
            </a:r>
            <a:endParaRPr lang="en-TH" sz="2000" b="1" u="sng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C55B36-F98A-48CB-FD57-131EB221196F}"/>
              </a:ext>
            </a:extLst>
          </p:cNvPr>
          <p:cNvSpPr/>
          <p:nvPr/>
        </p:nvSpPr>
        <p:spPr>
          <a:xfrm>
            <a:off x="2564523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1D4E81A-A014-21AE-3108-CF915762687D}"/>
              </a:ext>
            </a:extLst>
          </p:cNvPr>
          <p:cNvSpPr/>
          <p:nvPr/>
        </p:nvSpPr>
        <p:spPr>
          <a:xfrm>
            <a:off x="3936123" y="1597573"/>
            <a:ext cx="935421" cy="68317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bg1"/>
                </a:solidFill>
              </a:rPr>
              <a:t>am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8B9CF7-D1BB-D099-BA9B-D1BA62BEDF85}"/>
              </a:ext>
            </a:extLst>
          </p:cNvPr>
          <p:cNvSpPr/>
          <p:nvPr/>
        </p:nvSpPr>
        <p:spPr>
          <a:xfrm>
            <a:off x="5307723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5A3415-BACB-791C-9764-AD153F0BD81A}"/>
              </a:ext>
            </a:extLst>
          </p:cNvPr>
          <p:cNvSpPr/>
          <p:nvPr/>
        </p:nvSpPr>
        <p:spPr>
          <a:xfrm>
            <a:off x="6679323" y="158706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with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774EE9-E22A-44BC-018C-58FEA46519A9}"/>
              </a:ext>
            </a:extLst>
          </p:cNvPr>
          <p:cNvSpPr/>
          <p:nvPr/>
        </p:nvSpPr>
        <p:spPr>
          <a:xfrm>
            <a:off x="8050923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you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FEC924-1BCA-E022-326D-DD772BEB1F59}"/>
              </a:ext>
            </a:extLst>
          </p:cNvPr>
          <p:cNvSpPr/>
          <p:nvPr/>
        </p:nvSpPr>
        <p:spPr>
          <a:xfrm>
            <a:off x="2564523" y="382051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6A2FFE-1F90-35DD-A4AA-6595E497BDA4}"/>
              </a:ext>
            </a:extLst>
          </p:cNvPr>
          <p:cNvSpPr/>
          <p:nvPr/>
        </p:nvSpPr>
        <p:spPr>
          <a:xfrm>
            <a:off x="3936123" y="3820510"/>
            <a:ext cx="935421" cy="68317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bg1"/>
                </a:solidFill>
              </a:rPr>
              <a:t>really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42C8AB-0415-E182-510F-15A40A85A847}"/>
              </a:ext>
            </a:extLst>
          </p:cNvPr>
          <p:cNvSpPr/>
          <p:nvPr/>
        </p:nvSpPr>
        <p:spPr>
          <a:xfrm>
            <a:off x="5307723" y="382051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happy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1368073-CB22-22DE-6399-91CC91EA8F0E}"/>
              </a:ext>
            </a:extLst>
          </p:cNvPr>
          <p:cNvSpPr/>
          <p:nvPr/>
        </p:nvSpPr>
        <p:spPr>
          <a:xfrm>
            <a:off x="6679323" y="381000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with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2ABF6CF-7CCE-5B16-F4C1-0234811C06F0}"/>
              </a:ext>
            </a:extLst>
          </p:cNvPr>
          <p:cNvSpPr/>
          <p:nvPr/>
        </p:nvSpPr>
        <p:spPr>
          <a:xfrm>
            <a:off x="8050923" y="382051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you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4F62891-8752-5FE8-8BDB-42DDB6FB7D13}"/>
              </a:ext>
            </a:extLst>
          </p:cNvPr>
          <p:cNvSpPr/>
          <p:nvPr/>
        </p:nvSpPr>
        <p:spPr>
          <a:xfrm>
            <a:off x="9422523" y="3809999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too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4F317-D0F4-50D3-133C-7429CAB28EC6}"/>
              </a:ext>
            </a:extLst>
          </p:cNvPr>
          <p:cNvSpPr txBox="1"/>
          <p:nvPr/>
        </p:nvSpPr>
        <p:spPr>
          <a:xfrm>
            <a:off x="4414343" y="987239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Mainchine generated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0E368-D8B3-6D4C-03D8-F01A27558189}"/>
              </a:ext>
            </a:extLst>
          </p:cNvPr>
          <p:cNvSpPr txBox="1"/>
          <p:nvPr/>
        </p:nvSpPr>
        <p:spPr>
          <a:xfrm>
            <a:off x="4414343" y="321017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Human reference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35DAAD-4DB1-CB24-8237-D825D624CD33}"/>
              </a:ext>
            </a:extLst>
          </p:cNvPr>
          <p:cNvSpPr/>
          <p:nvPr/>
        </p:nvSpPr>
        <p:spPr>
          <a:xfrm>
            <a:off x="2291255" y="1356571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61DD96-B429-A729-B7A1-670532C3E602}"/>
              </a:ext>
            </a:extLst>
          </p:cNvPr>
          <p:cNvSpPr/>
          <p:nvPr/>
        </p:nvSpPr>
        <p:spPr>
          <a:xfrm>
            <a:off x="2291255" y="3579509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0325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/>
              <p:nvPr/>
            </p:nvSpPr>
            <p:spPr>
              <a:xfrm>
                <a:off x="2890345" y="5802447"/>
                <a:ext cx="6411310" cy="68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Modified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Unigram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𝐶𝐿𝐼𝑃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matches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generated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B95656-3FD7-F79E-C5C0-7E017BAA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45" y="5802447"/>
                <a:ext cx="6411310" cy="685188"/>
              </a:xfrm>
              <a:prstGeom prst="rect">
                <a:avLst/>
              </a:prstGeom>
              <a:blipFill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0EDBB46-D916-B5FC-AC10-9C6C1A2EA038}"/>
              </a:ext>
            </a:extLst>
          </p:cNvPr>
          <p:cNvSpPr/>
          <p:nvPr/>
        </p:nvSpPr>
        <p:spPr>
          <a:xfrm>
            <a:off x="515007" y="515724"/>
            <a:ext cx="11204028" cy="9839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5000">
                <a:schemeClr val="accent1">
                  <a:lumMod val="20000"/>
                  <a:lumOff val="8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34927-7C19-9241-823A-0257DD504207}"/>
              </a:ext>
            </a:extLst>
          </p:cNvPr>
          <p:cNvSpPr txBox="1"/>
          <p:nvPr/>
        </p:nvSpPr>
        <p:spPr>
          <a:xfrm>
            <a:off x="472965" y="115614"/>
            <a:ext cx="1120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b="1" dirty="0"/>
              <a:t>Metric of Evaluation of Machine Translation with Explicit Ordering: METEOR</a:t>
            </a:r>
            <a:r>
              <a:rPr lang="th-TH" sz="2000" b="1" dirty="0"/>
              <a:t> </a:t>
            </a:r>
            <a:r>
              <a:rPr lang="en-US" sz="2000" b="1" u="sng" dirty="0"/>
              <a:t>[Translation]</a:t>
            </a:r>
            <a:endParaRPr lang="en-TH" sz="2000" b="1" u="sng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8A46FC7-5198-8C4A-7C7A-64F8E31FBE67}"/>
              </a:ext>
            </a:extLst>
          </p:cNvPr>
          <p:cNvSpPr/>
          <p:nvPr/>
        </p:nvSpPr>
        <p:spPr>
          <a:xfrm>
            <a:off x="2564523" y="1597573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I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D2F3644-0940-48DE-EE18-3FF43848EEA8}"/>
              </a:ext>
            </a:extLst>
          </p:cNvPr>
          <p:cNvSpPr/>
          <p:nvPr/>
        </p:nvSpPr>
        <p:spPr>
          <a:xfrm>
            <a:off x="5307723" y="1597573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am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CAA4580-8C9D-1B11-8195-DF333F568C6A}"/>
              </a:ext>
            </a:extLst>
          </p:cNvPr>
          <p:cNvSpPr/>
          <p:nvPr/>
        </p:nvSpPr>
        <p:spPr>
          <a:xfrm>
            <a:off x="3946632" y="1597573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happy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D81C62A-054E-6244-B446-0D674EACA776}"/>
              </a:ext>
            </a:extLst>
          </p:cNvPr>
          <p:cNvSpPr/>
          <p:nvPr/>
        </p:nvSpPr>
        <p:spPr>
          <a:xfrm>
            <a:off x="8050922" y="1634726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with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0247C2E-06EB-5D89-9AEA-BD38C80E4A97}"/>
              </a:ext>
            </a:extLst>
          </p:cNvPr>
          <p:cNvSpPr/>
          <p:nvPr/>
        </p:nvSpPr>
        <p:spPr>
          <a:xfrm>
            <a:off x="6679323" y="1597573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641BE8C-D360-54AE-89B1-6F8F5F6B4848}"/>
              </a:ext>
            </a:extLst>
          </p:cNvPr>
          <p:cNvSpPr/>
          <p:nvPr/>
        </p:nvSpPr>
        <p:spPr>
          <a:xfrm>
            <a:off x="2564523" y="3820510"/>
            <a:ext cx="935421" cy="683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44D18B-2F5D-4865-B073-9259B2270351}"/>
              </a:ext>
            </a:extLst>
          </p:cNvPr>
          <p:cNvSpPr/>
          <p:nvPr/>
        </p:nvSpPr>
        <p:spPr>
          <a:xfrm>
            <a:off x="3936123" y="382051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really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415683-61F7-34B9-4183-058FDF500DFD}"/>
              </a:ext>
            </a:extLst>
          </p:cNvPr>
          <p:cNvSpPr/>
          <p:nvPr/>
        </p:nvSpPr>
        <p:spPr>
          <a:xfrm>
            <a:off x="5307723" y="382051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happy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237CD9-FEE2-0A1A-7A58-9CA72472D216}"/>
              </a:ext>
            </a:extLst>
          </p:cNvPr>
          <p:cNvSpPr/>
          <p:nvPr/>
        </p:nvSpPr>
        <p:spPr>
          <a:xfrm>
            <a:off x="6679323" y="381000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with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7A861BB-BD0F-E3C7-4A86-7C1FE7159F19}"/>
              </a:ext>
            </a:extLst>
          </p:cNvPr>
          <p:cNvSpPr/>
          <p:nvPr/>
        </p:nvSpPr>
        <p:spPr>
          <a:xfrm>
            <a:off x="8050923" y="3820510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77AD6C-48D3-EF2E-5231-DCE0C07B279B}"/>
              </a:ext>
            </a:extLst>
          </p:cNvPr>
          <p:cNvSpPr/>
          <p:nvPr/>
        </p:nvSpPr>
        <p:spPr>
          <a:xfrm>
            <a:off x="9422523" y="3809999"/>
            <a:ext cx="935421" cy="6831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too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4D855A-F946-C86F-7910-6F98FF4C7D0B}"/>
              </a:ext>
            </a:extLst>
          </p:cNvPr>
          <p:cNvSpPr txBox="1"/>
          <p:nvPr/>
        </p:nvSpPr>
        <p:spPr>
          <a:xfrm>
            <a:off x="4414343" y="987239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Mainchine generated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CF708F-B233-3CAB-C1C5-C73D83CC380F}"/>
              </a:ext>
            </a:extLst>
          </p:cNvPr>
          <p:cNvSpPr txBox="1"/>
          <p:nvPr/>
        </p:nvSpPr>
        <p:spPr>
          <a:xfrm>
            <a:off x="4414343" y="321017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/>
              <a:t>Human reference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451D97-1875-E7D2-E6DB-BDD9CFA7A310}"/>
              </a:ext>
            </a:extLst>
          </p:cNvPr>
          <p:cNvSpPr/>
          <p:nvPr/>
        </p:nvSpPr>
        <p:spPr>
          <a:xfrm>
            <a:off x="2291255" y="1356571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685621-E33A-BCCE-6BBA-86C64E197B3A}"/>
              </a:ext>
            </a:extLst>
          </p:cNvPr>
          <p:cNvSpPr/>
          <p:nvPr/>
        </p:nvSpPr>
        <p:spPr>
          <a:xfrm>
            <a:off x="2291255" y="3579509"/>
            <a:ext cx="8066689" cy="1239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6273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629</Words>
  <Application>Microsoft Macintosh PowerPoint</Application>
  <PresentationFormat>Widescreen</PresentationFormat>
  <Paragraphs>182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(Ming) Narongthat Thanyawet</dc:creator>
  <cp:lastModifiedBy>(Ming) Narongthat Thanyawet</cp:lastModifiedBy>
  <cp:revision>5</cp:revision>
  <dcterms:created xsi:type="dcterms:W3CDTF">2024-06-09T10:35:31Z</dcterms:created>
  <dcterms:modified xsi:type="dcterms:W3CDTF">2024-06-10T06:00:28Z</dcterms:modified>
</cp:coreProperties>
</file>