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92"/>
  </p:notesMasterIdLst>
  <p:handoutMasterIdLst>
    <p:handoutMasterId r:id="rId93"/>
  </p:handoutMasterIdLst>
  <p:sldIdLst>
    <p:sldId id="334" r:id="rId6"/>
    <p:sldId id="258" r:id="rId7"/>
    <p:sldId id="426" r:id="rId8"/>
    <p:sldId id="427" r:id="rId9"/>
    <p:sldId id="424" r:id="rId10"/>
    <p:sldId id="259" r:id="rId11"/>
    <p:sldId id="260" r:id="rId12"/>
    <p:sldId id="429" r:id="rId13"/>
    <p:sldId id="430" r:id="rId14"/>
    <p:sldId id="432" r:id="rId15"/>
    <p:sldId id="431" r:id="rId16"/>
    <p:sldId id="428"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434" r:id="rId31"/>
    <p:sldId id="435" r:id="rId32"/>
    <p:sldId id="330" r:id="rId33"/>
    <p:sldId id="331" r:id="rId34"/>
    <p:sldId id="436" r:id="rId35"/>
    <p:sldId id="274" r:id="rId36"/>
    <p:sldId id="275" r:id="rId37"/>
    <p:sldId id="276" r:id="rId38"/>
    <p:sldId id="277" r:id="rId39"/>
    <p:sldId id="278" r:id="rId40"/>
    <p:sldId id="279" r:id="rId41"/>
    <p:sldId id="332" r:id="rId42"/>
    <p:sldId id="280" r:id="rId43"/>
    <p:sldId id="281" r:id="rId44"/>
    <p:sldId id="282" r:id="rId45"/>
    <p:sldId id="333" r:id="rId46"/>
    <p:sldId id="283" r:id="rId47"/>
    <p:sldId id="284" r:id="rId48"/>
    <p:sldId id="285" r:id="rId49"/>
    <p:sldId id="286" r:id="rId50"/>
    <p:sldId id="287" r:id="rId51"/>
    <p:sldId id="437" r:id="rId52"/>
    <p:sldId id="288" r:id="rId53"/>
    <p:sldId id="289" r:id="rId54"/>
    <p:sldId id="290" r:id="rId55"/>
    <p:sldId id="291" r:id="rId56"/>
    <p:sldId id="292" r:id="rId57"/>
    <p:sldId id="293" r:id="rId58"/>
    <p:sldId id="294" r:id="rId59"/>
    <p:sldId id="295" r:id="rId60"/>
    <p:sldId id="296" r:id="rId61"/>
    <p:sldId id="297" r:id="rId62"/>
    <p:sldId id="298" r:id="rId63"/>
    <p:sldId id="433" r:id="rId64"/>
    <p:sldId id="299" r:id="rId65"/>
    <p:sldId id="300" r:id="rId66"/>
    <p:sldId id="301" r:id="rId67"/>
    <p:sldId id="302"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 id="315" r:id="rId81"/>
    <p:sldId id="316" r:id="rId82"/>
    <p:sldId id="317" r:id="rId83"/>
    <p:sldId id="318" r:id="rId84"/>
    <p:sldId id="319" r:id="rId85"/>
    <p:sldId id="320" r:id="rId86"/>
    <p:sldId id="321" r:id="rId87"/>
    <p:sldId id="322" r:id="rId88"/>
    <p:sldId id="323" r:id="rId89"/>
    <p:sldId id="324" r:id="rId90"/>
    <p:sldId id="325" r:id="rId9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5856B-6D5A-49D9-B4C1-E189409D05BA}" v="1" dt="2023-08-31T12:55:28.515"/>
    <p1510:client id="{517A452E-19AD-8156-7DF7-39737DB90431}" v="27" dt="2023-03-30T13:32:06.261"/>
    <p1510:client id="{ADD5C173-B398-467C-B614-D0DA828B128C}" v="10" dt="2023-08-17T15:23:22.78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6" autoAdjust="0"/>
    <p:restoredTop sz="94660"/>
  </p:normalViewPr>
  <p:slideViewPr>
    <p:cSldViewPr>
      <p:cViewPr>
        <p:scale>
          <a:sx n="106" d="100"/>
          <a:sy n="106" d="100"/>
        </p:scale>
        <p:origin x="558" y="-906"/>
      </p:cViewPr>
      <p:guideLst>
        <p:guide orient="horz" pos="2160"/>
        <p:guide pos="2880"/>
      </p:guideLst>
    </p:cSldViewPr>
  </p:slideViewPr>
  <p:notesTextViewPr>
    <p:cViewPr>
      <p:scale>
        <a:sx n="1" d="1"/>
        <a:sy n="1" d="1"/>
      </p:scale>
      <p:origin x="0" y="0"/>
    </p:cViewPr>
  </p:notesTextViewPr>
  <p:notesViewPr>
    <p:cSldViewPr>
      <p:cViewPr varScale="1">
        <p:scale>
          <a:sx n="50" d="100"/>
          <a:sy n="50" d="100"/>
        </p:scale>
        <p:origin x="2708"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handoutMaster" Target="handoutMasters/handout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 RODRIGUES DE CARVALHO" userId="S::claudia.carvalho3@fatec.sp.gov.br::61ecc1b2-ad77-4098-aeba-befc61672cde" providerId="AD" clId="Web-{ADD5C173-B398-467C-B614-D0DA828B128C}"/>
    <pc:docChg chg="modSld">
      <pc:chgData name="CLAUDIA RODRIGUES DE CARVALHO" userId="S::claudia.carvalho3@fatec.sp.gov.br::61ecc1b2-ad77-4098-aeba-befc61672cde" providerId="AD" clId="Web-{ADD5C173-B398-467C-B614-D0DA828B128C}" dt="2023-08-17T15:23:22.785" v="9" actId="14100"/>
      <pc:docMkLst>
        <pc:docMk/>
      </pc:docMkLst>
      <pc:sldChg chg="modSp">
        <pc:chgData name="CLAUDIA RODRIGUES DE CARVALHO" userId="S::claudia.carvalho3@fatec.sp.gov.br::61ecc1b2-ad77-4098-aeba-befc61672cde" providerId="AD" clId="Web-{ADD5C173-B398-467C-B614-D0DA828B128C}" dt="2023-08-17T13:25:41.119" v="3" actId="14100"/>
        <pc:sldMkLst>
          <pc:docMk/>
          <pc:sldMk cId="458531454" sldId="436"/>
        </pc:sldMkLst>
        <pc:picChg chg="mod">
          <ac:chgData name="CLAUDIA RODRIGUES DE CARVALHO" userId="S::claudia.carvalho3@fatec.sp.gov.br::61ecc1b2-ad77-4098-aeba-befc61672cde" providerId="AD" clId="Web-{ADD5C173-B398-467C-B614-D0DA828B128C}" dt="2023-08-17T13:25:41.119" v="3" actId="14100"/>
          <ac:picMkLst>
            <pc:docMk/>
            <pc:sldMk cId="458531454" sldId="436"/>
            <ac:picMk id="5" creationId="{4B8ED40D-6DB9-63BF-5F6E-B5EBAF3C61C8}"/>
          </ac:picMkLst>
        </pc:picChg>
      </pc:sldChg>
      <pc:sldChg chg="modSp">
        <pc:chgData name="CLAUDIA RODRIGUES DE CARVALHO" userId="S::claudia.carvalho3@fatec.sp.gov.br::61ecc1b2-ad77-4098-aeba-befc61672cde" providerId="AD" clId="Web-{ADD5C173-B398-467C-B614-D0DA828B128C}" dt="2023-08-17T15:23:22.785" v="9" actId="14100"/>
        <pc:sldMkLst>
          <pc:docMk/>
          <pc:sldMk cId="3933218723" sldId="437"/>
        </pc:sldMkLst>
        <pc:picChg chg="mod">
          <ac:chgData name="CLAUDIA RODRIGUES DE CARVALHO" userId="S::claudia.carvalho3@fatec.sp.gov.br::61ecc1b2-ad77-4098-aeba-befc61672cde" providerId="AD" clId="Web-{ADD5C173-B398-467C-B614-D0DA828B128C}" dt="2023-08-17T15:23:22.785" v="9" actId="14100"/>
          <ac:picMkLst>
            <pc:docMk/>
            <pc:sldMk cId="3933218723" sldId="437"/>
            <ac:picMk id="4" creationId="{6B86E7DD-E889-B0FC-CF2C-643E5A382B1F}"/>
          </ac:picMkLst>
        </pc:picChg>
      </pc:sldChg>
    </pc:docChg>
  </pc:docChgLst>
  <pc:docChgLst>
    <pc:chgData name="LUCAS MATHEUS SANTOS DA SILVA" userId="S::lucas.silva970@fatec.sp.gov.br::78636c08-23d0-4b94-ba4a-80d310bd7f3b" providerId="AD" clId="Web-{517A452E-19AD-8156-7DF7-39737DB90431}"/>
    <pc:docChg chg="modSld">
      <pc:chgData name="LUCAS MATHEUS SANTOS DA SILVA" userId="S::lucas.silva970@fatec.sp.gov.br::78636c08-23d0-4b94-ba4a-80d310bd7f3b" providerId="AD" clId="Web-{517A452E-19AD-8156-7DF7-39737DB90431}" dt="2023-03-30T13:32:05.058" v="12" actId="20577"/>
      <pc:docMkLst>
        <pc:docMk/>
      </pc:docMkLst>
      <pc:sldChg chg="modSp">
        <pc:chgData name="LUCAS MATHEUS SANTOS DA SILVA" userId="S::lucas.silva970@fatec.sp.gov.br::78636c08-23d0-4b94-ba4a-80d310bd7f3b" providerId="AD" clId="Web-{517A452E-19AD-8156-7DF7-39737DB90431}" dt="2023-03-30T13:32:05.058" v="12" actId="20577"/>
        <pc:sldMkLst>
          <pc:docMk/>
          <pc:sldMk cId="21148553" sldId="258"/>
        </pc:sldMkLst>
        <pc:spChg chg="mod">
          <ac:chgData name="LUCAS MATHEUS SANTOS DA SILVA" userId="S::lucas.silva970@fatec.sp.gov.br::78636c08-23d0-4b94-ba4a-80d310bd7f3b" providerId="AD" clId="Web-{517A452E-19AD-8156-7DF7-39737DB90431}" dt="2023-03-30T13:32:05.058" v="12" actId="20577"/>
          <ac:spMkLst>
            <pc:docMk/>
            <pc:sldMk cId="21148553" sldId="258"/>
            <ac:spMk id="6" creationId="{9DA868C7-6103-4D06-AAB2-9F8493044BBD}"/>
          </ac:spMkLst>
        </pc:spChg>
      </pc:sldChg>
    </pc:docChg>
  </pc:docChgLst>
  <pc:docChgLst>
    <pc:chgData name="CLAUDIA RODRIGUES DE CARVALHO" userId="S::claudia.carvalho3@fatec.sp.gov.br::61ecc1b2-ad77-4098-aeba-befc61672cde" providerId="AD" clId="Web-{4635856B-6D5A-49D9-B4C1-E189409D05BA}"/>
    <pc:docChg chg="sldOrd">
      <pc:chgData name="CLAUDIA RODRIGUES DE CARVALHO" userId="S::claudia.carvalho3@fatec.sp.gov.br::61ecc1b2-ad77-4098-aeba-befc61672cde" providerId="AD" clId="Web-{4635856B-6D5A-49D9-B4C1-E189409D05BA}" dt="2023-08-31T12:55:28.515" v="0"/>
      <pc:docMkLst>
        <pc:docMk/>
      </pc:docMkLst>
      <pc:sldChg chg="ord">
        <pc:chgData name="CLAUDIA RODRIGUES DE CARVALHO" userId="S::claudia.carvalho3@fatec.sp.gov.br::61ecc1b2-ad77-4098-aeba-befc61672cde" providerId="AD" clId="Web-{4635856B-6D5A-49D9-B4C1-E189409D05BA}" dt="2023-08-31T12:55:28.515" v="0"/>
        <pc:sldMkLst>
          <pc:docMk/>
          <pc:sldMk cId="4268497026" sldId="4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15BDBF6-014E-4B1C-89EF-1CD7538817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D50326C1-6DDA-45C2-B400-EEF5EFEE93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818B83-C938-4DD7-B25F-BCE66B1E29B7}" type="datetimeFigureOut">
              <a:rPr lang="pt-BR" smtClean="0"/>
              <a:t>31/08/2023</a:t>
            </a:fld>
            <a:endParaRPr lang="pt-BR"/>
          </a:p>
        </p:txBody>
      </p:sp>
      <p:sp>
        <p:nvSpPr>
          <p:cNvPr id="4" name="Espaço Reservado para Rodapé 3">
            <a:extLst>
              <a:ext uri="{FF2B5EF4-FFF2-40B4-BE49-F238E27FC236}">
                <a16:creationId xmlns:a16="http://schemas.microsoft.com/office/drawing/2014/main" id="{EC393973-ABA3-48AF-83A4-769FCF5DD8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EB5C56B0-01CB-416D-B576-62C3975F4C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D9426A-3F5C-44EF-AB46-C78E0522B8D1}" type="slidenum">
              <a:rPr lang="pt-BR" smtClean="0"/>
              <a:t>‹nº›</a:t>
            </a:fld>
            <a:endParaRPr lang="pt-BR"/>
          </a:p>
        </p:txBody>
      </p:sp>
    </p:spTree>
    <p:extLst>
      <p:ext uri="{BB962C8B-B14F-4D97-AF65-F5344CB8AC3E}">
        <p14:creationId xmlns:p14="http://schemas.microsoft.com/office/powerpoint/2010/main" val="388875230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23:42:08.005"/>
    </inkml:context>
    <inkml:brush xml:id="br0">
      <inkml:brushProperty name="width" value="0.05" units="cm"/>
      <inkml:brushProperty name="height" value="0.05" units="cm"/>
      <inkml:brushProperty name="color" value="#E71224"/>
    </inkml:brush>
  </inkml:definitions>
  <inkml:trace contextRef="#ctx0" brushRef="#br0">45 0 2048,'-22'0'0,"0"0"-1152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23:43:10.125"/>
    </inkml:context>
    <inkml:brush xml:id="br0">
      <inkml:brushProperty name="width" value="0.05" units="cm"/>
      <inkml:brushProperty name="height" value="0.05" units="cm"/>
      <inkml:brushProperty name="color" value="#E71224"/>
    </inkml:brush>
  </inkml:definitions>
  <inkml:trace contextRef="#ctx0" brushRef="#br0">205 168 13312,'-7'-7'0,"-23"-23"0,-15-16-1024,-17 4 0,2-1-6784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126A63-4C4B-423F-AEE1-24178D77BC81}" type="datetimeFigureOut">
              <a:rPr lang="pt-BR" smtClean="0"/>
              <a:t>31/08/2023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7526C2-C71E-47F0-8DB0-F5F24A390804}" type="slidenum">
              <a:rPr lang="pt-BR" smtClean="0"/>
              <a:t>‹nº›</a:t>
            </a:fld>
            <a:endParaRPr lang="pt-BR"/>
          </a:p>
        </p:txBody>
      </p:sp>
    </p:spTree>
    <p:extLst>
      <p:ext uri="{BB962C8B-B14F-4D97-AF65-F5344CB8AC3E}">
        <p14:creationId xmlns:p14="http://schemas.microsoft.com/office/powerpoint/2010/main" val="2634649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D20411F-D305-4CCE-9C70-D8FF11EFCE63}" type="slidenum">
              <a:rPr lang="pt-BR" smtClean="0">
                <a:solidFill>
                  <a:prstClr val="black"/>
                </a:solidFill>
              </a:rPr>
              <a:pPr/>
              <a:t>7</a:t>
            </a:fld>
            <a:endParaRPr lang="pt-BR">
              <a:solidFill>
                <a:prstClr val="black"/>
              </a:solidFill>
            </a:endParaRPr>
          </a:p>
        </p:txBody>
      </p:sp>
    </p:spTree>
    <p:extLst>
      <p:ext uri="{BB962C8B-B14F-4D97-AF65-F5344CB8AC3E}">
        <p14:creationId xmlns:p14="http://schemas.microsoft.com/office/powerpoint/2010/main" val="3777141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D20411F-D305-4CCE-9C70-D8FF11EFCE63}" type="slidenum">
              <a:rPr lang="pt-BR" smtClean="0">
                <a:solidFill>
                  <a:prstClr val="black"/>
                </a:solidFill>
              </a:rPr>
              <a:pPr/>
              <a:t>8</a:t>
            </a:fld>
            <a:endParaRPr lang="pt-BR">
              <a:solidFill>
                <a:prstClr val="black"/>
              </a:solidFill>
            </a:endParaRPr>
          </a:p>
        </p:txBody>
      </p:sp>
    </p:spTree>
    <p:extLst>
      <p:ext uri="{BB962C8B-B14F-4D97-AF65-F5344CB8AC3E}">
        <p14:creationId xmlns:p14="http://schemas.microsoft.com/office/powerpoint/2010/main" val="3404166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D20411F-D305-4CCE-9C70-D8FF11EFCE63}" type="slidenum">
              <a:rPr lang="pt-BR" smtClean="0">
                <a:solidFill>
                  <a:prstClr val="black"/>
                </a:solidFill>
              </a:rPr>
              <a:pPr/>
              <a:t>9</a:t>
            </a:fld>
            <a:endParaRPr lang="pt-BR">
              <a:solidFill>
                <a:prstClr val="black"/>
              </a:solidFill>
            </a:endParaRPr>
          </a:p>
        </p:txBody>
      </p:sp>
    </p:spTree>
    <p:extLst>
      <p:ext uri="{BB962C8B-B14F-4D97-AF65-F5344CB8AC3E}">
        <p14:creationId xmlns:p14="http://schemas.microsoft.com/office/powerpoint/2010/main" val="292710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D20411F-D305-4CCE-9C70-D8FF11EFCE63}" type="slidenum">
              <a:rPr lang="pt-BR" smtClean="0">
                <a:solidFill>
                  <a:prstClr val="black"/>
                </a:solidFill>
              </a:rPr>
              <a:pPr/>
              <a:t>10</a:t>
            </a:fld>
            <a:endParaRPr lang="pt-BR">
              <a:solidFill>
                <a:prstClr val="black"/>
              </a:solidFill>
            </a:endParaRPr>
          </a:p>
        </p:txBody>
      </p:sp>
    </p:spTree>
    <p:extLst>
      <p:ext uri="{BB962C8B-B14F-4D97-AF65-F5344CB8AC3E}">
        <p14:creationId xmlns:p14="http://schemas.microsoft.com/office/powerpoint/2010/main" val="1430048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D20411F-D305-4CCE-9C70-D8FF11EFCE63}" type="slidenum">
              <a:rPr lang="pt-BR" smtClean="0">
                <a:solidFill>
                  <a:prstClr val="black"/>
                </a:solidFill>
              </a:rPr>
              <a:pPr/>
              <a:t>11</a:t>
            </a:fld>
            <a:endParaRPr lang="pt-BR">
              <a:solidFill>
                <a:prstClr val="black"/>
              </a:solidFill>
            </a:endParaRPr>
          </a:p>
        </p:txBody>
      </p:sp>
    </p:spTree>
    <p:extLst>
      <p:ext uri="{BB962C8B-B14F-4D97-AF65-F5344CB8AC3E}">
        <p14:creationId xmlns:p14="http://schemas.microsoft.com/office/powerpoint/2010/main" val="3623463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D20411F-D305-4CCE-9C70-D8FF11EFCE63}" type="slidenum">
              <a:rPr lang="pt-BR" smtClean="0">
                <a:solidFill>
                  <a:prstClr val="black"/>
                </a:solidFill>
              </a:rPr>
              <a:pPr/>
              <a:t>12</a:t>
            </a:fld>
            <a:endParaRPr lang="pt-BR">
              <a:solidFill>
                <a:prstClr val="black"/>
              </a:solidFill>
            </a:endParaRPr>
          </a:p>
        </p:txBody>
      </p:sp>
    </p:spTree>
    <p:extLst>
      <p:ext uri="{BB962C8B-B14F-4D97-AF65-F5344CB8AC3E}">
        <p14:creationId xmlns:p14="http://schemas.microsoft.com/office/powerpoint/2010/main" val="3021480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D20411F-D305-4CCE-9C70-D8FF11EFCE63}" type="slidenum">
              <a:rPr lang="pt-BR" smtClean="0">
                <a:solidFill>
                  <a:prstClr val="black"/>
                </a:solidFill>
              </a:rPr>
              <a:pPr/>
              <a:t>13</a:t>
            </a:fld>
            <a:endParaRPr lang="pt-BR">
              <a:solidFill>
                <a:prstClr val="black"/>
              </a:solidFill>
            </a:endParaRPr>
          </a:p>
        </p:txBody>
      </p:sp>
    </p:spTree>
    <p:extLst>
      <p:ext uri="{BB962C8B-B14F-4D97-AF65-F5344CB8AC3E}">
        <p14:creationId xmlns:p14="http://schemas.microsoft.com/office/powerpoint/2010/main" val="2071446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D20411F-D305-4CCE-9C70-D8FF11EFCE63}" type="slidenum">
              <a:rPr lang="pt-BR" smtClean="0">
                <a:solidFill>
                  <a:prstClr val="black"/>
                </a:solidFill>
              </a:rPr>
              <a:pPr/>
              <a:t>53</a:t>
            </a:fld>
            <a:endParaRPr lang="pt-BR">
              <a:solidFill>
                <a:prstClr val="black"/>
              </a:solidFill>
            </a:endParaRPr>
          </a:p>
        </p:txBody>
      </p:sp>
    </p:spTree>
    <p:extLst>
      <p:ext uri="{BB962C8B-B14F-4D97-AF65-F5344CB8AC3E}">
        <p14:creationId xmlns:p14="http://schemas.microsoft.com/office/powerpoint/2010/main" val="325370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5782F28-4612-43A8-8643-5A173EBCF084}" type="datetimeFigureOut">
              <a:rPr lang="pt-BR" smtClean="0"/>
              <a:t>31/08/2023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2997977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5782F28-4612-43A8-8643-5A173EBCF084}" type="datetimeFigureOut">
              <a:rPr lang="pt-BR" smtClean="0"/>
              <a:t>31/08/2023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108841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5782F28-4612-43A8-8643-5A173EBCF084}" type="datetimeFigureOut">
              <a:rPr lang="pt-BR" smtClean="0"/>
              <a:t>31/08/2023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3325357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421801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092265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73481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477827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endParaRPr lang="pt-BR">
              <a:solidFill>
                <a:prstClr val="black">
                  <a:tint val="75000"/>
                </a:prstClr>
              </a:solidFill>
            </a:endParaRPr>
          </a:p>
        </p:txBody>
      </p:sp>
      <p:sp>
        <p:nvSpPr>
          <p:cNvPr id="9" name="Espaço Reservado para Número de Slide 8"/>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762105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endParaRPr lang="pt-BR">
              <a:solidFill>
                <a:prstClr val="black">
                  <a:tint val="75000"/>
                </a:prstClr>
              </a:solidFill>
            </a:endParaRPr>
          </a:p>
        </p:txBody>
      </p:sp>
      <p:sp>
        <p:nvSpPr>
          <p:cNvPr id="5" name="Espaço Reservado para Número de Slide 4"/>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647847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endParaRPr lang="pt-BR">
              <a:solidFill>
                <a:prstClr val="black">
                  <a:tint val="75000"/>
                </a:prstClr>
              </a:solidFill>
            </a:endParaRPr>
          </a:p>
        </p:txBody>
      </p:sp>
      <p:sp>
        <p:nvSpPr>
          <p:cNvPr id="4" name="Espaço Reservado para Número de Slide 3"/>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7817981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76714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5782F28-4612-43A8-8643-5A173EBCF084}" type="datetimeFigureOut">
              <a:rPr lang="pt-BR" smtClean="0"/>
              <a:t>31/08/2023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1671967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endParaRPr lang="pt-BR">
              <a:solidFill>
                <a:prstClr val="black">
                  <a:tint val="75000"/>
                </a:prstClr>
              </a:solidFill>
            </a:endParaRPr>
          </a:p>
        </p:txBody>
      </p:sp>
      <p:sp>
        <p:nvSpPr>
          <p:cNvPr id="7" name="Espaço Reservado para Número de Slide 6"/>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3248838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2453723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endParaRPr lang="pt-BR">
              <a:solidFill>
                <a:prstClr val="black">
                  <a:tint val="75000"/>
                </a:prstClr>
              </a:solidFill>
            </a:endParaRPr>
          </a:p>
        </p:txBody>
      </p:sp>
      <p:sp>
        <p:nvSpPr>
          <p:cNvPr id="6" name="Espaço Reservado para Número de Slide 5"/>
          <p:cNvSpPr>
            <a:spLocks noGrp="1"/>
          </p:cNvSpPr>
          <p:nvPr>
            <p:ph type="sldNum" sz="quarter" idx="12"/>
          </p:nvPr>
        </p:nvSpPr>
        <p:spPr/>
        <p:txBody>
          <a:body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144229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B5782F28-4612-43A8-8643-5A173EBCF084}" type="datetimeFigureOut">
              <a:rPr lang="pt-BR" smtClean="0"/>
              <a:t>31/08/2023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91174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5782F28-4612-43A8-8643-5A173EBCF084}" type="datetimeFigureOut">
              <a:rPr lang="pt-BR" smtClean="0"/>
              <a:t>31/08/2023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233931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5782F28-4612-43A8-8643-5A173EBCF084}" type="datetimeFigureOut">
              <a:rPr lang="pt-BR" smtClean="0"/>
              <a:t>31/08/2023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245639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5782F28-4612-43A8-8643-5A173EBCF084}" type="datetimeFigureOut">
              <a:rPr lang="pt-BR" smtClean="0"/>
              <a:t>31/08/2023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112049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5782F28-4612-43A8-8643-5A173EBCF084}" type="datetimeFigureOut">
              <a:rPr lang="pt-BR" smtClean="0"/>
              <a:t>31/08/2023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114063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5782F28-4612-43A8-8643-5A173EBCF084}" type="datetimeFigureOut">
              <a:rPr lang="pt-BR" smtClean="0"/>
              <a:t>31/08/2023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3848862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5782F28-4612-43A8-8643-5A173EBCF084}" type="datetimeFigureOut">
              <a:rPr lang="pt-BR" smtClean="0"/>
              <a:t>31/08/2023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7E4C104-DFDE-487D-B29F-D3CDFD5D415C}" type="slidenum">
              <a:rPr lang="pt-BR" smtClean="0"/>
              <a:t>‹nº›</a:t>
            </a:fld>
            <a:endParaRPr lang="pt-BR"/>
          </a:p>
        </p:txBody>
      </p:sp>
    </p:spTree>
    <p:extLst>
      <p:ext uri="{BB962C8B-B14F-4D97-AF65-F5344CB8AC3E}">
        <p14:creationId xmlns:p14="http://schemas.microsoft.com/office/powerpoint/2010/main" val="88418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82F28-4612-43A8-8643-5A173EBCF084}" type="datetimeFigureOut">
              <a:rPr lang="pt-BR" smtClean="0"/>
              <a:t>31/08/2023</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4C104-DFDE-487D-B29F-D3CDFD5D415C}" type="slidenum">
              <a:rPr lang="pt-BR" smtClean="0"/>
              <a:t>‹nº›</a:t>
            </a:fld>
            <a:endParaRPr lang="pt-BR"/>
          </a:p>
        </p:txBody>
      </p:sp>
    </p:spTree>
    <p:extLst>
      <p:ext uri="{BB962C8B-B14F-4D97-AF65-F5344CB8AC3E}">
        <p14:creationId xmlns:p14="http://schemas.microsoft.com/office/powerpoint/2010/main" val="370693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983AA-2832-41FC-925A-E2B546B44AAD}" type="datetimeFigureOut">
              <a:rPr lang="pt-BR" smtClean="0">
                <a:solidFill>
                  <a:prstClr val="black">
                    <a:tint val="75000"/>
                  </a:prstClr>
                </a:solidFill>
              </a:rPr>
              <a:pPr/>
              <a:t>31/08/2023</a:t>
            </a:fld>
            <a:endParaRPr lang="pt-BR">
              <a:solidFill>
                <a:prstClr val="black">
                  <a:tint val="75000"/>
                </a:prstClr>
              </a:solidFill>
            </a:endParaRP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solidFill>
                <a:prstClr val="black">
                  <a:tint val="75000"/>
                </a:prstClr>
              </a:solidFill>
            </a:endParaRP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7193C-91A6-49DF-B022-8FE52CC76037}" type="slidenum">
              <a:rPr lang="pt-BR" smtClean="0">
                <a:solidFill>
                  <a:prstClr val="black">
                    <a:tint val="75000"/>
                  </a:prstClr>
                </a:solidFill>
              </a:rPr>
              <a:pPr/>
              <a:t>‹nº›</a:t>
            </a:fld>
            <a:endParaRPr lang="pt-BR">
              <a:solidFill>
                <a:prstClr val="black">
                  <a:tint val="75000"/>
                </a:prstClr>
              </a:solidFill>
            </a:endParaRPr>
          </a:p>
        </p:txBody>
      </p:sp>
    </p:spTree>
    <p:extLst>
      <p:ext uri="{BB962C8B-B14F-4D97-AF65-F5344CB8AC3E}">
        <p14:creationId xmlns:p14="http://schemas.microsoft.com/office/powerpoint/2010/main" val="4264539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rofclaudiarcar@gmail.com" TargetMode="Externa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br/Algoritmos-Desenvolvimento-Programa%C3%A7%C3%A3o-Computadores-Atualizada/dp/8536531452/ref=sr_1_1?qid=1580999372&amp;refinements=p_27%3AJos%C3%A9+Augusto+N.+G.+Manzano&amp;s=books&amp;sr=1-1"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70.png"/><Relationship Id="rId4" Type="http://schemas.openxmlformats.org/officeDocument/2006/relationships/customXml" Target="../ink/ink1.xml"/></Relationships>
</file>

<file path=ppt/slides/_rels/slide8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90.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3600986"/>
          </a:xfrm>
          <a:prstGeom prst="rect">
            <a:avLst/>
          </a:prstGeom>
        </p:spPr>
        <p:txBody>
          <a:bodyPr wrap="square">
            <a:spAutoFit/>
          </a:bodyPr>
          <a:lstStyle/>
          <a:p>
            <a:pPr algn="ctr"/>
            <a:endParaRPr lang="pt-BR" altLang="pt-BR" sz="2400" dirty="0">
              <a:solidFill>
                <a:srgbClr val="00206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altLang="pt-BR" sz="24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altLang="pt-BR" sz="2400" b="0" i="0" u="none" strike="noStrike" kern="1200" cap="none" spc="0" normalizeH="0" baseline="0" noProof="0" dirty="0">
              <a:ln>
                <a:noFill/>
              </a:ln>
              <a:solidFill>
                <a:srgbClr val="002060"/>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altLang="pt-BR"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altLang="pt-BR" sz="2400" b="1" i="0" u="none" strike="noStrike" kern="1200" cap="none" spc="0" normalizeH="0" baseline="0" noProof="0" dirty="0">
                <a:ln>
                  <a:noFill/>
                </a:ln>
                <a:solidFill>
                  <a:srgbClr val="FF0000"/>
                </a:solidFill>
                <a:effectLst/>
                <a:uLnTx/>
                <a:uFillTx/>
                <a:latin typeface="Calibri"/>
                <a:ea typeface="+mn-ea"/>
                <a:cs typeface="+mn-cs"/>
              </a:rPr>
              <a:t>Disciplina :  </a:t>
            </a:r>
            <a:r>
              <a:rPr kumimoji="0" lang="pt-BR" sz="2400" b="1" i="0" u="none" strike="noStrike" kern="1200" cap="none" spc="0" normalizeH="0" baseline="0" noProof="0" dirty="0">
                <a:ln>
                  <a:noFill/>
                </a:ln>
                <a:solidFill>
                  <a:srgbClr val="FF0000"/>
                </a:solidFill>
                <a:effectLst/>
                <a:uLnTx/>
                <a:uFillTx/>
                <a:latin typeface="Calibri"/>
                <a:ea typeface="+mn-ea"/>
                <a:cs typeface="+mn-cs"/>
              </a:rPr>
              <a:t>Algoritmo e linguagem de programação</a:t>
            </a:r>
            <a:endParaRPr kumimoji="0" lang="pt-BR" altLang="pt-BR" sz="2400" b="1" i="0" u="none" strike="noStrike" kern="1200" cap="none" spc="0" normalizeH="0" baseline="0" noProof="0" dirty="0">
              <a:ln>
                <a:noFill/>
              </a:ln>
              <a:solidFill>
                <a:srgbClr val="FF0000"/>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alt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alt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altLang="pt-BR" sz="1800" b="0" i="0" u="none" strike="noStrike" kern="1200" cap="none" spc="0" normalizeH="0" baseline="0" noProof="0" dirty="0">
                <a:ln>
                  <a:noFill/>
                </a:ln>
                <a:solidFill>
                  <a:prstClr val="black"/>
                </a:solidFill>
                <a:effectLst/>
                <a:uLnTx/>
                <a:uFillTx/>
                <a:latin typeface="Calibri"/>
                <a:ea typeface="+mn-ea"/>
                <a:cs typeface="+mn-cs"/>
              </a:rPr>
              <a:t>Prof. Claudia Rodrigues de Carvalho</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altLang="pt-BR" sz="1800" b="0" i="0" u="none" strike="noStrike" kern="1200" cap="none" spc="0" normalizeH="0" baseline="0" noProof="0" dirty="0">
                <a:ln>
                  <a:noFill/>
                </a:ln>
                <a:solidFill>
                  <a:prstClr val="black"/>
                </a:solidFill>
                <a:effectLst/>
                <a:uLnTx/>
                <a:uFillTx/>
                <a:latin typeface="Calibri"/>
                <a:ea typeface="+mn-ea"/>
                <a:cs typeface="+mn-cs"/>
              </a:rPr>
              <a:t>Claudia.carvalho3@fatec.sp.gov.br</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altLang="pt-BR" sz="1800" b="0" i="0" u="none" strike="noStrike" kern="1200" cap="none" spc="0" normalizeH="0" baseline="0" noProof="0" dirty="0">
                <a:ln>
                  <a:noFill/>
                </a:ln>
                <a:solidFill>
                  <a:prstClr val="black"/>
                </a:solidFill>
                <a:effectLst/>
                <a:uLnTx/>
                <a:uFillTx/>
                <a:latin typeface="Calibri"/>
                <a:ea typeface="+mn-ea"/>
                <a:cs typeface="+mn-cs"/>
                <a:hlinkClick r:id="rId3"/>
              </a:rPr>
              <a:t>profclaudiarcar@gmail.com</a:t>
            </a:r>
            <a:endParaRPr kumimoji="0" lang="pt-BR" altLang="pt-BR"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altLang="pt-BR" sz="1800" b="0" i="0" u="none" strike="noStrike" kern="1200" cap="none" spc="0" normalizeH="0" baseline="0" noProof="0" dirty="0">
                <a:ln>
                  <a:noFill/>
                </a:ln>
                <a:solidFill>
                  <a:prstClr val="black"/>
                </a:solidFill>
                <a:effectLst/>
                <a:uLnTx/>
                <a:uFillTx/>
                <a:latin typeface="Calibri"/>
                <a:ea typeface="+mn-ea"/>
                <a:cs typeface="+mn-cs"/>
              </a:rPr>
              <a:t>WhatsApp - 11996121054</a:t>
            </a:r>
          </a:p>
        </p:txBody>
      </p:sp>
    </p:spTree>
    <p:extLst>
      <p:ext uri="{BB962C8B-B14F-4D97-AF65-F5344CB8AC3E}">
        <p14:creationId xmlns:p14="http://schemas.microsoft.com/office/powerpoint/2010/main" val="375100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ela 4">
            <a:extLst>
              <a:ext uri="{FF2B5EF4-FFF2-40B4-BE49-F238E27FC236}">
                <a16:creationId xmlns:a16="http://schemas.microsoft.com/office/drawing/2014/main" id="{17BA55BF-623D-4B5B-AC3C-406B6AEB184B}"/>
              </a:ext>
            </a:extLst>
          </p:cNvPr>
          <p:cNvGraphicFramePr/>
          <p:nvPr>
            <p:extLst>
              <p:ext uri="{D42A27DB-BD31-4B8C-83A1-F6EECF244321}">
                <p14:modId xmlns:p14="http://schemas.microsoft.com/office/powerpoint/2010/main" val="2831433735"/>
              </p:ext>
            </p:extLst>
          </p:nvPr>
        </p:nvGraphicFramePr>
        <p:xfrm>
          <a:off x="654050" y="2971007"/>
          <a:ext cx="7835900" cy="1894840"/>
        </p:xfrm>
        <a:graphic>
          <a:graphicData uri="http://schemas.openxmlformats.org/drawingml/2006/table">
            <a:tbl>
              <a:tblPr/>
              <a:tblGrid>
                <a:gridCol w="812800">
                  <a:extLst>
                    <a:ext uri="{9D8B030D-6E8A-4147-A177-3AD203B41FA5}">
                      <a16:colId xmlns:a16="http://schemas.microsoft.com/office/drawing/2014/main" val="4170945639"/>
                    </a:ext>
                  </a:extLst>
                </a:gridCol>
                <a:gridCol w="7023100">
                  <a:extLst>
                    <a:ext uri="{9D8B030D-6E8A-4147-A177-3AD203B41FA5}">
                      <a16:colId xmlns:a16="http://schemas.microsoft.com/office/drawing/2014/main" val="346741618"/>
                    </a:ext>
                  </a:extLst>
                </a:gridCol>
              </a:tblGrid>
              <a:tr h="228600">
                <a:tc>
                  <a:txBody>
                    <a:bodyPr/>
                    <a:lstStyle/>
                    <a:p>
                      <a:pPr algn="ctr" fontAlgn="auto">
                        <a:spcBef>
                          <a:spcPts val="0"/>
                        </a:spcBef>
                        <a:spcAft>
                          <a:spcPts val="0"/>
                        </a:spcAft>
                      </a:pPr>
                      <a:r>
                        <a:rPr lang="pt-BR" sz="1800" b="1" i="0" u="none" strike="noStrike">
                          <a:solidFill>
                            <a:srgbClr val="FF0000"/>
                          </a:solidFill>
                          <a:effectLst/>
                          <a:latin typeface="Arial" panose="020B0604020202020204" pitchFamily="34" charset="0"/>
                        </a:rPr>
                        <a:t>Dia</a:t>
                      </a:r>
                      <a:endParaRPr lang="pt-BR" sz="2400" b="1" i="0" u="none" strike="noStrike">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auto">
                        <a:spcBef>
                          <a:spcPts val="0"/>
                        </a:spcBef>
                        <a:spcAft>
                          <a:spcPts val="0"/>
                        </a:spcAft>
                      </a:pPr>
                      <a:r>
                        <a:rPr lang="pt-BR" sz="1800" b="1" i="0" u="none" strike="noStrike">
                          <a:solidFill>
                            <a:srgbClr val="FF0000"/>
                          </a:solidFill>
                          <a:effectLst/>
                          <a:latin typeface="Arial" panose="020B0604020202020204" pitchFamily="34" charset="0"/>
                        </a:rPr>
                        <a:t>NOVEMBRO</a:t>
                      </a:r>
                      <a:endParaRPr lang="pt-BR" sz="2400" b="1" i="0" u="none" strike="noStrike">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1813925403"/>
                  </a:ext>
                </a:extLst>
              </a:tr>
              <a:tr h="444500">
                <a:tc>
                  <a:txBody>
                    <a:bodyPr/>
                    <a:lstStyle/>
                    <a:p>
                      <a:pPr algn="ctr" fontAlgn="ctr">
                        <a:spcBef>
                          <a:spcPts val="0"/>
                        </a:spcBef>
                        <a:spcAft>
                          <a:spcPts val="0"/>
                        </a:spcAft>
                      </a:pPr>
                      <a:r>
                        <a:rPr lang="pt-BR" sz="1800" b="1" i="0" u="none" strike="noStrike">
                          <a:solidFill>
                            <a:srgbClr val="000000"/>
                          </a:solidFill>
                          <a:effectLst/>
                          <a:latin typeface="Arial" panose="020B0604020202020204" pitchFamily="34" charset="0"/>
                        </a:rPr>
                        <a:t>05-Nov</a:t>
                      </a:r>
                      <a:endParaRPr lang="pt-BR" sz="24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800" b="1" i="0" u="none" strike="noStrike">
                          <a:solidFill>
                            <a:srgbClr val="000000"/>
                          </a:solidFill>
                          <a:effectLst/>
                          <a:latin typeface="Arial" panose="020B0604020202020204" pitchFamily="34" charset="0"/>
                        </a:rPr>
                        <a:t>14 - Funções</a:t>
                      </a:r>
                      <a:endParaRPr lang="pt-BR" sz="24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934451"/>
                  </a:ext>
                </a:extLst>
              </a:tr>
              <a:tr h="444500">
                <a:tc>
                  <a:txBody>
                    <a:bodyPr/>
                    <a:lstStyle/>
                    <a:p>
                      <a:pPr algn="ctr" fontAlgn="ctr">
                        <a:spcBef>
                          <a:spcPts val="0"/>
                        </a:spcBef>
                        <a:spcAft>
                          <a:spcPts val="0"/>
                        </a:spcAft>
                      </a:pPr>
                      <a:r>
                        <a:rPr lang="pt-BR" sz="1800" b="1" i="0" u="none" strike="noStrike">
                          <a:solidFill>
                            <a:srgbClr val="000000"/>
                          </a:solidFill>
                          <a:effectLst/>
                          <a:latin typeface="Arial" panose="020B0604020202020204" pitchFamily="34" charset="0"/>
                        </a:rPr>
                        <a:t>12-Nov</a:t>
                      </a:r>
                      <a:endParaRPr lang="pt-BR" sz="24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800" b="1" i="0" u="none" strike="noStrike">
                          <a:solidFill>
                            <a:srgbClr val="000000"/>
                          </a:solidFill>
                          <a:effectLst/>
                          <a:latin typeface="Arial" panose="020B0604020202020204" pitchFamily="34" charset="0"/>
                        </a:rPr>
                        <a:t>15 - Vetores</a:t>
                      </a:r>
                      <a:endParaRPr lang="pt-BR" sz="24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7936583"/>
                  </a:ext>
                </a:extLst>
              </a:tr>
              <a:tr h="444500">
                <a:tc>
                  <a:txBody>
                    <a:bodyPr/>
                    <a:lstStyle/>
                    <a:p>
                      <a:pPr algn="ctr" fontAlgn="ctr">
                        <a:spcBef>
                          <a:spcPts val="0"/>
                        </a:spcBef>
                        <a:spcAft>
                          <a:spcPts val="0"/>
                        </a:spcAft>
                      </a:pPr>
                      <a:r>
                        <a:rPr lang="pt-BR" sz="1800" b="1" i="0" u="none" strike="noStrike">
                          <a:solidFill>
                            <a:srgbClr val="000000"/>
                          </a:solidFill>
                          <a:effectLst/>
                          <a:latin typeface="Arial" panose="020B0604020202020204" pitchFamily="34" charset="0"/>
                        </a:rPr>
                        <a:t>19-Nov</a:t>
                      </a:r>
                      <a:endParaRPr lang="pt-BR" sz="24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800" b="1" i="0" u="none" strike="noStrike">
                          <a:solidFill>
                            <a:srgbClr val="000000"/>
                          </a:solidFill>
                          <a:effectLst/>
                          <a:latin typeface="Arial" panose="020B0604020202020204" pitchFamily="34" charset="0"/>
                        </a:rPr>
                        <a:t>16 – Matrizes</a:t>
                      </a:r>
                      <a:endParaRPr lang="pt-BR" sz="24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7147274"/>
                  </a:ext>
                </a:extLst>
              </a:tr>
              <a:tr h="222250">
                <a:tc>
                  <a:txBody>
                    <a:bodyPr/>
                    <a:lstStyle/>
                    <a:p>
                      <a:pPr algn="ctr" fontAlgn="ctr">
                        <a:spcBef>
                          <a:spcPts val="0"/>
                        </a:spcBef>
                        <a:spcAft>
                          <a:spcPts val="0"/>
                        </a:spcAft>
                      </a:pPr>
                      <a:r>
                        <a:rPr lang="pt-BR" sz="1800" b="1" i="0" u="none" strike="noStrike">
                          <a:solidFill>
                            <a:srgbClr val="000000"/>
                          </a:solidFill>
                          <a:effectLst/>
                          <a:latin typeface="Arial" panose="020B0604020202020204" pitchFamily="34" charset="0"/>
                        </a:rPr>
                        <a:t>26-Nov</a:t>
                      </a:r>
                      <a:endParaRPr lang="pt-BR" sz="24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800" b="1" i="0" u="none" strike="noStrike" dirty="0">
                          <a:solidFill>
                            <a:srgbClr val="000000"/>
                          </a:solidFill>
                          <a:effectLst/>
                          <a:latin typeface="Arial" panose="020B0604020202020204" pitchFamily="34" charset="0"/>
                        </a:rPr>
                        <a:t>17 – Recursividade</a:t>
                      </a:r>
                      <a:endParaRPr lang="pt-BR" sz="2400" b="1" i="0" u="none" strike="noStrike" dirty="0">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926872"/>
                  </a:ext>
                </a:extLst>
              </a:tr>
            </a:tbl>
          </a:graphicData>
        </a:graphic>
      </p:graphicFrame>
    </p:spTree>
    <p:extLst>
      <p:ext uri="{BB962C8B-B14F-4D97-AF65-F5344CB8AC3E}">
        <p14:creationId xmlns:p14="http://schemas.microsoft.com/office/powerpoint/2010/main" val="3308613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ela 4">
            <a:extLst>
              <a:ext uri="{FF2B5EF4-FFF2-40B4-BE49-F238E27FC236}">
                <a16:creationId xmlns:a16="http://schemas.microsoft.com/office/drawing/2014/main" id="{88287B03-A034-4643-813C-5183C9DA2A1E}"/>
              </a:ext>
            </a:extLst>
          </p:cNvPr>
          <p:cNvGraphicFramePr/>
          <p:nvPr>
            <p:extLst>
              <p:ext uri="{D42A27DB-BD31-4B8C-83A1-F6EECF244321}">
                <p14:modId xmlns:p14="http://schemas.microsoft.com/office/powerpoint/2010/main" val="3145154903"/>
              </p:ext>
            </p:extLst>
          </p:nvPr>
        </p:nvGraphicFramePr>
        <p:xfrm>
          <a:off x="654050" y="3304382"/>
          <a:ext cx="7835900" cy="1117600"/>
        </p:xfrm>
        <a:graphic>
          <a:graphicData uri="http://schemas.openxmlformats.org/drawingml/2006/table">
            <a:tbl>
              <a:tblPr/>
              <a:tblGrid>
                <a:gridCol w="812800">
                  <a:extLst>
                    <a:ext uri="{9D8B030D-6E8A-4147-A177-3AD203B41FA5}">
                      <a16:colId xmlns:a16="http://schemas.microsoft.com/office/drawing/2014/main" val="2307062368"/>
                    </a:ext>
                  </a:extLst>
                </a:gridCol>
                <a:gridCol w="7023100">
                  <a:extLst>
                    <a:ext uri="{9D8B030D-6E8A-4147-A177-3AD203B41FA5}">
                      <a16:colId xmlns:a16="http://schemas.microsoft.com/office/drawing/2014/main" val="2404410651"/>
                    </a:ext>
                  </a:extLst>
                </a:gridCol>
              </a:tblGrid>
              <a:tr h="228600">
                <a:tc>
                  <a:txBody>
                    <a:bodyPr/>
                    <a:lstStyle/>
                    <a:p>
                      <a:pPr algn="ctr" fontAlgn="auto">
                        <a:spcBef>
                          <a:spcPts val="0"/>
                        </a:spcBef>
                        <a:spcAft>
                          <a:spcPts val="0"/>
                        </a:spcAft>
                      </a:pPr>
                      <a:r>
                        <a:rPr lang="pt-BR" sz="1400" b="1" i="0" u="none" strike="noStrike">
                          <a:solidFill>
                            <a:srgbClr val="FF0000"/>
                          </a:solidFill>
                          <a:effectLst/>
                          <a:latin typeface="Arial" panose="020B0604020202020204" pitchFamily="34" charset="0"/>
                        </a:rPr>
                        <a:t>Dia</a:t>
                      </a:r>
                      <a:endParaRPr lang="pt-BR" sz="1800" b="1" i="0" u="none" strike="noStrike">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auto">
                        <a:spcBef>
                          <a:spcPts val="0"/>
                        </a:spcBef>
                        <a:spcAft>
                          <a:spcPts val="0"/>
                        </a:spcAft>
                      </a:pPr>
                      <a:r>
                        <a:rPr lang="pt-BR" sz="1400" b="1" i="0" u="none" strike="noStrike">
                          <a:solidFill>
                            <a:srgbClr val="FF0000"/>
                          </a:solidFill>
                          <a:effectLst/>
                          <a:latin typeface="Arial" panose="020B0604020202020204" pitchFamily="34" charset="0"/>
                        </a:rPr>
                        <a:t>DEZEMBRO</a:t>
                      </a:r>
                      <a:endParaRPr lang="pt-BR" sz="1800" b="1" i="0" u="none" strike="noStrike">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225645962"/>
                  </a:ext>
                </a:extLst>
              </a:tr>
              <a:tr h="222250">
                <a:tc>
                  <a:txBody>
                    <a:bodyPr/>
                    <a:lstStyle/>
                    <a:p>
                      <a:pPr algn="ctr" fontAlgn="ctr">
                        <a:spcBef>
                          <a:spcPts val="0"/>
                        </a:spcBef>
                        <a:spcAft>
                          <a:spcPts val="0"/>
                        </a:spcAft>
                      </a:pPr>
                      <a:r>
                        <a:rPr lang="pt-BR" sz="1400" b="1" i="0" u="none" strike="noStrike">
                          <a:solidFill>
                            <a:srgbClr val="000000"/>
                          </a:solidFill>
                          <a:effectLst/>
                          <a:latin typeface="Arial" panose="020B0604020202020204" pitchFamily="34" charset="0"/>
                        </a:rPr>
                        <a:t>03-Dec</a:t>
                      </a:r>
                      <a:endParaRPr lang="pt-BR" sz="1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400" b="1" i="0" u="none" strike="noStrike">
                          <a:solidFill>
                            <a:srgbClr val="000000"/>
                          </a:solidFill>
                          <a:effectLst/>
                          <a:latin typeface="Arial" panose="020B0604020202020204" pitchFamily="34" charset="0"/>
                        </a:rPr>
                        <a:t>18 – Prova P2</a:t>
                      </a:r>
                      <a:endParaRPr lang="pt-BR" sz="1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4621250"/>
                  </a:ext>
                </a:extLst>
              </a:tr>
              <a:tr h="222250">
                <a:tc>
                  <a:txBody>
                    <a:bodyPr/>
                    <a:lstStyle/>
                    <a:p>
                      <a:pPr algn="ctr" fontAlgn="ctr">
                        <a:spcBef>
                          <a:spcPts val="0"/>
                        </a:spcBef>
                        <a:spcAft>
                          <a:spcPts val="0"/>
                        </a:spcAft>
                      </a:pPr>
                      <a:r>
                        <a:rPr lang="pt-BR" sz="1400" b="1" i="0" u="none" strike="noStrike">
                          <a:solidFill>
                            <a:srgbClr val="000000"/>
                          </a:solidFill>
                          <a:effectLst/>
                          <a:latin typeface="Arial" panose="020B0604020202020204" pitchFamily="34" charset="0"/>
                        </a:rPr>
                        <a:t>10-Dec</a:t>
                      </a:r>
                      <a:endParaRPr lang="pt-BR" sz="1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400" b="1" i="0" u="none" strike="noStrike">
                          <a:solidFill>
                            <a:srgbClr val="000000"/>
                          </a:solidFill>
                          <a:effectLst/>
                          <a:latin typeface="Arial" panose="020B0604020202020204" pitchFamily="34" charset="0"/>
                        </a:rPr>
                        <a:t>19 – Vistas da Prova</a:t>
                      </a:r>
                      <a:endParaRPr lang="pt-BR" sz="1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217045"/>
                  </a:ext>
                </a:extLst>
              </a:tr>
              <a:tr h="444500">
                <a:tc>
                  <a:txBody>
                    <a:bodyPr/>
                    <a:lstStyle/>
                    <a:p>
                      <a:pPr algn="ctr" fontAlgn="ctr">
                        <a:spcBef>
                          <a:spcPts val="0"/>
                        </a:spcBef>
                        <a:spcAft>
                          <a:spcPts val="0"/>
                        </a:spcAft>
                      </a:pPr>
                      <a:r>
                        <a:rPr lang="pt-BR" sz="1400" b="1" i="0" u="none" strike="noStrike">
                          <a:solidFill>
                            <a:srgbClr val="000000"/>
                          </a:solidFill>
                          <a:effectLst/>
                          <a:latin typeface="Arial" panose="020B0604020202020204" pitchFamily="34" charset="0"/>
                        </a:rPr>
                        <a:t>17-Dec</a:t>
                      </a:r>
                      <a:endParaRPr lang="pt-BR" sz="1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400" b="1" i="0" u="none" strike="noStrike" dirty="0">
                          <a:solidFill>
                            <a:srgbClr val="000000"/>
                          </a:solidFill>
                          <a:effectLst/>
                          <a:latin typeface="Arial" panose="020B0604020202020204" pitchFamily="34" charset="0"/>
                        </a:rPr>
                        <a:t>20 – prova final</a:t>
                      </a:r>
                      <a:endParaRPr lang="pt-BR" sz="1800" b="1" i="0" u="none" strike="noStrike" dirty="0">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0511372"/>
                  </a:ext>
                </a:extLst>
              </a:tr>
            </a:tbl>
          </a:graphicData>
        </a:graphic>
      </p:graphicFrame>
    </p:spTree>
    <p:extLst>
      <p:ext uri="{BB962C8B-B14F-4D97-AF65-F5344CB8AC3E}">
        <p14:creationId xmlns:p14="http://schemas.microsoft.com/office/powerpoint/2010/main" val="232982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484784"/>
            <a:ext cx="7560840" cy="6432530"/>
          </a:xfrm>
          <a:prstGeom prst="rect">
            <a:avLst/>
          </a:prstGeom>
        </p:spPr>
        <p:txBody>
          <a:bodyPr wrap="square">
            <a:spAutoFit/>
          </a:bodyPr>
          <a:lstStyle/>
          <a:p>
            <a:r>
              <a:rPr lang="pt-BR" sz="3200" b="1" u="sng" dirty="0">
                <a:solidFill>
                  <a:srgbClr val="FF0000"/>
                </a:solidFill>
              </a:rPr>
              <a:t>Conteúdo</a:t>
            </a:r>
          </a:p>
          <a:p>
            <a:endParaRPr lang="pt-BR" sz="2000" dirty="0">
              <a:solidFill>
                <a:prstClr val="black"/>
              </a:solidFill>
            </a:endParaRPr>
          </a:p>
          <a:p>
            <a:r>
              <a:rPr lang="pt-BR" sz="2000" dirty="0">
                <a:solidFill>
                  <a:prstClr val="black"/>
                </a:solidFill>
              </a:rPr>
              <a:t>1 – Introdução a lógica de Programação</a:t>
            </a:r>
          </a:p>
          <a:p>
            <a:endParaRPr lang="pt-BR" sz="2000" dirty="0">
              <a:solidFill>
                <a:prstClr val="black"/>
              </a:solidFill>
            </a:endParaRPr>
          </a:p>
          <a:p>
            <a:r>
              <a:rPr lang="pt-BR" sz="2000" dirty="0">
                <a:solidFill>
                  <a:prstClr val="black"/>
                </a:solidFill>
              </a:rPr>
              <a:t>2 – Descrição narrativa</a:t>
            </a:r>
          </a:p>
          <a:p>
            <a:endParaRPr lang="pt-BR" sz="2000" dirty="0">
              <a:solidFill>
                <a:prstClr val="black"/>
              </a:solidFill>
            </a:endParaRPr>
          </a:p>
          <a:p>
            <a:r>
              <a:rPr lang="pt-BR" sz="2000" dirty="0">
                <a:solidFill>
                  <a:prstClr val="black"/>
                </a:solidFill>
              </a:rPr>
              <a:t>3 – Fluxograma</a:t>
            </a:r>
          </a:p>
          <a:p>
            <a:endParaRPr lang="pt-BR" sz="2000" dirty="0">
              <a:solidFill>
                <a:prstClr val="black"/>
              </a:solidFill>
            </a:endParaRPr>
          </a:p>
          <a:p>
            <a:r>
              <a:rPr lang="pt-BR" sz="2000" dirty="0">
                <a:solidFill>
                  <a:prstClr val="black"/>
                </a:solidFill>
              </a:rPr>
              <a:t>4 – Pseudocódigo</a:t>
            </a:r>
          </a:p>
          <a:p>
            <a:r>
              <a:rPr lang="pt-BR" sz="2000" dirty="0">
                <a:solidFill>
                  <a:prstClr val="black"/>
                </a:solidFill>
              </a:rPr>
              <a:t> </a:t>
            </a:r>
          </a:p>
          <a:p>
            <a:r>
              <a:rPr lang="pt-BR" sz="2000" dirty="0">
                <a:solidFill>
                  <a:prstClr val="black"/>
                </a:solidFill>
              </a:rPr>
              <a:t>5 – Variáveis</a:t>
            </a:r>
          </a:p>
          <a:p>
            <a:endParaRPr lang="pt-BR" sz="2000" dirty="0">
              <a:solidFill>
                <a:prstClr val="black"/>
              </a:solidFill>
            </a:endParaRPr>
          </a:p>
          <a:p>
            <a:r>
              <a:rPr lang="pt-BR" sz="2000" dirty="0">
                <a:solidFill>
                  <a:prstClr val="black"/>
                </a:solidFill>
              </a:rPr>
              <a:t>6 – Estruturas de decisão</a:t>
            </a:r>
          </a:p>
          <a:p>
            <a:endParaRPr lang="pt-BR" sz="2000" dirty="0">
              <a:solidFill>
                <a:prstClr val="black"/>
              </a:solidFill>
            </a:endParaRPr>
          </a:p>
          <a:p>
            <a:r>
              <a:rPr lang="pt-BR" sz="2000" dirty="0">
                <a:solidFill>
                  <a:prstClr val="black"/>
                </a:solidFill>
              </a:rPr>
              <a:t>7 – Estruturas de repetição</a:t>
            </a:r>
          </a:p>
          <a:p>
            <a:endParaRPr lang="pt-BR" sz="2000" dirty="0">
              <a:solidFill>
                <a:prstClr val="black"/>
              </a:solidFill>
            </a:endParaRPr>
          </a:p>
          <a:p>
            <a:endParaRPr lang="pt-BR" sz="2000" dirty="0">
              <a:solidFill>
                <a:prstClr val="black"/>
              </a:solidFill>
            </a:endParaRPr>
          </a:p>
          <a:p>
            <a:endParaRPr lang="pt-BR" sz="2000" dirty="0">
              <a:solidFill>
                <a:prstClr val="black"/>
              </a:solidFill>
            </a:endParaRPr>
          </a:p>
          <a:p>
            <a:pPr algn="just"/>
            <a:endParaRPr lang="pt-BR" sz="2000" dirty="0">
              <a:solidFill>
                <a:prstClr val="black"/>
              </a:solidFill>
            </a:endParaRPr>
          </a:p>
          <a:p>
            <a:pPr algn="just"/>
            <a:r>
              <a:rPr lang="pt-BR" sz="2000" dirty="0">
                <a:solidFill>
                  <a:prstClr val="black"/>
                </a:solidFill>
              </a:rPr>
              <a:t>.</a:t>
            </a:r>
            <a:endParaRPr lang="pt-BR" sz="2000" b="1" dirty="0">
              <a:solidFill>
                <a:srgbClr val="FF0000"/>
              </a:solidFill>
            </a:endParaRPr>
          </a:p>
        </p:txBody>
      </p:sp>
    </p:spTree>
    <p:extLst>
      <p:ext uri="{BB962C8B-B14F-4D97-AF65-F5344CB8AC3E}">
        <p14:creationId xmlns:p14="http://schemas.microsoft.com/office/powerpoint/2010/main" val="237303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484784"/>
            <a:ext cx="7560840" cy="6432530"/>
          </a:xfrm>
          <a:prstGeom prst="rect">
            <a:avLst/>
          </a:prstGeom>
        </p:spPr>
        <p:txBody>
          <a:bodyPr wrap="square" numCol="2">
            <a:spAutoFit/>
          </a:bodyPr>
          <a:lstStyle/>
          <a:p>
            <a:r>
              <a:rPr lang="pt-BR" sz="3200" b="1" u="sng" dirty="0">
                <a:solidFill>
                  <a:srgbClr val="FF0000"/>
                </a:solidFill>
              </a:rPr>
              <a:t>Conteúdo</a:t>
            </a:r>
          </a:p>
          <a:p>
            <a:endParaRPr lang="pt-BR" sz="2000" dirty="0">
              <a:solidFill>
                <a:prstClr val="black"/>
              </a:solidFill>
            </a:endParaRPr>
          </a:p>
          <a:p>
            <a:r>
              <a:rPr lang="pt-BR" sz="2000" dirty="0">
                <a:solidFill>
                  <a:prstClr val="black"/>
                </a:solidFill>
              </a:rPr>
              <a:t>8– Prova P1</a:t>
            </a:r>
          </a:p>
          <a:p>
            <a:endParaRPr lang="pt-BR" sz="2000" dirty="0">
              <a:solidFill>
                <a:prstClr val="black"/>
              </a:solidFill>
            </a:endParaRPr>
          </a:p>
          <a:p>
            <a:r>
              <a:rPr lang="pt-BR" sz="2000" dirty="0">
                <a:solidFill>
                  <a:prstClr val="black"/>
                </a:solidFill>
              </a:rPr>
              <a:t>9 – Vistas da Prova</a:t>
            </a:r>
          </a:p>
          <a:p>
            <a:endParaRPr lang="pt-BR" sz="2000" dirty="0">
              <a:solidFill>
                <a:prstClr val="black"/>
              </a:solidFill>
            </a:endParaRPr>
          </a:p>
          <a:p>
            <a:r>
              <a:rPr lang="pt-BR" sz="2000" dirty="0">
                <a:solidFill>
                  <a:prstClr val="black"/>
                </a:solidFill>
              </a:rPr>
              <a:t>10 – Declaração de Variáveis</a:t>
            </a:r>
          </a:p>
          <a:p>
            <a:r>
              <a:rPr lang="pt-BR" sz="2000" dirty="0">
                <a:solidFill>
                  <a:prstClr val="black"/>
                </a:solidFill>
              </a:rPr>
              <a:t> </a:t>
            </a:r>
          </a:p>
          <a:p>
            <a:r>
              <a:rPr lang="pt-BR" sz="2000" dirty="0">
                <a:solidFill>
                  <a:prstClr val="black"/>
                </a:solidFill>
              </a:rPr>
              <a:t>12 – Estruturas de decisão</a:t>
            </a:r>
          </a:p>
          <a:p>
            <a:endParaRPr lang="pt-BR" sz="2000" dirty="0">
              <a:solidFill>
                <a:prstClr val="black"/>
              </a:solidFill>
            </a:endParaRPr>
          </a:p>
          <a:p>
            <a:r>
              <a:rPr lang="pt-BR" sz="2000" dirty="0">
                <a:solidFill>
                  <a:prstClr val="black"/>
                </a:solidFill>
              </a:rPr>
              <a:t>13 – Estruturas de repetição</a:t>
            </a:r>
          </a:p>
          <a:p>
            <a:endParaRPr lang="pt-BR" sz="2000" dirty="0">
              <a:solidFill>
                <a:prstClr val="black"/>
              </a:solidFill>
            </a:endParaRPr>
          </a:p>
          <a:p>
            <a:r>
              <a:rPr lang="pt-BR" sz="2000" dirty="0">
                <a:solidFill>
                  <a:prstClr val="black"/>
                </a:solidFill>
              </a:rPr>
              <a:t>14 - Funções</a:t>
            </a:r>
          </a:p>
          <a:p>
            <a:endParaRPr lang="pt-BR" sz="2000" dirty="0">
              <a:solidFill>
                <a:prstClr val="black"/>
              </a:solidFill>
            </a:endParaRPr>
          </a:p>
          <a:p>
            <a:endParaRPr lang="pt-BR" sz="2000" dirty="0">
              <a:solidFill>
                <a:prstClr val="black"/>
              </a:solidFill>
            </a:endParaRPr>
          </a:p>
          <a:p>
            <a:endParaRPr lang="pt-BR" sz="2000" dirty="0">
              <a:solidFill>
                <a:prstClr val="black"/>
              </a:solidFill>
            </a:endParaRPr>
          </a:p>
          <a:p>
            <a:endParaRPr lang="pt-BR" sz="2000" dirty="0">
              <a:solidFill>
                <a:prstClr val="black"/>
              </a:solidFill>
            </a:endParaRPr>
          </a:p>
          <a:p>
            <a:endParaRPr lang="pt-BR" sz="2000" dirty="0">
              <a:solidFill>
                <a:prstClr val="black"/>
              </a:solidFill>
            </a:endParaRPr>
          </a:p>
          <a:p>
            <a:endParaRPr lang="pt-BR" sz="2000" dirty="0">
              <a:solidFill>
                <a:prstClr val="black"/>
              </a:solidFill>
            </a:endParaRPr>
          </a:p>
          <a:p>
            <a:endParaRPr lang="pt-BR" sz="2000" dirty="0">
              <a:solidFill>
                <a:prstClr val="black"/>
              </a:solidFill>
            </a:endParaRPr>
          </a:p>
          <a:p>
            <a:r>
              <a:rPr lang="pt-BR" sz="2000" dirty="0">
                <a:solidFill>
                  <a:prstClr val="black"/>
                </a:solidFill>
              </a:rPr>
              <a:t>15 - Vetores</a:t>
            </a:r>
          </a:p>
          <a:p>
            <a:endParaRPr lang="pt-BR" sz="2000" dirty="0">
              <a:solidFill>
                <a:prstClr val="black"/>
              </a:solidFill>
            </a:endParaRPr>
          </a:p>
          <a:p>
            <a:r>
              <a:rPr lang="pt-BR" sz="2000" dirty="0">
                <a:solidFill>
                  <a:prstClr val="black"/>
                </a:solidFill>
              </a:rPr>
              <a:t>16 – Matrizes</a:t>
            </a:r>
          </a:p>
          <a:p>
            <a:endParaRPr lang="pt-BR" sz="2000" dirty="0">
              <a:solidFill>
                <a:prstClr val="black"/>
              </a:solidFill>
            </a:endParaRPr>
          </a:p>
          <a:p>
            <a:r>
              <a:rPr lang="pt-BR" sz="2000" dirty="0">
                <a:solidFill>
                  <a:prstClr val="black"/>
                </a:solidFill>
              </a:rPr>
              <a:t>17 – Recursividade</a:t>
            </a:r>
          </a:p>
          <a:p>
            <a:endParaRPr lang="pt-BR" sz="2000" dirty="0">
              <a:solidFill>
                <a:prstClr val="black"/>
              </a:solidFill>
            </a:endParaRPr>
          </a:p>
          <a:p>
            <a:r>
              <a:rPr lang="pt-BR" sz="2000" dirty="0">
                <a:solidFill>
                  <a:prstClr val="black"/>
                </a:solidFill>
              </a:rPr>
              <a:t>18 – Prova P2</a:t>
            </a:r>
          </a:p>
          <a:p>
            <a:endParaRPr lang="pt-BR" sz="2000" dirty="0">
              <a:solidFill>
                <a:prstClr val="black"/>
              </a:solidFill>
            </a:endParaRPr>
          </a:p>
          <a:p>
            <a:r>
              <a:rPr lang="pt-BR" sz="2000" dirty="0">
                <a:solidFill>
                  <a:prstClr val="black"/>
                </a:solidFill>
              </a:rPr>
              <a:t>19 – Vistas da Prova</a:t>
            </a:r>
          </a:p>
          <a:p>
            <a:endParaRPr lang="pt-BR" sz="2000" dirty="0">
              <a:solidFill>
                <a:prstClr val="black"/>
              </a:solidFill>
            </a:endParaRPr>
          </a:p>
          <a:p>
            <a:r>
              <a:rPr lang="pt-BR" sz="2000" dirty="0">
                <a:solidFill>
                  <a:prstClr val="black"/>
                </a:solidFill>
              </a:rPr>
              <a:t>20 – prova final</a:t>
            </a:r>
          </a:p>
          <a:p>
            <a:pPr algn="just"/>
            <a:endParaRPr lang="pt-BR" sz="2000" dirty="0">
              <a:solidFill>
                <a:prstClr val="black"/>
              </a:solidFill>
            </a:endParaRPr>
          </a:p>
          <a:p>
            <a:pPr algn="just"/>
            <a:r>
              <a:rPr lang="pt-BR" sz="2000" dirty="0">
                <a:solidFill>
                  <a:prstClr val="black"/>
                </a:solidFill>
              </a:rPr>
              <a:t>.</a:t>
            </a:r>
            <a:endParaRPr lang="pt-BR" sz="2000" b="1" dirty="0">
              <a:solidFill>
                <a:srgbClr val="FF0000"/>
              </a:solidFill>
            </a:endParaRPr>
          </a:p>
        </p:txBody>
      </p:sp>
    </p:spTree>
    <p:extLst>
      <p:ext uri="{BB962C8B-B14F-4D97-AF65-F5344CB8AC3E}">
        <p14:creationId xmlns:p14="http://schemas.microsoft.com/office/powerpoint/2010/main" val="84157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484784"/>
            <a:ext cx="8064896" cy="4401205"/>
          </a:xfrm>
          <a:prstGeom prst="rect">
            <a:avLst/>
          </a:prstGeom>
        </p:spPr>
        <p:txBody>
          <a:bodyPr wrap="square">
            <a:spAutoFit/>
          </a:bodyPr>
          <a:lstStyle/>
          <a:p>
            <a:r>
              <a:rPr lang="pt-BR" sz="3200" b="1" u="sng" dirty="0">
                <a:solidFill>
                  <a:srgbClr val="FF0000"/>
                </a:solidFill>
              </a:rPr>
              <a:t>Bibliografia</a:t>
            </a:r>
          </a:p>
          <a:p>
            <a:endParaRPr lang="pt-BR" sz="3200" b="1" u="sng" dirty="0">
              <a:solidFill>
                <a:srgbClr val="FF0000"/>
              </a:solidFill>
            </a:endParaRPr>
          </a:p>
          <a:p>
            <a:pPr algn="just"/>
            <a:endParaRPr lang="pt-BR" sz="2000" dirty="0">
              <a:solidFill>
                <a:prstClr val="black"/>
              </a:solidFill>
            </a:endParaRPr>
          </a:p>
          <a:p>
            <a:pPr algn="just"/>
            <a:endParaRPr lang="pt-BR" sz="2000" dirty="0">
              <a:solidFill>
                <a:prstClr val="black"/>
              </a:solidFill>
            </a:endParaRPr>
          </a:p>
          <a:p>
            <a:pPr algn="just"/>
            <a:endParaRPr lang="pt-BR" sz="2000" dirty="0">
              <a:solidFill>
                <a:prstClr val="black"/>
              </a:solidFill>
            </a:endParaRPr>
          </a:p>
          <a:p>
            <a:pPr algn="just"/>
            <a:endParaRPr lang="pt-BR" sz="2000" dirty="0">
              <a:solidFill>
                <a:prstClr val="black"/>
              </a:solidFill>
            </a:endParaRPr>
          </a:p>
          <a:p>
            <a:pPr algn="just"/>
            <a:endParaRPr lang="pt-BR" sz="2000" dirty="0">
              <a:solidFill>
                <a:prstClr val="black"/>
              </a:solidFill>
            </a:endParaRPr>
          </a:p>
          <a:p>
            <a:pPr algn="just"/>
            <a:endParaRPr lang="pt-BR" sz="2000" dirty="0">
              <a:solidFill>
                <a:prstClr val="black"/>
              </a:solidFill>
            </a:endParaRPr>
          </a:p>
          <a:p>
            <a:pPr algn="just"/>
            <a:endParaRPr lang="pt-BR" sz="2000" dirty="0">
              <a:solidFill>
                <a:prstClr val="black"/>
              </a:solidFill>
            </a:endParaRPr>
          </a:p>
          <a:p>
            <a:pPr algn="just"/>
            <a:endParaRPr lang="pt-BR" sz="2000" dirty="0">
              <a:solidFill>
                <a:prstClr val="black"/>
              </a:solidFill>
            </a:endParaRPr>
          </a:p>
          <a:p>
            <a:pPr algn="just"/>
            <a:endParaRPr lang="pt-BR" sz="2000" dirty="0">
              <a:solidFill>
                <a:prstClr val="black"/>
              </a:solidFill>
            </a:endParaRPr>
          </a:p>
          <a:p>
            <a:r>
              <a:rPr lang="pt-BR" dirty="0">
                <a:hlinkClick r:id="rId3"/>
              </a:rPr>
              <a:t>Algoritmos: Lógica Para Desenvolvimento de Programação de Computadores - </a:t>
            </a:r>
            <a:r>
              <a:rPr lang="pt-BR" dirty="0"/>
              <a:t>por José Augusto N. G. Manzano e </a:t>
            </a:r>
            <a:r>
              <a:rPr lang="pt-BR" dirty="0" err="1"/>
              <a:t>Jayr</a:t>
            </a:r>
            <a:r>
              <a:rPr lang="pt-BR" dirty="0"/>
              <a:t> Figueiredo de Oliveira</a:t>
            </a:r>
          </a:p>
        </p:txBody>
      </p:sp>
      <p:pic>
        <p:nvPicPr>
          <p:cNvPr id="3" name="Imagem 2">
            <a:extLst>
              <a:ext uri="{FF2B5EF4-FFF2-40B4-BE49-F238E27FC236}">
                <a16:creationId xmlns:a16="http://schemas.microsoft.com/office/drawing/2014/main" id="{8C1142CB-015D-4BC7-B8C5-92733881D2B8}"/>
              </a:ext>
            </a:extLst>
          </p:cNvPr>
          <p:cNvPicPr>
            <a:picLocks noChangeAspect="1"/>
          </p:cNvPicPr>
          <p:nvPr/>
        </p:nvPicPr>
        <p:blipFill>
          <a:blip r:embed="rId4"/>
          <a:stretch>
            <a:fillRect/>
          </a:stretch>
        </p:blipFill>
        <p:spPr>
          <a:xfrm>
            <a:off x="6082431" y="1362218"/>
            <a:ext cx="2378001" cy="3570572"/>
          </a:xfrm>
          <a:prstGeom prst="rect">
            <a:avLst/>
          </a:prstGeom>
        </p:spPr>
      </p:pic>
    </p:spTree>
    <p:extLst>
      <p:ext uri="{BB962C8B-B14F-4D97-AF65-F5344CB8AC3E}">
        <p14:creationId xmlns:p14="http://schemas.microsoft.com/office/powerpoint/2010/main" val="3260973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7367"/>
            <a:ext cx="7848872" cy="4031873"/>
          </a:xfrm>
          <a:prstGeom prst="rect">
            <a:avLst/>
          </a:prstGeom>
        </p:spPr>
        <p:txBody>
          <a:bodyPr wrap="square">
            <a:spAutoFit/>
          </a:bodyPr>
          <a:lstStyle/>
          <a:p>
            <a:r>
              <a:rPr lang="pt-BR" sz="3200" b="1" u="sng" dirty="0">
                <a:solidFill>
                  <a:srgbClr val="FF0000"/>
                </a:solidFill>
              </a:rPr>
              <a:t>Introdução a Lógica de </a:t>
            </a:r>
            <a:r>
              <a:rPr lang="pt-BR" sz="3200" b="1" u="sng" dirty="0" err="1">
                <a:solidFill>
                  <a:srgbClr val="FF0000"/>
                </a:solidFill>
              </a:rPr>
              <a:t>Promagração</a:t>
            </a:r>
            <a:r>
              <a:rPr lang="pt-BR" sz="3200" b="1" u="sng" dirty="0">
                <a:solidFill>
                  <a:srgbClr val="FF0000"/>
                </a:solidFill>
              </a:rPr>
              <a:t> </a:t>
            </a:r>
          </a:p>
          <a:p>
            <a:endParaRPr lang="pt-BR" sz="2800" dirty="0">
              <a:solidFill>
                <a:prstClr val="black"/>
              </a:solidFill>
            </a:endParaRPr>
          </a:p>
          <a:p>
            <a:pPr algn="just"/>
            <a:r>
              <a:rPr lang="pt-BR" sz="2800" dirty="0">
                <a:solidFill>
                  <a:prstClr val="black"/>
                </a:solidFill>
              </a:rPr>
              <a:t>Nosso dia a dia está repleto de situações que envolvem lógica e muitas vezes nem notamos. O cotidiano de uma pessoa que acorda cedo, toma banho, toma café e vai para o trabalho, é um exemplo clássico de atividades que requerem uma sequência lógica na aplicação dos afazeres, para que haja sucesso em sua realização.</a:t>
            </a:r>
            <a:endParaRPr lang="pt-BR" sz="2800" b="1" dirty="0">
              <a:solidFill>
                <a:srgbClr val="FF0000"/>
              </a:solidFill>
            </a:endParaRPr>
          </a:p>
        </p:txBody>
      </p:sp>
    </p:spTree>
    <p:extLst>
      <p:ext uri="{BB962C8B-B14F-4D97-AF65-F5344CB8AC3E}">
        <p14:creationId xmlns:p14="http://schemas.microsoft.com/office/powerpoint/2010/main" val="1714900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484784"/>
            <a:ext cx="7848872" cy="2739211"/>
          </a:xfrm>
          <a:prstGeom prst="rect">
            <a:avLst/>
          </a:prstGeom>
        </p:spPr>
        <p:txBody>
          <a:bodyPr wrap="square">
            <a:spAutoFit/>
          </a:bodyPr>
          <a:lstStyle/>
          <a:p>
            <a:r>
              <a:rPr lang="pt-BR" sz="3200" b="1" u="sng" dirty="0">
                <a:solidFill>
                  <a:srgbClr val="FF0000"/>
                </a:solidFill>
              </a:rPr>
              <a:t>Introdução</a:t>
            </a:r>
          </a:p>
          <a:p>
            <a:pPr algn="just"/>
            <a:endParaRPr lang="pt-BR" sz="2800" dirty="0">
              <a:solidFill>
                <a:prstClr val="black"/>
              </a:solidFill>
            </a:endParaRPr>
          </a:p>
          <a:p>
            <a:pPr algn="just"/>
            <a:r>
              <a:rPr lang="pt-BR" sz="2800" dirty="0">
                <a:solidFill>
                  <a:prstClr val="black"/>
                </a:solidFill>
              </a:rPr>
              <a:t> Analisando este contexto, o objetivo desta tarefa era “sair para trabalhar”, sendo que, para que isso fosse possível, foi necessário a realização de algumas  instruções para o sucesso da tarefa.</a:t>
            </a:r>
          </a:p>
        </p:txBody>
      </p:sp>
      <p:sp>
        <p:nvSpPr>
          <p:cNvPr id="3" name="Retângulo 2"/>
          <p:cNvSpPr/>
          <p:nvPr/>
        </p:nvSpPr>
        <p:spPr>
          <a:xfrm>
            <a:off x="2843808" y="786489"/>
            <a:ext cx="3528392" cy="461665"/>
          </a:xfrm>
          <a:prstGeom prst="rect">
            <a:avLst/>
          </a:prstGeom>
        </p:spPr>
        <p:txBody>
          <a:bodyPr wrap="square">
            <a:spAutoFit/>
          </a:bodyPr>
          <a:lstStyle/>
          <a:p>
            <a:r>
              <a:rPr lang="pt-BR" sz="2400" b="1" dirty="0">
                <a:solidFill>
                  <a:srgbClr val="FF0000"/>
                </a:solidFill>
              </a:rPr>
              <a:t>Sistemas Operacionais I</a:t>
            </a:r>
          </a:p>
        </p:txBody>
      </p:sp>
    </p:spTree>
    <p:extLst>
      <p:ext uri="{BB962C8B-B14F-4D97-AF65-F5344CB8AC3E}">
        <p14:creationId xmlns:p14="http://schemas.microsoft.com/office/powerpoint/2010/main" val="251243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484784"/>
            <a:ext cx="7848872" cy="4339650"/>
          </a:xfrm>
          <a:prstGeom prst="rect">
            <a:avLst/>
          </a:prstGeom>
        </p:spPr>
        <p:txBody>
          <a:bodyPr wrap="square">
            <a:spAutoFit/>
          </a:bodyPr>
          <a:lstStyle/>
          <a:p>
            <a:r>
              <a:rPr lang="pt-BR" sz="3200" b="1" u="sng" dirty="0">
                <a:solidFill>
                  <a:srgbClr val="FF0000"/>
                </a:solidFill>
              </a:rPr>
              <a:t>Introdução</a:t>
            </a:r>
          </a:p>
          <a:p>
            <a:pPr algn="just"/>
            <a:endParaRPr lang="pt-BR" sz="2000" dirty="0">
              <a:solidFill>
                <a:prstClr val="black"/>
              </a:solidFill>
            </a:endParaRPr>
          </a:p>
          <a:p>
            <a:r>
              <a:rPr lang="pt-BR" sz="2000" dirty="0">
                <a:solidFill>
                  <a:prstClr val="black"/>
                </a:solidFill>
              </a:rPr>
              <a:t> </a:t>
            </a:r>
            <a:r>
              <a:rPr lang="pt-BR" sz="2800" dirty="0">
                <a:solidFill>
                  <a:prstClr val="black"/>
                </a:solidFill>
              </a:rPr>
              <a:t>Na linguagem comum, entende-se por instruções </a:t>
            </a:r>
          </a:p>
          <a:p>
            <a:endParaRPr lang="pt-BR" sz="2800" dirty="0">
              <a:solidFill>
                <a:prstClr val="black"/>
              </a:solidFill>
            </a:endParaRPr>
          </a:p>
          <a:p>
            <a:r>
              <a:rPr lang="pt-BR" sz="2800" dirty="0">
                <a:solidFill>
                  <a:prstClr val="black"/>
                </a:solidFill>
              </a:rPr>
              <a:t>“um conjunto de regras ou normas definidas para a realização ou emprego de algo”. </a:t>
            </a:r>
          </a:p>
          <a:p>
            <a:endParaRPr lang="pt-BR" sz="2800" dirty="0">
              <a:solidFill>
                <a:prstClr val="black"/>
              </a:solidFill>
            </a:endParaRPr>
          </a:p>
          <a:p>
            <a:r>
              <a:rPr lang="pt-BR" sz="2800" dirty="0">
                <a:solidFill>
                  <a:prstClr val="black"/>
                </a:solidFill>
              </a:rPr>
              <a:t>Em informática, porém, instrução é a informação que indica a um computador uma ação elementar a executar.</a:t>
            </a:r>
            <a:endParaRPr lang="pt-BR" sz="2800" b="1" dirty="0">
              <a:solidFill>
                <a:srgbClr val="FF0000"/>
              </a:solidFill>
            </a:endParaRPr>
          </a:p>
        </p:txBody>
      </p:sp>
      <p:sp>
        <p:nvSpPr>
          <p:cNvPr id="3" name="Retângulo 2"/>
          <p:cNvSpPr/>
          <p:nvPr/>
        </p:nvSpPr>
        <p:spPr>
          <a:xfrm>
            <a:off x="2843808" y="786489"/>
            <a:ext cx="3528392" cy="461665"/>
          </a:xfrm>
          <a:prstGeom prst="rect">
            <a:avLst/>
          </a:prstGeom>
        </p:spPr>
        <p:txBody>
          <a:bodyPr wrap="square">
            <a:spAutoFit/>
          </a:bodyPr>
          <a:lstStyle/>
          <a:p>
            <a:r>
              <a:rPr lang="pt-BR" sz="2400" b="1" dirty="0">
                <a:solidFill>
                  <a:srgbClr val="FF0000"/>
                </a:solidFill>
              </a:rPr>
              <a:t>Sistemas Operacionais I</a:t>
            </a:r>
          </a:p>
        </p:txBody>
      </p:sp>
    </p:spTree>
    <p:extLst>
      <p:ext uri="{BB962C8B-B14F-4D97-AF65-F5344CB8AC3E}">
        <p14:creationId xmlns:p14="http://schemas.microsoft.com/office/powerpoint/2010/main" val="197487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484784"/>
            <a:ext cx="7848872" cy="2616101"/>
          </a:xfrm>
          <a:prstGeom prst="rect">
            <a:avLst/>
          </a:prstGeom>
        </p:spPr>
        <p:txBody>
          <a:bodyPr wrap="square">
            <a:spAutoFit/>
          </a:bodyPr>
          <a:lstStyle/>
          <a:p>
            <a:r>
              <a:rPr lang="pt-BR" sz="3200" b="1" u="sng" dirty="0">
                <a:solidFill>
                  <a:srgbClr val="FF0000"/>
                </a:solidFill>
              </a:rPr>
              <a:t>Introdução</a:t>
            </a:r>
          </a:p>
          <a:p>
            <a:pPr algn="just"/>
            <a:endParaRPr lang="pt-BR" sz="2000" dirty="0">
              <a:solidFill>
                <a:prstClr val="black"/>
              </a:solidFill>
            </a:endParaRPr>
          </a:p>
          <a:p>
            <a:pPr algn="just"/>
            <a:r>
              <a:rPr lang="pt-BR" sz="2000" dirty="0">
                <a:solidFill>
                  <a:prstClr val="black"/>
                </a:solidFill>
              </a:rPr>
              <a:t> </a:t>
            </a:r>
            <a:r>
              <a:rPr lang="pt-BR" sz="2800" dirty="0">
                <a:solidFill>
                  <a:prstClr val="black"/>
                </a:solidFill>
              </a:rPr>
              <a:t>Vale ressaltar que uma instrução isolada, não permite realizar o processo completo, para isso é necessário um conjunto de instruções colocadas em ordem sequencial lógica.</a:t>
            </a:r>
            <a:endParaRPr lang="pt-BR" sz="2800" b="1" dirty="0">
              <a:solidFill>
                <a:srgbClr val="FF0000"/>
              </a:solidFill>
            </a:endParaRPr>
          </a:p>
        </p:txBody>
      </p:sp>
      <p:sp>
        <p:nvSpPr>
          <p:cNvPr id="3" name="Retângulo 2"/>
          <p:cNvSpPr/>
          <p:nvPr/>
        </p:nvSpPr>
        <p:spPr>
          <a:xfrm>
            <a:off x="2843808" y="786489"/>
            <a:ext cx="3528392" cy="461665"/>
          </a:xfrm>
          <a:prstGeom prst="rect">
            <a:avLst/>
          </a:prstGeom>
        </p:spPr>
        <p:txBody>
          <a:bodyPr wrap="square">
            <a:spAutoFit/>
          </a:bodyPr>
          <a:lstStyle/>
          <a:p>
            <a:r>
              <a:rPr lang="pt-BR" sz="2400" b="1" dirty="0">
                <a:solidFill>
                  <a:srgbClr val="FF0000"/>
                </a:solidFill>
              </a:rPr>
              <a:t>Sistemas Operacionais I</a:t>
            </a:r>
          </a:p>
        </p:txBody>
      </p:sp>
    </p:spTree>
    <p:extLst>
      <p:ext uri="{BB962C8B-B14F-4D97-AF65-F5344CB8AC3E}">
        <p14:creationId xmlns:p14="http://schemas.microsoft.com/office/powerpoint/2010/main" val="2749756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484784"/>
            <a:ext cx="7848872" cy="4832092"/>
          </a:xfrm>
          <a:prstGeom prst="rect">
            <a:avLst/>
          </a:prstGeom>
        </p:spPr>
        <p:txBody>
          <a:bodyPr wrap="square">
            <a:spAutoFit/>
          </a:bodyPr>
          <a:lstStyle/>
          <a:p>
            <a:pPr algn="just"/>
            <a:r>
              <a:rPr lang="pt-BR" sz="2800" dirty="0">
                <a:solidFill>
                  <a:prstClr val="black"/>
                </a:solidFill>
              </a:rPr>
              <a:t>Para realizar a tarefa de fritar um ovo por exemplo, precisaremos executar uma série de instruções em uma ordem sequencial lógica, para que possamos cumprir a tarefa com sucesso, como: colocar a frigideira no fogo; colocar óleo na frigideira; esperar o óleo ficar quente; quebrar o ovo separando a casca; colocar o conteúdo do ovo na frigideira; esperar o ovo ficar frito; retirar o ovo da frigideira; apagar o fogo. Essa é apenas uma das possíveis soluções para que a tarefa “fritar um ovo” seja executada, pois poderia ter muito mais instruções.</a:t>
            </a:r>
          </a:p>
        </p:txBody>
      </p:sp>
    </p:spTree>
    <p:extLst>
      <p:ext uri="{BB962C8B-B14F-4D97-AF65-F5344CB8AC3E}">
        <p14:creationId xmlns:p14="http://schemas.microsoft.com/office/powerpoint/2010/main" val="279619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ítulo 5">
            <a:extLst>
              <a:ext uri="{FF2B5EF4-FFF2-40B4-BE49-F238E27FC236}">
                <a16:creationId xmlns:a16="http://schemas.microsoft.com/office/drawing/2014/main" id="{E640526A-B72C-4556-94C4-AAADEC3F96F4}"/>
              </a:ext>
            </a:extLst>
          </p:cNvPr>
          <p:cNvSpPr txBox="1">
            <a:spLocks/>
          </p:cNvSpPr>
          <p:nvPr/>
        </p:nvSpPr>
        <p:spPr>
          <a:xfrm>
            <a:off x="685800" y="1554362"/>
            <a:ext cx="7772400" cy="506487"/>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400" b="1" i="0" u="none" strike="noStrike" kern="1200" cap="none" spc="0" normalizeH="0" baseline="0" noProof="0" dirty="0">
                <a:ln>
                  <a:noFill/>
                </a:ln>
                <a:solidFill>
                  <a:prstClr val="black"/>
                </a:solidFill>
                <a:effectLst/>
                <a:uLnTx/>
                <a:uFillTx/>
                <a:latin typeface="Calibri"/>
                <a:ea typeface="+mj-ea"/>
                <a:cs typeface="+mj-cs"/>
              </a:rPr>
              <a:t>Apresentação do Docente</a:t>
            </a:r>
            <a:endParaRPr kumimoji="0" lang="pt-BR" sz="3400" b="0" i="0" u="none" strike="noStrike" kern="1200" cap="none" spc="0" normalizeH="0" baseline="0" noProof="0" dirty="0">
              <a:ln>
                <a:noFill/>
              </a:ln>
              <a:solidFill>
                <a:prstClr val="black"/>
              </a:solidFill>
              <a:effectLst/>
              <a:uLnTx/>
              <a:uFillTx/>
              <a:latin typeface="Calibri"/>
              <a:ea typeface="+mj-ea"/>
              <a:cs typeface="+mj-cs"/>
            </a:endParaRPr>
          </a:p>
        </p:txBody>
      </p:sp>
      <p:sp>
        <p:nvSpPr>
          <p:cNvPr id="6" name="CaixaDeTexto 5">
            <a:extLst>
              <a:ext uri="{FF2B5EF4-FFF2-40B4-BE49-F238E27FC236}">
                <a16:creationId xmlns:a16="http://schemas.microsoft.com/office/drawing/2014/main" id="{9DA868C7-6103-4D06-AAB2-9F8493044BBD}"/>
              </a:ext>
            </a:extLst>
          </p:cNvPr>
          <p:cNvSpPr txBox="1"/>
          <p:nvPr/>
        </p:nvSpPr>
        <p:spPr>
          <a:xfrm>
            <a:off x="350502" y="2420889"/>
            <a:ext cx="8685993" cy="3170099"/>
          </a:xfrm>
          <a:prstGeom prst="rect">
            <a:avLst/>
          </a:prstGeom>
          <a:noFill/>
        </p:spPr>
        <p:txBody>
          <a:bodyPr wrap="square" lIns="91440" tIns="45720" rIns="91440" bIns="45720" anchor="t">
            <a:spAutoFit/>
          </a:bodyPr>
          <a:lstStyle/>
          <a:p>
            <a:pPr>
              <a:defRPr/>
            </a:pPr>
            <a:r>
              <a:rPr kumimoji="0" lang="pt-BR" sz="2000" b="0" i="0" u="none" strike="noStrike" kern="1200" cap="none" spc="0" normalizeH="0" baseline="0" noProof="0" dirty="0">
                <a:ln>
                  <a:noFill/>
                </a:ln>
                <a:effectLst/>
                <a:uLnTx/>
                <a:uFillTx/>
                <a:latin typeface="Arial"/>
                <a:cs typeface="Arial"/>
              </a:rPr>
              <a:t>- Bacharel em Computação com ênfase em Sistemas de Informação pela </a:t>
            </a:r>
            <a:r>
              <a:rPr lang="pt-BR" sz="2000" dirty="0" err="1">
                <a:latin typeface="Arial"/>
                <a:cs typeface="Arial"/>
              </a:rPr>
              <a:t>Univesitas</a:t>
            </a:r>
            <a:r>
              <a:rPr lang="pt-BR" sz="2000" dirty="0">
                <a:latin typeface="Arial"/>
                <a:cs typeface="Arial"/>
              </a:rPr>
              <a:t> </a:t>
            </a:r>
            <a:r>
              <a:rPr kumimoji="0" lang="pt-BR" sz="2000" b="0" i="0" u="none" strike="noStrike" kern="1200" cap="none" spc="0" normalizeH="0" baseline="0" noProof="0" dirty="0">
                <a:ln>
                  <a:noFill/>
                </a:ln>
                <a:effectLst/>
                <a:uLnTx/>
                <a:uFillTx/>
                <a:latin typeface="Arial"/>
                <a:cs typeface="Arial"/>
              </a:rPr>
              <a:t>em Itajubá – MG</a:t>
            </a:r>
            <a:br>
              <a:rPr lang="pt-BR" sz="20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br>
              <a:rPr lang="pt-BR" sz="20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r>
              <a:rPr kumimoji="0" lang="pt-BR" sz="2000" b="0" i="0" u="none" strike="noStrike" kern="1200" cap="none" spc="0" normalizeH="0" baseline="0" noProof="0" dirty="0">
                <a:ln>
                  <a:noFill/>
                </a:ln>
                <a:effectLst/>
                <a:uLnTx/>
                <a:uFillTx/>
                <a:latin typeface="Arial"/>
                <a:cs typeface="Arial"/>
              </a:rPr>
              <a:t>- Pós graduação em Redes de Computadores pela FASP em São Paulo</a:t>
            </a:r>
            <a:br>
              <a:rPr lang="pt-BR" sz="20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br>
              <a:rPr lang="pt-BR" sz="20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r>
              <a:rPr kumimoji="0" lang="pt-BR" sz="2000" b="0" i="0" u="none" strike="noStrike" kern="1200" cap="none" spc="0" normalizeH="0" baseline="0" noProof="0" dirty="0">
                <a:ln>
                  <a:noFill/>
                </a:ln>
                <a:effectLst/>
                <a:uLnTx/>
                <a:uFillTx/>
                <a:latin typeface="Arial"/>
                <a:cs typeface="Arial"/>
              </a:rPr>
              <a:t>- Pós graduação em Práticas pedagógicas pelo Centro Paula Souza</a:t>
            </a:r>
            <a:r>
              <a:rPr lang="pt-BR" sz="2000" dirty="0">
                <a:latin typeface="Arial"/>
                <a:cs typeface="Arial"/>
              </a:rPr>
              <a:t> </a:t>
            </a:r>
            <a:endParaRPr kumimoji="0" lang="pt-BR"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pt-BR" sz="20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r>
              <a:rPr kumimoji="0" lang="pt-BR" sz="2000" b="0" i="0" u="none" strike="noStrike" kern="1200" cap="none" spc="0" normalizeH="0" baseline="0" noProof="0" dirty="0">
                <a:ln>
                  <a:noFill/>
                </a:ln>
                <a:effectLst/>
                <a:uLnTx/>
                <a:uFillTx/>
                <a:latin typeface="Arial"/>
                <a:cs typeface="Arial"/>
              </a:rPr>
              <a:t>- Mestrado na UFABC - Universidade Federal do ABC como aluna especial em engenharia </a:t>
            </a:r>
            <a:r>
              <a:rPr lang="pt-BR" sz="2000" dirty="0">
                <a:latin typeface="Arial"/>
                <a:cs typeface="Arial"/>
              </a:rPr>
              <a:t>elétrica</a:t>
            </a:r>
            <a:r>
              <a:rPr kumimoji="0" lang="pt-BR" sz="2000" b="0" i="0" u="none" strike="noStrike" kern="1200" cap="none" spc="0" normalizeH="0" baseline="0" noProof="0" dirty="0">
                <a:ln>
                  <a:noFill/>
                </a:ln>
                <a:effectLst/>
                <a:uLnTx/>
                <a:uFillTx/>
                <a:latin typeface="Arial"/>
                <a:cs typeface="Arial"/>
              </a:rPr>
              <a:t>.</a:t>
            </a:r>
            <a:br>
              <a:rPr lang="pt-BR" sz="2000" b="0" i="0" u="none" strike="noStrike" kern="1200" cap="none" spc="0" normalizeH="0" baseline="0" noProof="0" dirty="0">
                <a:ln>
                  <a:noFill/>
                </a:ln>
                <a:effectLst/>
                <a:uLnTx/>
                <a:uFillTx/>
                <a:latin typeface="Arial" panose="020B0604020202020204" pitchFamily="34" charset="0"/>
                <a:cs typeface="Arial" panose="020B0604020202020204" pitchFamily="34" charset="0"/>
              </a:rPr>
            </a:br>
            <a:endParaRPr kumimoji="0" lang="pt-BR"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48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484784"/>
            <a:ext cx="7848872" cy="4647426"/>
          </a:xfrm>
          <a:prstGeom prst="rect">
            <a:avLst/>
          </a:prstGeom>
        </p:spPr>
        <p:txBody>
          <a:bodyPr wrap="square">
            <a:spAutoFit/>
          </a:bodyPr>
          <a:lstStyle/>
          <a:p>
            <a:pPr algn="just"/>
            <a:endParaRPr lang="pt-BR" sz="2000" dirty="0">
              <a:solidFill>
                <a:prstClr val="black"/>
              </a:solidFill>
            </a:endParaRPr>
          </a:p>
          <a:p>
            <a:pPr algn="just"/>
            <a:r>
              <a:rPr lang="pt-BR" sz="3200" dirty="0">
                <a:solidFill>
                  <a:prstClr val="black"/>
                </a:solidFill>
              </a:rPr>
              <a:t>É evidente que essas instruções devem ser executadas em uma ordem adequada, não podendo primeiro apagar o fogo, sem ter ligado anteriormente. Dessa maneira, uma instrução tomada em separado não tem muito sentido e para obtermos o resultado, precisamos colocar em prática o conjunto de todas as instruções, na ordem correta. </a:t>
            </a:r>
          </a:p>
          <a:p>
            <a:pPr algn="just"/>
            <a:r>
              <a:rPr lang="pt-BR" sz="2000" dirty="0">
                <a:solidFill>
                  <a:prstClr val="black"/>
                </a:solidFill>
              </a:rPr>
              <a:t> </a:t>
            </a:r>
            <a:endParaRPr lang="pt-BR" sz="2800" b="1" dirty="0">
              <a:solidFill>
                <a:srgbClr val="FF0000"/>
              </a:solidFill>
            </a:endParaRPr>
          </a:p>
        </p:txBody>
      </p:sp>
    </p:spTree>
    <p:extLst>
      <p:ext uri="{BB962C8B-B14F-4D97-AF65-F5344CB8AC3E}">
        <p14:creationId xmlns:p14="http://schemas.microsoft.com/office/powerpoint/2010/main" val="1600802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484784"/>
            <a:ext cx="7848872" cy="3847207"/>
          </a:xfrm>
          <a:prstGeom prst="rect">
            <a:avLst/>
          </a:prstGeom>
        </p:spPr>
        <p:txBody>
          <a:bodyPr wrap="square">
            <a:spAutoFit/>
          </a:bodyPr>
          <a:lstStyle/>
          <a:p>
            <a:r>
              <a:rPr lang="pt-BR" sz="3200" dirty="0">
                <a:solidFill>
                  <a:prstClr val="black"/>
                </a:solidFill>
              </a:rPr>
              <a:t>Um </a:t>
            </a:r>
            <a:r>
              <a:rPr lang="pt-BR" sz="3200" b="1" dirty="0">
                <a:solidFill>
                  <a:srgbClr val="FF0000"/>
                </a:solidFill>
              </a:rPr>
              <a:t>algoritmo</a:t>
            </a:r>
            <a:r>
              <a:rPr lang="pt-BR" sz="3200" b="1" dirty="0">
                <a:solidFill>
                  <a:prstClr val="black"/>
                </a:solidFill>
              </a:rPr>
              <a:t> </a:t>
            </a:r>
            <a:r>
              <a:rPr lang="pt-BR" sz="3200" dirty="0">
                <a:solidFill>
                  <a:prstClr val="black"/>
                </a:solidFill>
              </a:rPr>
              <a:t>é formalmente uma sequência </a:t>
            </a:r>
            <a:r>
              <a:rPr lang="pt-BR" sz="3200" b="1" u="sng" dirty="0">
                <a:solidFill>
                  <a:srgbClr val="FF0000"/>
                </a:solidFill>
              </a:rPr>
              <a:t>finita</a:t>
            </a:r>
            <a:r>
              <a:rPr lang="pt-BR" sz="3200" dirty="0">
                <a:solidFill>
                  <a:prstClr val="black"/>
                </a:solidFill>
              </a:rPr>
              <a:t> de passos que levam a execução de uma tarefa. Podemos pensar em algoritmo como uma receita, uma sequência de instruções para um fim específico. Para escrever um algoritmo precisamos descrever a sequência de instruções, de maneira simples e objetiva.</a:t>
            </a:r>
            <a:endParaRPr lang="pt-BR" sz="2000" dirty="0">
              <a:solidFill>
                <a:prstClr val="black"/>
              </a:solidFill>
            </a:endParaRPr>
          </a:p>
          <a:p>
            <a:pPr algn="just"/>
            <a:r>
              <a:rPr lang="pt-BR" sz="2000" dirty="0">
                <a:solidFill>
                  <a:prstClr val="black"/>
                </a:solidFill>
              </a:rPr>
              <a:t> </a:t>
            </a:r>
            <a:endParaRPr lang="pt-BR" sz="2800" b="1" dirty="0">
              <a:solidFill>
                <a:srgbClr val="FF0000"/>
              </a:solidFill>
            </a:endParaRPr>
          </a:p>
        </p:txBody>
      </p:sp>
    </p:spTree>
    <p:extLst>
      <p:ext uri="{BB962C8B-B14F-4D97-AF65-F5344CB8AC3E}">
        <p14:creationId xmlns:p14="http://schemas.microsoft.com/office/powerpoint/2010/main" val="3122537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480081" y="1556792"/>
            <a:ext cx="8208911" cy="4832092"/>
          </a:xfrm>
          <a:prstGeom prst="rect">
            <a:avLst/>
          </a:prstGeom>
        </p:spPr>
        <p:txBody>
          <a:bodyPr wrap="square">
            <a:spAutoFit/>
          </a:bodyPr>
          <a:lstStyle/>
          <a:p>
            <a:pPr algn="just"/>
            <a:r>
              <a:rPr lang="pt-BR" sz="2800" dirty="0">
                <a:solidFill>
                  <a:prstClr val="black"/>
                </a:solidFill>
              </a:rPr>
              <a:t>Os </a:t>
            </a:r>
            <a:r>
              <a:rPr lang="pt-BR" sz="2800" b="1" dirty="0">
                <a:solidFill>
                  <a:srgbClr val="FF0000"/>
                </a:solidFill>
              </a:rPr>
              <a:t>programas de computadores </a:t>
            </a:r>
            <a:r>
              <a:rPr lang="pt-BR" sz="2800" dirty="0">
                <a:solidFill>
                  <a:prstClr val="black"/>
                </a:solidFill>
              </a:rPr>
              <a:t>nada mais são do que algoritmos escritos numa linguagem de computador (Pascal, C, C#, Java, Visual Basic, Fortran entre outras) e que são interpretados e executados por uma máquina, no caso um computador. Notem que dada esta interpretação rigorosa, um programa é por natureza muito específico e rígido em relação aos algoritmos da vida real, ou seja, deve ser programado de maneira com que não haja problemas quanto as instruções escritas, podendo ocasionar em erro grave, comprometendo assim a execução do programa.</a:t>
            </a:r>
          </a:p>
        </p:txBody>
      </p:sp>
    </p:spTree>
    <p:extLst>
      <p:ext uri="{BB962C8B-B14F-4D97-AF65-F5344CB8AC3E}">
        <p14:creationId xmlns:p14="http://schemas.microsoft.com/office/powerpoint/2010/main" val="1745299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323528" y="1700808"/>
            <a:ext cx="8208911" cy="4524315"/>
          </a:xfrm>
          <a:prstGeom prst="rect">
            <a:avLst/>
          </a:prstGeom>
        </p:spPr>
        <p:txBody>
          <a:bodyPr wrap="square">
            <a:spAutoFit/>
          </a:bodyPr>
          <a:lstStyle/>
          <a:p>
            <a:pPr algn="just"/>
            <a:r>
              <a:rPr lang="pt-BR" sz="3200" dirty="0">
                <a:solidFill>
                  <a:prstClr val="black"/>
                </a:solidFill>
              </a:rPr>
              <a:t>A importância do algoritmo está no fato de termos que especificar uma sequência de passos lógicos para que o computador possa executar uma tarefa qualquer, pois o mesmo por si só não tem vontade própria, faz apenas o que mandamos. Com uma ferramenta algorítmica, podemos conceber uma solução para um dado problema, independendo de uma linguagem específica e até mesmo do próprio computador.</a:t>
            </a:r>
            <a:endParaRPr lang="pt-BR" sz="2800" dirty="0">
              <a:solidFill>
                <a:prstClr val="black"/>
              </a:solidFill>
            </a:endParaRPr>
          </a:p>
        </p:txBody>
      </p:sp>
    </p:spTree>
    <p:extLst>
      <p:ext uri="{BB962C8B-B14F-4D97-AF65-F5344CB8AC3E}">
        <p14:creationId xmlns:p14="http://schemas.microsoft.com/office/powerpoint/2010/main" val="953849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467544" y="1819680"/>
            <a:ext cx="8397959" cy="3970318"/>
          </a:xfrm>
          <a:prstGeom prst="rect">
            <a:avLst/>
          </a:prstGeom>
        </p:spPr>
        <p:txBody>
          <a:bodyPr wrap="square">
            <a:spAutoFit/>
          </a:bodyPr>
          <a:lstStyle/>
          <a:p>
            <a:pPr algn="just"/>
            <a:r>
              <a:rPr lang="pt-BR" sz="2800" dirty="0">
                <a:solidFill>
                  <a:prstClr val="black"/>
                </a:solidFill>
              </a:rPr>
              <a:t>Todo algoritmo tem por padrão apresentar algumas características básicas: </a:t>
            </a:r>
          </a:p>
          <a:p>
            <a:pPr algn="just"/>
            <a:endParaRPr lang="pt-BR" sz="2800" dirty="0">
              <a:solidFill>
                <a:prstClr val="black"/>
              </a:solidFill>
            </a:endParaRPr>
          </a:p>
          <a:p>
            <a:pPr algn="just"/>
            <a:r>
              <a:rPr lang="pt-BR" sz="2800" dirty="0">
                <a:solidFill>
                  <a:prstClr val="black"/>
                </a:solidFill>
              </a:rPr>
              <a:t>➢ Partir de um ponto inicial e chegar a um ponto final; </a:t>
            </a:r>
          </a:p>
          <a:p>
            <a:pPr algn="just"/>
            <a:r>
              <a:rPr lang="pt-BR" sz="2800" dirty="0">
                <a:solidFill>
                  <a:prstClr val="black"/>
                </a:solidFill>
              </a:rPr>
              <a:t>➢ Não ser ambíguo (ter dupla interpretação); </a:t>
            </a:r>
          </a:p>
          <a:p>
            <a:pPr algn="just"/>
            <a:r>
              <a:rPr lang="pt-BR" sz="2800" dirty="0">
                <a:solidFill>
                  <a:prstClr val="black"/>
                </a:solidFill>
              </a:rPr>
              <a:t>➢ Poder receber dados externos e ser capaz de retornar resultados aos mesmos; </a:t>
            </a:r>
          </a:p>
          <a:p>
            <a:pPr algn="just"/>
            <a:r>
              <a:rPr lang="pt-BR" sz="2800" dirty="0">
                <a:solidFill>
                  <a:prstClr val="black"/>
                </a:solidFill>
              </a:rPr>
              <a:t>➢ Ter todas suas etapas alcançáveis em algum momento do programa. </a:t>
            </a:r>
          </a:p>
        </p:txBody>
      </p:sp>
    </p:spTree>
    <p:extLst>
      <p:ext uri="{BB962C8B-B14F-4D97-AF65-F5344CB8AC3E}">
        <p14:creationId xmlns:p14="http://schemas.microsoft.com/office/powerpoint/2010/main" val="179269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647564" y="1837968"/>
            <a:ext cx="8208911" cy="4031873"/>
          </a:xfrm>
          <a:prstGeom prst="rect">
            <a:avLst/>
          </a:prstGeom>
        </p:spPr>
        <p:txBody>
          <a:bodyPr wrap="square">
            <a:spAutoFit/>
          </a:bodyPr>
          <a:lstStyle/>
          <a:p>
            <a:r>
              <a:rPr lang="pt-BR" sz="3200" dirty="0">
                <a:solidFill>
                  <a:prstClr val="black"/>
                </a:solidFill>
              </a:rPr>
              <a:t>Ao montar um algoritmo, precisamos primeiro dividir o problema apresentado, em três fases fundamentais: </a:t>
            </a:r>
          </a:p>
          <a:p>
            <a:r>
              <a:rPr lang="pt-BR" sz="3200" dirty="0">
                <a:solidFill>
                  <a:prstClr val="black"/>
                </a:solidFill>
              </a:rPr>
              <a:t>➢ </a:t>
            </a:r>
            <a:r>
              <a:rPr lang="pt-BR" sz="3200" b="1" u="sng" dirty="0">
                <a:solidFill>
                  <a:srgbClr val="FF0000"/>
                </a:solidFill>
              </a:rPr>
              <a:t>ENTRADA</a:t>
            </a:r>
            <a:r>
              <a:rPr lang="pt-BR" sz="3200" dirty="0">
                <a:solidFill>
                  <a:prstClr val="black"/>
                </a:solidFill>
              </a:rPr>
              <a:t>: São os dados de entrada do algoritmo </a:t>
            </a:r>
          </a:p>
          <a:p>
            <a:r>
              <a:rPr lang="pt-BR" sz="3200" dirty="0">
                <a:solidFill>
                  <a:prstClr val="black"/>
                </a:solidFill>
              </a:rPr>
              <a:t>➢ </a:t>
            </a:r>
            <a:r>
              <a:rPr lang="pt-BR" sz="3200" b="1" u="sng" dirty="0">
                <a:solidFill>
                  <a:srgbClr val="FF0000"/>
                </a:solidFill>
              </a:rPr>
              <a:t>PROCESSAMENTO</a:t>
            </a:r>
            <a:r>
              <a:rPr lang="pt-BR" sz="3200" dirty="0">
                <a:solidFill>
                  <a:prstClr val="black"/>
                </a:solidFill>
              </a:rPr>
              <a:t>: São os procedimentos utilizados para chegar ao resultado final </a:t>
            </a:r>
          </a:p>
          <a:p>
            <a:r>
              <a:rPr lang="pt-BR" sz="3200" dirty="0">
                <a:solidFill>
                  <a:prstClr val="black"/>
                </a:solidFill>
              </a:rPr>
              <a:t>➢ </a:t>
            </a:r>
            <a:r>
              <a:rPr lang="pt-BR" sz="3200" b="1" u="sng" dirty="0">
                <a:solidFill>
                  <a:srgbClr val="FF0000"/>
                </a:solidFill>
              </a:rPr>
              <a:t>SAÍDA</a:t>
            </a:r>
            <a:r>
              <a:rPr lang="pt-BR" sz="3200" dirty="0">
                <a:solidFill>
                  <a:prstClr val="black"/>
                </a:solidFill>
              </a:rPr>
              <a:t>: São os dados já processados </a:t>
            </a:r>
          </a:p>
        </p:txBody>
      </p:sp>
    </p:spTree>
    <p:extLst>
      <p:ext uri="{BB962C8B-B14F-4D97-AF65-F5344CB8AC3E}">
        <p14:creationId xmlns:p14="http://schemas.microsoft.com/office/powerpoint/2010/main" val="3328897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70CD73D2-D3C1-9838-24FA-BDA4E77FFC6A}"/>
              </a:ext>
            </a:extLst>
          </p:cNvPr>
          <p:cNvPicPr>
            <a:picLocks noChangeAspect="1"/>
          </p:cNvPicPr>
          <p:nvPr/>
        </p:nvPicPr>
        <p:blipFill rotWithShape="1">
          <a:blip r:embed="rId2"/>
          <a:srcRect r="23913"/>
          <a:stretch/>
        </p:blipFill>
        <p:spPr>
          <a:xfrm>
            <a:off x="139957" y="284429"/>
            <a:ext cx="7713166" cy="6289141"/>
          </a:xfrm>
          <a:prstGeom prst="rect">
            <a:avLst/>
          </a:prstGeom>
        </p:spPr>
      </p:pic>
      <p:sp>
        <p:nvSpPr>
          <p:cNvPr id="4" name="Seta: para a Esquerda 3">
            <a:extLst>
              <a:ext uri="{FF2B5EF4-FFF2-40B4-BE49-F238E27FC236}">
                <a16:creationId xmlns:a16="http://schemas.microsoft.com/office/drawing/2014/main" id="{B4FECA1B-2A48-3B86-AB73-997E05DFB566}"/>
              </a:ext>
            </a:extLst>
          </p:cNvPr>
          <p:cNvSpPr>
            <a:spLocks/>
          </p:cNvSpPr>
          <p:nvPr/>
        </p:nvSpPr>
        <p:spPr>
          <a:xfrm>
            <a:off x="2095764" y="3131701"/>
            <a:ext cx="1285397" cy="198023"/>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Seta: para a Esquerda 4">
            <a:extLst>
              <a:ext uri="{FF2B5EF4-FFF2-40B4-BE49-F238E27FC236}">
                <a16:creationId xmlns:a16="http://schemas.microsoft.com/office/drawing/2014/main" id="{B9A1DBF8-C31B-0405-BF11-453B736A1BD4}"/>
              </a:ext>
            </a:extLst>
          </p:cNvPr>
          <p:cNvSpPr>
            <a:spLocks/>
          </p:cNvSpPr>
          <p:nvPr/>
        </p:nvSpPr>
        <p:spPr>
          <a:xfrm flipV="1">
            <a:off x="2504540" y="5005523"/>
            <a:ext cx="1285397" cy="198022"/>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olchete Direito 5">
            <a:extLst>
              <a:ext uri="{FF2B5EF4-FFF2-40B4-BE49-F238E27FC236}">
                <a16:creationId xmlns:a16="http://schemas.microsoft.com/office/drawing/2014/main" id="{454F0EC5-E528-E8AC-C34E-971A6E070451}"/>
              </a:ext>
            </a:extLst>
          </p:cNvPr>
          <p:cNvSpPr>
            <a:spLocks/>
          </p:cNvSpPr>
          <p:nvPr/>
        </p:nvSpPr>
        <p:spPr>
          <a:xfrm>
            <a:off x="1475656" y="2596290"/>
            <a:ext cx="504056" cy="1200329"/>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Colchete Direito 6">
            <a:extLst>
              <a:ext uri="{FF2B5EF4-FFF2-40B4-BE49-F238E27FC236}">
                <a16:creationId xmlns:a16="http://schemas.microsoft.com/office/drawing/2014/main" id="{B625ECB3-3051-70A2-0B22-D8021FDDB6FD}"/>
              </a:ext>
            </a:extLst>
          </p:cNvPr>
          <p:cNvSpPr>
            <a:spLocks/>
          </p:cNvSpPr>
          <p:nvPr/>
        </p:nvSpPr>
        <p:spPr>
          <a:xfrm>
            <a:off x="1979712" y="4437112"/>
            <a:ext cx="504056" cy="115212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CaixaDeTexto 7">
            <a:extLst>
              <a:ext uri="{FF2B5EF4-FFF2-40B4-BE49-F238E27FC236}">
                <a16:creationId xmlns:a16="http://schemas.microsoft.com/office/drawing/2014/main" id="{991E2540-F6E9-3830-A232-C78BF48DBB3C}"/>
              </a:ext>
            </a:extLst>
          </p:cNvPr>
          <p:cNvSpPr txBox="1">
            <a:spLocks/>
          </p:cNvSpPr>
          <p:nvPr/>
        </p:nvSpPr>
        <p:spPr>
          <a:xfrm>
            <a:off x="3399974" y="2729559"/>
            <a:ext cx="2828209" cy="1107996"/>
          </a:xfrm>
          <a:prstGeom prst="rect">
            <a:avLst/>
          </a:prstGeom>
          <a:noFill/>
        </p:spPr>
        <p:txBody>
          <a:bodyPr wrap="square" rtlCol="0">
            <a:spAutoFit/>
          </a:bodyPr>
          <a:lstStyle/>
          <a:p>
            <a:r>
              <a:rPr lang="pt-BR" sz="2400" dirty="0"/>
              <a:t>Area de declaração de variáveis</a:t>
            </a:r>
          </a:p>
          <a:p>
            <a:endParaRPr lang="pt-BR" dirty="0"/>
          </a:p>
        </p:txBody>
      </p:sp>
      <p:sp>
        <p:nvSpPr>
          <p:cNvPr id="9" name="CaixaDeTexto 8">
            <a:extLst>
              <a:ext uri="{FF2B5EF4-FFF2-40B4-BE49-F238E27FC236}">
                <a16:creationId xmlns:a16="http://schemas.microsoft.com/office/drawing/2014/main" id="{92F29C7A-7884-616F-8EA9-86D19ACD3465}"/>
              </a:ext>
            </a:extLst>
          </p:cNvPr>
          <p:cNvSpPr txBox="1">
            <a:spLocks/>
          </p:cNvSpPr>
          <p:nvPr/>
        </p:nvSpPr>
        <p:spPr>
          <a:xfrm>
            <a:off x="4295650" y="4942909"/>
            <a:ext cx="2116830" cy="830997"/>
          </a:xfrm>
          <a:prstGeom prst="rect">
            <a:avLst/>
          </a:prstGeom>
          <a:noFill/>
        </p:spPr>
        <p:txBody>
          <a:bodyPr wrap="square" rtlCol="0">
            <a:spAutoFit/>
          </a:bodyPr>
          <a:lstStyle/>
          <a:p>
            <a:r>
              <a:rPr lang="pt-BR" sz="2400" dirty="0"/>
              <a:t>Area de Procedimentos</a:t>
            </a:r>
          </a:p>
        </p:txBody>
      </p:sp>
      <p:sp>
        <p:nvSpPr>
          <p:cNvPr id="10" name="CaixaDeTexto 9">
            <a:extLst>
              <a:ext uri="{FF2B5EF4-FFF2-40B4-BE49-F238E27FC236}">
                <a16:creationId xmlns:a16="http://schemas.microsoft.com/office/drawing/2014/main" id="{5D88CBA7-F89C-9060-778D-FA41506E214E}"/>
              </a:ext>
            </a:extLst>
          </p:cNvPr>
          <p:cNvSpPr txBox="1"/>
          <p:nvPr/>
        </p:nvSpPr>
        <p:spPr>
          <a:xfrm>
            <a:off x="645366" y="-65596"/>
            <a:ext cx="1011396" cy="369332"/>
          </a:xfrm>
          <a:prstGeom prst="rect">
            <a:avLst/>
          </a:prstGeom>
          <a:noFill/>
        </p:spPr>
        <p:txBody>
          <a:bodyPr wrap="square" rtlCol="0">
            <a:spAutoFit/>
          </a:bodyPr>
          <a:lstStyle/>
          <a:p>
            <a:r>
              <a:rPr lang="pt-BR" dirty="0"/>
              <a:t>Ex.1-a</a:t>
            </a:r>
          </a:p>
        </p:txBody>
      </p:sp>
    </p:spTree>
    <p:extLst>
      <p:ext uri="{BB962C8B-B14F-4D97-AF65-F5344CB8AC3E}">
        <p14:creationId xmlns:p14="http://schemas.microsoft.com/office/powerpoint/2010/main" val="4167800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a:extLst>
              <a:ext uri="{FF2B5EF4-FFF2-40B4-BE49-F238E27FC236}">
                <a16:creationId xmlns:a16="http://schemas.microsoft.com/office/drawing/2014/main" id="{A78FC464-1965-E534-64C6-29DB6C916443}"/>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6486742" cy="6135913"/>
          </a:xfrm>
          <a:prstGeom prst="rect">
            <a:avLst/>
          </a:prstGeom>
        </p:spPr>
      </p:pic>
      <p:sp>
        <p:nvSpPr>
          <p:cNvPr id="3" name="Seta: para a Esquerda 2">
            <a:extLst>
              <a:ext uri="{FF2B5EF4-FFF2-40B4-BE49-F238E27FC236}">
                <a16:creationId xmlns:a16="http://schemas.microsoft.com/office/drawing/2014/main" id="{6AC71D21-CDBF-63FC-4733-21A173ACE359}"/>
              </a:ext>
            </a:extLst>
          </p:cNvPr>
          <p:cNvSpPr>
            <a:spLocks/>
          </p:cNvSpPr>
          <p:nvPr/>
        </p:nvSpPr>
        <p:spPr>
          <a:xfrm>
            <a:off x="1835696" y="3381022"/>
            <a:ext cx="3024336" cy="99012"/>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C24716C0-6A40-D573-5210-874D609754B0}"/>
              </a:ext>
            </a:extLst>
          </p:cNvPr>
          <p:cNvSpPr txBox="1"/>
          <p:nvPr/>
        </p:nvSpPr>
        <p:spPr>
          <a:xfrm>
            <a:off x="4875052" y="2921168"/>
            <a:ext cx="2880320" cy="1015663"/>
          </a:xfrm>
          <a:prstGeom prst="rect">
            <a:avLst/>
          </a:prstGeom>
          <a:noFill/>
        </p:spPr>
        <p:txBody>
          <a:bodyPr wrap="square" rtlCol="0">
            <a:spAutoFit/>
          </a:bodyPr>
          <a:lstStyle/>
          <a:p>
            <a:r>
              <a:rPr lang="pt-BR" sz="2000" dirty="0"/>
              <a:t>Exemplo de uma entrada de dados através de uma variável real</a:t>
            </a:r>
          </a:p>
        </p:txBody>
      </p:sp>
      <p:sp>
        <p:nvSpPr>
          <p:cNvPr id="5" name="Seta: para a Esquerda 4">
            <a:extLst>
              <a:ext uri="{FF2B5EF4-FFF2-40B4-BE49-F238E27FC236}">
                <a16:creationId xmlns:a16="http://schemas.microsoft.com/office/drawing/2014/main" id="{66D0FD34-BEDD-BE4E-4943-F0BF18EE82FB}"/>
              </a:ext>
            </a:extLst>
          </p:cNvPr>
          <p:cNvSpPr>
            <a:spLocks/>
          </p:cNvSpPr>
          <p:nvPr/>
        </p:nvSpPr>
        <p:spPr>
          <a:xfrm>
            <a:off x="1746802" y="3945025"/>
            <a:ext cx="1097006" cy="204055"/>
          </a:xfrm>
          <a:prstGeom prst="leftArrow">
            <a:avLst>
              <a:gd name="adj1" fmla="val 50000"/>
              <a:gd name="adj2" fmla="val 50000"/>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90AA7E87-65B0-78E8-B931-664279769BFD}"/>
              </a:ext>
            </a:extLst>
          </p:cNvPr>
          <p:cNvSpPr txBox="1"/>
          <p:nvPr/>
        </p:nvSpPr>
        <p:spPr>
          <a:xfrm>
            <a:off x="2878336" y="3693109"/>
            <a:ext cx="1857188" cy="707886"/>
          </a:xfrm>
          <a:prstGeom prst="rect">
            <a:avLst/>
          </a:prstGeom>
          <a:noFill/>
        </p:spPr>
        <p:txBody>
          <a:bodyPr wrap="square" rtlCol="0">
            <a:spAutoFit/>
          </a:bodyPr>
          <a:lstStyle/>
          <a:p>
            <a:r>
              <a:rPr lang="pt-BR" sz="2000" dirty="0"/>
              <a:t>Exemplo de Processamento</a:t>
            </a:r>
          </a:p>
        </p:txBody>
      </p:sp>
      <p:sp>
        <p:nvSpPr>
          <p:cNvPr id="7" name="CaixaDeTexto 6">
            <a:extLst>
              <a:ext uri="{FF2B5EF4-FFF2-40B4-BE49-F238E27FC236}">
                <a16:creationId xmlns:a16="http://schemas.microsoft.com/office/drawing/2014/main" id="{BB88568F-BC3A-07CC-4957-B8A1329E63E0}"/>
              </a:ext>
            </a:extLst>
          </p:cNvPr>
          <p:cNvSpPr txBox="1"/>
          <p:nvPr/>
        </p:nvSpPr>
        <p:spPr>
          <a:xfrm>
            <a:off x="5242958" y="4803161"/>
            <a:ext cx="2147628" cy="400110"/>
          </a:xfrm>
          <a:prstGeom prst="rect">
            <a:avLst/>
          </a:prstGeom>
          <a:noFill/>
        </p:spPr>
        <p:txBody>
          <a:bodyPr wrap="square" rtlCol="0">
            <a:spAutoFit/>
          </a:bodyPr>
          <a:lstStyle/>
          <a:p>
            <a:r>
              <a:rPr lang="pt-BR" sz="2000" dirty="0"/>
              <a:t>Exemplo de saída</a:t>
            </a:r>
          </a:p>
        </p:txBody>
      </p:sp>
      <p:sp>
        <p:nvSpPr>
          <p:cNvPr id="8" name="Seta: para a Esquerda 7">
            <a:extLst>
              <a:ext uri="{FF2B5EF4-FFF2-40B4-BE49-F238E27FC236}">
                <a16:creationId xmlns:a16="http://schemas.microsoft.com/office/drawing/2014/main" id="{D0E949C3-1705-7275-46E0-43477494BDA0}"/>
              </a:ext>
            </a:extLst>
          </p:cNvPr>
          <p:cNvSpPr>
            <a:spLocks/>
          </p:cNvSpPr>
          <p:nvPr/>
        </p:nvSpPr>
        <p:spPr>
          <a:xfrm>
            <a:off x="2051720" y="4986866"/>
            <a:ext cx="3024336" cy="99012"/>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Seta: para a Esquerda 10">
            <a:extLst>
              <a:ext uri="{FF2B5EF4-FFF2-40B4-BE49-F238E27FC236}">
                <a16:creationId xmlns:a16="http://schemas.microsoft.com/office/drawing/2014/main" id="{7680AACD-BF9D-7D9D-8EBB-B3D0E5D74133}"/>
              </a:ext>
            </a:extLst>
          </p:cNvPr>
          <p:cNvSpPr>
            <a:spLocks/>
          </p:cNvSpPr>
          <p:nvPr/>
        </p:nvSpPr>
        <p:spPr>
          <a:xfrm>
            <a:off x="1979712" y="1766710"/>
            <a:ext cx="3024336" cy="99012"/>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a:extLst>
              <a:ext uri="{FF2B5EF4-FFF2-40B4-BE49-F238E27FC236}">
                <a16:creationId xmlns:a16="http://schemas.microsoft.com/office/drawing/2014/main" id="{1788B8D2-74AC-3862-2BB8-CFA537783F1B}"/>
              </a:ext>
            </a:extLst>
          </p:cNvPr>
          <p:cNvSpPr txBox="1"/>
          <p:nvPr/>
        </p:nvSpPr>
        <p:spPr>
          <a:xfrm>
            <a:off x="5004048" y="1588416"/>
            <a:ext cx="2880320" cy="707886"/>
          </a:xfrm>
          <a:prstGeom prst="rect">
            <a:avLst/>
          </a:prstGeom>
          <a:noFill/>
        </p:spPr>
        <p:txBody>
          <a:bodyPr wrap="square" rtlCol="0">
            <a:spAutoFit/>
          </a:bodyPr>
          <a:lstStyle/>
          <a:p>
            <a:r>
              <a:rPr lang="pt-BR" sz="2000" dirty="0"/>
              <a:t>Declaração das variáveis</a:t>
            </a:r>
          </a:p>
          <a:p>
            <a:r>
              <a:rPr lang="pt-BR" sz="2000" dirty="0"/>
              <a:t>Tipo : real</a:t>
            </a:r>
          </a:p>
        </p:txBody>
      </p:sp>
      <p:sp>
        <p:nvSpPr>
          <p:cNvPr id="15" name="CaixaDeTexto 14">
            <a:extLst>
              <a:ext uri="{FF2B5EF4-FFF2-40B4-BE49-F238E27FC236}">
                <a16:creationId xmlns:a16="http://schemas.microsoft.com/office/drawing/2014/main" id="{67BDD0A0-8322-D4F8-E13A-2159A62824CC}"/>
              </a:ext>
            </a:extLst>
          </p:cNvPr>
          <p:cNvSpPr txBox="1"/>
          <p:nvPr/>
        </p:nvSpPr>
        <p:spPr>
          <a:xfrm>
            <a:off x="-780" y="6135913"/>
            <a:ext cx="792135" cy="369332"/>
          </a:xfrm>
          <a:prstGeom prst="rect">
            <a:avLst/>
          </a:prstGeom>
          <a:noFill/>
        </p:spPr>
        <p:txBody>
          <a:bodyPr wrap="square" rtlCol="0">
            <a:spAutoFit/>
          </a:bodyPr>
          <a:lstStyle/>
          <a:p>
            <a:r>
              <a:rPr lang="pt-BR" dirty="0"/>
              <a:t>Ex1-b</a:t>
            </a:r>
            <a:endParaRPr lang="pt-BR" sz="2000" dirty="0"/>
          </a:p>
        </p:txBody>
      </p:sp>
      <p:sp>
        <p:nvSpPr>
          <p:cNvPr id="16" name="CaixaDeTexto 15">
            <a:extLst>
              <a:ext uri="{FF2B5EF4-FFF2-40B4-BE49-F238E27FC236}">
                <a16:creationId xmlns:a16="http://schemas.microsoft.com/office/drawing/2014/main" id="{7AC6781A-9132-31C2-9685-9DB65ED35EB9}"/>
              </a:ext>
            </a:extLst>
          </p:cNvPr>
          <p:cNvSpPr txBox="1"/>
          <p:nvPr/>
        </p:nvSpPr>
        <p:spPr>
          <a:xfrm>
            <a:off x="-781" y="6483224"/>
            <a:ext cx="1747583" cy="400110"/>
          </a:xfrm>
          <a:prstGeom prst="rect">
            <a:avLst/>
          </a:prstGeom>
          <a:noFill/>
        </p:spPr>
        <p:txBody>
          <a:bodyPr wrap="square" rtlCol="0">
            <a:spAutoFit/>
          </a:bodyPr>
          <a:lstStyle/>
          <a:p>
            <a:r>
              <a:rPr lang="pt-BR" sz="2000" dirty="0"/>
              <a:t>Algoritmo 1-b</a:t>
            </a:r>
          </a:p>
        </p:txBody>
      </p:sp>
    </p:spTree>
    <p:extLst>
      <p:ext uri="{BB962C8B-B14F-4D97-AF65-F5344CB8AC3E}">
        <p14:creationId xmlns:p14="http://schemas.microsoft.com/office/powerpoint/2010/main" val="2112408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a:extLst>
              <a:ext uri="{FF2B5EF4-FFF2-40B4-BE49-F238E27FC236}">
                <a16:creationId xmlns:a16="http://schemas.microsoft.com/office/drawing/2014/main" id="{1ABB9E30-06EE-4D4C-AF8A-FBC91372446F}"/>
              </a:ext>
            </a:extLst>
          </p:cNvPr>
          <p:cNvSpPr/>
          <p:nvPr/>
        </p:nvSpPr>
        <p:spPr>
          <a:xfrm>
            <a:off x="755576" y="1436439"/>
            <a:ext cx="8280920" cy="5189113"/>
          </a:xfrm>
          <a:prstGeom prst="rect">
            <a:avLst/>
          </a:prstGeom>
        </p:spPr>
        <p:txBody>
          <a:bodyPr wrap="square">
            <a:spAutoFit/>
          </a:bodyPr>
          <a:lstStyle/>
          <a:p>
            <a:r>
              <a:rPr lang="pt-BR" altLang="pt-BR" sz="2400" dirty="0">
                <a:latin typeface="Arial" panose="020B0604020202020204" pitchFamily="34" charset="0"/>
                <a:cs typeface="Arial" panose="020B0604020202020204" pitchFamily="34" charset="0"/>
              </a:rPr>
              <a:t>FASES para desenvolver o algoritmo:</a:t>
            </a:r>
          </a:p>
          <a:p>
            <a:pPr lvl="1">
              <a:lnSpc>
                <a:spcPct val="90000"/>
              </a:lnSpc>
            </a:pPr>
            <a:endParaRPr lang="pt-BR" altLang="pt-BR" sz="2400" dirty="0">
              <a:latin typeface="Arial" panose="020B0604020202020204" pitchFamily="34" charset="0"/>
              <a:cs typeface="Arial" panose="020B0604020202020204" pitchFamily="34" charset="0"/>
            </a:endParaRPr>
          </a:p>
          <a:p>
            <a:pPr lvl="2">
              <a:lnSpc>
                <a:spcPct val="90000"/>
              </a:lnSpc>
            </a:pPr>
            <a:r>
              <a:rPr lang="pt-BR" altLang="pt-BR" sz="2400" dirty="0">
                <a:latin typeface="Arial" panose="020B0604020202020204" pitchFamily="34" charset="0"/>
                <a:cs typeface="Arial" panose="020B0604020202020204" pitchFamily="34" charset="0"/>
              </a:rPr>
              <a:t>Determinar o problema.</a:t>
            </a:r>
          </a:p>
          <a:p>
            <a:pPr lvl="2">
              <a:lnSpc>
                <a:spcPct val="90000"/>
              </a:lnSpc>
            </a:pPr>
            <a:r>
              <a:rPr lang="pt-BR" altLang="pt-BR" sz="2400" dirty="0">
                <a:latin typeface="Arial" panose="020B0604020202020204" pitchFamily="34" charset="0"/>
                <a:cs typeface="Arial" panose="020B0604020202020204" pitchFamily="34" charset="0"/>
              </a:rPr>
              <a:t>Dividir a solução nas três fases:</a:t>
            </a:r>
          </a:p>
          <a:p>
            <a:pPr lvl="2">
              <a:lnSpc>
                <a:spcPct val="90000"/>
              </a:lnSpc>
            </a:pPr>
            <a:endParaRPr lang="pt-BR" altLang="pt-BR" sz="2400" dirty="0">
              <a:latin typeface="Arial" panose="020B0604020202020204" pitchFamily="34" charset="0"/>
              <a:cs typeface="Arial" panose="020B0604020202020204" pitchFamily="34" charset="0"/>
            </a:endParaRPr>
          </a:p>
          <a:p>
            <a:pPr lvl="2">
              <a:lnSpc>
                <a:spcPct val="90000"/>
              </a:lnSpc>
            </a:pPr>
            <a:endParaRPr lang="pt-BR" altLang="pt-BR" sz="2400" dirty="0">
              <a:latin typeface="Arial" panose="020B0604020202020204" pitchFamily="34" charset="0"/>
              <a:cs typeface="Arial" panose="020B0604020202020204" pitchFamily="34" charset="0"/>
            </a:endParaRPr>
          </a:p>
          <a:p>
            <a:pPr lvl="1">
              <a:lnSpc>
                <a:spcPct val="210000"/>
              </a:lnSpc>
            </a:pPr>
            <a:r>
              <a:rPr lang="pt-BR" altLang="pt-BR" sz="2400" dirty="0">
                <a:latin typeface="Arial" panose="020B0604020202020204" pitchFamily="34" charset="0"/>
                <a:cs typeface="Arial" panose="020B0604020202020204" pitchFamily="34" charset="0"/>
              </a:rPr>
              <a:t>Exemplo:</a:t>
            </a:r>
          </a:p>
          <a:p>
            <a:pPr lvl="2">
              <a:lnSpc>
                <a:spcPct val="90000"/>
              </a:lnSpc>
            </a:pPr>
            <a:r>
              <a:rPr lang="pt-BR" altLang="pt-BR" sz="2400" dirty="0">
                <a:latin typeface="Arial" panose="020B0604020202020204" pitchFamily="34" charset="0"/>
                <a:cs typeface="Arial" panose="020B0604020202020204" pitchFamily="34" charset="0"/>
              </a:rPr>
              <a:t>Problema: calcular a média de dois números</a:t>
            </a:r>
          </a:p>
          <a:p>
            <a:pPr lvl="2">
              <a:lnSpc>
                <a:spcPct val="90000"/>
              </a:lnSpc>
            </a:pPr>
            <a:r>
              <a:rPr lang="pt-BR" altLang="pt-BR" sz="2400" dirty="0">
                <a:latin typeface="Arial" panose="020B0604020202020204" pitchFamily="34" charset="0"/>
                <a:cs typeface="Arial" panose="020B0604020202020204" pitchFamily="34" charset="0"/>
              </a:rPr>
              <a:t>Dados de entrada: os números, N1, N2</a:t>
            </a:r>
          </a:p>
          <a:p>
            <a:pPr lvl="2">
              <a:lnSpc>
                <a:spcPct val="90000"/>
              </a:lnSpc>
            </a:pPr>
            <a:r>
              <a:rPr lang="pt-BR" altLang="pt-BR" sz="2400" dirty="0">
                <a:latin typeface="Arial" panose="020B0604020202020204" pitchFamily="34" charset="0"/>
                <a:cs typeface="Arial" panose="020B0604020202020204" pitchFamily="34" charset="0"/>
              </a:rPr>
              <a:t>Processamento: somar os dois números e dividir a soma por 2</a:t>
            </a:r>
          </a:p>
          <a:p>
            <a:pPr lvl="1">
              <a:lnSpc>
                <a:spcPct val="90000"/>
              </a:lnSpc>
            </a:pPr>
            <a:endParaRPr lang="pt-BR" altLang="pt-BR" sz="2400" dirty="0">
              <a:latin typeface="Arial" panose="020B0604020202020204" pitchFamily="34" charset="0"/>
              <a:cs typeface="Arial" panose="020B0604020202020204" pitchFamily="34" charset="0"/>
            </a:endParaRPr>
          </a:p>
          <a:p>
            <a:pPr lvl="1">
              <a:lnSpc>
                <a:spcPct val="90000"/>
              </a:lnSpc>
            </a:pPr>
            <a:endParaRPr lang="pt-BR" altLang="pt-BR" sz="2400" dirty="0">
              <a:latin typeface="Arial" panose="020B0604020202020204" pitchFamily="34" charset="0"/>
              <a:cs typeface="Arial" panose="020B0604020202020204" pitchFamily="34" charset="0"/>
            </a:endParaRPr>
          </a:p>
          <a:p>
            <a:pPr lvl="2">
              <a:lnSpc>
                <a:spcPct val="80000"/>
              </a:lnSpc>
            </a:pPr>
            <a:r>
              <a:rPr lang="pt-BR" altLang="pt-BR" sz="2400" dirty="0">
                <a:latin typeface="Arial" panose="020B0604020202020204" pitchFamily="34" charset="0"/>
                <a:cs typeface="Arial" panose="020B0604020202020204" pitchFamily="34" charset="0"/>
              </a:rPr>
              <a:t>Dados de saída: a média</a:t>
            </a:r>
          </a:p>
        </p:txBody>
      </p:sp>
      <p:sp>
        <p:nvSpPr>
          <p:cNvPr id="14" name="Text Box 5">
            <a:extLst>
              <a:ext uri="{FF2B5EF4-FFF2-40B4-BE49-F238E27FC236}">
                <a16:creationId xmlns:a16="http://schemas.microsoft.com/office/drawing/2014/main" id="{6EEB61F6-7AB6-48F7-BB95-F5E368486187}"/>
              </a:ext>
            </a:extLst>
          </p:cNvPr>
          <p:cNvSpPr txBox="1">
            <a:spLocks noChangeArrowheads="1"/>
          </p:cNvSpPr>
          <p:nvPr/>
        </p:nvSpPr>
        <p:spPr bwMode="auto">
          <a:xfrm>
            <a:off x="933636" y="3186112"/>
            <a:ext cx="1828800" cy="485775"/>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eaLnBrk="0" hangingPunct="0">
              <a:defRPr sz="2400">
                <a:solidFill>
                  <a:schemeClr val="tx1"/>
                </a:solidFill>
                <a:latin typeface="Verdana" panose="020B0604030504040204" pitchFamily="34" charset="0"/>
                <a:ea typeface="MS PGothic" panose="020B0600070205080204" pitchFamily="34" charset="-128"/>
              </a:defRPr>
            </a:lvl1pPr>
            <a:lvl2pPr marL="742950" indent="-285750" eaLnBrk="0" hangingPunct="0">
              <a:defRPr sz="2400">
                <a:solidFill>
                  <a:schemeClr val="tx1"/>
                </a:solidFill>
                <a:latin typeface="Verdana" panose="020B0604030504040204" pitchFamily="34" charset="0"/>
                <a:ea typeface="MS PGothic" panose="020B0600070205080204" pitchFamily="34" charset="-128"/>
              </a:defRPr>
            </a:lvl2pPr>
            <a:lvl3pPr marL="1143000" indent="-228600" eaLnBrk="0" hangingPunct="0">
              <a:defRPr sz="2400">
                <a:solidFill>
                  <a:schemeClr val="tx1"/>
                </a:solidFill>
                <a:latin typeface="Verdana" panose="020B0604030504040204" pitchFamily="34" charset="0"/>
                <a:ea typeface="MS PGothic" panose="020B0600070205080204" pitchFamily="34" charset="-128"/>
              </a:defRPr>
            </a:lvl3pPr>
            <a:lvl4pPr marL="1600200" indent="-228600" eaLnBrk="0" hangingPunct="0">
              <a:defRPr sz="2400">
                <a:solidFill>
                  <a:schemeClr val="tx1"/>
                </a:solidFill>
                <a:latin typeface="Verdana" panose="020B0604030504040204" pitchFamily="34" charset="0"/>
                <a:ea typeface="MS PGothic" panose="020B0600070205080204" pitchFamily="34" charset="-128"/>
              </a:defRPr>
            </a:lvl4pPr>
            <a:lvl5pPr marL="2057400" indent="-228600" eaLnBrk="0" hangingPunct="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pt-BR" altLang="pt-BR" sz="1800"/>
              <a:t>ENTRADA</a:t>
            </a:r>
          </a:p>
        </p:txBody>
      </p:sp>
      <p:sp>
        <p:nvSpPr>
          <p:cNvPr id="15" name="Text Box 6">
            <a:extLst>
              <a:ext uri="{FF2B5EF4-FFF2-40B4-BE49-F238E27FC236}">
                <a16:creationId xmlns:a16="http://schemas.microsoft.com/office/drawing/2014/main" id="{79FB9868-A15E-4475-A3FA-D65703249E12}"/>
              </a:ext>
            </a:extLst>
          </p:cNvPr>
          <p:cNvSpPr txBox="1">
            <a:spLocks noChangeArrowheads="1"/>
          </p:cNvSpPr>
          <p:nvPr/>
        </p:nvSpPr>
        <p:spPr bwMode="auto">
          <a:xfrm>
            <a:off x="3372036" y="3186112"/>
            <a:ext cx="3048000" cy="485775"/>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eaLnBrk="0" hangingPunct="0">
              <a:defRPr sz="2400">
                <a:solidFill>
                  <a:schemeClr val="tx1"/>
                </a:solidFill>
                <a:latin typeface="Verdana" panose="020B0604030504040204" pitchFamily="34" charset="0"/>
                <a:ea typeface="MS PGothic" panose="020B0600070205080204" pitchFamily="34" charset="-128"/>
              </a:defRPr>
            </a:lvl1pPr>
            <a:lvl2pPr marL="742950" indent="-285750" eaLnBrk="0" hangingPunct="0">
              <a:defRPr sz="2400">
                <a:solidFill>
                  <a:schemeClr val="tx1"/>
                </a:solidFill>
                <a:latin typeface="Verdana" panose="020B0604030504040204" pitchFamily="34" charset="0"/>
                <a:ea typeface="MS PGothic" panose="020B0600070205080204" pitchFamily="34" charset="-128"/>
              </a:defRPr>
            </a:lvl2pPr>
            <a:lvl3pPr marL="1143000" indent="-228600" eaLnBrk="0" hangingPunct="0">
              <a:defRPr sz="2400">
                <a:solidFill>
                  <a:schemeClr val="tx1"/>
                </a:solidFill>
                <a:latin typeface="Verdana" panose="020B0604030504040204" pitchFamily="34" charset="0"/>
                <a:ea typeface="MS PGothic" panose="020B0600070205080204" pitchFamily="34" charset="-128"/>
              </a:defRPr>
            </a:lvl3pPr>
            <a:lvl4pPr marL="1600200" indent="-228600" eaLnBrk="0" hangingPunct="0">
              <a:defRPr sz="2400">
                <a:solidFill>
                  <a:schemeClr val="tx1"/>
                </a:solidFill>
                <a:latin typeface="Verdana" panose="020B0604030504040204" pitchFamily="34" charset="0"/>
                <a:ea typeface="MS PGothic" panose="020B0600070205080204" pitchFamily="34" charset="-128"/>
              </a:defRPr>
            </a:lvl4pPr>
            <a:lvl5pPr marL="2057400" indent="-228600" eaLnBrk="0" hangingPunct="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pt-BR" altLang="pt-BR" sz="1800"/>
              <a:t>PROCESSAMENTO</a:t>
            </a:r>
          </a:p>
        </p:txBody>
      </p:sp>
      <p:sp>
        <p:nvSpPr>
          <p:cNvPr id="16" name="Text Box 7">
            <a:extLst>
              <a:ext uri="{FF2B5EF4-FFF2-40B4-BE49-F238E27FC236}">
                <a16:creationId xmlns:a16="http://schemas.microsoft.com/office/drawing/2014/main" id="{1C2EAD7D-CF48-499F-9898-748C0E352AF2}"/>
              </a:ext>
            </a:extLst>
          </p:cNvPr>
          <p:cNvSpPr txBox="1">
            <a:spLocks noChangeArrowheads="1"/>
          </p:cNvSpPr>
          <p:nvPr/>
        </p:nvSpPr>
        <p:spPr bwMode="auto">
          <a:xfrm>
            <a:off x="7029636" y="3186112"/>
            <a:ext cx="1371600" cy="485775"/>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a:spAutoFit/>
          </a:bodyPr>
          <a:lstStyle>
            <a:lvl1pPr eaLnBrk="0" hangingPunct="0">
              <a:defRPr sz="2400">
                <a:solidFill>
                  <a:schemeClr val="tx1"/>
                </a:solidFill>
                <a:latin typeface="Verdana" panose="020B0604030504040204" pitchFamily="34" charset="0"/>
                <a:ea typeface="MS PGothic" panose="020B0600070205080204" pitchFamily="34" charset="-128"/>
              </a:defRPr>
            </a:lvl1pPr>
            <a:lvl2pPr marL="742950" indent="-285750" eaLnBrk="0" hangingPunct="0">
              <a:defRPr sz="2400">
                <a:solidFill>
                  <a:schemeClr val="tx1"/>
                </a:solidFill>
                <a:latin typeface="Verdana" panose="020B0604030504040204" pitchFamily="34" charset="0"/>
                <a:ea typeface="MS PGothic" panose="020B0600070205080204" pitchFamily="34" charset="-128"/>
              </a:defRPr>
            </a:lvl2pPr>
            <a:lvl3pPr marL="1143000" indent="-228600" eaLnBrk="0" hangingPunct="0">
              <a:defRPr sz="2400">
                <a:solidFill>
                  <a:schemeClr val="tx1"/>
                </a:solidFill>
                <a:latin typeface="Verdana" panose="020B0604030504040204" pitchFamily="34" charset="0"/>
                <a:ea typeface="MS PGothic" panose="020B0600070205080204" pitchFamily="34" charset="-128"/>
              </a:defRPr>
            </a:lvl3pPr>
            <a:lvl4pPr marL="1600200" indent="-228600" eaLnBrk="0" hangingPunct="0">
              <a:defRPr sz="2400">
                <a:solidFill>
                  <a:schemeClr val="tx1"/>
                </a:solidFill>
                <a:latin typeface="Verdana" panose="020B0604030504040204" pitchFamily="34" charset="0"/>
                <a:ea typeface="MS PGothic" panose="020B0600070205080204" pitchFamily="34" charset="-128"/>
              </a:defRPr>
            </a:lvl4pPr>
            <a:lvl5pPr marL="2057400" indent="-228600" eaLnBrk="0" hangingPunct="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eaLnBrk="1" hangingPunct="1">
              <a:spcBef>
                <a:spcPct val="50000"/>
              </a:spcBef>
            </a:pPr>
            <a:r>
              <a:rPr lang="pt-BR" altLang="pt-BR" sz="1800"/>
              <a:t>SAÍDA</a:t>
            </a:r>
          </a:p>
        </p:txBody>
      </p:sp>
      <p:sp>
        <p:nvSpPr>
          <p:cNvPr id="17" name="Line 8">
            <a:extLst>
              <a:ext uri="{FF2B5EF4-FFF2-40B4-BE49-F238E27FC236}">
                <a16:creationId xmlns:a16="http://schemas.microsoft.com/office/drawing/2014/main" id="{BACD9E2C-45CE-4AB3-8226-6D053188A111}"/>
              </a:ext>
            </a:extLst>
          </p:cNvPr>
          <p:cNvSpPr>
            <a:spLocks noChangeShapeType="1"/>
          </p:cNvSpPr>
          <p:nvPr/>
        </p:nvSpPr>
        <p:spPr bwMode="auto">
          <a:xfrm>
            <a:off x="2762436" y="3443287"/>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8" name="Line 9">
            <a:extLst>
              <a:ext uri="{FF2B5EF4-FFF2-40B4-BE49-F238E27FC236}">
                <a16:creationId xmlns:a16="http://schemas.microsoft.com/office/drawing/2014/main" id="{F1A45BD7-9FB1-4797-AEDC-67FDCA9F8BB7}"/>
              </a:ext>
            </a:extLst>
          </p:cNvPr>
          <p:cNvSpPr>
            <a:spLocks noChangeShapeType="1"/>
          </p:cNvSpPr>
          <p:nvPr/>
        </p:nvSpPr>
        <p:spPr bwMode="auto">
          <a:xfrm>
            <a:off x="6420036" y="3443287"/>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pt-BR"/>
          </a:p>
        </p:txBody>
      </p:sp>
      <p:sp>
        <p:nvSpPr>
          <p:cNvPr id="19" name="Text Box 10">
            <a:extLst>
              <a:ext uri="{FF2B5EF4-FFF2-40B4-BE49-F238E27FC236}">
                <a16:creationId xmlns:a16="http://schemas.microsoft.com/office/drawing/2014/main" id="{A24BD67F-BA26-43E9-83A0-C983E1CF437A}"/>
              </a:ext>
            </a:extLst>
          </p:cNvPr>
          <p:cNvSpPr txBox="1">
            <a:spLocks noChangeArrowheads="1"/>
          </p:cNvSpPr>
          <p:nvPr/>
        </p:nvSpPr>
        <p:spPr bwMode="auto">
          <a:xfrm>
            <a:off x="5622962" y="5457460"/>
            <a:ext cx="1406674" cy="800219"/>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txBody>
          <a:bodyPr wrap="square">
            <a:spAutoFit/>
          </a:bodyPr>
          <a:lstStyle>
            <a:lvl1pPr eaLnBrk="0" hangingPunct="0">
              <a:defRPr sz="2400">
                <a:solidFill>
                  <a:schemeClr val="tx1"/>
                </a:solidFill>
                <a:latin typeface="Verdana" panose="020B0604030504040204" pitchFamily="34" charset="0"/>
                <a:ea typeface="MS PGothic" panose="020B0600070205080204" pitchFamily="34" charset="-128"/>
              </a:defRPr>
            </a:lvl1pPr>
            <a:lvl2pPr marL="742950" indent="-285750" eaLnBrk="0" hangingPunct="0">
              <a:defRPr sz="2400">
                <a:solidFill>
                  <a:schemeClr val="tx1"/>
                </a:solidFill>
                <a:latin typeface="Verdana" panose="020B0604030504040204" pitchFamily="34" charset="0"/>
                <a:ea typeface="MS PGothic" panose="020B0600070205080204" pitchFamily="34" charset="-128"/>
              </a:defRPr>
            </a:lvl2pPr>
            <a:lvl3pPr marL="1143000" indent="-228600" eaLnBrk="0" hangingPunct="0">
              <a:defRPr sz="2400">
                <a:solidFill>
                  <a:schemeClr val="tx1"/>
                </a:solidFill>
                <a:latin typeface="Verdana" panose="020B0604030504040204" pitchFamily="34" charset="0"/>
                <a:ea typeface="MS PGothic" panose="020B0600070205080204" pitchFamily="34" charset="-128"/>
              </a:defRPr>
            </a:lvl3pPr>
            <a:lvl4pPr marL="1600200" indent="-228600" eaLnBrk="0" hangingPunct="0">
              <a:defRPr sz="2400">
                <a:solidFill>
                  <a:schemeClr val="tx1"/>
                </a:solidFill>
                <a:latin typeface="Verdana" panose="020B0604030504040204" pitchFamily="34" charset="0"/>
                <a:ea typeface="MS PGothic" panose="020B0600070205080204" pitchFamily="34" charset="-128"/>
              </a:defRPr>
            </a:lvl4pPr>
            <a:lvl5pPr marL="2057400" indent="-228600" eaLnBrk="0" hangingPunct="0">
              <a:defRPr sz="24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MS PGothic" panose="020B0600070205080204" pitchFamily="34" charset="-128"/>
              </a:defRPr>
            </a:lvl9pPr>
          </a:lstStyle>
          <a:p>
            <a:pPr algn="ctr" eaLnBrk="1" hangingPunct="1">
              <a:lnSpc>
                <a:spcPct val="90000"/>
              </a:lnSpc>
              <a:spcBef>
                <a:spcPct val="50000"/>
              </a:spcBef>
            </a:pPr>
            <a:r>
              <a:rPr lang="pt-BR" altLang="pt-BR" sz="2000" u="sng" dirty="0">
                <a:latin typeface="Arial" panose="020B0604020202020204" pitchFamily="34" charset="0"/>
              </a:rPr>
              <a:t>N1 + N2 </a:t>
            </a:r>
          </a:p>
          <a:p>
            <a:pPr algn="ctr" eaLnBrk="1" hangingPunct="1">
              <a:lnSpc>
                <a:spcPct val="90000"/>
              </a:lnSpc>
              <a:spcBef>
                <a:spcPct val="50000"/>
              </a:spcBef>
            </a:pPr>
            <a:r>
              <a:rPr lang="pt-BR" altLang="pt-BR" sz="2000" dirty="0">
                <a:latin typeface="Arial" panose="020B0604020202020204" pitchFamily="34" charset="0"/>
              </a:rPr>
              <a:t>2</a:t>
            </a:r>
          </a:p>
        </p:txBody>
      </p:sp>
    </p:spTree>
    <p:extLst>
      <p:ext uri="{BB962C8B-B14F-4D97-AF65-F5344CB8AC3E}">
        <p14:creationId xmlns:p14="http://schemas.microsoft.com/office/powerpoint/2010/main" val="2054518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a:extLst>
              <a:ext uri="{FF2B5EF4-FFF2-40B4-BE49-F238E27FC236}">
                <a16:creationId xmlns:a16="http://schemas.microsoft.com/office/drawing/2014/main" id="{BA93065B-7281-4C85-9FBA-E2AB59BE8C13}"/>
              </a:ext>
            </a:extLst>
          </p:cNvPr>
          <p:cNvSpPr/>
          <p:nvPr/>
        </p:nvSpPr>
        <p:spPr>
          <a:xfrm>
            <a:off x="494519" y="1772817"/>
            <a:ext cx="8286768" cy="3243965"/>
          </a:xfrm>
          <a:prstGeom prst="rect">
            <a:avLst/>
          </a:prstGeom>
        </p:spPr>
        <p:txBody>
          <a:bodyPr wrap="square">
            <a:spAutoFit/>
          </a:bodyPr>
          <a:lstStyle/>
          <a:p>
            <a:r>
              <a:rPr lang="pt-BR" altLang="pt-BR" sz="3200" dirty="0">
                <a:latin typeface="Arial" panose="020B0604020202020204" pitchFamily="34" charset="0"/>
                <a:cs typeface="Arial" panose="020B0604020202020204" pitchFamily="34" charset="0"/>
              </a:rPr>
              <a:t>Algoritmo:</a:t>
            </a:r>
          </a:p>
          <a:p>
            <a:pPr lvl="1">
              <a:lnSpc>
                <a:spcPct val="90000"/>
              </a:lnSpc>
            </a:pPr>
            <a:endParaRPr lang="pt-BR" altLang="pt-BR" sz="3200" dirty="0">
              <a:latin typeface="Arial" panose="020B0604020202020204" pitchFamily="34" charset="0"/>
              <a:cs typeface="Arial" panose="020B0604020202020204" pitchFamily="34" charset="0"/>
            </a:endParaRPr>
          </a:p>
          <a:p>
            <a:pPr lvl="1">
              <a:lnSpc>
                <a:spcPct val="90000"/>
              </a:lnSpc>
              <a:buClrTx/>
              <a:buSzPct val="100000"/>
              <a:buFont typeface="Arial" panose="020B0604020202020204" pitchFamily="34" charset="0"/>
              <a:buAutoNum type="arabicPeriod"/>
            </a:pPr>
            <a:r>
              <a:rPr lang="pt-BR" altLang="pt-BR" sz="3200" dirty="0">
                <a:latin typeface="Arial" panose="020B0604020202020204" pitchFamily="34" charset="0"/>
                <a:cs typeface="Arial" panose="020B0604020202020204" pitchFamily="34" charset="0"/>
              </a:rPr>
              <a:t> Receber o primeiro número</a:t>
            </a:r>
          </a:p>
          <a:p>
            <a:pPr lvl="1">
              <a:lnSpc>
                <a:spcPct val="90000"/>
              </a:lnSpc>
              <a:buClrTx/>
              <a:buSzPct val="100000"/>
              <a:buFont typeface="Arial" panose="020B0604020202020204" pitchFamily="34" charset="0"/>
              <a:buAutoNum type="arabicPeriod"/>
            </a:pPr>
            <a:r>
              <a:rPr lang="pt-BR" altLang="pt-BR" sz="3200" dirty="0">
                <a:latin typeface="Arial" panose="020B0604020202020204" pitchFamily="34" charset="0"/>
                <a:cs typeface="Arial" panose="020B0604020202020204" pitchFamily="34" charset="0"/>
              </a:rPr>
              <a:t> Receber o segundo número</a:t>
            </a:r>
          </a:p>
          <a:p>
            <a:pPr lvl="1">
              <a:lnSpc>
                <a:spcPct val="90000"/>
              </a:lnSpc>
              <a:buClrTx/>
              <a:buSzPct val="100000"/>
              <a:buFont typeface="Arial" panose="020B0604020202020204" pitchFamily="34" charset="0"/>
              <a:buAutoNum type="arabicPeriod"/>
            </a:pPr>
            <a:r>
              <a:rPr lang="pt-BR" altLang="pt-BR" sz="3200" dirty="0">
                <a:latin typeface="Arial" panose="020B0604020202020204" pitchFamily="34" charset="0"/>
                <a:cs typeface="Arial" panose="020B0604020202020204" pitchFamily="34" charset="0"/>
              </a:rPr>
              <a:t> Somar todos os números </a:t>
            </a:r>
          </a:p>
          <a:p>
            <a:pPr lvl="1">
              <a:lnSpc>
                <a:spcPct val="90000"/>
              </a:lnSpc>
              <a:buClrTx/>
              <a:buSzPct val="100000"/>
              <a:buFont typeface="Arial" panose="020B0604020202020204" pitchFamily="34" charset="0"/>
              <a:buAutoNum type="arabicPeriod"/>
            </a:pPr>
            <a:r>
              <a:rPr lang="pt-BR" altLang="pt-BR" sz="3200" dirty="0">
                <a:latin typeface="Arial" panose="020B0604020202020204" pitchFamily="34" charset="0"/>
                <a:cs typeface="Arial" panose="020B0604020202020204" pitchFamily="34" charset="0"/>
              </a:rPr>
              <a:t> Dividir a soma por 2</a:t>
            </a:r>
          </a:p>
          <a:p>
            <a:pPr lvl="1">
              <a:lnSpc>
                <a:spcPct val="90000"/>
              </a:lnSpc>
              <a:buClrTx/>
              <a:buSzPct val="100000"/>
              <a:buFont typeface="Arial" panose="020B0604020202020204" pitchFamily="34" charset="0"/>
              <a:buAutoNum type="arabicPeriod"/>
            </a:pPr>
            <a:r>
              <a:rPr lang="pt-BR" altLang="pt-BR" sz="3200" dirty="0">
                <a:latin typeface="Arial" panose="020B0604020202020204" pitchFamily="34" charset="0"/>
                <a:cs typeface="Arial" panose="020B0604020202020204" pitchFamily="34" charset="0"/>
              </a:rPr>
              <a:t> Mostrar o resultado da divisão</a:t>
            </a:r>
          </a:p>
        </p:txBody>
      </p:sp>
    </p:spTree>
    <p:extLst>
      <p:ext uri="{BB962C8B-B14F-4D97-AF65-F5344CB8AC3E}">
        <p14:creationId xmlns:p14="http://schemas.microsoft.com/office/powerpoint/2010/main" val="34586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a:extLst>
              <a:ext uri="{FF2B5EF4-FFF2-40B4-BE49-F238E27FC236}">
                <a16:creationId xmlns:a16="http://schemas.microsoft.com/office/drawing/2014/main" id="{376969E1-45A2-4EB6-B733-A3D194B1E0DE}"/>
              </a:ext>
            </a:extLst>
          </p:cNvPr>
          <p:cNvSpPr/>
          <p:nvPr/>
        </p:nvSpPr>
        <p:spPr>
          <a:xfrm>
            <a:off x="605578" y="1388371"/>
            <a:ext cx="8142886" cy="224676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altLang="pt-BR" sz="2800" b="1" i="0" u="none" strike="noStrike" kern="1200" cap="none" spc="0" normalizeH="0" baseline="0" noProof="0" dirty="0">
                <a:ln>
                  <a:noFill/>
                </a:ln>
                <a:solidFill>
                  <a:srgbClr val="FF0000"/>
                </a:solidFill>
                <a:effectLst/>
                <a:uLnTx/>
                <a:uFillTx/>
                <a:latin typeface="Calibri"/>
                <a:ea typeface="+mn-ea"/>
                <a:cs typeface="+mn-cs"/>
              </a:rPr>
              <a:t>Orienta</a:t>
            </a:r>
            <a:r>
              <a:rPr kumimoji="0" lang="en-US" altLang="pt-BR" sz="2800" b="1" i="0" u="none" strike="noStrike" kern="1200" cap="none" spc="0" normalizeH="0" baseline="0" noProof="0" dirty="0" err="1">
                <a:ln>
                  <a:noFill/>
                </a:ln>
                <a:solidFill>
                  <a:srgbClr val="FF0000"/>
                </a:solidFill>
                <a:effectLst/>
                <a:uLnTx/>
                <a:uFillTx/>
                <a:latin typeface="Calibri"/>
                <a:ea typeface="+mn-ea"/>
                <a:cs typeface="+mn-cs"/>
              </a:rPr>
              <a:t>ções</a:t>
            </a:r>
            <a:r>
              <a:rPr kumimoji="0" lang="en-US" altLang="pt-BR" sz="2800" b="1" i="0" u="none" strike="noStrike" kern="1200" cap="none" spc="0" normalizeH="0" baseline="0" noProof="0" dirty="0">
                <a:ln>
                  <a:noFill/>
                </a:ln>
                <a:solidFill>
                  <a:srgbClr val="FF0000"/>
                </a:solidFill>
                <a:effectLst/>
                <a:uLnTx/>
                <a:uFillTx/>
                <a:latin typeface="Calibri"/>
                <a:ea typeface="+mn-ea"/>
                <a:cs typeface="+mn-cs"/>
              </a:rPr>
              <a:t> </a:t>
            </a:r>
            <a:endParaRPr kumimoji="0" lang="pt-BR" altLang="pt-BR" sz="2800" b="1" i="0" u="none" strike="noStrike" kern="1200" cap="none" spc="0" normalizeH="0" baseline="0" noProof="0" dirty="0">
              <a:ln>
                <a:noFill/>
              </a:ln>
              <a:solidFill>
                <a:srgbClr val="FF0000"/>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altLang="pt-BR" sz="2800" b="1" i="0" u="none" strike="noStrike" kern="1200" cap="none" spc="0" normalizeH="0" baseline="0" noProof="0" dirty="0">
              <a:ln>
                <a:noFill/>
              </a:ln>
              <a:solidFill>
                <a:srgbClr val="FF0000"/>
              </a:solidFill>
              <a:effectLst/>
              <a:uLnTx/>
              <a:uFillTx/>
              <a:latin typeface="Calibri"/>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altLang="pt-BR" sz="2800" b="1" i="0" u="none" strike="noStrike" kern="1200" cap="none" spc="0" normalizeH="0" baseline="0" noProof="0" dirty="0">
                <a:ln>
                  <a:noFill/>
                </a:ln>
                <a:solidFill>
                  <a:prstClr val="black"/>
                </a:solidFill>
                <a:effectLst/>
                <a:uLnTx/>
                <a:uFillTx/>
                <a:latin typeface="Calibri"/>
                <a:ea typeface="+mn-ea"/>
                <a:cs typeface="+mn-cs"/>
              </a:rPr>
              <a:t>A </a:t>
            </a:r>
            <a:r>
              <a:rPr kumimoji="0" lang="pt-BR" altLang="pt-BR" sz="2800" b="1" i="0" u="none" strike="noStrike" kern="1200" cap="none" spc="0" normalizeH="0" baseline="0" dirty="0">
                <a:ln>
                  <a:noFill/>
                </a:ln>
                <a:solidFill>
                  <a:prstClr val="black"/>
                </a:solidFill>
                <a:effectLst/>
                <a:uLnTx/>
                <a:uFillTx/>
                <a:latin typeface="Calibri"/>
                <a:ea typeface="+mn-ea"/>
                <a:cs typeface="+mn-cs"/>
              </a:rPr>
              <a:t>participação</a:t>
            </a:r>
            <a:r>
              <a:rPr kumimoji="0" lang="en-US" altLang="pt-BR" sz="2800" b="1" i="0" u="none" strike="noStrike" kern="1200" cap="none" spc="0" normalizeH="0" baseline="0" noProof="0" dirty="0">
                <a:ln>
                  <a:noFill/>
                </a:ln>
                <a:solidFill>
                  <a:prstClr val="black"/>
                </a:solidFill>
                <a:effectLst/>
                <a:uLnTx/>
                <a:uFillTx/>
                <a:latin typeface="Calibri"/>
                <a:ea typeface="+mn-ea"/>
                <a:cs typeface="+mn-cs"/>
              </a:rPr>
              <a:t> do </a:t>
            </a:r>
            <a:r>
              <a:rPr kumimoji="0" lang="pt-BR" altLang="pt-BR" sz="2800" b="1" i="0" u="none" strike="noStrike" kern="1200" cap="none" spc="0" normalizeH="0" baseline="0" noProof="1">
                <a:ln>
                  <a:noFill/>
                </a:ln>
                <a:solidFill>
                  <a:prstClr val="black"/>
                </a:solidFill>
                <a:effectLst/>
                <a:uLnTx/>
                <a:uFillTx/>
                <a:latin typeface="Calibri"/>
                <a:ea typeface="+mn-ea"/>
                <a:cs typeface="+mn-cs"/>
              </a:rPr>
              <a:t>alunos</a:t>
            </a:r>
            <a:r>
              <a:rPr kumimoji="0" lang="en-US" altLang="pt-BR" sz="2800" b="1" i="0" u="none" strike="noStrike" kern="1200" cap="none" spc="0" normalizeH="0" baseline="0" noProof="0" dirty="0">
                <a:ln>
                  <a:noFill/>
                </a:ln>
                <a:solidFill>
                  <a:prstClr val="black"/>
                </a:solidFill>
                <a:effectLst/>
                <a:uLnTx/>
                <a:uFillTx/>
                <a:latin typeface="Calibri"/>
                <a:ea typeface="+mn-ea"/>
                <a:cs typeface="+mn-cs"/>
              </a:rPr>
              <a:t> </a:t>
            </a:r>
            <a:r>
              <a:rPr kumimoji="0" lang="en-US" altLang="pt-BR" sz="2800" b="1" i="0" u="none" strike="noStrike" kern="1200" cap="none" spc="0" normalizeH="0" baseline="0" noProof="0" dirty="0" err="1">
                <a:ln>
                  <a:noFill/>
                </a:ln>
                <a:solidFill>
                  <a:prstClr val="black"/>
                </a:solidFill>
                <a:effectLst/>
                <a:uLnTx/>
                <a:uFillTx/>
                <a:latin typeface="Calibri"/>
                <a:ea typeface="+mn-ea"/>
                <a:cs typeface="+mn-cs"/>
              </a:rPr>
              <a:t>nas</a:t>
            </a:r>
            <a:r>
              <a:rPr kumimoji="0" lang="en-US" altLang="pt-BR" sz="2800" b="1" i="0" u="none" strike="noStrike" kern="1200" cap="none" spc="0" normalizeH="0" baseline="0" noProof="0" dirty="0">
                <a:ln>
                  <a:noFill/>
                </a:ln>
                <a:solidFill>
                  <a:prstClr val="black"/>
                </a:solidFill>
                <a:effectLst/>
                <a:uLnTx/>
                <a:uFillTx/>
                <a:latin typeface="Calibri"/>
                <a:ea typeface="+mn-ea"/>
                <a:cs typeface="+mn-cs"/>
              </a:rPr>
              <a:t> aulas é fundamental para </a:t>
            </a:r>
            <a:r>
              <a:rPr kumimoji="0" lang="en-US" altLang="pt-BR" sz="2800" b="1" i="0" u="none" strike="noStrike" kern="1200" cap="none" spc="0" normalizeH="0" baseline="0" noProof="0" dirty="0" err="1">
                <a:ln>
                  <a:noFill/>
                </a:ln>
                <a:solidFill>
                  <a:prstClr val="black"/>
                </a:solidFill>
                <a:effectLst/>
                <a:uLnTx/>
                <a:uFillTx/>
                <a:latin typeface="Calibri"/>
                <a:ea typeface="+mn-ea"/>
                <a:cs typeface="+mn-cs"/>
              </a:rPr>
              <a:t>formação</a:t>
            </a:r>
            <a:r>
              <a:rPr kumimoji="0" lang="en-US" altLang="pt-BR" sz="2800" b="1" i="0" u="none" strike="noStrike" kern="1200" cap="none" spc="0" normalizeH="0" baseline="0" noProof="0" dirty="0">
                <a:ln>
                  <a:noFill/>
                </a:ln>
                <a:solidFill>
                  <a:prstClr val="black"/>
                </a:solidFill>
                <a:effectLst/>
                <a:uLnTx/>
                <a:uFillTx/>
                <a:latin typeface="Calibri"/>
                <a:ea typeface="+mn-ea"/>
                <a:cs typeface="+mn-cs"/>
              </a:rPr>
              <a:t> de </a:t>
            </a:r>
            <a:r>
              <a:rPr kumimoji="0" lang="en-US" altLang="pt-BR" sz="2800" b="1" i="0" u="none" strike="noStrike" kern="1200" cap="none" spc="0" normalizeH="0" baseline="0" noProof="0" dirty="0" err="1">
                <a:ln>
                  <a:noFill/>
                </a:ln>
                <a:solidFill>
                  <a:prstClr val="black"/>
                </a:solidFill>
                <a:effectLst/>
                <a:uLnTx/>
                <a:uFillTx/>
                <a:latin typeface="Calibri"/>
                <a:ea typeface="+mn-ea"/>
                <a:cs typeface="+mn-cs"/>
              </a:rPr>
              <a:t>sua</a:t>
            </a:r>
            <a:r>
              <a:rPr kumimoji="0" lang="en-US" altLang="pt-BR" sz="2800" b="1" i="0" u="none" strike="noStrike" kern="1200" cap="none" spc="0" normalizeH="0" baseline="0" noProof="0" dirty="0">
                <a:ln>
                  <a:noFill/>
                </a:ln>
                <a:solidFill>
                  <a:prstClr val="black"/>
                </a:solidFill>
                <a:effectLst/>
                <a:uLnTx/>
                <a:uFillTx/>
                <a:latin typeface="Calibri"/>
                <a:ea typeface="+mn-ea"/>
                <a:cs typeface="+mn-cs"/>
              </a:rPr>
              <a:t> nota final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altLang="pt-BR" sz="2800" b="1" i="0" u="none" strike="noStrike" kern="1200" cap="none" spc="0" normalizeH="0" baseline="0" noProof="0" dirty="0">
              <a:ln>
                <a:noFill/>
              </a:ln>
              <a:solidFill>
                <a:srgbClr val="FF0000"/>
              </a:solidFill>
              <a:effectLst/>
              <a:uLnTx/>
              <a:uFillTx/>
              <a:latin typeface="Calibri"/>
              <a:ea typeface="+mn-ea"/>
              <a:cs typeface="+mn-cs"/>
            </a:endParaRPr>
          </a:p>
        </p:txBody>
      </p:sp>
      <p:pic>
        <p:nvPicPr>
          <p:cNvPr id="5" name="Imagem 4">
            <a:extLst>
              <a:ext uri="{FF2B5EF4-FFF2-40B4-BE49-F238E27FC236}">
                <a16:creationId xmlns:a16="http://schemas.microsoft.com/office/drawing/2014/main" id="{ED83FA00-F0E5-47D4-9A64-8D9370A5A595}"/>
              </a:ext>
            </a:extLst>
          </p:cNvPr>
          <p:cNvPicPr>
            <a:picLocks noChangeAspect="1"/>
          </p:cNvPicPr>
          <p:nvPr/>
        </p:nvPicPr>
        <p:blipFill>
          <a:blip r:embed="rId3"/>
          <a:stretch>
            <a:fillRect/>
          </a:stretch>
        </p:blipFill>
        <p:spPr>
          <a:xfrm>
            <a:off x="1060942" y="4325474"/>
            <a:ext cx="3376292" cy="2246769"/>
          </a:xfrm>
          <a:prstGeom prst="rect">
            <a:avLst/>
          </a:prstGeom>
        </p:spPr>
      </p:pic>
    </p:spTree>
    <p:extLst>
      <p:ext uri="{BB962C8B-B14F-4D97-AF65-F5344CB8AC3E}">
        <p14:creationId xmlns:p14="http://schemas.microsoft.com/office/powerpoint/2010/main" val="2488006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B8ED40D-6DB9-63BF-5F6E-B5EBAF3C61C8}"/>
              </a:ext>
            </a:extLst>
          </p:cNvPr>
          <p:cNvPicPr>
            <a:picLocks noChangeAspect="1"/>
          </p:cNvPicPr>
          <p:nvPr/>
        </p:nvPicPr>
        <p:blipFill>
          <a:blip r:embed="rId2"/>
          <a:stretch>
            <a:fillRect/>
          </a:stretch>
        </p:blipFill>
        <p:spPr>
          <a:xfrm>
            <a:off x="567266" y="97777"/>
            <a:ext cx="7960684" cy="6683932"/>
          </a:xfrm>
          <a:prstGeom prst="rect">
            <a:avLst/>
          </a:prstGeom>
        </p:spPr>
      </p:pic>
      <p:pic>
        <p:nvPicPr>
          <p:cNvPr id="7" name="Imagem 6">
            <a:extLst>
              <a:ext uri="{FF2B5EF4-FFF2-40B4-BE49-F238E27FC236}">
                <a16:creationId xmlns:a16="http://schemas.microsoft.com/office/drawing/2014/main" id="{6AC1D531-B1EF-0CF0-E2E1-1838A1A8E3D5}"/>
              </a:ext>
            </a:extLst>
          </p:cNvPr>
          <p:cNvPicPr>
            <a:picLocks noChangeAspect="1"/>
          </p:cNvPicPr>
          <p:nvPr/>
        </p:nvPicPr>
        <p:blipFill>
          <a:blip r:embed="rId3"/>
          <a:stretch>
            <a:fillRect/>
          </a:stretch>
        </p:blipFill>
        <p:spPr>
          <a:xfrm>
            <a:off x="5004048" y="4096713"/>
            <a:ext cx="3505689" cy="1876687"/>
          </a:xfrm>
          <a:prstGeom prst="rect">
            <a:avLst/>
          </a:prstGeom>
        </p:spPr>
      </p:pic>
      <p:sp>
        <p:nvSpPr>
          <p:cNvPr id="8" name="Retângulo 7">
            <a:extLst>
              <a:ext uri="{FF2B5EF4-FFF2-40B4-BE49-F238E27FC236}">
                <a16:creationId xmlns:a16="http://schemas.microsoft.com/office/drawing/2014/main" id="{751DCA9D-12B1-632E-271F-EA90064CAF3B}"/>
              </a:ext>
            </a:extLst>
          </p:cNvPr>
          <p:cNvSpPr/>
          <p:nvPr/>
        </p:nvSpPr>
        <p:spPr>
          <a:xfrm>
            <a:off x="5004048" y="4096713"/>
            <a:ext cx="3505689" cy="18766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Seta: para a Esquerda 8">
            <a:extLst>
              <a:ext uri="{FF2B5EF4-FFF2-40B4-BE49-F238E27FC236}">
                <a16:creationId xmlns:a16="http://schemas.microsoft.com/office/drawing/2014/main" id="{685C3BD2-BC11-3501-20DD-D0AA75856DBA}"/>
              </a:ext>
            </a:extLst>
          </p:cNvPr>
          <p:cNvSpPr>
            <a:spLocks/>
          </p:cNvSpPr>
          <p:nvPr/>
        </p:nvSpPr>
        <p:spPr>
          <a:xfrm rot="13190128">
            <a:off x="3021939" y="3254105"/>
            <a:ext cx="2220293" cy="236566"/>
          </a:xfrm>
          <a:prstGeom prst="lef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05A5D5F9-AA0B-CA42-E624-5696F184A60C}"/>
              </a:ext>
            </a:extLst>
          </p:cNvPr>
          <p:cNvSpPr txBox="1"/>
          <p:nvPr/>
        </p:nvSpPr>
        <p:spPr>
          <a:xfrm>
            <a:off x="5508104" y="3727381"/>
            <a:ext cx="2232248" cy="369332"/>
          </a:xfrm>
          <a:prstGeom prst="rect">
            <a:avLst/>
          </a:prstGeom>
          <a:noFill/>
        </p:spPr>
        <p:txBody>
          <a:bodyPr wrap="square" rtlCol="0">
            <a:spAutoFit/>
          </a:bodyPr>
          <a:lstStyle/>
          <a:p>
            <a:r>
              <a:rPr lang="pt-BR" dirty="0"/>
              <a:t>Saida para o usuário</a:t>
            </a:r>
          </a:p>
        </p:txBody>
      </p:sp>
      <p:sp>
        <p:nvSpPr>
          <p:cNvPr id="2" name="CaixaDeTexto 1">
            <a:extLst>
              <a:ext uri="{FF2B5EF4-FFF2-40B4-BE49-F238E27FC236}">
                <a16:creationId xmlns:a16="http://schemas.microsoft.com/office/drawing/2014/main" id="{AC9D7C2C-9C0E-7D67-44EE-D1D6D3523BDC}"/>
              </a:ext>
            </a:extLst>
          </p:cNvPr>
          <p:cNvSpPr txBox="1"/>
          <p:nvPr/>
        </p:nvSpPr>
        <p:spPr>
          <a:xfrm>
            <a:off x="5868144" y="6525344"/>
            <a:ext cx="1872208" cy="369332"/>
          </a:xfrm>
          <a:prstGeom prst="rect">
            <a:avLst/>
          </a:prstGeom>
          <a:noFill/>
        </p:spPr>
        <p:txBody>
          <a:bodyPr wrap="square" rtlCol="0">
            <a:spAutoFit/>
          </a:bodyPr>
          <a:lstStyle/>
          <a:p>
            <a:r>
              <a:rPr lang="pt-BR" dirty="0"/>
              <a:t>Algoritmo 1-c</a:t>
            </a:r>
          </a:p>
        </p:txBody>
      </p:sp>
      <p:sp>
        <p:nvSpPr>
          <p:cNvPr id="3" name="CaixaDeTexto 2">
            <a:extLst>
              <a:ext uri="{FF2B5EF4-FFF2-40B4-BE49-F238E27FC236}">
                <a16:creationId xmlns:a16="http://schemas.microsoft.com/office/drawing/2014/main" id="{8827F67D-DF6F-2D60-63D9-E078EE08891A}"/>
              </a:ext>
            </a:extLst>
          </p:cNvPr>
          <p:cNvSpPr txBox="1"/>
          <p:nvPr/>
        </p:nvSpPr>
        <p:spPr>
          <a:xfrm>
            <a:off x="467544" y="107340"/>
            <a:ext cx="1872208" cy="369332"/>
          </a:xfrm>
          <a:prstGeom prst="rect">
            <a:avLst/>
          </a:prstGeom>
          <a:noFill/>
        </p:spPr>
        <p:txBody>
          <a:bodyPr wrap="square" rtlCol="0">
            <a:spAutoFit/>
          </a:bodyPr>
          <a:lstStyle/>
          <a:p>
            <a:r>
              <a:rPr lang="pt-BR" dirty="0" err="1"/>
              <a:t>Ex</a:t>
            </a:r>
            <a:r>
              <a:rPr lang="pt-BR" dirty="0"/>
              <a:t> 1-c</a:t>
            </a:r>
          </a:p>
        </p:txBody>
      </p:sp>
    </p:spTree>
    <p:extLst>
      <p:ext uri="{BB962C8B-B14F-4D97-AF65-F5344CB8AC3E}">
        <p14:creationId xmlns:p14="http://schemas.microsoft.com/office/powerpoint/2010/main" val="458531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470559" y="1916832"/>
            <a:ext cx="8208911" cy="4031873"/>
          </a:xfrm>
          <a:prstGeom prst="rect">
            <a:avLst/>
          </a:prstGeom>
        </p:spPr>
        <p:txBody>
          <a:bodyPr wrap="square">
            <a:spAutoFit/>
          </a:bodyPr>
          <a:lstStyle/>
          <a:p>
            <a:r>
              <a:rPr lang="pt-BR" sz="3200" b="1" dirty="0">
                <a:solidFill>
                  <a:srgbClr val="FF0000"/>
                </a:solidFill>
              </a:rPr>
              <a:t>2 - FORMAS DE REPRESENTAÇÃO </a:t>
            </a:r>
          </a:p>
          <a:p>
            <a:endParaRPr lang="pt-BR" sz="3200" dirty="0">
              <a:solidFill>
                <a:srgbClr val="FF0000"/>
              </a:solidFill>
            </a:endParaRPr>
          </a:p>
          <a:p>
            <a:r>
              <a:rPr lang="pt-BR" sz="3200" dirty="0">
                <a:solidFill>
                  <a:prstClr val="black"/>
                </a:solidFill>
              </a:rPr>
              <a:t>Para representar Algoritmos Estruturados, podem ser utilizadas as seguintes formas: </a:t>
            </a:r>
          </a:p>
          <a:p>
            <a:r>
              <a:rPr lang="pt-BR" sz="3200" dirty="0">
                <a:solidFill>
                  <a:prstClr val="black"/>
                </a:solidFill>
              </a:rPr>
              <a:t>➢ Descrição Narrativa </a:t>
            </a:r>
          </a:p>
          <a:p>
            <a:r>
              <a:rPr lang="pt-BR" sz="3200" dirty="0">
                <a:solidFill>
                  <a:prstClr val="black"/>
                </a:solidFill>
              </a:rPr>
              <a:t>➢ Fluxograma ou Diagrama de Blocos </a:t>
            </a:r>
          </a:p>
          <a:p>
            <a:r>
              <a:rPr lang="pt-BR" sz="3200" dirty="0">
                <a:solidFill>
                  <a:prstClr val="black"/>
                </a:solidFill>
              </a:rPr>
              <a:t>➢ Português estruturado, linguagem algorítmica ou pseudocódigo </a:t>
            </a:r>
          </a:p>
        </p:txBody>
      </p:sp>
    </p:spTree>
    <p:extLst>
      <p:ext uri="{BB962C8B-B14F-4D97-AF65-F5344CB8AC3E}">
        <p14:creationId xmlns:p14="http://schemas.microsoft.com/office/powerpoint/2010/main" val="3798439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556030" y="1436439"/>
            <a:ext cx="8208911" cy="4832092"/>
          </a:xfrm>
          <a:prstGeom prst="rect">
            <a:avLst/>
          </a:prstGeom>
        </p:spPr>
        <p:txBody>
          <a:bodyPr wrap="square">
            <a:spAutoFit/>
          </a:bodyPr>
          <a:lstStyle/>
          <a:p>
            <a:pPr algn="just"/>
            <a:r>
              <a:rPr lang="pt-BR" sz="2800" b="1" dirty="0">
                <a:solidFill>
                  <a:srgbClr val="FF0000"/>
                </a:solidFill>
              </a:rPr>
              <a:t>2</a:t>
            </a:r>
            <a:r>
              <a:rPr lang="pt-BR" sz="2400" b="1" dirty="0">
                <a:solidFill>
                  <a:srgbClr val="FF0000"/>
                </a:solidFill>
              </a:rPr>
              <a:t>.</a:t>
            </a:r>
            <a:r>
              <a:rPr lang="pt-BR" sz="2800" b="1" dirty="0">
                <a:solidFill>
                  <a:srgbClr val="FF0000"/>
                </a:solidFill>
              </a:rPr>
              <a:t>1 Descrição Narrativa </a:t>
            </a:r>
          </a:p>
          <a:p>
            <a:pPr algn="just"/>
            <a:endParaRPr lang="pt-BR" sz="2800" dirty="0">
              <a:solidFill>
                <a:srgbClr val="FF0000"/>
              </a:solidFill>
            </a:endParaRPr>
          </a:p>
          <a:p>
            <a:pPr algn="just"/>
            <a:r>
              <a:rPr lang="pt-BR" sz="2800" dirty="0">
                <a:solidFill>
                  <a:prstClr val="black"/>
                </a:solidFill>
              </a:rPr>
              <a:t>Esta forma de representação, pode ser utilizada quando queremos descrever um algoritmo de forma que o receptor da informação entenda do assunto mesmo não conhecendo de algoritmos, mas sim entendendo e interpretando as instruções, o que pode acontecer de pessoas não interpretarem da forma correta, levando assim a uma imprecisão e uma falta de confiabilidade no entendimento do algoritmo além de termos uma descrição extensa para dizer pouca coisa.</a:t>
            </a:r>
            <a:endParaRPr lang="pt-BR" sz="2800" b="1" dirty="0">
              <a:solidFill>
                <a:srgbClr val="FF0000"/>
              </a:solidFill>
            </a:endParaRPr>
          </a:p>
        </p:txBody>
      </p:sp>
    </p:spTree>
    <p:extLst>
      <p:ext uri="{BB962C8B-B14F-4D97-AF65-F5344CB8AC3E}">
        <p14:creationId xmlns:p14="http://schemas.microsoft.com/office/powerpoint/2010/main" val="3907093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p:cNvSpPr/>
          <p:nvPr/>
        </p:nvSpPr>
        <p:spPr>
          <a:xfrm>
            <a:off x="755576" y="1582341"/>
            <a:ext cx="7776864" cy="4524315"/>
          </a:xfrm>
          <a:prstGeom prst="rect">
            <a:avLst/>
          </a:prstGeom>
        </p:spPr>
        <p:txBody>
          <a:bodyPr wrap="square">
            <a:spAutoFit/>
          </a:bodyPr>
          <a:lstStyle/>
          <a:p>
            <a:pPr algn="just"/>
            <a:r>
              <a:rPr lang="pt-BR" sz="2400" dirty="0">
                <a:solidFill>
                  <a:prstClr val="black"/>
                </a:solidFill>
              </a:rPr>
              <a:t>Um exemplo clássico de algoritmo na forma narrativa é a tarefa de fazer um bolo. E podemos descrever este algoritmo da seguinte maneira: </a:t>
            </a:r>
          </a:p>
          <a:p>
            <a:pPr algn="just"/>
            <a:endParaRPr lang="pt-BR" sz="2400" dirty="0">
              <a:solidFill>
                <a:prstClr val="black"/>
              </a:solidFill>
            </a:endParaRPr>
          </a:p>
          <a:p>
            <a:pPr algn="just"/>
            <a:r>
              <a:rPr lang="pt-BR" sz="2400" dirty="0">
                <a:solidFill>
                  <a:prstClr val="black"/>
                </a:solidFill>
              </a:rPr>
              <a:t>Providencie manteiga, ovos, 2 Kg de massa, etc. </a:t>
            </a:r>
          </a:p>
          <a:p>
            <a:pPr algn="just"/>
            <a:r>
              <a:rPr lang="pt-BR" sz="2400" dirty="0">
                <a:solidFill>
                  <a:prstClr val="black"/>
                </a:solidFill>
              </a:rPr>
              <a:t>Misture os ingredientes </a:t>
            </a:r>
          </a:p>
          <a:p>
            <a:pPr algn="just"/>
            <a:r>
              <a:rPr lang="pt-BR" sz="2400" dirty="0">
                <a:solidFill>
                  <a:prstClr val="black"/>
                </a:solidFill>
              </a:rPr>
              <a:t>Despeje a mistura na forma de bolo </a:t>
            </a:r>
          </a:p>
          <a:p>
            <a:pPr algn="just"/>
            <a:r>
              <a:rPr lang="pt-BR" sz="2400" dirty="0">
                <a:solidFill>
                  <a:prstClr val="black"/>
                </a:solidFill>
              </a:rPr>
              <a:t>Leve a forma ao forno </a:t>
            </a:r>
          </a:p>
          <a:p>
            <a:pPr algn="just"/>
            <a:r>
              <a:rPr lang="pt-BR" sz="2400" dirty="0">
                <a:solidFill>
                  <a:prstClr val="black"/>
                </a:solidFill>
              </a:rPr>
              <a:t>Espere 20 minutos </a:t>
            </a:r>
          </a:p>
          <a:p>
            <a:pPr algn="just"/>
            <a:r>
              <a:rPr lang="pt-BR" sz="2400" dirty="0">
                <a:solidFill>
                  <a:prstClr val="black"/>
                </a:solidFill>
              </a:rPr>
              <a:t>Retire a forma do forno </a:t>
            </a:r>
          </a:p>
          <a:p>
            <a:pPr algn="just"/>
            <a:r>
              <a:rPr lang="pt-BR" sz="2400" dirty="0">
                <a:solidFill>
                  <a:prstClr val="black"/>
                </a:solidFill>
              </a:rPr>
              <a:t>Deixe esfriar </a:t>
            </a:r>
          </a:p>
          <a:p>
            <a:pPr algn="just"/>
            <a:r>
              <a:rPr lang="pt-BR" sz="2400" dirty="0">
                <a:solidFill>
                  <a:prstClr val="black"/>
                </a:solidFill>
              </a:rPr>
              <a:t>Prove </a:t>
            </a:r>
          </a:p>
        </p:txBody>
      </p:sp>
      <p:pic>
        <p:nvPicPr>
          <p:cNvPr id="2" name="Imagem 1">
            <a:extLst>
              <a:ext uri="{FF2B5EF4-FFF2-40B4-BE49-F238E27FC236}">
                <a16:creationId xmlns:a16="http://schemas.microsoft.com/office/drawing/2014/main" id="{A9AF66C8-C4FF-405E-8DDD-15FF1D570369}"/>
              </a:ext>
            </a:extLst>
          </p:cNvPr>
          <p:cNvPicPr>
            <a:picLocks noChangeAspect="1"/>
          </p:cNvPicPr>
          <p:nvPr/>
        </p:nvPicPr>
        <p:blipFill>
          <a:blip r:embed="rId3"/>
          <a:stretch>
            <a:fillRect/>
          </a:stretch>
        </p:blipFill>
        <p:spPr>
          <a:xfrm>
            <a:off x="5292080" y="4163699"/>
            <a:ext cx="3851920" cy="2563278"/>
          </a:xfrm>
          <a:prstGeom prst="rect">
            <a:avLst/>
          </a:prstGeom>
        </p:spPr>
      </p:pic>
    </p:spTree>
    <p:extLst>
      <p:ext uri="{BB962C8B-B14F-4D97-AF65-F5344CB8AC3E}">
        <p14:creationId xmlns:p14="http://schemas.microsoft.com/office/powerpoint/2010/main" val="1091152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812318" y="2025554"/>
            <a:ext cx="7560840" cy="3046988"/>
          </a:xfrm>
          <a:prstGeom prst="rect">
            <a:avLst/>
          </a:prstGeom>
        </p:spPr>
        <p:txBody>
          <a:bodyPr wrap="square">
            <a:spAutoFit/>
          </a:bodyPr>
          <a:lstStyle/>
          <a:p>
            <a:pPr algn="just"/>
            <a:r>
              <a:rPr lang="pt-BR" sz="3200" dirty="0">
                <a:solidFill>
                  <a:prstClr val="black"/>
                </a:solidFill>
              </a:rPr>
              <a:t>Podemos notar que estas instruções requerem um mínimo de conhecimento, pois o nível de detalhamento poderia ser mais refinado, como por exemplo, incluir as instruções: ligar o forno e também desligar o forno. </a:t>
            </a:r>
          </a:p>
        </p:txBody>
      </p:sp>
    </p:spTree>
    <p:extLst>
      <p:ext uri="{BB962C8B-B14F-4D97-AF65-F5344CB8AC3E}">
        <p14:creationId xmlns:p14="http://schemas.microsoft.com/office/powerpoint/2010/main" val="4132706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566527" y="1513229"/>
            <a:ext cx="8253945" cy="4832092"/>
          </a:xfrm>
          <a:prstGeom prst="rect">
            <a:avLst/>
          </a:prstGeom>
        </p:spPr>
        <p:txBody>
          <a:bodyPr wrap="square">
            <a:spAutoFit/>
          </a:bodyPr>
          <a:lstStyle/>
          <a:p>
            <a:r>
              <a:rPr lang="pt-BR" sz="2800" dirty="0">
                <a:solidFill>
                  <a:prstClr val="black"/>
                </a:solidFill>
              </a:rPr>
              <a:t>Algumas regras são necessárias para a construção de um algoritmo na forma narrativa: </a:t>
            </a:r>
          </a:p>
          <a:p>
            <a:endParaRPr lang="pt-BR" sz="2800" dirty="0">
              <a:solidFill>
                <a:prstClr val="black"/>
              </a:solidFill>
            </a:endParaRPr>
          </a:p>
          <a:p>
            <a:r>
              <a:rPr lang="pt-BR" sz="2800" dirty="0">
                <a:solidFill>
                  <a:prstClr val="black"/>
                </a:solidFill>
              </a:rPr>
              <a:t>➢ Usar somente um verbo por frase </a:t>
            </a:r>
          </a:p>
          <a:p>
            <a:r>
              <a:rPr lang="pt-BR" sz="2800" dirty="0">
                <a:solidFill>
                  <a:prstClr val="black"/>
                </a:solidFill>
              </a:rPr>
              <a:t>➢ Imaginar que você está desenvolvendo um algoritmo para pessoas que não trabalham com informática </a:t>
            </a:r>
          </a:p>
          <a:p>
            <a:r>
              <a:rPr lang="pt-BR" sz="2800" dirty="0">
                <a:solidFill>
                  <a:prstClr val="black"/>
                </a:solidFill>
              </a:rPr>
              <a:t>➢ Usar frases curtas e simples </a:t>
            </a:r>
          </a:p>
          <a:p>
            <a:r>
              <a:rPr lang="pt-BR" sz="2800" dirty="0">
                <a:solidFill>
                  <a:prstClr val="black"/>
                </a:solidFill>
              </a:rPr>
              <a:t>➢ Ser objetivo </a:t>
            </a:r>
          </a:p>
          <a:p>
            <a:r>
              <a:rPr lang="pt-BR" sz="2800" dirty="0">
                <a:solidFill>
                  <a:prstClr val="black"/>
                </a:solidFill>
              </a:rPr>
              <a:t>➢ Ter fim </a:t>
            </a:r>
          </a:p>
          <a:p>
            <a:r>
              <a:rPr lang="pt-BR" sz="2800" dirty="0">
                <a:solidFill>
                  <a:prstClr val="black"/>
                </a:solidFill>
              </a:rPr>
              <a:t>➢ Procurar usar palavras que não tenham sentido dúbio </a:t>
            </a:r>
          </a:p>
        </p:txBody>
      </p:sp>
    </p:spTree>
    <p:extLst>
      <p:ext uri="{BB962C8B-B14F-4D97-AF65-F5344CB8AC3E}">
        <p14:creationId xmlns:p14="http://schemas.microsoft.com/office/powerpoint/2010/main" val="993601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83568" y="1534547"/>
            <a:ext cx="7920880" cy="4401205"/>
          </a:xfrm>
          <a:prstGeom prst="rect">
            <a:avLst/>
          </a:prstGeom>
        </p:spPr>
        <p:txBody>
          <a:bodyPr wrap="square">
            <a:spAutoFit/>
          </a:bodyPr>
          <a:lstStyle/>
          <a:p>
            <a:pPr algn="just"/>
            <a:r>
              <a:rPr lang="pt-BR" sz="2800" dirty="0">
                <a:solidFill>
                  <a:prstClr val="black"/>
                </a:solidFill>
              </a:rPr>
              <a:t>Com base nestas regras, podemos compor o algoritmo com instruções mais definidas e claras. Na sequência estão alguns exemplos de algoritmos na forma narrativa: </a:t>
            </a:r>
          </a:p>
          <a:p>
            <a:endParaRPr lang="pt-BR" sz="2800" dirty="0">
              <a:solidFill>
                <a:prstClr val="black"/>
              </a:solidFill>
            </a:endParaRPr>
          </a:p>
          <a:p>
            <a:r>
              <a:rPr lang="pt-BR" sz="2800" dirty="0">
                <a:solidFill>
                  <a:prstClr val="black"/>
                </a:solidFill>
              </a:rPr>
              <a:t>“Chupar uma bala”. </a:t>
            </a:r>
          </a:p>
          <a:p>
            <a:r>
              <a:rPr lang="pt-BR" sz="2800" dirty="0">
                <a:solidFill>
                  <a:prstClr val="black"/>
                </a:solidFill>
              </a:rPr>
              <a:t>➢ Pegar a bala </a:t>
            </a:r>
          </a:p>
          <a:p>
            <a:r>
              <a:rPr lang="pt-BR" sz="2800" dirty="0">
                <a:solidFill>
                  <a:prstClr val="black"/>
                </a:solidFill>
              </a:rPr>
              <a:t>➢ Retirar o papel </a:t>
            </a:r>
          </a:p>
          <a:p>
            <a:r>
              <a:rPr lang="pt-BR" sz="2800" dirty="0">
                <a:solidFill>
                  <a:prstClr val="black"/>
                </a:solidFill>
              </a:rPr>
              <a:t>➢ Chupar a bala </a:t>
            </a:r>
          </a:p>
          <a:p>
            <a:r>
              <a:rPr lang="pt-BR" sz="2800" dirty="0">
                <a:solidFill>
                  <a:prstClr val="black"/>
                </a:solidFill>
              </a:rPr>
              <a:t>➢ Jogar o papel no lixo </a:t>
            </a:r>
          </a:p>
        </p:txBody>
      </p:sp>
      <p:pic>
        <p:nvPicPr>
          <p:cNvPr id="5" name="Imagem 4">
            <a:extLst>
              <a:ext uri="{FF2B5EF4-FFF2-40B4-BE49-F238E27FC236}">
                <a16:creationId xmlns:a16="http://schemas.microsoft.com/office/drawing/2014/main" id="{C90CCAED-F61D-4E7A-9BFB-CE36084D2CBD}"/>
              </a:ext>
            </a:extLst>
          </p:cNvPr>
          <p:cNvPicPr>
            <a:picLocks noChangeAspect="1"/>
          </p:cNvPicPr>
          <p:nvPr/>
        </p:nvPicPr>
        <p:blipFill>
          <a:blip r:embed="rId3"/>
          <a:stretch>
            <a:fillRect/>
          </a:stretch>
        </p:blipFill>
        <p:spPr>
          <a:xfrm>
            <a:off x="5076056" y="3861048"/>
            <a:ext cx="2819400" cy="1619250"/>
          </a:xfrm>
          <a:prstGeom prst="rect">
            <a:avLst/>
          </a:prstGeom>
        </p:spPr>
      </p:pic>
    </p:spTree>
    <p:extLst>
      <p:ext uri="{BB962C8B-B14F-4D97-AF65-F5344CB8AC3E}">
        <p14:creationId xmlns:p14="http://schemas.microsoft.com/office/powerpoint/2010/main" val="23051243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83568" y="1534547"/>
            <a:ext cx="7920880" cy="2739211"/>
          </a:xfrm>
          <a:prstGeom prst="rect">
            <a:avLst/>
          </a:prstGeom>
        </p:spPr>
        <p:txBody>
          <a:bodyPr wrap="square">
            <a:spAutoFit/>
          </a:bodyPr>
          <a:lstStyle/>
          <a:p>
            <a:r>
              <a:rPr lang="en-US" altLang="pt-BR" sz="3200" dirty="0" err="1">
                <a:latin typeface="Arial" panose="020B0604020202020204" pitchFamily="34" charset="0"/>
                <a:cs typeface="Arial" panose="020B0604020202020204" pitchFamily="34" charset="0"/>
              </a:rPr>
              <a:t>Lavar</a:t>
            </a:r>
            <a:r>
              <a:rPr lang="en-US" altLang="pt-BR" sz="3200" dirty="0">
                <a:latin typeface="Arial" panose="020B0604020202020204" pitchFamily="34" charset="0"/>
                <a:cs typeface="Arial" panose="020B0604020202020204" pitchFamily="34" charset="0"/>
              </a:rPr>
              <a:t> o </a:t>
            </a:r>
            <a:r>
              <a:rPr lang="en-US" altLang="pt-BR" sz="3200" dirty="0" err="1">
                <a:latin typeface="Arial" panose="020B0604020202020204" pitchFamily="34" charset="0"/>
                <a:cs typeface="Arial" panose="020B0604020202020204" pitchFamily="34" charset="0"/>
              </a:rPr>
              <a:t>cabelo</a:t>
            </a:r>
            <a:r>
              <a:rPr lang="en-US" altLang="pt-BR" sz="3200" dirty="0">
                <a:latin typeface="Arial" panose="020B0604020202020204" pitchFamily="34" charset="0"/>
                <a:cs typeface="Arial" panose="020B0604020202020204" pitchFamily="34" charset="0"/>
              </a:rPr>
              <a:t>:</a:t>
            </a:r>
          </a:p>
          <a:p>
            <a:r>
              <a:rPr lang="en-US" altLang="pt-BR" sz="2800" dirty="0">
                <a:latin typeface="Arial" panose="020B0604020202020204" pitchFamily="34" charset="0"/>
                <a:cs typeface="Arial" panose="020B0604020202020204" pitchFamily="34" charset="0"/>
              </a:rPr>
              <a:t>		1.Molhar o </a:t>
            </a:r>
            <a:r>
              <a:rPr lang="en-US" altLang="pt-BR" sz="2800" dirty="0" err="1">
                <a:latin typeface="Arial" panose="020B0604020202020204" pitchFamily="34" charset="0"/>
                <a:cs typeface="Arial" panose="020B0604020202020204" pitchFamily="34" charset="0"/>
              </a:rPr>
              <a:t>cabelo</a:t>
            </a:r>
            <a:r>
              <a:rPr lang="en-US" altLang="pt-BR" sz="2800" dirty="0">
                <a:latin typeface="Arial" panose="020B0604020202020204" pitchFamily="34" charset="0"/>
                <a:cs typeface="Arial" panose="020B0604020202020204" pitchFamily="34" charset="0"/>
              </a:rPr>
              <a:t>;</a:t>
            </a:r>
          </a:p>
          <a:p>
            <a:r>
              <a:rPr lang="en-US" altLang="pt-BR" sz="2800" dirty="0">
                <a:latin typeface="Arial" panose="020B0604020202020204" pitchFamily="34" charset="0"/>
                <a:cs typeface="Arial" panose="020B0604020202020204" pitchFamily="34" charset="0"/>
              </a:rPr>
              <a:t>		2.Aplicar o </a:t>
            </a:r>
            <a:r>
              <a:rPr lang="en-US" altLang="pt-BR" sz="2800" dirty="0" err="1">
                <a:latin typeface="Arial" panose="020B0604020202020204" pitchFamily="34" charset="0"/>
                <a:cs typeface="Arial" panose="020B0604020202020204" pitchFamily="34" charset="0"/>
              </a:rPr>
              <a:t>xampú</a:t>
            </a:r>
            <a:r>
              <a:rPr lang="en-US" altLang="pt-BR" sz="2800" dirty="0">
                <a:latin typeface="Arial" panose="020B0604020202020204" pitchFamily="34" charset="0"/>
                <a:cs typeface="Arial" panose="020B0604020202020204" pitchFamily="34" charset="0"/>
              </a:rPr>
              <a:t>;</a:t>
            </a:r>
          </a:p>
          <a:p>
            <a:r>
              <a:rPr lang="en-US" altLang="pt-BR" sz="2800" dirty="0">
                <a:latin typeface="Arial" panose="020B0604020202020204" pitchFamily="34" charset="0"/>
                <a:cs typeface="Arial" panose="020B0604020202020204" pitchFamily="34" charset="0"/>
              </a:rPr>
              <a:t>		3.Massagear;</a:t>
            </a:r>
          </a:p>
          <a:p>
            <a:r>
              <a:rPr lang="en-US" altLang="pt-BR" sz="2800" dirty="0">
                <a:latin typeface="Arial" panose="020B0604020202020204" pitchFamily="34" charset="0"/>
                <a:cs typeface="Arial" panose="020B0604020202020204" pitchFamily="34" charset="0"/>
              </a:rPr>
              <a:t>		4.Enxaguar.</a:t>
            </a:r>
          </a:p>
          <a:p>
            <a:pPr algn="just"/>
            <a:endParaRPr lang="pt-BR" sz="2800" dirty="0">
              <a:solidFill>
                <a:prstClr val="black"/>
              </a:solidFill>
            </a:endParaRPr>
          </a:p>
        </p:txBody>
      </p:sp>
      <p:pic>
        <p:nvPicPr>
          <p:cNvPr id="8" name="Picture 5">
            <a:extLst>
              <a:ext uri="{FF2B5EF4-FFF2-40B4-BE49-F238E27FC236}">
                <a16:creationId xmlns:a16="http://schemas.microsoft.com/office/drawing/2014/main" id="{9ADD3735-5661-456D-9C25-986941BF1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573463"/>
            <a:ext cx="2047875" cy="223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36478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1115616" y="1916832"/>
            <a:ext cx="6984776" cy="4401205"/>
          </a:xfrm>
          <a:prstGeom prst="rect">
            <a:avLst/>
          </a:prstGeom>
        </p:spPr>
        <p:txBody>
          <a:bodyPr wrap="square">
            <a:spAutoFit/>
          </a:bodyPr>
          <a:lstStyle/>
          <a:p>
            <a:r>
              <a:rPr lang="pt-BR" sz="2800" i="1" dirty="0">
                <a:solidFill>
                  <a:prstClr val="black"/>
                </a:solidFill>
              </a:rPr>
              <a:t>“Somar dois números quaisquer”. </a:t>
            </a:r>
          </a:p>
          <a:p>
            <a:endParaRPr lang="pt-BR" sz="2800" dirty="0">
              <a:solidFill>
                <a:prstClr val="black"/>
              </a:solidFill>
            </a:endParaRPr>
          </a:p>
          <a:p>
            <a:r>
              <a:rPr lang="pt-BR" sz="2800" dirty="0">
                <a:solidFill>
                  <a:prstClr val="black"/>
                </a:solidFill>
              </a:rPr>
              <a:t>➢ Escreva o primeiro número no retângulo A</a:t>
            </a:r>
          </a:p>
          <a:p>
            <a:r>
              <a:rPr lang="pt-BR" sz="2800" dirty="0">
                <a:solidFill>
                  <a:prstClr val="black"/>
                </a:solidFill>
              </a:rPr>
              <a:t> </a:t>
            </a:r>
          </a:p>
          <a:p>
            <a:r>
              <a:rPr lang="pt-BR" sz="2800" dirty="0">
                <a:solidFill>
                  <a:prstClr val="black"/>
                </a:solidFill>
              </a:rPr>
              <a:t>➢ Escreva o segundo número no retângulo B</a:t>
            </a:r>
          </a:p>
          <a:p>
            <a:endParaRPr lang="pt-BR" sz="2800" dirty="0">
              <a:solidFill>
                <a:prstClr val="black"/>
              </a:solidFill>
            </a:endParaRPr>
          </a:p>
          <a:p>
            <a:r>
              <a:rPr lang="pt-BR" sz="2800" dirty="0">
                <a:solidFill>
                  <a:prstClr val="black"/>
                </a:solidFill>
              </a:rPr>
              <a:t>➢ Some o número do retângulo A com número do retângulo B e coloque o resultado no retângulo C </a:t>
            </a:r>
          </a:p>
          <a:p>
            <a:r>
              <a:rPr lang="pt-BR" sz="2800" dirty="0">
                <a:solidFill>
                  <a:prstClr val="black"/>
                </a:solidFill>
              </a:rPr>
              <a:t> </a:t>
            </a:r>
          </a:p>
        </p:txBody>
      </p:sp>
    </p:spTree>
    <p:extLst>
      <p:ext uri="{BB962C8B-B14F-4D97-AF65-F5344CB8AC3E}">
        <p14:creationId xmlns:p14="http://schemas.microsoft.com/office/powerpoint/2010/main" val="1655102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412776"/>
            <a:ext cx="8325953" cy="5262979"/>
          </a:xfrm>
          <a:prstGeom prst="rect">
            <a:avLst/>
          </a:prstGeom>
        </p:spPr>
        <p:txBody>
          <a:bodyPr wrap="square">
            <a:spAutoFit/>
          </a:bodyPr>
          <a:lstStyle/>
          <a:p>
            <a:r>
              <a:rPr lang="pt-BR" sz="2800" dirty="0">
                <a:solidFill>
                  <a:prstClr val="black"/>
                </a:solidFill>
              </a:rPr>
              <a:t>Outros exemplos: </a:t>
            </a:r>
          </a:p>
          <a:p>
            <a:r>
              <a:rPr lang="pt-BR" sz="2800" dirty="0">
                <a:solidFill>
                  <a:prstClr val="black"/>
                </a:solidFill>
              </a:rPr>
              <a:t>➢ Instruções para se utilizar um aparelho eletrodoméstico; </a:t>
            </a:r>
          </a:p>
          <a:p>
            <a:r>
              <a:rPr lang="pt-BR" sz="2800" dirty="0">
                <a:solidFill>
                  <a:prstClr val="black"/>
                </a:solidFill>
              </a:rPr>
              <a:t>➢ Uma receita para preparo de algum prato; </a:t>
            </a:r>
          </a:p>
          <a:p>
            <a:r>
              <a:rPr lang="pt-BR" sz="2800" dirty="0">
                <a:solidFill>
                  <a:prstClr val="black"/>
                </a:solidFill>
              </a:rPr>
              <a:t>➢ Guia de preenchimento para declaração do imposto de renda; </a:t>
            </a:r>
          </a:p>
          <a:p>
            <a:r>
              <a:rPr lang="pt-BR" sz="2800" dirty="0">
                <a:solidFill>
                  <a:prstClr val="black"/>
                </a:solidFill>
              </a:rPr>
              <a:t>➢ A regra para determinação de máximos e mínimos de funções por derivadas sucessivas; </a:t>
            </a:r>
          </a:p>
          <a:p>
            <a:r>
              <a:rPr lang="pt-BR" sz="2800" dirty="0">
                <a:solidFill>
                  <a:prstClr val="black"/>
                </a:solidFill>
              </a:rPr>
              <a:t>➢ A maneira como as contas de água, luz e telefone são calculadas mensalmente; etc. </a:t>
            </a:r>
          </a:p>
          <a:p>
            <a:r>
              <a:rPr lang="pt-BR" sz="2800" dirty="0">
                <a:solidFill>
                  <a:prstClr val="black"/>
                </a:solidFill>
              </a:rPr>
              <a:t>➢ Instruções para realizar operações básicas (adição, multiplicação, divisão e subtração). </a:t>
            </a:r>
          </a:p>
        </p:txBody>
      </p:sp>
    </p:spTree>
    <p:extLst>
      <p:ext uri="{BB962C8B-B14F-4D97-AF65-F5344CB8AC3E}">
        <p14:creationId xmlns:p14="http://schemas.microsoft.com/office/powerpoint/2010/main" val="1599919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ítulo 5">
            <a:extLst>
              <a:ext uri="{FF2B5EF4-FFF2-40B4-BE49-F238E27FC236}">
                <a16:creationId xmlns:a16="http://schemas.microsoft.com/office/drawing/2014/main" id="{471AE202-471F-4FC2-9AC4-EAC9F1F2D81D}"/>
              </a:ext>
            </a:extLst>
          </p:cNvPr>
          <p:cNvSpPr txBox="1">
            <a:spLocks/>
          </p:cNvSpPr>
          <p:nvPr/>
        </p:nvSpPr>
        <p:spPr>
          <a:xfrm>
            <a:off x="685800" y="1554362"/>
            <a:ext cx="7772400" cy="506487"/>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3400" b="1" i="0" u="none" strike="noStrike" kern="1200" cap="none" spc="0" normalizeH="0" baseline="0" noProof="0" dirty="0">
                <a:ln>
                  <a:noFill/>
                </a:ln>
                <a:solidFill>
                  <a:prstClr val="black"/>
                </a:solidFill>
                <a:effectLst/>
                <a:uLnTx/>
                <a:uFillTx/>
                <a:latin typeface="Calibri"/>
                <a:ea typeface="+mj-ea"/>
                <a:cs typeface="+mj-cs"/>
              </a:rPr>
              <a:t>Apresentação do Docente</a:t>
            </a:r>
            <a:endParaRPr kumimoji="0" lang="pt-BR" sz="3400" b="0" i="0" u="none" strike="noStrike" kern="1200" cap="none" spc="0" normalizeH="0" baseline="0" noProof="0" dirty="0">
              <a:ln>
                <a:noFill/>
              </a:ln>
              <a:solidFill>
                <a:prstClr val="black"/>
              </a:solidFill>
              <a:effectLst/>
              <a:uLnTx/>
              <a:uFillTx/>
              <a:latin typeface="Calibri"/>
              <a:ea typeface="+mj-ea"/>
              <a:cs typeface="+mj-cs"/>
            </a:endParaRPr>
          </a:p>
        </p:txBody>
      </p:sp>
      <p:sp>
        <p:nvSpPr>
          <p:cNvPr id="7" name="CaixaDeTexto 6">
            <a:extLst>
              <a:ext uri="{FF2B5EF4-FFF2-40B4-BE49-F238E27FC236}">
                <a16:creationId xmlns:a16="http://schemas.microsoft.com/office/drawing/2014/main" id="{C9452AE5-7D10-429E-B70D-812D219A09A3}"/>
              </a:ext>
            </a:extLst>
          </p:cNvPr>
          <p:cNvSpPr txBox="1"/>
          <p:nvPr/>
        </p:nvSpPr>
        <p:spPr>
          <a:xfrm>
            <a:off x="350502" y="2420889"/>
            <a:ext cx="8685993" cy="378565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Docente em ensino superior e técnico nas disciplinas da área de sistemas de informação.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pt-BR"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Atuação na gestão e elaboração de projetos (documentação e desenho AutoCAD). Análise de viabilidade técnica em instalações de rede. Visitas técnicas. Elaboração de propostas técnico-comerciais. Participação na elaboração técnica para licitações, concorrências e editais. Criação de projetos executivos de redes de computadores e instalação de infraestrutura de redes de cabeamento estruturado com dados, voz e elétrica. Especificações de equipamentos e projetos de redes. Supervisão de equipes de campo. Analise e levantamento das necessidades junto ao cliente. Pesquisa de soluções em tecnologia para atendimento das necessidades dos projetos.</a:t>
            </a:r>
          </a:p>
        </p:txBody>
      </p:sp>
    </p:spTree>
    <p:extLst>
      <p:ext uri="{BB962C8B-B14F-4D97-AF65-F5344CB8AC3E}">
        <p14:creationId xmlns:p14="http://schemas.microsoft.com/office/powerpoint/2010/main" val="4268497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54107"/>
          </a:xfrm>
          <a:prstGeom prst="rect">
            <a:avLst/>
          </a:prstGeom>
        </p:spPr>
        <p:txBody>
          <a:bodyPr wrap="square">
            <a:spAutoFit/>
          </a:bodyPr>
          <a:lstStyle/>
          <a:p>
            <a:r>
              <a:rPr lang="pt-BR" sz="2800" dirty="0">
                <a:solidFill>
                  <a:prstClr val="black"/>
                </a:solidFill>
              </a:rPr>
              <a:t>Alguns pontos devemos levar em consideração quando vamos escrever um algoritmo na forma narrativa: </a:t>
            </a:r>
          </a:p>
        </p:txBody>
      </p:sp>
      <p:sp>
        <p:nvSpPr>
          <p:cNvPr id="3" name="Retângulo 2"/>
          <p:cNvSpPr/>
          <p:nvPr/>
        </p:nvSpPr>
        <p:spPr>
          <a:xfrm>
            <a:off x="680349" y="2708920"/>
            <a:ext cx="3675627" cy="3108543"/>
          </a:xfrm>
          <a:prstGeom prst="rect">
            <a:avLst/>
          </a:prstGeom>
        </p:spPr>
        <p:txBody>
          <a:bodyPr wrap="square">
            <a:spAutoFit/>
          </a:bodyPr>
          <a:lstStyle/>
          <a:p>
            <a:r>
              <a:rPr lang="pt-BR" sz="2800" dirty="0">
                <a:solidFill>
                  <a:prstClr val="black"/>
                </a:solidFill>
              </a:rPr>
              <a:t>	</a:t>
            </a:r>
            <a:r>
              <a:rPr lang="pt-BR" sz="2800" dirty="0">
                <a:solidFill>
                  <a:srgbClr val="FF0000"/>
                </a:solidFill>
              </a:rPr>
              <a:t>VANTAGEM </a:t>
            </a:r>
          </a:p>
          <a:p>
            <a:endParaRPr lang="pt-BR" sz="2800" dirty="0">
              <a:solidFill>
                <a:prstClr val="black"/>
              </a:solidFill>
            </a:endParaRPr>
          </a:p>
          <a:p>
            <a:r>
              <a:rPr lang="pt-BR" sz="2800" dirty="0">
                <a:solidFill>
                  <a:prstClr val="black"/>
                </a:solidFill>
              </a:rPr>
              <a:t>➢ O português é bastante conhecido por nós; </a:t>
            </a:r>
          </a:p>
          <a:p>
            <a:endParaRPr lang="pt-BR" sz="2800" dirty="0">
              <a:solidFill>
                <a:prstClr val="black"/>
              </a:solidFill>
            </a:endParaRPr>
          </a:p>
          <a:p>
            <a:r>
              <a:rPr lang="pt-BR" sz="2800" dirty="0">
                <a:solidFill>
                  <a:prstClr val="black"/>
                </a:solidFill>
              </a:rPr>
              <a:t>	</a:t>
            </a:r>
            <a:r>
              <a:rPr lang="pt-BR" dirty="0">
                <a:solidFill>
                  <a:prstClr val="black"/>
                </a:solidFill>
              </a:rPr>
              <a:t>	</a:t>
            </a:r>
          </a:p>
        </p:txBody>
      </p:sp>
      <p:sp>
        <p:nvSpPr>
          <p:cNvPr id="5" name="Retângulo 4"/>
          <p:cNvSpPr/>
          <p:nvPr/>
        </p:nvSpPr>
        <p:spPr>
          <a:xfrm>
            <a:off x="4677207" y="2636912"/>
            <a:ext cx="4572000" cy="3970318"/>
          </a:xfrm>
          <a:prstGeom prst="rect">
            <a:avLst/>
          </a:prstGeom>
        </p:spPr>
        <p:txBody>
          <a:bodyPr>
            <a:spAutoFit/>
          </a:bodyPr>
          <a:lstStyle/>
          <a:p>
            <a:r>
              <a:rPr lang="pt-BR" sz="2800" dirty="0">
                <a:solidFill>
                  <a:srgbClr val="FF0000"/>
                </a:solidFill>
              </a:rPr>
              <a:t>DESVANTAGENS </a:t>
            </a:r>
          </a:p>
          <a:p>
            <a:endParaRPr lang="pt-BR" sz="2800" dirty="0">
              <a:solidFill>
                <a:srgbClr val="FF0000"/>
              </a:solidFill>
            </a:endParaRPr>
          </a:p>
          <a:p>
            <a:r>
              <a:rPr lang="pt-BR" sz="2800" dirty="0">
                <a:solidFill>
                  <a:prstClr val="black"/>
                </a:solidFill>
              </a:rPr>
              <a:t>➢ Imprecisão; </a:t>
            </a:r>
          </a:p>
          <a:p>
            <a:r>
              <a:rPr lang="pt-BR" sz="2800" dirty="0">
                <a:solidFill>
                  <a:prstClr val="black"/>
                </a:solidFill>
              </a:rPr>
              <a:t>➢ Pouca confiabilidade (a imprecisão acarreta a desconfiança); </a:t>
            </a:r>
          </a:p>
          <a:p>
            <a:r>
              <a:rPr lang="pt-BR" sz="2800" dirty="0">
                <a:solidFill>
                  <a:prstClr val="black"/>
                </a:solidFill>
              </a:rPr>
              <a:t>➢ Extensão (normalmente, escreve-se muito para dizer pouca coisa). </a:t>
            </a:r>
          </a:p>
        </p:txBody>
      </p:sp>
      <p:cxnSp>
        <p:nvCxnSpPr>
          <p:cNvPr id="7" name="Conector reto 6"/>
          <p:cNvCxnSpPr/>
          <p:nvPr/>
        </p:nvCxnSpPr>
        <p:spPr>
          <a:xfrm>
            <a:off x="4499992" y="2636912"/>
            <a:ext cx="0" cy="397031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9501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tângulo 5">
            <a:extLst>
              <a:ext uri="{FF2B5EF4-FFF2-40B4-BE49-F238E27FC236}">
                <a16:creationId xmlns:a16="http://schemas.microsoft.com/office/drawing/2014/main" id="{17D9C9C1-F139-4727-A4A2-9EAF615CCA4B}"/>
              </a:ext>
            </a:extLst>
          </p:cNvPr>
          <p:cNvSpPr/>
          <p:nvPr/>
        </p:nvSpPr>
        <p:spPr>
          <a:xfrm>
            <a:off x="792573" y="1593086"/>
            <a:ext cx="7313220" cy="1200329"/>
          </a:xfrm>
          <a:prstGeom prst="rect">
            <a:avLst/>
          </a:prstGeom>
        </p:spPr>
        <p:txBody>
          <a:bodyPr wrap="none">
            <a:spAutoFit/>
          </a:bodyPr>
          <a:lstStyle/>
          <a:p>
            <a:r>
              <a:rPr lang="pt-BR" sz="2400" b="1" dirty="0" err="1">
                <a:solidFill>
                  <a:srgbClr val="FF0000"/>
                </a:solidFill>
                <a:latin typeface="Arial" panose="020B0604020202020204" pitchFamily="34" charset="0"/>
                <a:cs typeface="Arial" panose="020B0604020202020204" pitchFamily="34" charset="0"/>
              </a:rPr>
              <a:t>Exerc</a:t>
            </a:r>
            <a:r>
              <a:rPr lang="en-US" sz="2400" b="1" dirty="0" err="1">
                <a:solidFill>
                  <a:srgbClr val="FF0000"/>
                </a:solidFill>
                <a:latin typeface="Arial" panose="020B0604020202020204" pitchFamily="34" charset="0"/>
                <a:cs typeface="Arial" panose="020B0604020202020204" pitchFamily="34" charset="0"/>
              </a:rPr>
              <a:t>ício</a:t>
            </a:r>
            <a:endParaRPr lang="pt-BR" sz="2400" b="1" dirty="0">
              <a:solidFill>
                <a:srgbClr val="FF0000"/>
              </a:solidFill>
              <a:latin typeface="Arial" panose="020B0604020202020204" pitchFamily="34" charset="0"/>
              <a:cs typeface="Arial" panose="020B0604020202020204" pitchFamily="34" charset="0"/>
            </a:endParaRPr>
          </a:p>
          <a:p>
            <a:endParaRPr lang="pt-BR" sz="2400" dirty="0">
              <a:solidFill>
                <a:srgbClr val="FF0000"/>
              </a:solidFill>
              <a:latin typeface="Arial" panose="020B0604020202020204" pitchFamily="34" charset="0"/>
              <a:cs typeface="Arial" panose="020B0604020202020204" pitchFamily="34" charset="0"/>
            </a:endParaRPr>
          </a:p>
          <a:p>
            <a:r>
              <a:rPr lang="pt-BR" sz="2400" dirty="0">
                <a:latin typeface="Arial" panose="020B0604020202020204" pitchFamily="34" charset="0"/>
                <a:cs typeface="Arial" panose="020B0604020202020204" pitchFamily="34" charset="0"/>
              </a:rPr>
              <a:t>1 - Escreva um algoritmo para trocar uma l</a:t>
            </a:r>
            <a:r>
              <a:rPr lang="en-US" sz="2400" dirty="0">
                <a:latin typeface="Arial" panose="020B0604020202020204" pitchFamily="34" charset="0"/>
                <a:cs typeface="Arial" panose="020B0604020202020204" pitchFamily="34" charset="0"/>
              </a:rPr>
              <a:t>â</a:t>
            </a:r>
            <a:r>
              <a:rPr lang="pt-BR" sz="2400" dirty="0" err="1">
                <a:latin typeface="Arial" panose="020B0604020202020204" pitchFamily="34" charset="0"/>
                <a:cs typeface="Arial" panose="020B0604020202020204" pitchFamily="34" charset="0"/>
              </a:rPr>
              <a:t>mpada</a:t>
            </a:r>
            <a:r>
              <a:rPr lang="pt-BR"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960536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556792"/>
            <a:ext cx="8325953" cy="3970318"/>
          </a:xfrm>
          <a:prstGeom prst="rect">
            <a:avLst/>
          </a:prstGeom>
        </p:spPr>
        <p:txBody>
          <a:bodyPr wrap="square">
            <a:spAutoFit/>
          </a:bodyPr>
          <a:lstStyle/>
          <a:p>
            <a:r>
              <a:rPr lang="pt-BR" sz="2800" b="1" dirty="0">
                <a:solidFill>
                  <a:srgbClr val="FF0000"/>
                </a:solidFill>
              </a:rPr>
              <a:t>2.2 Fluxograma </a:t>
            </a:r>
          </a:p>
          <a:p>
            <a:endParaRPr lang="pt-BR" sz="2800" dirty="0">
              <a:solidFill>
                <a:prstClr val="black"/>
              </a:solidFill>
            </a:endParaRPr>
          </a:p>
          <a:p>
            <a:pPr algn="just"/>
            <a:r>
              <a:rPr lang="pt-BR" sz="2800" dirty="0">
                <a:solidFill>
                  <a:prstClr val="black"/>
                </a:solidFill>
              </a:rPr>
              <a:t>Esta forma de representação, utiliza símbolos gráficos para representar algoritmos. Existem símbolos padronizados para cada tipo de instrução, como por exemplo, início, entrada de dados, processamento (cálculos), saída de dados, fim, decisão, etc. Aqui estão alguns símbolos mais comuns, utilizados em Fluxogramas: </a:t>
            </a:r>
          </a:p>
        </p:txBody>
      </p:sp>
    </p:spTree>
    <p:extLst>
      <p:ext uri="{BB962C8B-B14F-4D97-AF65-F5344CB8AC3E}">
        <p14:creationId xmlns:p14="http://schemas.microsoft.com/office/powerpoint/2010/main" val="2832217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219" t="28125" r="31596" b="8448"/>
          <a:stretch/>
        </p:blipFill>
        <p:spPr bwMode="auto">
          <a:xfrm>
            <a:off x="1547664" y="1309111"/>
            <a:ext cx="5976664" cy="5581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6831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556793"/>
            <a:ext cx="8325953" cy="4031873"/>
          </a:xfrm>
          <a:prstGeom prst="rect">
            <a:avLst/>
          </a:prstGeom>
        </p:spPr>
        <p:txBody>
          <a:bodyPr wrap="square">
            <a:spAutoFit/>
          </a:bodyPr>
          <a:lstStyle/>
          <a:p>
            <a:pPr algn="just"/>
            <a:r>
              <a:rPr lang="pt-BR" sz="3200" dirty="0">
                <a:solidFill>
                  <a:prstClr val="black"/>
                </a:solidFill>
              </a:rPr>
              <a:t>Aquele ditado popular: “uma imagem vale mais que mil palavras”, é uma definição clássica do que representa esta forma de algoritmo, pois independente de saber o significado das palavras dentro de cada símbolo, se sabe exatamente o que ele significa, ou seja, é possível identificar o tipo de instrução no algoritmo, somente pelas simbologias. </a:t>
            </a:r>
          </a:p>
        </p:txBody>
      </p:sp>
    </p:spTree>
    <p:extLst>
      <p:ext uri="{BB962C8B-B14F-4D97-AF65-F5344CB8AC3E}">
        <p14:creationId xmlns:p14="http://schemas.microsoft.com/office/powerpoint/2010/main" val="877964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512452" y="2587843"/>
            <a:ext cx="8208912" cy="2062103"/>
          </a:xfrm>
          <a:prstGeom prst="rect">
            <a:avLst/>
          </a:prstGeom>
        </p:spPr>
        <p:txBody>
          <a:bodyPr wrap="square">
            <a:spAutoFit/>
          </a:bodyPr>
          <a:lstStyle/>
          <a:p>
            <a:r>
              <a:rPr lang="pt-BR" sz="3200" dirty="0">
                <a:solidFill>
                  <a:prstClr val="black"/>
                </a:solidFill>
              </a:rPr>
              <a:t>O algoritmo a seguir demonstra um passo a passo de instruções para a realização do cálculo do dobro de um número qualquer informado pelo usuário. </a:t>
            </a:r>
          </a:p>
        </p:txBody>
      </p:sp>
    </p:spTree>
    <p:extLst>
      <p:ext uri="{BB962C8B-B14F-4D97-AF65-F5344CB8AC3E}">
        <p14:creationId xmlns:p14="http://schemas.microsoft.com/office/powerpoint/2010/main" val="1665886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pic>
        <p:nvPicPr>
          <p:cNvPr id="5" name="Picture 2">
            <a:extLst>
              <a:ext uri="{FF2B5EF4-FFF2-40B4-BE49-F238E27FC236}">
                <a16:creationId xmlns:a16="http://schemas.microsoft.com/office/drawing/2014/main" id="{30D13587-C40F-4A21-8C0E-9669678CA9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219" t="28125" r="31596" b="8448"/>
          <a:stretch/>
        </p:blipFill>
        <p:spPr bwMode="auto">
          <a:xfrm>
            <a:off x="1403648" y="1576217"/>
            <a:ext cx="5793463" cy="5021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4871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B86E7DD-E889-B0FC-CF2C-643E5A382B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616" t="38958" r="38741" b="13958"/>
          <a:stretch/>
        </p:blipFill>
        <p:spPr bwMode="auto">
          <a:xfrm>
            <a:off x="4842" y="1766"/>
            <a:ext cx="8927802" cy="685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32187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827584" y="2564904"/>
            <a:ext cx="7560840" cy="2246769"/>
          </a:xfrm>
          <a:prstGeom prst="rect">
            <a:avLst/>
          </a:prstGeom>
        </p:spPr>
        <p:txBody>
          <a:bodyPr wrap="square">
            <a:spAutoFit/>
          </a:bodyPr>
          <a:lstStyle/>
          <a:p>
            <a:pPr algn="just"/>
            <a:r>
              <a:rPr lang="pt-BR" sz="2800" dirty="0">
                <a:solidFill>
                  <a:prstClr val="black"/>
                </a:solidFill>
              </a:rPr>
              <a:t>Podemos identificar que cada símbolo representa uma instrução do algoritmo, onde as setas indicam o fluxo que deve ser seguido para a realização da tarefa. </a:t>
            </a:r>
          </a:p>
          <a:p>
            <a:pPr algn="just"/>
            <a:endParaRPr lang="pt-BR" sz="2800" dirty="0">
              <a:solidFill>
                <a:prstClr val="black"/>
              </a:solidFill>
            </a:endParaRPr>
          </a:p>
        </p:txBody>
      </p:sp>
    </p:spTree>
    <p:extLst>
      <p:ext uri="{BB962C8B-B14F-4D97-AF65-F5344CB8AC3E}">
        <p14:creationId xmlns:p14="http://schemas.microsoft.com/office/powerpoint/2010/main" val="2948414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494519" y="1556792"/>
            <a:ext cx="8325953" cy="830997"/>
          </a:xfrm>
          <a:prstGeom prst="rect">
            <a:avLst/>
          </a:prstGeom>
        </p:spPr>
        <p:txBody>
          <a:bodyPr wrap="square">
            <a:spAutoFit/>
          </a:bodyPr>
          <a:lstStyle/>
          <a:p>
            <a:pPr algn="just"/>
            <a:r>
              <a:rPr lang="pt-BR" sz="2400" dirty="0">
                <a:solidFill>
                  <a:prstClr val="black"/>
                </a:solidFill>
              </a:rPr>
              <a:t>Alguns pontos devemos levar em consideração quando vamos representar um algoritmo na forma de fluxograma: </a:t>
            </a:r>
          </a:p>
        </p:txBody>
      </p:sp>
      <p:sp>
        <p:nvSpPr>
          <p:cNvPr id="3" name="Retângulo 2"/>
          <p:cNvSpPr/>
          <p:nvPr/>
        </p:nvSpPr>
        <p:spPr>
          <a:xfrm>
            <a:off x="680349" y="2708920"/>
            <a:ext cx="3675627" cy="3816429"/>
          </a:xfrm>
          <a:prstGeom prst="rect">
            <a:avLst/>
          </a:prstGeom>
        </p:spPr>
        <p:txBody>
          <a:bodyPr wrap="square">
            <a:spAutoFit/>
          </a:bodyPr>
          <a:lstStyle/>
          <a:p>
            <a:r>
              <a:rPr lang="pt-BR" sz="2800" dirty="0">
                <a:solidFill>
                  <a:prstClr val="black"/>
                </a:solidFill>
              </a:rPr>
              <a:t>	</a:t>
            </a:r>
            <a:r>
              <a:rPr lang="pt-BR" sz="2800" dirty="0">
                <a:solidFill>
                  <a:srgbClr val="FF0000"/>
                </a:solidFill>
              </a:rPr>
              <a:t>VANTAGEM </a:t>
            </a:r>
          </a:p>
          <a:p>
            <a:endParaRPr lang="pt-BR" sz="2800" dirty="0">
              <a:solidFill>
                <a:prstClr val="black"/>
              </a:solidFill>
            </a:endParaRPr>
          </a:p>
          <a:p>
            <a:r>
              <a:rPr lang="pt-BR" sz="2800" dirty="0">
                <a:solidFill>
                  <a:prstClr val="black"/>
                </a:solidFill>
              </a:rPr>
              <a:t>➢ Uma das ferramentas mais conhecidas; </a:t>
            </a:r>
          </a:p>
          <a:p>
            <a:r>
              <a:rPr lang="pt-BR" sz="2800" dirty="0">
                <a:solidFill>
                  <a:prstClr val="black"/>
                </a:solidFill>
              </a:rPr>
              <a:t>➢ Figuras dizem muito mais que palavras; </a:t>
            </a:r>
          </a:p>
          <a:p>
            <a:r>
              <a:rPr lang="pt-BR" sz="2800" dirty="0">
                <a:solidFill>
                  <a:prstClr val="black"/>
                </a:solidFill>
              </a:rPr>
              <a:t>➢ Padrão mundial	</a:t>
            </a:r>
            <a:r>
              <a:rPr lang="pt-BR" dirty="0">
                <a:solidFill>
                  <a:prstClr val="black"/>
                </a:solidFill>
              </a:rPr>
              <a:t>	</a:t>
            </a:r>
          </a:p>
        </p:txBody>
      </p:sp>
      <p:sp>
        <p:nvSpPr>
          <p:cNvPr id="5" name="Retângulo 4"/>
          <p:cNvSpPr/>
          <p:nvPr/>
        </p:nvSpPr>
        <p:spPr>
          <a:xfrm>
            <a:off x="4677207" y="2636912"/>
            <a:ext cx="4572000" cy="3970318"/>
          </a:xfrm>
          <a:prstGeom prst="rect">
            <a:avLst/>
          </a:prstGeom>
        </p:spPr>
        <p:txBody>
          <a:bodyPr>
            <a:spAutoFit/>
          </a:bodyPr>
          <a:lstStyle/>
          <a:p>
            <a:r>
              <a:rPr lang="pt-BR" sz="2800" dirty="0">
                <a:solidFill>
                  <a:srgbClr val="FF0000"/>
                </a:solidFill>
              </a:rPr>
              <a:t>DESVANTAGENS </a:t>
            </a:r>
          </a:p>
          <a:p>
            <a:endParaRPr lang="pt-BR" sz="2800" dirty="0">
              <a:solidFill>
                <a:srgbClr val="FF0000"/>
              </a:solidFill>
            </a:endParaRPr>
          </a:p>
          <a:p>
            <a:r>
              <a:rPr lang="pt-BR" sz="2800" dirty="0">
                <a:solidFill>
                  <a:prstClr val="black"/>
                </a:solidFill>
              </a:rPr>
              <a:t>➢ Pouca atenção aos dados, não oferecendo recursos para descrevê-los ou representá-los; </a:t>
            </a:r>
          </a:p>
          <a:p>
            <a:r>
              <a:rPr lang="pt-BR" sz="2800" dirty="0">
                <a:solidFill>
                  <a:prstClr val="black"/>
                </a:solidFill>
              </a:rPr>
              <a:t>➢ Complica-se à medida que o algoritmo cresce. </a:t>
            </a:r>
          </a:p>
          <a:p>
            <a:r>
              <a:rPr lang="pt-BR" sz="2800" dirty="0">
                <a:solidFill>
                  <a:prstClr val="black"/>
                </a:solidFill>
              </a:rPr>
              <a:t>	</a:t>
            </a:r>
          </a:p>
        </p:txBody>
      </p:sp>
      <p:cxnSp>
        <p:nvCxnSpPr>
          <p:cNvPr id="7" name="Conector reto 6"/>
          <p:cNvCxnSpPr/>
          <p:nvPr/>
        </p:nvCxnSpPr>
        <p:spPr>
          <a:xfrm>
            <a:off x="4499992" y="2636912"/>
            <a:ext cx="0" cy="397031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346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592923" y="1566115"/>
            <a:ext cx="8208912" cy="4031873"/>
          </a:xfrm>
          <a:prstGeom prst="rect">
            <a:avLst/>
          </a:prstGeom>
        </p:spPr>
        <p:txBody>
          <a:bodyPr wrap="square">
            <a:spAutoFit/>
          </a:bodyPr>
          <a:lstStyle/>
          <a:p>
            <a:pPr algn="ctr"/>
            <a:r>
              <a:rPr lang="pt-BR" altLang="pt-BR" sz="3200" b="1" dirty="0">
                <a:solidFill>
                  <a:srgbClr val="FF0000"/>
                </a:solidFill>
              </a:rPr>
              <a:t>Algoritmo e  Linguagem de Programação</a:t>
            </a:r>
            <a:endParaRPr lang="pt-BR" altLang="pt-BR" sz="3200" dirty="0">
              <a:solidFill>
                <a:prstClr val="black"/>
              </a:solidFill>
            </a:endParaRPr>
          </a:p>
          <a:p>
            <a:pPr algn="ctr"/>
            <a:endParaRPr lang="pt-BR" altLang="pt-BR" sz="3200" dirty="0">
              <a:solidFill>
                <a:prstClr val="black"/>
              </a:solidFill>
            </a:endParaRPr>
          </a:p>
          <a:p>
            <a:pPr algn="ctr"/>
            <a:r>
              <a:rPr lang="pt-BR" altLang="pt-BR" sz="3200" dirty="0">
                <a:solidFill>
                  <a:srgbClr val="FF0000"/>
                </a:solidFill>
              </a:rPr>
              <a:t>Ementa</a:t>
            </a:r>
          </a:p>
          <a:p>
            <a:pPr algn="just"/>
            <a:r>
              <a:rPr lang="pt-BR" altLang="pt-BR" sz="3200" dirty="0">
                <a:solidFill>
                  <a:prstClr val="black"/>
                </a:solidFill>
              </a:rPr>
              <a:t>Projeto e representação de algoritmos.</a:t>
            </a:r>
          </a:p>
          <a:p>
            <a:pPr algn="just"/>
            <a:r>
              <a:rPr lang="pt-BR" altLang="pt-BR" sz="3200" dirty="0">
                <a:solidFill>
                  <a:prstClr val="black"/>
                </a:solidFill>
              </a:rPr>
              <a:t>Estrutura de controle de fluxo de Execução: Sequência, seleção e repetição. Tipos de dados básicos e estruturados. Rotinas. Arquivos.</a:t>
            </a:r>
          </a:p>
          <a:p>
            <a:pPr algn="just"/>
            <a:r>
              <a:rPr lang="pt-BR" altLang="pt-BR" sz="3200" dirty="0">
                <a:solidFill>
                  <a:prstClr val="black"/>
                </a:solidFill>
              </a:rPr>
              <a:t>Implementação de algoritmos</a:t>
            </a:r>
          </a:p>
        </p:txBody>
      </p:sp>
    </p:spTree>
    <p:extLst>
      <p:ext uri="{BB962C8B-B14F-4D97-AF65-F5344CB8AC3E}">
        <p14:creationId xmlns:p14="http://schemas.microsoft.com/office/powerpoint/2010/main" val="979614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83568" y="1720840"/>
            <a:ext cx="7776864" cy="4832092"/>
          </a:xfrm>
          <a:prstGeom prst="rect">
            <a:avLst/>
          </a:prstGeom>
        </p:spPr>
        <p:txBody>
          <a:bodyPr wrap="square">
            <a:spAutoFit/>
          </a:bodyPr>
          <a:lstStyle/>
          <a:p>
            <a:r>
              <a:rPr lang="pt-BR" sz="2800" b="1" dirty="0">
                <a:solidFill>
                  <a:srgbClr val="FF0000"/>
                </a:solidFill>
              </a:rPr>
              <a:t>2.3 - Português Estruturado </a:t>
            </a:r>
            <a:endParaRPr lang="pt-BR" sz="2800" dirty="0">
              <a:solidFill>
                <a:srgbClr val="FF0000"/>
              </a:solidFill>
            </a:endParaRPr>
          </a:p>
          <a:p>
            <a:pPr algn="just"/>
            <a:r>
              <a:rPr lang="pt-BR" sz="2800" dirty="0">
                <a:solidFill>
                  <a:prstClr val="black"/>
                </a:solidFill>
              </a:rPr>
              <a:t>Também chamado de Linguagem Algorítmica, Pseudocódigo ou </a:t>
            </a:r>
            <a:r>
              <a:rPr lang="pt-BR" sz="2800" dirty="0" err="1">
                <a:solidFill>
                  <a:prstClr val="black"/>
                </a:solidFill>
              </a:rPr>
              <a:t>Portugol</a:t>
            </a:r>
            <a:r>
              <a:rPr lang="pt-BR" sz="2800" dirty="0">
                <a:solidFill>
                  <a:prstClr val="black"/>
                </a:solidFill>
              </a:rPr>
              <a:t>, consiste na definição de uma </a:t>
            </a:r>
            <a:r>
              <a:rPr lang="pt-BR" sz="2800" dirty="0" err="1">
                <a:solidFill>
                  <a:prstClr val="black"/>
                </a:solidFill>
              </a:rPr>
              <a:t>pseudolinguagem</a:t>
            </a:r>
            <a:r>
              <a:rPr lang="pt-BR" sz="2800" dirty="0">
                <a:solidFill>
                  <a:prstClr val="black"/>
                </a:solidFill>
              </a:rPr>
              <a:t> de programação, cujos comandos são em português para representar algoritmos. Esta linguagem é a principal porta de entrada para o mundo da programação, visto que trabalha com instruções em português, ficando mais fácil de identificar o que deve ser realizado e também é a estrutura mais próxima de uma linguagem de programação. </a:t>
            </a:r>
          </a:p>
        </p:txBody>
      </p:sp>
    </p:spTree>
    <p:extLst>
      <p:ext uri="{BB962C8B-B14F-4D97-AF65-F5344CB8AC3E}">
        <p14:creationId xmlns:p14="http://schemas.microsoft.com/office/powerpoint/2010/main" val="33904555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899592" y="1550397"/>
            <a:ext cx="7272808" cy="5262979"/>
          </a:xfrm>
          <a:prstGeom prst="rect">
            <a:avLst/>
          </a:prstGeom>
        </p:spPr>
        <p:txBody>
          <a:bodyPr wrap="square">
            <a:spAutoFit/>
          </a:bodyPr>
          <a:lstStyle/>
          <a:p>
            <a:pPr algn="just"/>
            <a:r>
              <a:rPr lang="pt-BR" sz="2800" dirty="0">
                <a:solidFill>
                  <a:prstClr val="black"/>
                </a:solidFill>
              </a:rPr>
              <a:t>A seguir temos um exemplo em português estruturado, para o cálculo do dobro de um número qualquer informado pelo usuário.</a:t>
            </a:r>
          </a:p>
          <a:p>
            <a:r>
              <a:rPr lang="pt-BR" sz="2800" dirty="0">
                <a:solidFill>
                  <a:prstClr val="black"/>
                </a:solidFill>
              </a:rPr>
              <a:t> </a:t>
            </a:r>
          </a:p>
          <a:p>
            <a:r>
              <a:rPr lang="pt-BR" sz="2800" dirty="0">
                <a:solidFill>
                  <a:prstClr val="black"/>
                </a:solidFill>
              </a:rPr>
              <a:t>Algoritmo CALCULA_DOBRO </a:t>
            </a:r>
          </a:p>
          <a:p>
            <a:r>
              <a:rPr lang="pt-BR" sz="2800" dirty="0">
                <a:solidFill>
                  <a:prstClr val="black"/>
                </a:solidFill>
              </a:rPr>
              <a:t>num, dobro : inteiro </a:t>
            </a:r>
          </a:p>
          <a:p>
            <a:r>
              <a:rPr lang="pt-BR" sz="2800" dirty="0">
                <a:solidFill>
                  <a:prstClr val="black"/>
                </a:solidFill>
              </a:rPr>
              <a:t>início </a:t>
            </a:r>
          </a:p>
          <a:p>
            <a:r>
              <a:rPr lang="pt-BR" sz="2800" dirty="0">
                <a:solidFill>
                  <a:prstClr val="black"/>
                </a:solidFill>
              </a:rPr>
              <a:t>	escreva (“Digite um número: “) </a:t>
            </a:r>
          </a:p>
          <a:p>
            <a:r>
              <a:rPr lang="pt-BR" sz="2800" dirty="0">
                <a:solidFill>
                  <a:prstClr val="black"/>
                </a:solidFill>
              </a:rPr>
              <a:t>	leia (num) </a:t>
            </a:r>
          </a:p>
          <a:p>
            <a:r>
              <a:rPr lang="pt-BR" sz="2800" dirty="0">
                <a:solidFill>
                  <a:prstClr val="black"/>
                </a:solidFill>
              </a:rPr>
              <a:t>	dobro &lt;- 2 * num </a:t>
            </a:r>
          </a:p>
          <a:p>
            <a:r>
              <a:rPr lang="pt-BR" sz="2800" dirty="0">
                <a:solidFill>
                  <a:prstClr val="black"/>
                </a:solidFill>
              </a:rPr>
              <a:t>	Escreva (dobro) </a:t>
            </a:r>
          </a:p>
          <a:p>
            <a:r>
              <a:rPr lang="pt-BR" sz="2800" dirty="0">
                <a:solidFill>
                  <a:prstClr val="black"/>
                </a:solidFill>
              </a:rPr>
              <a:t>fim </a:t>
            </a:r>
          </a:p>
        </p:txBody>
      </p:sp>
    </p:spTree>
    <p:extLst>
      <p:ext uri="{BB962C8B-B14F-4D97-AF65-F5344CB8AC3E}">
        <p14:creationId xmlns:p14="http://schemas.microsoft.com/office/powerpoint/2010/main" val="2788111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539552" y="1860849"/>
            <a:ext cx="8064896" cy="2677656"/>
          </a:xfrm>
          <a:prstGeom prst="rect">
            <a:avLst/>
          </a:prstGeom>
        </p:spPr>
        <p:txBody>
          <a:bodyPr wrap="square">
            <a:spAutoFit/>
          </a:bodyPr>
          <a:lstStyle/>
          <a:p>
            <a:pPr algn="just"/>
            <a:r>
              <a:rPr lang="pt-BR" sz="2800" dirty="0">
                <a:solidFill>
                  <a:prstClr val="black"/>
                </a:solidFill>
              </a:rPr>
              <a:t>Podemos notar, que este exemplo possui praticamente as mesmas instruções do exemplo usado para representar o Fluxograma, onde agora neste tipo de algoritmo, precisamos realizar a </a:t>
            </a:r>
            <a:r>
              <a:rPr lang="pt-BR" sz="2800" dirty="0">
                <a:solidFill>
                  <a:prstClr val="black"/>
                </a:solidFill>
                <a:highlight>
                  <a:srgbClr val="FFFF00"/>
                </a:highlight>
              </a:rPr>
              <a:t>declaração das variáveis no início do código</a:t>
            </a:r>
            <a:r>
              <a:rPr lang="pt-BR" sz="2800" dirty="0">
                <a:solidFill>
                  <a:prstClr val="black"/>
                </a:solidFill>
              </a:rPr>
              <a:t>, além de utilizar comandos específicos para cada instrução. </a:t>
            </a:r>
          </a:p>
        </p:txBody>
      </p:sp>
    </p:spTree>
    <p:extLst>
      <p:ext uri="{BB962C8B-B14F-4D97-AF65-F5344CB8AC3E}">
        <p14:creationId xmlns:p14="http://schemas.microsoft.com/office/powerpoint/2010/main" val="33214319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512443" y="1484784"/>
            <a:ext cx="2547389" cy="3416320"/>
          </a:xfrm>
          <a:prstGeom prst="rect">
            <a:avLst/>
          </a:prstGeom>
        </p:spPr>
        <p:txBody>
          <a:bodyPr wrap="square">
            <a:spAutoFit/>
          </a:bodyPr>
          <a:lstStyle/>
          <a:p>
            <a:r>
              <a:rPr lang="pt-BR" dirty="0">
                <a:solidFill>
                  <a:srgbClr val="000000"/>
                </a:solidFill>
                <a:latin typeface="Verdana"/>
              </a:rPr>
              <a:t>Apenas fazendo uma relação entre as simbologias do Fluxograma e os comandos no Português Estruturado, este quadro mostra a tradução dos comandos entre as formas de Algoritmos: </a:t>
            </a:r>
            <a:endParaRPr lang="pt-BR" dirty="0">
              <a:solidFill>
                <a:prstClr val="black"/>
              </a:solidFill>
            </a:endParaRPr>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0850" t="22897" r="31821" b="20356"/>
          <a:stretch/>
        </p:blipFill>
        <p:spPr bwMode="auto">
          <a:xfrm>
            <a:off x="3059832" y="1419762"/>
            <a:ext cx="5998532" cy="5249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1124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494519" y="1556792"/>
            <a:ext cx="8325953" cy="830997"/>
          </a:xfrm>
          <a:prstGeom prst="rect">
            <a:avLst/>
          </a:prstGeom>
        </p:spPr>
        <p:txBody>
          <a:bodyPr wrap="square">
            <a:spAutoFit/>
          </a:bodyPr>
          <a:lstStyle/>
          <a:p>
            <a:r>
              <a:rPr lang="pt-BR" sz="2400" dirty="0">
                <a:solidFill>
                  <a:prstClr val="black"/>
                </a:solidFill>
              </a:rPr>
              <a:t>Alguns pontos devemos levar em consideração quando vamos escrever um algoritmo na forma de português estruturado: </a:t>
            </a:r>
          </a:p>
        </p:txBody>
      </p:sp>
      <p:sp>
        <p:nvSpPr>
          <p:cNvPr id="3" name="Retângulo 2"/>
          <p:cNvSpPr/>
          <p:nvPr/>
        </p:nvSpPr>
        <p:spPr>
          <a:xfrm>
            <a:off x="680349" y="2708920"/>
            <a:ext cx="3675627" cy="4124206"/>
          </a:xfrm>
          <a:prstGeom prst="rect">
            <a:avLst/>
          </a:prstGeom>
        </p:spPr>
        <p:txBody>
          <a:bodyPr wrap="square">
            <a:spAutoFit/>
          </a:bodyPr>
          <a:lstStyle/>
          <a:p>
            <a:r>
              <a:rPr lang="pt-BR" sz="2800" dirty="0">
                <a:solidFill>
                  <a:prstClr val="black"/>
                </a:solidFill>
              </a:rPr>
              <a:t>	</a:t>
            </a:r>
            <a:r>
              <a:rPr lang="pt-BR" sz="2800" dirty="0">
                <a:solidFill>
                  <a:srgbClr val="FF0000"/>
                </a:solidFill>
              </a:rPr>
              <a:t>VANTAGEM </a:t>
            </a:r>
          </a:p>
          <a:p>
            <a:r>
              <a:rPr lang="pt-BR" sz="2400" dirty="0">
                <a:solidFill>
                  <a:prstClr val="black"/>
                </a:solidFill>
              </a:rPr>
              <a:t>➢ Usa o português como base; </a:t>
            </a:r>
          </a:p>
          <a:p>
            <a:r>
              <a:rPr lang="pt-BR" sz="2400" dirty="0">
                <a:solidFill>
                  <a:prstClr val="black"/>
                </a:solidFill>
              </a:rPr>
              <a:t>➢ Pode-se definir quais e como os dados vão estar estruturados; </a:t>
            </a:r>
          </a:p>
          <a:p>
            <a:r>
              <a:rPr lang="pt-BR" sz="2400" dirty="0">
                <a:solidFill>
                  <a:prstClr val="black"/>
                </a:solidFill>
              </a:rPr>
              <a:t>➢ Passagem quase imediata do algoritmo para uma linguagem de programação qualquer.</a:t>
            </a:r>
            <a:r>
              <a:rPr lang="pt-BR" dirty="0">
                <a:solidFill>
                  <a:prstClr val="black"/>
                </a:solidFill>
              </a:rPr>
              <a:t>	</a:t>
            </a:r>
          </a:p>
        </p:txBody>
      </p:sp>
      <p:sp>
        <p:nvSpPr>
          <p:cNvPr id="5" name="Retângulo 4"/>
          <p:cNvSpPr/>
          <p:nvPr/>
        </p:nvSpPr>
        <p:spPr>
          <a:xfrm>
            <a:off x="4677207" y="2636912"/>
            <a:ext cx="4359289" cy="3539430"/>
          </a:xfrm>
          <a:prstGeom prst="rect">
            <a:avLst/>
          </a:prstGeom>
        </p:spPr>
        <p:txBody>
          <a:bodyPr wrap="square">
            <a:spAutoFit/>
          </a:bodyPr>
          <a:lstStyle/>
          <a:p>
            <a:r>
              <a:rPr lang="pt-BR" sz="2800" dirty="0">
                <a:solidFill>
                  <a:srgbClr val="FF0000"/>
                </a:solidFill>
              </a:rPr>
              <a:t>DESVANTAGENS </a:t>
            </a:r>
          </a:p>
          <a:p>
            <a:endParaRPr lang="pt-BR" sz="2800" dirty="0">
              <a:solidFill>
                <a:srgbClr val="FF0000"/>
              </a:solidFill>
            </a:endParaRPr>
          </a:p>
          <a:p>
            <a:r>
              <a:rPr lang="pt-BR" sz="2800" dirty="0">
                <a:solidFill>
                  <a:prstClr val="black"/>
                </a:solidFill>
              </a:rPr>
              <a:t>➢ Exige a definição de uma linguagem não real para trabalho; </a:t>
            </a:r>
          </a:p>
          <a:p>
            <a:r>
              <a:rPr lang="pt-BR" sz="2800" dirty="0">
                <a:solidFill>
                  <a:prstClr val="black"/>
                </a:solidFill>
              </a:rPr>
              <a:t>➢ Não padronizado. </a:t>
            </a:r>
          </a:p>
          <a:p>
            <a:r>
              <a:rPr lang="pt-BR" sz="2800" dirty="0">
                <a:solidFill>
                  <a:prstClr val="black"/>
                </a:solidFill>
              </a:rPr>
              <a:t>	</a:t>
            </a:r>
          </a:p>
          <a:p>
            <a:r>
              <a:rPr lang="pt-BR" sz="2800" dirty="0">
                <a:solidFill>
                  <a:prstClr val="black"/>
                </a:solidFill>
              </a:rPr>
              <a:t>	</a:t>
            </a:r>
          </a:p>
        </p:txBody>
      </p:sp>
      <p:cxnSp>
        <p:nvCxnSpPr>
          <p:cNvPr id="7" name="Conector reto 6"/>
          <p:cNvCxnSpPr/>
          <p:nvPr/>
        </p:nvCxnSpPr>
        <p:spPr>
          <a:xfrm>
            <a:off x="4499992" y="2636912"/>
            <a:ext cx="0" cy="3970318"/>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8796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5" name="Retângulo 4"/>
          <p:cNvSpPr/>
          <p:nvPr/>
        </p:nvSpPr>
        <p:spPr>
          <a:xfrm>
            <a:off x="683568" y="1412776"/>
            <a:ext cx="8280920" cy="1477328"/>
          </a:xfrm>
          <a:prstGeom prst="rect">
            <a:avLst/>
          </a:prstGeom>
        </p:spPr>
        <p:txBody>
          <a:bodyPr wrap="square">
            <a:spAutoFit/>
          </a:bodyPr>
          <a:lstStyle/>
          <a:p>
            <a:r>
              <a:rPr lang="pt-BR" dirty="0">
                <a:solidFill>
                  <a:prstClr val="black"/>
                </a:solidFill>
              </a:rPr>
              <a:t>A seguir estão alguns outros exemplos de algoritmos, escritos na forma de português estruturado. </a:t>
            </a:r>
          </a:p>
          <a:p>
            <a:r>
              <a:rPr lang="pt-BR" dirty="0">
                <a:solidFill>
                  <a:prstClr val="black"/>
                </a:solidFill>
              </a:rPr>
              <a:t>Neste exemplo a seguir, o usuário deverá digitar dois números inteiros, sendo que na sequencia será exibida uma mensagem informando o valor da soma entre os dois números digitados pelo usuário.  </a:t>
            </a:r>
          </a:p>
        </p:txBody>
      </p:sp>
      <p:pic>
        <p:nvPicPr>
          <p:cNvPr id="8" name="Imagem 7">
            <a:extLst>
              <a:ext uri="{FF2B5EF4-FFF2-40B4-BE49-F238E27FC236}">
                <a16:creationId xmlns:a16="http://schemas.microsoft.com/office/drawing/2014/main" id="{E8F5A43D-1AAB-170A-14FE-03F6BBE9BF51}"/>
              </a:ext>
            </a:extLst>
          </p:cNvPr>
          <p:cNvPicPr>
            <a:picLocks noChangeAspect="1"/>
          </p:cNvPicPr>
          <p:nvPr/>
        </p:nvPicPr>
        <p:blipFill rotWithShape="1">
          <a:blip r:embed="rId3"/>
          <a:srcRect r="11986"/>
          <a:stretch/>
        </p:blipFill>
        <p:spPr>
          <a:xfrm>
            <a:off x="1295636" y="2918740"/>
            <a:ext cx="7056784" cy="3734321"/>
          </a:xfrm>
          <a:prstGeom prst="rect">
            <a:avLst/>
          </a:prstGeom>
        </p:spPr>
      </p:pic>
      <p:sp>
        <p:nvSpPr>
          <p:cNvPr id="12" name="CaixaDeTexto 11">
            <a:extLst>
              <a:ext uri="{FF2B5EF4-FFF2-40B4-BE49-F238E27FC236}">
                <a16:creationId xmlns:a16="http://schemas.microsoft.com/office/drawing/2014/main" id="{3A19E1AA-D97B-991B-C1EF-FACE519E70F7}"/>
              </a:ext>
            </a:extLst>
          </p:cNvPr>
          <p:cNvSpPr txBox="1"/>
          <p:nvPr/>
        </p:nvSpPr>
        <p:spPr>
          <a:xfrm>
            <a:off x="7669276" y="6002868"/>
            <a:ext cx="764184" cy="369332"/>
          </a:xfrm>
          <a:prstGeom prst="rect">
            <a:avLst/>
          </a:prstGeom>
          <a:noFill/>
        </p:spPr>
        <p:txBody>
          <a:bodyPr wrap="square">
            <a:spAutoFit/>
          </a:bodyPr>
          <a:lstStyle/>
          <a:p>
            <a:r>
              <a:rPr lang="pt-BR" dirty="0" err="1"/>
              <a:t>Ex</a:t>
            </a:r>
            <a:r>
              <a:rPr lang="pt-BR" dirty="0"/>
              <a:t> 1-d</a:t>
            </a:r>
          </a:p>
        </p:txBody>
      </p:sp>
      <p:sp>
        <p:nvSpPr>
          <p:cNvPr id="13" name="CaixaDeTexto 12">
            <a:extLst>
              <a:ext uri="{FF2B5EF4-FFF2-40B4-BE49-F238E27FC236}">
                <a16:creationId xmlns:a16="http://schemas.microsoft.com/office/drawing/2014/main" id="{CF1190CD-3BC3-9125-D3CF-4FACC5F791AB}"/>
              </a:ext>
            </a:extLst>
          </p:cNvPr>
          <p:cNvSpPr txBox="1"/>
          <p:nvPr/>
        </p:nvSpPr>
        <p:spPr>
          <a:xfrm>
            <a:off x="7466272" y="6424160"/>
            <a:ext cx="1498216" cy="369332"/>
          </a:xfrm>
          <a:prstGeom prst="rect">
            <a:avLst/>
          </a:prstGeom>
          <a:noFill/>
        </p:spPr>
        <p:txBody>
          <a:bodyPr wrap="square">
            <a:spAutoFit/>
          </a:bodyPr>
          <a:lstStyle/>
          <a:p>
            <a:r>
              <a:rPr lang="pt-BR" dirty="0"/>
              <a:t>Algoritmo 1-d</a:t>
            </a:r>
          </a:p>
        </p:txBody>
      </p:sp>
    </p:spTree>
    <p:extLst>
      <p:ext uri="{BB962C8B-B14F-4D97-AF65-F5344CB8AC3E}">
        <p14:creationId xmlns:p14="http://schemas.microsoft.com/office/powerpoint/2010/main" val="3744711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494519" y="1556792"/>
            <a:ext cx="8325953" cy="646331"/>
          </a:xfrm>
          <a:prstGeom prst="rect">
            <a:avLst/>
          </a:prstGeom>
        </p:spPr>
        <p:txBody>
          <a:bodyPr wrap="square">
            <a:spAutoFit/>
          </a:bodyPr>
          <a:lstStyle/>
          <a:p>
            <a:r>
              <a:rPr lang="pt-BR" dirty="0">
                <a:solidFill>
                  <a:prstClr val="black"/>
                </a:solidFill>
              </a:rPr>
              <a:t>Neste próximo exemplo o usuário deverá digitar o nome e idade, sendo que na sequencia os dados digitados serão apresentados na tela. </a:t>
            </a:r>
          </a:p>
        </p:txBody>
      </p:sp>
      <p:pic>
        <p:nvPicPr>
          <p:cNvPr id="7" name="Imagem 6">
            <a:extLst>
              <a:ext uri="{FF2B5EF4-FFF2-40B4-BE49-F238E27FC236}">
                <a16:creationId xmlns:a16="http://schemas.microsoft.com/office/drawing/2014/main" id="{69FCE60C-4A3F-9845-9E7A-D9EB5CDD64D1}"/>
              </a:ext>
            </a:extLst>
          </p:cNvPr>
          <p:cNvPicPr>
            <a:picLocks noChangeAspect="1"/>
          </p:cNvPicPr>
          <p:nvPr/>
        </p:nvPicPr>
        <p:blipFill>
          <a:blip r:embed="rId3"/>
          <a:stretch>
            <a:fillRect/>
          </a:stretch>
        </p:blipFill>
        <p:spPr>
          <a:xfrm>
            <a:off x="689983" y="2454884"/>
            <a:ext cx="8130277" cy="3917316"/>
          </a:xfrm>
          <a:prstGeom prst="rect">
            <a:avLst/>
          </a:prstGeom>
        </p:spPr>
      </p:pic>
      <p:sp>
        <p:nvSpPr>
          <p:cNvPr id="8" name="CaixaDeTexto 7">
            <a:extLst>
              <a:ext uri="{FF2B5EF4-FFF2-40B4-BE49-F238E27FC236}">
                <a16:creationId xmlns:a16="http://schemas.microsoft.com/office/drawing/2014/main" id="{707646F8-291E-86DF-04D0-785094C61339}"/>
              </a:ext>
            </a:extLst>
          </p:cNvPr>
          <p:cNvSpPr txBox="1"/>
          <p:nvPr/>
        </p:nvSpPr>
        <p:spPr>
          <a:xfrm>
            <a:off x="7669276" y="6002868"/>
            <a:ext cx="764184" cy="369332"/>
          </a:xfrm>
          <a:prstGeom prst="rect">
            <a:avLst/>
          </a:prstGeom>
          <a:noFill/>
        </p:spPr>
        <p:txBody>
          <a:bodyPr wrap="square">
            <a:spAutoFit/>
          </a:bodyPr>
          <a:lstStyle/>
          <a:p>
            <a:r>
              <a:rPr lang="pt-BR" dirty="0" err="1"/>
              <a:t>Ex</a:t>
            </a:r>
            <a:r>
              <a:rPr lang="pt-BR" dirty="0"/>
              <a:t> 1-e</a:t>
            </a:r>
          </a:p>
        </p:txBody>
      </p:sp>
      <p:sp>
        <p:nvSpPr>
          <p:cNvPr id="10" name="CaixaDeTexto 9">
            <a:extLst>
              <a:ext uri="{FF2B5EF4-FFF2-40B4-BE49-F238E27FC236}">
                <a16:creationId xmlns:a16="http://schemas.microsoft.com/office/drawing/2014/main" id="{1FBA108A-6C5C-9069-BC28-E92E44C87B27}"/>
              </a:ext>
            </a:extLst>
          </p:cNvPr>
          <p:cNvSpPr txBox="1"/>
          <p:nvPr/>
        </p:nvSpPr>
        <p:spPr>
          <a:xfrm>
            <a:off x="7466272" y="6424160"/>
            <a:ext cx="1498216" cy="369332"/>
          </a:xfrm>
          <a:prstGeom prst="rect">
            <a:avLst/>
          </a:prstGeom>
          <a:noFill/>
        </p:spPr>
        <p:txBody>
          <a:bodyPr wrap="square">
            <a:spAutoFit/>
          </a:bodyPr>
          <a:lstStyle/>
          <a:p>
            <a:r>
              <a:rPr lang="pt-BR" dirty="0"/>
              <a:t>Algoritmo 1-e</a:t>
            </a:r>
          </a:p>
        </p:txBody>
      </p:sp>
    </p:spTree>
    <p:extLst>
      <p:ext uri="{BB962C8B-B14F-4D97-AF65-F5344CB8AC3E}">
        <p14:creationId xmlns:p14="http://schemas.microsoft.com/office/powerpoint/2010/main" val="953291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527679" y="1693059"/>
            <a:ext cx="8292793" cy="4832092"/>
          </a:xfrm>
          <a:prstGeom prst="rect">
            <a:avLst/>
          </a:prstGeom>
        </p:spPr>
        <p:txBody>
          <a:bodyPr wrap="square">
            <a:spAutoFit/>
          </a:bodyPr>
          <a:lstStyle/>
          <a:p>
            <a:r>
              <a:rPr lang="pt-BR" sz="2800" b="1" dirty="0">
                <a:solidFill>
                  <a:srgbClr val="FF0000"/>
                </a:solidFill>
              </a:rPr>
              <a:t>3 - CONSTANTES E VARIÁVEIS</a:t>
            </a:r>
          </a:p>
          <a:p>
            <a:endParaRPr lang="pt-BR" sz="2800" b="1" dirty="0">
              <a:solidFill>
                <a:prstClr val="black"/>
              </a:solidFill>
            </a:endParaRPr>
          </a:p>
          <a:p>
            <a:r>
              <a:rPr lang="pt-BR" sz="2800" dirty="0">
                <a:solidFill>
                  <a:prstClr val="black"/>
                </a:solidFill>
              </a:rPr>
              <a:t>Uma constante é responsável por armazenar um valor fixo em um espaço da memória, sendo que este valor que não se altera durante a execução do programa. </a:t>
            </a:r>
          </a:p>
          <a:p>
            <a:r>
              <a:rPr lang="pt-BR" sz="2800" dirty="0">
                <a:solidFill>
                  <a:prstClr val="black"/>
                </a:solidFill>
              </a:rPr>
              <a:t>Um exemplo clássico para uso de constante é em relação ao valor do PI . O valor fixo aproximado de PI é 3.14159265359. Sendo assim, em vez de sempre utilizarmos nas fórmulas o valor de PI, podemos definir uma constante que represente este valor durante a codificação. </a:t>
            </a:r>
            <a:r>
              <a:rPr lang="pt-BR" sz="2800" b="1" dirty="0">
                <a:solidFill>
                  <a:prstClr val="black"/>
                </a:solidFill>
              </a:rPr>
              <a:t> </a:t>
            </a:r>
            <a:endParaRPr lang="pt-BR" sz="2800" dirty="0">
              <a:solidFill>
                <a:prstClr val="black"/>
              </a:solidFill>
            </a:endParaRPr>
          </a:p>
        </p:txBody>
      </p:sp>
    </p:spTree>
    <p:extLst>
      <p:ext uri="{BB962C8B-B14F-4D97-AF65-F5344CB8AC3E}">
        <p14:creationId xmlns:p14="http://schemas.microsoft.com/office/powerpoint/2010/main" val="36369867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83568" y="1720840"/>
            <a:ext cx="8136904" cy="4832092"/>
          </a:xfrm>
          <a:prstGeom prst="rect">
            <a:avLst/>
          </a:prstGeom>
        </p:spPr>
        <p:txBody>
          <a:bodyPr wrap="square">
            <a:spAutoFit/>
          </a:bodyPr>
          <a:lstStyle/>
          <a:p>
            <a:pPr algn="just"/>
            <a:r>
              <a:rPr lang="pt-BR" sz="2800" dirty="0">
                <a:solidFill>
                  <a:prstClr val="black"/>
                </a:solidFill>
              </a:rPr>
              <a:t>Variável é um recurso utilizado nos programas computacionais para armazenar e recuperar dados, ou seja, é simplesmente um espaço na memória que reservamos atribuindo um nome, para que possamos organizar os dados à serem manipulados pelo programa. Por exemplo, podemos criar uma variável chamada “idade” para armazenar a idade de uma pessoa. Seria como você ter uma gaveta de escritório com repartições, onde a gaveta em si, seria a memória e cada repartição uma variável para armazenar algum objeto. </a:t>
            </a:r>
          </a:p>
        </p:txBody>
      </p:sp>
    </p:spTree>
    <p:extLst>
      <p:ext uri="{BB962C8B-B14F-4D97-AF65-F5344CB8AC3E}">
        <p14:creationId xmlns:p14="http://schemas.microsoft.com/office/powerpoint/2010/main" val="8875289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pic>
        <p:nvPicPr>
          <p:cNvPr id="7" name="Imagem 6">
            <a:extLst>
              <a:ext uri="{FF2B5EF4-FFF2-40B4-BE49-F238E27FC236}">
                <a16:creationId xmlns:a16="http://schemas.microsoft.com/office/drawing/2014/main" id="{A1B41A99-5D23-4C00-B261-13C2529BBC32}"/>
              </a:ext>
            </a:extLst>
          </p:cNvPr>
          <p:cNvPicPr>
            <a:picLocks noChangeAspect="1"/>
          </p:cNvPicPr>
          <p:nvPr/>
        </p:nvPicPr>
        <p:blipFill rotWithShape="1">
          <a:blip r:embed="rId3"/>
          <a:srcRect l="17818" t="15545" r="20940" b="21806"/>
          <a:stretch/>
        </p:blipFill>
        <p:spPr>
          <a:xfrm>
            <a:off x="467544" y="1853952"/>
            <a:ext cx="7992888" cy="4599384"/>
          </a:xfrm>
          <a:prstGeom prst="rect">
            <a:avLst/>
          </a:prstGeom>
        </p:spPr>
      </p:pic>
    </p:spTree>
    <p:extLst>
      <p:ext uri="{BB962C8B-B14F-4D97-AF65-F5344CB8AC3E}">
        <p14:creationId xmlns:p14="http://schemas.microsoft.com/office/powerpoint/2010/main" val="116731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2361947"/>
            <a:ext cx="7560840" cy="1754326"/>
          </a:xfrm>
          <a:prstGeom prst="rect">
            <a:avLst/>
          </a:prstGeom>
        </p:spPr>
        <p:txBody>
          <a:bodyPr wrap="square">
            <a:spAutoFit/>
          </a:bodyPr>
          <a:lstStyle/>
          <a:p>
            <a:r>
              <a:rPr lang="pt-BR" sz="3200" b="1" dirty="0">
                <a:solidFill>
                  <a:srgbClr val="FF0000"/>
                </a:solidFill>
              </a:rPr>
              <a:t>Objetivos da disciplina</a:t>
            </a:r>
          </a:p>
          <a:p>
            <a:pPr algn="just"/>
            <a:endParaRPr lang="pt-BR" sz="2000" dirty="0">
              <a:solidFill>
                <a:prstClr val="black"/>
              </a:solidFill>
            </a:endParaRPr>
          </a:p>
          <a:p>
            <a:pPr algn="just"/>
            <a:r>
              <a:rPr lang="pt-BR" sz="2000" dirty="0">
                <a:solidFill>
                  <a:prstClr val="black"/>
                </a:solidFill>
              </a:rPr>
              <a:t> </a:t>
            </a:r>
            <a:r>
              <a:rPr lang="pt-BR" sz="2800" dirty="0">
                <a:solidFill>
                  <a:prstClr val="black"/>
                </a:solidFill>
              </a:rPr>
              <a:t>Analisar problemas computacionais  e projetar soluções por meio da construção de algoritmos</a:t>
            </a:r>
            <a:endParaRPr lang="pt-BR" sz="2800" b="1" dirty="0">
              <a:solidFill>
                <a:srgbClr val="FF0000"/>
              </a:solidFill>
            </a:endParaRPr>
          </a:p>
        </p:txBody>
      </p:sp>
    </p:spTree>
    <p:extLst>
      <p:ext uri="{BB962C8B-B14F-4D97-AF65-F5344CB8AC3E}">
        <p14:creationId xmlns:p14="http://schemas.microsoft.com/office/powerpoint/2010/main" val="11118020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589043" y="1289360"/>
            <a:ext cx="8325953" cy="3970318"/>
          </a:xfrm>
          <a:prstGeom prst="rect">
            <a:avLst/>
          </a:prstGeom>
        </p:spPr>
        <p:txBody>
          <a:bodyPr wrap="square">
            <a:spAutoFit/>
          </a:bodyPr>
          <a:lstStyle/>
          <a:p>
            <a:pPr algn="just"/>
            <a:r>
              <a:rPr lang="pt-BR" sz="2800" dirty="0">
                <a:solidFill>
                  <a:prstClr val="black"/>
                </a:solidFill>
              </a:rPr>
              <a:t>Quando declaramos uma variável em um programa, devemos especificar que tipo de dado que será armazenado. Por exemplo, a variável “idade” citada anteriormente, somente poderá receber números inteiros, portanto deve ser declarada como sendo do tipo “inteiro”. Uma variável “valor”, como está representando um espaço para armazenar número com casas decimais, deve ser declarada como sendo do tipo “real”. </a:t>
            </a:r>
          </a:p>
        </p:txBody>
      </p:sp>
    </p:spTree>
    <p:extLst>
      <p:ext uri="{BB962C8B-B14F-4D97-AF65-F5344CB8AC3E}">
        <p14:creationId xmlns:p14="http://schemas.microsoft.com/office/powerpoint/2010/main" val="1702718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650280"/>
            <a:ext cx="8325953" cy="4154984"/>
          </a:xfrm>
          <a:prstGeom prst="rect">
            <a:avLst/>
          </a:prstGeom>
        </p:spPr>
        <p:txBody>
          <a:bodyPr wrap="square">
            <a:spAutoFit/>
          </a:bodyPr>
          <a:lstStyle/>
          <a:p>
            <a:pPr algn="just"/>
            <a:r>
              <a:rPr lang="pt-BR" sz="2400" dirty="0">
                <a:solidFill>
                  <a:prstClr val="black"/>
                </a:solidFill>
              </a:rPr>
              <a:t>Vale ressaltar que a declaração do tipo, vai depender da Linguagem de Programação que está sendo utilizada, como por exemplo, </a:t>
            </a:r>
            <a:r>
              <a:rPr lang="pt-BR" sz="2400" dirty="0">
                <a:solidFill>
                  <a:srgbClr val="FF0000"/>
                </a:solidFill>
              </a:rPr>
              <a:t>Linguagem C, C# e Java </a:t>
            </a:r>
            <a:r>
              <a:rPr lang="pt-BR" sz="2400" dirty="0">
                <a:solidFill>
                  <a:prstClr val="black"/>
                </a:solidFill>
              </a:rPr>
              <a:t>deve ser especificado o tipo de dados, já em </a:t>
            </a:r>
            <a:r>
              <a:rPr lang="pt-BR" sz="2400" dirty="0">
                <a:solidFill>
                  <a:srgbClr val="FF0000"/>
                </a:solidFill>
              </a:rPr>
              <a:t>PHP, ASP e </a:t>
            </a:r>
            <a:r>
              <a:rPr lang="pt-BR" sz="2400" dirty="0" err="1">
                <a:solidFill>
                  <a:srgbClr val="FF0000"/>
                </a:solidFill>
              </a:rPr>
              <a:t>JavaScript</a:t>
            </a:r>
            <a:r>
              <a:rPr lang="pt-BR" sz="2400" dirty="0">
                <a:solidFill>
                  <a:srgbClr val="FF0000"/>
                </a:solidFill>
              </a:rPr>
              <a:t> </a:t>
            </a:r>
            <a:r>
              <a:rPr lang="pt-BR" sz="2400" dirty="0">
                <a:solidFill>
                  <a:prstClr val="black"/>
                </a:solidFill>
              </a:rPr>
              <a:t>não é necessário. </a:t>
            </a:r>
          </a:p>
          <a:p>
            <a:pPr algn="just"/>
            <a:r>
              <a:rPr lang="pt-BR" sz="2400" dirty="0">
                <a:solidFill>
                  <a:prstClr val="black"/>
                </a:solidFill>
              </a:rPr>
              <a:t>	Chamamos este espaço alocado na memória de variável, porque o valor armazenado neste espaço de memória pode ser alterado ao longo do tempo, ou seja, o valor ali alocado é “variável” ao longo do tempo. Diferente das constantes, que é um espaço reservado na memória para armazenar um valor que não muda com o tempo. Por exemplo, o valor PI (3.14159265359…) que nunca vai mudar. </a:t>
            </a:r>
          </a:p>
        </p:txBody>
      </p:sp>
    </p:spTree>
    <p:extLst>
      <p:ext uri="{BB962C8B-B14F-4D97-AF65-F5344CB8AC3E}">
        <p14:creationId xmlns:p14="http://schemas.microsoft.com/office/powerpoint/2010/main" val="23691990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556792"/>
            <a:ext cx="8325953" cy="3970318"/>
          </a:xfrm>
          <a:prstGeom prst="rect">
            <a:avLst/>
          </a:prstGeom>
        </p:spPr>
        <p:txBody>
          <a:bodyPr wrap="square">
            <a:spAutoFit/>
          </a:bodyPr>
          <a:lstStyle/>
          <a:p>
            <a:pPr algn="just"/>
            <a:r>
              <a:rPr lang="pt-BR" sz="2800" dirty="0">
                <a:solidFill>
                  <a:prstClr val="black"/>
                </a:solidFill>
              </a:rPr>
              <a:t>No exemplo a seguir, está sendo definida uma constante chamada P identificada no início do algoritmo e, posteriormente, usada para realizar uma operação de multiplicação. Portanto, lembre-se que constantes e variáveis são espaços de memória reservados para o tipo de dado que você deseja trabalhar. Constantes são valores fixos que você utilizará em seu programa e variáveis são valores que precisam variar durante o tempo de execução do seu programa. </a:t>
            </a:r>
          </a:p>
        </p:txBody>
      </p:sp>
    </p:spTree>
    <p:extLst>
      <p:ext uri="{BB962C8B-B14F-4D97-AF65-F5344CB8AC3E}">
        <p14:creationId xmlns:p14="http://schemas.microsoft.com/office/powerpoint/2010/main" val="3752204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pic>
        <p:nvPicPr>
          <p:cNvPr id="6" name="Imagem 5">
            <a:extLst>
              <a:ext uri="{FF2B5EF4-FFF2-40B4-BE49-F238E27FC236}">
                <a16:creationId xmlns:a16="http://schemas.microsoft.com/office/drawing/2014/main" id="{55FB545D-BDAD-05A9-F014-47FE85845B30}"/>
              </a:ext>
            </a:extLst>
          </p:cNvPr>
          <p:cNvPicPr>
            <a:picLocks noGrp="1" noRot="1" noChangeAspect="1" noMove="1" noResize="1" noEditPoints="1" noAdjustHandles="1" noChangeArrowheads="1" noChangeShapeType="1" noCrop="1"/>
          </p:cNvPicPr>
          <p:nvPr/>
        </p:nvPicPr>
        <p:blipFill>
          <a:blip r:embed="rId3"/>
          <a:stretch>
            <a:fillRect/>
          </a:stretch>
        </p:blipFill>
        <p:spPr>
          <a:xfrm>
            <a:off x="179511" y="1700808"/>
            <a:ext cx="7017599" cy="4685109"/>
          </a:xfrm>
          <a:prstGeom prst="rect">
            <a:avLst/>
          </a:prstGeom>
        </p:spPr>
      </p:pic>
      <p:sp>
        <p:nvSpPr>
          <p:cNvPr id="7" name="CaixaDeTexto 6">
            <a:extLst>
              <a:ext uri="{FF2B5EF4-FFF2-40B4-BE49-F238E27FC236}">
                <a16:creationId xmlns:a16="http://schemas.microsoft.com/office/drawing/2014/main" id="{BF5F4FB1-8A03-ED9B-A350-3ED79541569F}"/>
              </a:ext>
            </a:extLst>
          </p:cNvPr>
          <p:cNvSpPr txBox="1"/>
          <p:nvPr/>
        </p:nvSpPr>
        <p:spPr>
          <a:xfrm>
            <a:off x="5580112" y="2060848"/>
            <a:ext cx="2736304" cy="1477328"/>
          </a:xfrm>
          <a:prstGeom prst="rect">
            <a:avLst/>
          </a:prstGeom>
          <a:noFill/>
        </p:spPr>
        <p:txBody>
          <a:bodyPr wrap="square" rtlCol="0">
            <a:spAutoFit/>
          </a:bodyPr>
          <a:lstStyle/>
          <a:p>
            <a:r>
              <a:rPr lang="pt-BR" dirty="0"/>
              <a:t>Pode substituir a variável “P” por “Pi” , pois Pi e uma variável do sistema que já vem com um valor pré-definido </a:t>
            </a:r>
          </a:p>
        </p:txBody>
      </p:sp>
      <p:pic>
        <p:nvPicPr>
          <p:cNvPr id="10" name="Imagem 9">
            <a:extLst>
              <a:ext uri="{FF2B5EF4-FFF2-40B4-BE49-F238E27FC236}">
                <a16:creationId xmlns:a16="http://schemas.microsoft.com/office/drawing/2014/main" id="{8E2E3A9B-F177-94C3-1BB8-22CD88257F4A}"/>
              </a:ext>
            </a:extLst>
          </p:cNvPr>
          <p:cNvPicPr>
            <a:picLocks noChangeAspect="1"/>
          </p:cNvPicPr>
          <p:nvPr/>
        </p:nvPicPr>
        <p:blipFill>
          <a:blip r:embed="rId4"/>
          <a:stretch>
            <a:fillRect/>
          </a:stretch>
        </p:blipFill>
        <p:spPr>
          <a:xfrm>
            <a:off x="6206371" y="4104585"/>
            <a:ext cx="1981477" cy="863930"/>
          </a:xfrm>
          <a:prstGeom prst="rect">
            <a:avLst/>
          </a:prstGeom>
        </p:spPr>
      </p:pic>
      <p:sp>
        <p:nvSpPr>
          <p:cNvPr id="11" name="Retângulo 10">
            <a:extLst>
              <a:ext uri="{FF2B5EF4-FFF2-40B4-BE49-F238E27FC236}">
                <a16:creationId xmlns:a16="http://schemas.microsoft.com/office/drawing/2014/main" id="{FA743C1E-462E-B713-3901-1D0BD52328EB}"/>
              </a:ext>
            </a:extLst>
          </p:cNvPr>
          <p:cNvSpPr/>
          <p:nvPr/>
        </p:nvSpPr>
        <p:spPr>
          <a:xfrm>
            <a:off x="5508104" y="2018457"/>
            <a:ext cx="2808312" cy="15326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 name="Conector: Angulado 12">
            <a:extLst>
              <a:ext uri="{FF2B5EF4-FFF2-40B4-BE49-F238E27FC236}">
                <a16:creationId xmlns:a16="http://schemas.microsoft.com/office/drawing/2014/main" id="{03B9A893-D440-A1CA-1C6F-6C7F7810B6F3}"/>
              </a:ext>
            </a:extLst>
          </p:cNvPr>
          <p:cNvCxnSpPr/>
          <p:nvPr/>
        </p:nvCxnSpPr>
        <p:spPr>
          <a:xfrm flipV="1">
            <a:off x="1763688" y="2699792"/>
            <a:ext cx="3744416" cy="2601416"/>
          </a:xfrm>
          <a:prstGeom prst="bentConnector3">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5" name="Conector de Seta Reta 14">
            <a:extLst>
              <a:ext uri="{FF2B5EF4-FFF2-40B4-BE49-F238E27FC236}">
                <a16:creationId xmlns:a16="http://schemas.microsoft.com/office/drawing/2014/main" id="{CCEC94DC-AA96-72A8-1F65-FDD862652611}"/>
              </a:ext>
            </a:extLst>
          </p:cNvPr>
          <p:cNvCxnSpPr/>
          <p:nvPr/>
        </p:nvCxnSpPr>
        <p:spPr>
          <a:xfrm>
            <a:off x="6948264" y="3645024"/>
            <a:ext cx="0" cy="72008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CaixaDeTexto 15">
            <a:extLst>
              <a:ext uri="{FF2B5EF4-FFF2-40B4-BE49-F238E27FC236}">
                <a16:creationId xmlns:a16="http://schemas.microsoft.com/office/drawing/2014/main" id="{17CA56A7-E38E-53A9-C22D-A952CE16DCC4}"/>
              </a:ext>
            </a:extLst>
          </p:cNvPr>
          <p:cNvSpPr txBox="1"/>
          <p:nvPr/>
        </p:nvSpPr>
        <p:spPr>
          <a:xfrm>
            <a:off x="7669276" y="6002868"/>
            <a:ext cx="764184" cy="369332"/>
          </a:xfrm>
          <a:prstGeom prst="rect">
            <a:avLst/>
          </a:prstGeom>
          <a:noFill/>
        </p:spPr>
        <p:txBody>
          <a:bodyPr wrap="square">
            <a:spAutoFit/>
          </a:bodyPr>
          <a:lstStyle/>
          <a:p>
            <a:r>
              <a:rPr lang="pt-BR" dirty="0" err="1"/>
              <a:t>Ex</a:t>
            </a:r>
            <a:r>
              <a:rPr lang="pt-BR" dirty="0"/>
              <a:t> 1-f</a:t>
            </a:r>
          </a:p>
        </p:txBody>
      </p:sp>
      <p:sp>
        <p:nvSpPr>
          <p:cNvPr id="17" name="CaixaDeTexto 16">
            <a:extLst>
              <a:ext uri="{FF2B5EF4-FFF2-40B4-BE49-F238E27FC236}">
                <a16:creationId xmlns:a16="http://schemas.microsoft.com/office/drawing/2014/main" id="{3E9DF06A-3E8D-20A0-5990-F14B1C3343E3}"/>
              </a:ext>
            </a:extLst>
          </p:cNvPr>
          <p:cNvSpPr txBox="1"/>
          <p:nvPr/>
        </p:nvSpPr>
        <p:spPr>
          <a:xfrm>
            <a:off x="7466272" y="6424160"/>
            <a:ext cx="1498216" cy="369332"/>
          </a:xfrm>
          <a:prstGeom prst="rect">
            <a:avLst/>
          </a:prstGeom>
          <a:noFill/>
        </p:spPr>
        <p:txBody>
          <a:bodyPr wrap="square">
            <a:spAutoFit/>
          </a:bodyPr>
          <a:lstStyle/>
          <a:p>
            <a:r>
              <a:rPr lang="pt-BR" dirty="0"/>
              <a:t>Algoritmo 1-f</a:t>
            </a:r>
          </a:p>
        </p:txBody>
      </p:sp>
    </p:spTree>
    <p:extLst>
      <p:ext uri="{BB962C8B-B14F-4D97-AF65-F5344CB8AC3E}">
        <p14:creationId xmlns:p14="http://schemas.microsoft.com/office/powerpoint/2010/main" val="1244363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556792"/>
            <a:ext cx="8541977" cy="3970318"/>
          </a:xfrm>
          <a:prstGeom prst="rect">
            <a:avLst/>
          </a:prstGeom>
        </p:spPr>
        <p:txBody>
          <a:bodyPr wrap="square">
            <a:spAutoFit/>
          </a:bodyPr>
          <a:lstStyle/>
          <a:p>
            <a:r>
              <a:rPr lang="pt-BR" sz="2800" dirty="0">
                <a:solidFill>
                  <a:prstClr val="black"/>
                </a:solidFill>
              </a:rPr>
              <a:t>Algumas regras para declaração de variáveis: </a:t>
            </a:r>
          </a:p>
          <a:p>
            <a:r>
              <a:rPr lang="pt-BR" sz="2800" dirty="0">
                <a:solidFill>
                  <a:prstClr val="black"/>
                </a:solidFill>
              </a:rPr>
              <a:t>➢ Não deve começar com número ou caracteres especiais, exceto “_” (underline) </a:t>
            </a:r>
          </a:p>
          <a:p>
            <a:r>
              <a:rPr lang="pt-BR" sz="2800" dirty="0">
                <a:solidFill>
                  <a:prstClr val="black"/>
                </a:solidFill>
              </a:rPr>
              <a:t>➢ Não deve possuir espaços em branco </a:t>
            </a:r>
          </a:p>
          <a:p>
            <a:r>
              <a:rPr lang="pt-BR" sz="2800" dirty="0">
                <a:solidFill>
                  <a:prstClr val="black"/>
                </a:solidFill>
              </a:rPr>
              <a:t>➢ Não deve conter caracteres especiais, exceto “_” (underline) </a:t>
            </a:r>
          </a:p>
          <a:p>
            <a:r>
              <a:rPr lang="pt-BR" sz="2800" dirty="0">
                <a:solidFill>
                  <a:prstClr val="black"/>
                </a:solidFill>
              </a:rPr>
              <a:t>➢Não deve conter nenhum tipo de acentuação</a:t>
            </a:r>
          </a:p>
          <a:p>
            <a:r>
              <a:rPr lang="pt-BR" sz="2800" dirty="0">
                <a:solidFill>
                  <a:prstClr val="black"/>
                </a:solidFill>
              </a:rPr>
              <a:t>➢</a:t>
            </a:r>
            <a:r>
              <a:rPr lang="pt-BR" sz="2800" b="0" i="0" dirty="0">
                <a:solidFill>
                  <a:srgbClr val="000000"/>
                </a:solidFill>
                <a:effectLst/>
                <a:latin typeface="Verdana" panose="020B0604030504040204" pitchFamily="34" charset="0"/>
              </a:rPr>
              <a:t> </a:t>
            </a:r>
            <a:r>
              <a:rPr lang="pt-BR" sz="2800" dirty="0">
                <a:solidFill>
                  <a:prstClr val="black"/>
                </a:solidFill>
              </a:rPr>
              <a:t>Não podem ser uma palavra reservada da linguagem de programação Ex.(Escreva, var, inicio, para etc.)</a:t>
            </a:r>
          </a:p>
        </p:txBody>
      </p:sp>
    </p:spTree>
    <p:extLst>
      <p:ext uri="{BB962C8B-B14F-4D97-AF65-F5344CB8AC3E}">
        <p14:creationId xmlns:p14="http://schemas.microsoft.com/office/powerpoint/2010/main" val="16461617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8" y="1289312"/>
            <a:ext cx="8181937" cy="3108543"/>
          </a:xfrm>
          <a:prstGeom prst="rect">
            <a:avLst/>
          </a:prstGeom>
        </p:spPr>
        <p:txBody>
          <a:bodyPr wrap="square">
            <a:spAutoFit/>
          </a:bodyPr>
          <a:lstStyle/>
          <a:p>
            <a:r>
              <a:rPr lang="pt-BR" sz="2800" dirty="0">
                <a:solidFill>
                  <a:prstClr val="black"/>
                </a:solidFill>
              </a:rPr>
              <a:t>➢ O nome deve representar o dado a ser armazenado no programa </a:t>
            </a:r>
          </a:p>
          <a:p>
            <a:r>
              <a:rPr lang="pt-BR" sz="2800" dirty="0">
                <a:solidFill>
                  <a:prstClr val="black"/>
                </a:solidFill>
              </a:rPr>
              <a:t>➢ Usar maiúsculas e minúsculas para separar palavras: "</a:t>
            </a:r>
            <a:r>
              <a:rPr lang="pt-BR" sz="2800" dirty="0" err="1">
                <a:solidFill>
                  <a:prstClr val="black"/>
                </a:solidFill>
              </a:rPr>
              <a:t>numeroDePortas</a:t>
            </a:r>
            <a:r>
              <a:rPr lang="pt-BR" sz="2800" dirty="0">
                <a:solidFill>
                  <a:prstClr val="black"/>
                </a:solidFill>
              </a:rPr>
              <a:t>" </a:t>
            </a:r>
          </a:p>
          <a:p>
            <a:r>
              <a:rPr lang="pt-BR" sz="2800" dirty="0">
                <a:solidFill>
                  <a:prstClr val="black"/>
                </a:solidFill>
              </a:rPr>
              <a:t>➢ Letras maiúsculas e minúsculas são consideradas caracteres diferentes (não em todas as Linguagens de Programação) </a:t>
            </a:r>
          </a:p>
        </p:txBody>
      </p:sp>
    </p:spTree>
    <p:extLst>
      <p:ext uri="{BB962C8B-B14F-4D97-AF65-F5344CB8AC3E}">
        <p14:creationId xmlns:p14="http://schemas.microsoft.com/office/powerpoint/2010/main" val="30791170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844824"/>
            <a:ext cx="8325953" cy="3108543"/>
          </a:xfrm>
          <a:prstGeom prst="rect">
            <a:avLst/>
          </a:prstGeom>
        </p:spPr>
        <p:txBody>
          <a:bodyPr wrap="square">
            <a:spAutoFit/>
          </a:bodyPr>
          <a:lstStyle/>
          <a:p>
            <a:r>
              <a:rPr lang="pt-BR" sz="2800" dirty="0">
                <a:solidFill>
                  <a:prstClr val="black"/>
                </a:solidFill>
              </a:rPr>
              <a:t>Para constantes geralmente são usadas palavras escritas com todos os caracteres maiúsculos. </a:t>
            </a:r>
          </a:p>
          <a:p>
            <a:r>
              <a:rPr lang="pt-BR" sz="2800" dirty="0">
                <a:solidFill>
                  <a:prstClr val="black"/>
                </a:solidFill>
              </a:rPr>
              <a:t>Palavras reservadas são palavras que já têm um sentido para a linguagem e não podem ser utilizadas para nomear variáveis, constantes ou o próprio algoritmo. Essas palavras são os comandos, tipos de dados, funções, entre outros recursos. </a:t>
            </a:r>
          </a:p>
        </p:txBody>
      </p:sp>
      <p:sp>
        <p:nvSpPr>
          <p:cNvPr id="14" name="Straight Connector 13">
            <a:extLst>
              <a:ext uri="{FF2B5EF4-FFF2-40B4-BE49-F238E27FC236}">
                <a16:creationId xmlns:a16="http://schemas.microsoft.com/office/drawing/2014/main" id="{82917A4E-872A-46E1-8394-4BDF157DF987}"/>
              </a:ext>
            </a:extLst>
          </p:cNvPr>
          <p:cNvSpPr/>
          <p:nvPr/>
        </p:nvSpPr>
        <p:spPr>
          <a:xfrm flipV="1">
            <a:off x="1331640" y="2284558"/>
            <a:ext cx="7317841" cy="17986"/>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3" name="Conector recto 12">
            <a:extLst>
              <a:ext uri="{FF2B5EF4-FFF2-40B4-BE49-F238E27FC236}">
                <a16:creationId xmlns:a16="http://schemas.microsoft.com/office/drawing/2014/main" id="{BF0D4472-C224-449A-B955-B328AC7E456B}"/>
              </a:ext>
            </a:extLst>
          </p:cNvPr>
          <p:cNvSpPr/>
          <p:nvPr/>
        </p:nvSpPr>
        <p:spPr>
          <a:xfrm>
            <a:off x="574451" y="2708920"/>
            <a:ext cx="530352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2" name="Straight Connector 11">
            <a:extLst>
              <a:ext uri="{FF2B5EF4-FFF2-40B4-BE49-F238E27FC236}">
                <a16:creationId xmlns:a16="http://schemas.microsoft.com/office/drawing/2014/main" id="{CA725A26-0F94-4908-8BF7-E6ADA4786C48}"/>
              </a:ext>
            </a:extLst>
          </p:cNvPr>
          <p:cNvSpPr/>
          <p:nvPr/>
        </p:nvSpPr>
        <p:spPr>
          <a:xfrm>
            <a:off x="574451" y="4915388"/>
            <a:ext cx="5120640" cy="0"/>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1" name="Conector recto 10">
            <a:extLst>
              <a:ext uri="{FF2B5EF4-FFF2-40B4-BE49-F238E27FC236}">
                <a16:creationId xmlns:a16="http://schemas.microsoft.com/office/drawing/2014/main" id="{DABCAA8A-4B40-4B92-AF5A-5F6562E00B60}"/>
              </a:ext>
            </a:extLst>
          </p:cNvPr>
          <p:cNvSpPr/>
          <p:nvPr/>
        </p:nvSpPr>
        <p:spPr>
          <a:xfrm>
            <a:off x="3226210" y="4437111"/>
            <a:ext cx="4298117" cy="42269"/>
          </a:xfrm>
          <a:prstGeom prst="line">
            <a:avLst/>
          </a:prstGeom>
          <a:solidFill>
            <a:srgbClr val="000000">
              <a:alpha val="5000"/>
            </a:srgbClr>
          </a:solidFill>
          <a:ln w="180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Tree>
    <p:extLst>
      <p:ext uri="{BB962C8B-B14F-4D97-AF65-F5344CB8AC3E}">
        <p14:creationId xmlns:p14="http://schemas.microsoft.com/office/powerpoint/2010/main" val="12473096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556793"/>
            <a:ext cx="8325953" cy="3970318"/>
          </a:xfrm>
          <a:prstGeom prst="rect">
            <a:avLst/>
          </a:prstGeom>
        </p:spPr>
        <p:txBody>
          <a:bodyPr wrap="square">
            <a:spAutoFit/>
          </a:bodyPr>
          <a:lstStyle/>
          <a:p>
            <a:r>
              <a:rPr lang="pt-BR" sz="2800" b="1" dirty="0">
                <a:solidFill>
                  <a:srgbClr val="FF0000"/>
                </a:solidFill>
              </a:rPr>
              <a:t>4 - TIPOS DE DADOS </a:t>
            </a:r>
            <a:endParaRPr lang="pt-BR" sz="2800" dirty="0">
              <a:solidFill>
                <a:srgbClr val="FF0000"/>
              </a:solidFill>
            </a:endParaRPr>
          </a:p>
          <a:p>
            <a:pPr algn="just"/>
            <a:r>
              <a:rPr lang="pt-BR" sz="2800" dirty="0">
                <a:solidFill>
                  <a:prstClr val="black"/>
                </a:solidFill>
              </a:rPr>
              <a:t>Ao armazenarmos variáveis na memória do computador, precisamos dizer que tipo elas são, para que seja reservado o espaço adequado, onde cada tipo define os valores que a variável pode armazenar e cada tipo ocupa uma certa quantidade de memória. Os tipos de dados influenciam na forma como o algoritmo irá trabalhar, o desempenho do algoritmo e o seu consumo de memória. </a:t>
            </a:r>
          </a:p>
        </p:txBody>
      </p:sp>
    </p:spTree>
    <p:extLst>
      <p:ext uri="{BB962C8B-B14F-4D97-AF65-F5344CB8AC3E}">
        <p14:creationId xmlns:p14="http://schemas.microsoft.com/office/powerpoint/2010/main" val="4852013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556792"/>
            <a:ext cx="8325953" cy="4401205"/>
          </a:xfrm>
          <a:prstGeom prst="rect">
            <a:avLst/>
          </a:prstGeom>
        </p:spPr>
        <p:txBody>
          <a:bodyPr wrap="square">
            <a:spAutoFit/>
          </a:bodyPr>
          <a:lstStyle/>
          <a:p>
            <a:pPr algn="just"/>
            <a:r>
              <a:rPr lang="pt-BR" sz="2800" dirty="0">
                <a:solidFill>
                  <a:prstClr val="black"/>
                </a:solidFill>
              </a:rPr>
              <a:t>Por questões de performance e armazenamento, é necessário que as variáveis quando forem declaradas, sejam identificadas com o tipo correto de acordo com o contexto do programa, para que possa ter um melhor aproveitamento dos recursos (memória e processamento). </a:t>
            </a:r>
          </a:p>
          <a:p>
            <a:pPr algn="just"/>
            <a:r>
              <a:rPr lang="pt-BR" sz="2800" dirty="0">
                <a:solidFill>
                  <a:prstClr val="black"/>
                </a:solidFill>
              </a:rPr>
              <a:t>Estes tipos de dados listados a seguir, são usados para representação em Português Estruturado. Já em Linguagens de Programação possuem nomes específicos. </a:t>
            </a:r>
          </a:p>
        </p:txBody>
      </p:sp>
    </p:spTree>
    <p:extLst>
      <p:ext uri="{BB962C8B-B14F-4D97-AF65-F5344CB8AC3E}">
        <p14:creationId xmlns:p14="http://schemas.microsoft.com/office/powerpoint/2010/main" val="20028613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323528" y="1618922"/>
            <a:ext cx="8640960" cy="3970318"/>
          </a:xfrm>
          <a:prstGeom prst="rect">
            <a:avLst/>
          </a:prstGeom>
        </p:spPr>
        <p:txBody>
          <a:bodyPr wrap="square">
            <a:spAutoFit/>
          </a:bodyPr>
          <a:lstStyle/>
          <a:p>
            <a:r>
              <a:rPr lang="pt-BR" sz="2800" dirty="0">
                <a:solidFill>
                  <a:prstClr val="black"/>
                </a:solidFill>
              </a:rPr>
              <a:t>➢ </a:t>
            </a:r>
            <a:r>
              <a:rPr lang="pt-BR" sz="2800" b="1" dirty="0">
                <a:solidFill>
                  <a:prstClr val="black"/>
                </a:solidFill>
              </a:rPr>
              <a:t>INTEIRO: </a:t>
            </a:r>
            <a:r>
              <a:rPr lang="pt-BR" sz="2800" dirty="0">
                <a:solidFill>
                  <a:prstClr val="black"/>
                </a:solidFill>
              </a:rPr>
              <a:t>qualquer número inteiro, negativo, nulo ou positivo </a:t>
            </a:r>
          </a:p>
          <a:p>
            <a:r>
              <a:rPr lang="pt-BR" sz="2800" dirty="0">
                <a:solidFill>
                  <a:prstClr val="black"/>
                </a:solidFill>
              </a:rPr>
              <a:t>Ex.: -15, 0, 101 </a:t>
            </a:r>
          </a:p>
          <a:p>
            <a:r>
              <a:rPr lang="pt-BR" sz="2800" dirty="0">
                <a:solidFill>
                  <a:prstClr val="black"/>
                </a:solidFill>
              </a:rPr>
              <a:t>➢ </a:t>
            </a:r>
            <a:r>
              <a:rPr lang="pt-BR" sz="2800" b="1" dirty="0">
                <a:solidFill>
                  <a:prstClr val="black"/>
                </a:solidFill>
              </a:rPr>
              <a:t>REAL: </a:t>
            </a:r>
            <a:r>
              <a:rPr lang="pt-BR" sz="2800" dirty="0">
                <a:solidFill>
                  <a:prstClr val="black"/>
                </a:solidFill>
              </a:rPr>
              <a:t>qualquer número real, negativo, nulo ou positivo </a:t>
            </a:r>
          </a:p>
          <a:p>
            <a:r>
              <a:rPr lang="pt-BR" sz="2800" dirty="0">
                <a:solidFill>
                  <a:prstClr val="black"/>
                </a:solidFill>
              </a:rPr>
              <a:t>Ex.: -1, (-0.5), (0.5), (9.5) </a:t>
            </a:r>
          </a:p>
          <a:p>
            <a:r>
              <a:rPr lang="pt-BR" sz="2800" dirty="0">
                <a:solidFill>
                  <a:prstClr val="black"/>
                </a:solidFill>
              </a:rPr>
              <a:t>➢ </a:t>
            </a:r>
            <a:r>
              <a:rPr lang="pt-BR" sz="2800" b="1" dirty="0">
                <a:solidFill>
                  <a:prstClr val="black"/>
                </a:solidFill>
              </a:rPr>
              <a:t>CARACTER: </a:t>
            </a:r>
            <a:r>
              <a:rPr lang="pt-BR" sz="2800" dirty="0">
                <a:solidFill>
                  <a:prstClr val="black"/>
                </a:solidFill>
              </a:rPr>
              <a:t>qualquer conjunto de caracteres alfanuméricos </a:t>
            </a:r>
          </a:p>
          <a:p>
            <a:r>
              <a:rPr lang="pt-BR" sz="2800" dirty="0">
                <a:solidFill>
                  <a:prstClr val="black"/>
                </a:solidFill>
              </a:rPr>
              <a:t>Ex.: “AB”, “ 123”, “ A123” , “CASA” </a:t>
            </a:r>
          </a:p>
          <a:p>
            <a:r>
              <a:rPr lang="pt-BR" sz="2800" dirty="0">
                <a:solidFill>
                  <a:prstClr val="black"/>
                </a:solidFill>
              </a:rPr>
              <a:t>➢ </a:t>
            </a:r>
            <a:r>
              <a:rPr lang="pt-BR" sz="2800" b="1" dirty="0">
                <a:solidFill>
                  <a:prstClr val="black"/>
                </a:solidFill>
              </a:rPr>
              <a:t>LÓGICO: </a:t>
            </a:r>
            <a:r>
              <a:rPr lang="pt-BR" sz="2800" dirty="0">
                <a:solidFill>
                  <a:prstClr val="black"/>
                </a:solidFill>
              </a:rPr>
              <a:t>conjunto de valores ( FALSO ou VERDADEIRO ) </a:t>
            </a:r>
          </a:p>
        </p:txBody>
      </p:sp>
    </p:spTree>
    <p:extLst>
      <p:ext uri="{BB962C8B-B14F-4D97-AF65-F5344CB8AC3E}">
        <p14:creationId xmlns:p14="http://schemas.microsoft.com/office/powerpoint/2010/main" val="367796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ela 4">
            <a:extLst>
              <a:ext uri="{FF2B5EF4-FFF2-40B4-BE49-F238E27FC236}">
                <a16:creationId xmlns:a16="http://schemas.microsoft.com/office/drawing/2014/main" id="{C9109960-BF2A-42FB-8F5A-400A8DB8FD85}"/>
              </a:ext>
            </a:extLst>
          </p:cNvPr>
          <p:cNvGraphicFramePr/>
          <p:nvPr>
            <p:extLst>
              <p:ext uri="{D42A27DB-BD31-4B8C-83A1-F6EECF244321}">
                <p14:modId xmlns:p14="http://schemas.microsoft.com/office/powerpoint/2010/main" val="8920203"/>
              </p:ext>
            </p:extLst>
          </p:nvPr>
        </p:nvGraphicFramePr>
        <p:xfrm>
          <a:off x="683568" y="2780928"/>
          <a:ext cx="7950398" cy="2250008"/>
        </p:xfrm>
        <a:graphic>
          <a:graphicData uri="http://schemas.openxmlformats.org/drawingml/2006/table">
            <a:tbl>
              <a:tblPr/>
              <a:tblGrid>
                <a:gridCol w="824677">
                  <a:extLst>
                    <a:ext uri="{9D8B030D-6E8A-4147-A177-3AD203B41FA5}">
                      <a16:colId xmlns:a16="http://schemas.microsoft.com/office/drawing/2014/main" val="2809799810"/>
                    </a:ext>
                  </a:extLst>
                </a:gridCol>
                <a:gridCol w="7125721">
                  <a:extLst>
                    <a:ext uri="{9D8B030D-6E8A-4147-A177-3AD203B41FA5}">
                      <a16:colId xmlns:a16="http://schemas.microsoft.com/office/drawing/2014/main" val="1899719226"/>
                    </a:ext>
                  </a:extLst>
                </a:gridCol>
              </a:tblGrid>
              <a:tr h="574470">
                <a:tc>
                  <a:txBody>
                    <a:bodyPr/>
                    <a:lstStyle/>
                    <a:p>
                      <a:pPr algn="ctr" fontAlgn="ctr">
                        <a:spcBef>
                          <a:spcPts val="0"/>
                        </a:spcBef>
                        <a:spcAft>
                          <a:spcPts val="0"/>
                        </a:spcAft>
                      </a:pPr>
                      <a:r>
                        <a:rPr lang="pt-BR" sz="1600" b="1" i="0" u="none" strike="noStrike">
                          <a:solidFill>
                            <a:srgbClr val="000000"/>
                          </a:solidFill>
                          <a:effectLst/>
                          <a:latin typeface="Arial" panose="020B0604020202020204" pitchFamily="34" charset="0"/>
                        </a:rPr>
                        <a:t> </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auto">
                        <a:spcBef>
                          <a:spcPts val="0"/>
                        </a:spcBef>
                        <a:spcAft>
                          <a:spcPts val="0"/>
                        </a:spcAft>
                      </a:pPr>
                      <a:r>
                        <a:rPr lang="pt-BR" sz="1600" b="1" i="0" u="none" strike="noStrike" dirty="0">
                          <a:solidFill>
                            <a:srgbClr val="FF0000"/>
                          </a:solidFill>
                          <a:effectLst/>
                          <a:latin typeface="Arial" panose="020B0604020202020204" pitchFamily="34" charset="0"/>
                        </a:rPr>
                        <a:t>AGOSTO</a:t>
                      </a:r>
                      <a:endParaRPr lang="pt-BR" sz="2000" b="1" i="0" u="none" strike="noStrike" dirty="0">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2965675554"/>
                  </a:ext>
                </a:extLst>
              </a:tr>
              <a:tr h="1117025">
                <a:tc>
                  <a:txBody>
                    <a:bodyPr/>
                    <a:lstStyle/>
                    <a:p>
                      <a:pPr algn="ctr" fontAlgn="ctr">
                        <a:spcBef>
                          <a:spcPts val="0"/>
                        </a:spcBef>
                        <a:spcAft>
                          <a:spcPts val="0"/>
                        </a:spcAft>
                      </a:pPr>
                      <a:r>
                        <a:rPr lang="pt-BR" sz="1600" b="1" i="0" u="none" strike="noStrike">
                          <a:solidFill>
                            <a:srgbClr val="000000"/>
                          </a:solidFill>
                          <a:effectLst/>
                          <a:latin typeface="Arial" panose="020B0604020202020204" pitchFamily="34" charset="0"/>
                        </a:rPr>
                        <a:t>20-Aug</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spcBef>
                          <a:spcPts val="0"/>
                        </a:spcBef>
                        <a:spcAft>
                          <a:spcPts val="0"/>
                        </a:spcAft>
                      </a:pPr>
                      <a:r>
                        <a:rPr lang="pt-BR" sz="1600" b="1" i="0" u="none" strike="noStrike">
                          <a:solidFill>
                            <a:srgbClr val="000000"/>
                          </a:solidFill>
                          <a:effectLst/>
                          <a:latin typeface="Arial" panose="020B0604020202020204" pitchFamily="34" charset="0"/>
                        </a:rPr>
                        <a:t>Aula 1 - Apresentação da disciplina</a:t>
                      </a:r>
                      <a:br>
                        <a:rPr lang="pt-BR" sz="1600" b="1" i="0" u="none" strike="noStrike">
                          <a:solidFill>
                            <a:srgbClr val="000000"/>
                          </a:solidFill>
                          <a:effectLst/>
                          <a:latin typeface="Arial" panose="020B0604020202020204" pitchFamily="34" charset="0"/>
                        </a:rPr>
                      </a:br>
                      <a:r>
                        <a:rPr lang="pt-BR" sz="1600" b="1" i="0" u="none" strike="noStrike">
                          <a:solidFill>
                            <a:srgbClr val="000000"/>
                          </a:solidFill>
                          <a:effectLst/>
                          <a:latin typeface="Arial" panose="020B0604020202020204" pitchFamily="34" charset="0"/>
                        </a:rPr>
                        <a:t>Introdução aos conceitos da Microinformática</a:t>
                      </a:r>
                      <a:endParaRPr lang="pt-BR" sz="2000" b="1" i="0" u="none" strike="noStrike">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1527480"/>
                  </a:ext>
                </a:extLst>
              </a:tr>
              <a:tr h="558513">
                <a:tc>
                  <a:txBody>
                    <a:bodyPr/>
                    <a:lstStyle/>
                    <a:p>
                      <a:pPr algn="ctr" fontAlgn="ctr">
                        <a:spcBef>
                          <a:spcPts val="0"/>
                        </a:spcBef>
                        <a:spcAft>
                          <a:spcPts val="0"/>
                        </a:spcAft>
                      </a:pPr>
                      <a:r>
                        <a:rPr lang="pt-BR" sz="1600" b="1" i="0" u="none" strike="noStrike">
                          <a:solidFill>
                            <a:srgbClr val="000000"/>
                          </a:solidFill>
                          <a:effectLst/>
                          <a:latin typeface="Arial" panose="020B0604020202020204" pitchFamily="34" charset="0"/>
                        </a:rPr>
                        <a:t>27-Aug</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auto">
                        <a:spcBef>
                          <a:spcPts val="0"/>
                        </a:spcBef>
                        <a:spcAft>
                          <a:spcPts val="0"/>
                        </a:spcAft>
                      </a:pPr>
                      <a:r>
                        <a:rPr lang="pt-BR" sz="1600" b="1" i="0" u="none" strike="noStrike" dirty="0">
                          <a:solidFill>
                            <a:srgbClr val="000000"/>
                          </a:solidFill>
                          <a:effectLst/>
                          <a:latin typeface="Arial" panose="020B0604020202020204" pitchFamily="34" charset="0"/>
                        </a:rPr>
                        <a:t>Aula 2 - Evolução dos computadores -&gt; Introdução a lógica de Programação</a:t>
                      </a:r>
                      <a:endParaRPr lang="pt-BR" sz="2000" b="1" i="0" u="none" strike="noStrike" dirty="0">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56709"/>
                  </a:ext>
                </a:extLst>
              </a:tr>
            </a:tbl>
          </a:graphicData>
        </a:graphic>
      </p:graphicFrame>
      <p:sp>
        <p:nvSpPr>
          <p:cNvPr id="8" name="CaixaDeTexto 7">
            <a:extLst>
              <a:ext uri="{FF2B5EF4-FFF2-40B4-BE49-F238E27FC236}">
                <a16:creationId xmlns:a16="http://schemas.microsoft.com/office/drawing/2014/main" id="{92686C7F-8074-41F4-AB9C-43E8C03A9152}"/>
              </a:ext>
            </a:extLst>
          </p:cNvPr>
          <p:cNvSpPr txBox="1"/>
          <p:nvPr/>
        </p:nvSpPr>
        <p:spPr>
          <a:xfrm>
            <a:off x="2352219" y="1984948"/>
            <a:ext cx="4613096" cy="369332"/>
          </a:xfrm>
          <a:prstGeom prst="rect">
            <a:avLst/>
          </a:prstGeom>
          <a:noFill/>
        </p:spPr>
        <p:txBody>
          <a:bodyPr wrap="square">
            <a:spAutoFit/>
          </a:bodyPr>
          <a:lstStyle/>
          <a:p>
            <a:pPr algn="ctr" fontAlgn="auto">
              <a:spcBef>
                <a:spcPts val="0"/>
              </a:spcBef>
              <a:spcAft>
                <a:spcPts val="0"/>
              </a:spcAft>
            </a:pPr>
            <a:r>
              <a:rPr lang="pt-BR" sz="1800" b="1" i="0" u="none" strike="noStrike" dirty="0">
                <a:solidFill>
                  <a:srgbClr val="FF0000"/>
                </a:solidFill>
                <a:effectLst/>
                <a:latin typeface="Arial" panose="020B0604020202020204" pitchFamily="34" charset="0"/>
              </a:rPr>
              <a:t>Cronograma</a:t>
            </a:r>
            <a:endParaRPr lang="pt-BR" sz="2400" b="1" i="0" u="none" strike="noStrike" dirty="0">
              <a:effectLst/>
              <a:latin typeface="Arial" panose="020B0604020202020204" pitchFamily="34" charset="0"/>
            </a:endParaRPr>
          </a:p>
        </p:txBody>
      </p:sp>
    </p:spTree>
    <p:extLst>
      <p:ext uri="{BB962C8B-B14F-4D97-AF65-F5344CB8AC3E}">
        <p14:creationId xmlns:p14="http://schemas.microsoft.com/office/powerpoint/2010/main" val="14160239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75560" y="1700808"/>
            <a:ext cx="7965913" cy="3970318"/>
          </a:xfrm>
          <a:prstGeom prst="rect">
            <a:avLst/>
          </a:prstGeom>
        </p:spPr>
        <p:txBody>
          <a:bodyPr wrap="square">
            <a:spAutoFit/>
          </a:bodyPr>
          <a:lstStyle/>
          <a:p>
            <a:pPr algn="just"/>
            <a:r>
              <a:rPr lang="pt-BR" sz="2800" b="1" dirty="0">
                <a:solidFill>
                  <a:srgbClr val="FF0000"/>
                </a:solidFill>
              </a:rPr>
              <a:t>5 - TESTE DE MESA </a:t>
            </a:r>
            <a:endParaRPr lang="pt-BR" sz="2800" dirty="0">
              <a:solidFill>
                <a:srgbClr val="FF0000"/>
              </a:solidFill>
            </a:endParaRPr>
          </a:p>
          <a:p>
            <a:pPr algn="just"/>
            <a:r>
              <a:rPr lang="pt-BR" sz="2800" dirty="0">
                <a:solidFill>
                  <a:prstClr val="black"/>
                </a:solidFill>
              </a:rPr>
              <a:t>Após desenvolver um algoritmo, o mesmo deve sempre ser testado. Este teste é chamado de </a:t>
            </a:r>
            <a:r>
              <a:rPr lang="pt-BR" sz="2800" b="1" i="1" dirty="0">
                <a:solidFill>
                  <a:prstClr val="black"/>
                </a:solidFill>
              </a:rPr>
              <a:t>TESTE DE MESA</a:t>
            </a:r>
            <a:r>
              <a:rPr lang="pt-BR" sz="2800" dirty="0">
                <a:solidFill>
                  <a:prstClr val="black"/>
                </a:solidFill>
              </a:rPr>
              <a:t>, que significa seguir as instruções do algoritmo de maneira precisa para verificar se o procedimento utilizado está correto ou não. </a:t>
            </a:r>
          </a:p>
          <a:p>
            <a:pPr algn="just"/>
            <a:r>
              <a:rPr lang="pt-BR" sz="2800" dirty="0">
                <a:solidFill>
                  <a:prstClr val="black"/>
                </a:solidFill>
              </a:rPr>
              <a:t>Veja o exemplo, para o teste de mesa representando o algoritmo para calcular o dobro de um número digitado pelo usuário. </a:t>
            </a:r>
          </a:p>
        </p:txBody>
      </p:sp>
    </p:spTree>
    <p:extLst>
      <p:ext uri="{BB962C8B-B14F-4D97-AF65-F5344CB8AC3E}">
        <p14:creationId xmlns:p14="http://schemas.microsoft.com/office/powerpoint/2010/main" val="23702147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2122760"/>
            <a:ext cx="5949689" cy="3970318"/>
          </a:xfrm>
          <a:prstGeom prst="rect">
            <a:avLst/>
          </a:prstGeom>
        </p:spPr>
        <p:txBody>
          <a:bodyPr wrap="square">
            <a:spAutoFit/>
          </a:bodyPr>
          <a:lstStyle/>
          <a:p>
            <a:pPr algn="just"/>
            <a:r>
              <a:rPr lang="pt-BR" sz="2800" i="1" dirty="0">
                <a:solidFill>
                  <a:prstClr val="black"/>
                </a:solidFill>
              </a:rPr>
              <a:t>1º Teste </a:t>
            </a:r>
            <a:r>
              <a:rPr lang="pt-BR" sz="2800" dirty="0">
                <a:solidFill>
                  <a:prstClr val="black"/>
                </a:solidFill>
              </a:rPr>
              <a:t>– usuário digita o valor 5 e percorrendo o algoritmo uma das instruções é armazenar o resultado do cálculo na variável “dobro”, ou seja, dobro &lt;- num * 2 </a:t>
            </a:r>
          </a:p>
          <a:p>
            <a:pPr algn="just"/>
            <a:r>
              <a:rPr lang="pt-BR" sz="2800" i="1" dirty="0">
                <a:solidFill>
                  <a:prstClr val="black"/>
                </a:solidFill>
              </a:rPr>
              <a:t>2º Teste </a:t>
            </a:r>
            <a:r>
              <a:rPr lang="pt-BR" sz="2800" dirty="0">
                <a:solidFill>
                  <a:prstClr val="black"/>
                </a:solidFill>
              </a:rPr>
              <a:t>– usuário digita o valor 50 e será armazenado em dobro o valor 100 </a:t>
            </a:r>
          </a:p>
          <a:p>
            <a:pPr algn="just"/>
            <a:r>
              <a:rPr lang="pt-BR" sz="2800" i="1" dirty="0">
                <a:solidFill>
                  <a:prstClr val="black"/>
                </a:solidFill>
              </a:rPr>
              <a:t>3º Teste </a:t>
            </a:r>
            <a:r>
              <a:rPr lang="pt-BR" sz="2800" dirty="0">
                <a:solidFill>
                  <a:prstClr val="black"/>
                </a:solidFill>
              </a:rPr>
              <a:t>– usuário digita o valor 3 e será armazenado em dobro o valor 6 	‘</a:t>
            </a:r>
          </a:p>
        </p:txBody>
      </p:sp>
      <p:graphicFrame>
        <p:nvGraphicFramePr>
          <p:cNvPr id="5" name="Tabela 4"/>
          <p:cNvGraphicFramePr>
            <a:graphicFrameLocks noGrp="1"/>
          </p:cNvGraphicFramePr>
          <p:nvPr>
            <p:extLst>
              <p:ext uri="{D42A27DB-BD31-4B8C-83A1-F6EECF244321}">
                <p14:modId xmlns:p14="http://schemas.microsoft.com/office/powerpoint/2010/main" val="2567365933"/>
              </p:ext>
            </p:extLst>
          </p:nvPr>
        </p:nvGraphicFramePr>
        <p:xfrm>
          <a:off x="6750890" y="2780928"/>
          <a:ext cx="2071822" cy="2234504"/>
        </p:xfrm>
        <a:graphic>
          <a:graphicData uri="http://schemas.openxmlformats.org/drawingml/2006/table">
            <a:tbl>
              <a:tblPr firstRow="1" bandRow="1">
                <a:tableStyleId>{5940675A-B579-460E-94D1-54222C63F5DA}</a:tableStyleId>
              </a:tblPr>
              <a:tblGrid>
                <a:gridCol w="1063710">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558626">
                <a:tc>
                  <a:txBody>
                    <a:bodyPr/>
                    <a:lstStyle/>
                    <a:p>
                      <a:r>
                        <a:rPr lang="pt-BR" dirty="0">
                          <a:solidFill>
                            <a:srgbClr val="FF0000"/>
                          </a:solidFill>
                        </a:rPr>
                        <a:t>Num </a:t>
                      </a:r>
                    </a:p>
                  </a:txBody>
                  <a:tcPr/>
                </a:tc>
                <a:tc>
                  <a:txBody>
                    <a:bodyPr/>
                    <a:lstStyle/>
                    <a:p>
                      <a:r>
                        <a:rPr lang="pt-BR" dirty="0">
                          <a:solidFill>
                            <a:srgbClr val="FF0000"/>
                          </a:solidFill>
                        </a:rPr>
                        <a:t>Dobro</a:t>
                      </a:r>
                    </a:p>
                  </a:txBody>
                  <a:tcPr/>
                </a:tc>
                <a:extLst>
                  <a:ext uri="{0D108BD9-81ED-4DB2-BD59-A6C34878D82A}">
                    <a16:rowId xmlns:a16="http://schemas.microsoft.com/office/drawing/2014/main" val="10000"/>
                  </a:ext>
                </a:extLst>
              </a:tr>
              <a:tr h="558626">
                <a:tc>
                  <a:txBody>
                    <a:bodyPr/>
                    <a:lstStyle/>
                    <a:p>
                      <a:r>
                        <a:rPr lang="pt-BR" dirty="0"/>
                        <a:t>5</a:t>
                      </a:r>
                    </a:p>
                  </a:txBody>
                  <a:tcPr/>
                </a:tc>
                <a:tc>
                  <a:txBody>
                    <a:bodyPr/>
                    <a:lstStyle/>
                    <a:p>
                      <a:r>
                        <a:rPr lang="pt-BR" dirty="0"/>
                        <a:t>10</a:t>
                      </a:r>
                    </a:p>
                  </a:txBody>
                  <a:tcPr/>
                </a:tc>
                <a:extLst>
                  <a:ext uri="{0D108BD9-81ED-4DB2-BD59-A6C34878D82A}">
                    <a16:rowId xmlns:a16="http://schemas.microsoft.com/office/drawing/2014/main" val="10001"/>
                  </a:ext>
                </a:extLst>
              </a:tr>
              <a:tr h="558626">
                <a:tc>
                  <a:txBody>
                    <a:bodyPr/>
                    <a:lstStyle/>
                    <a:p>
                      <a:r>
                        <a:rPr lang="pt-BR" dirty="0"/>
                        <a:t>50</a:t>
                      </a:r>
                    </a:p>
                  </a:txBody>
                  <a:tcPr/>
                </a:tc>
                <a:tc>
                  <a:txBody>
                    <a:bodyPr/>
                    <a:lstStyle/>
                    <a:p>
                      <a:r>
                        <a:rPr lang="pt-BR" dirty="0"/>
                        <a:t>100</a:t>
                      </a:r>
                    </a:p>
                  </a:txBody>
                  <a:tcPr/>
                </a:tc>
                <a:extLst>
                  <a:ext uri="{0D108BD9-81ED-4DB2-BD59-A6C34878D82A}">
                    <a16:rowId xmlns:a16="http://schemas.microsoft.com/office/drawing/2014/main" val="10002"/>
                  </a:ext>
                </a:extLst>
              </a:tr>
              <a:tr h="558626">
                <a:tc>
                  <a:txBody>
                    <a:bodyPr/>
                    <a:lstStyle/>
                    <a:p>
                      <a:r>
                        <a:rPr lang="pt-BR" dirty="0"/>
                        <a:t>3</a:t>
                      </a:r>
                    </a:p>
                  </a:txBody>
                  <a:tcPr/>
                </a:tc>
                <a:tc>
                  <a:txBody>
                    <a:bodyPr/>
                    <a:lstStyle/>
                    <a:p>
                      <a:r>
                        <a:rPr lang="pt-BR" dirty="0"/>
                        <a:t>6</a:t>
                      </a:r>
                    </a:p>
                  </a:txBody>
                  <a:tcPr/>
                </a:tc>
                <a:extLst>
                  <a:ext uri="{0D108BD9-81ED-4DB2-BD59-A6C34878D82A}">
                    <a16:rowId xmlns:a16="http://schemas.microsoft.com/office/drawing/2014/main" val="10003"/>
                  </a:ext>
                </a:extLst>
              </a:tr>
            </a:tbl>
          </a:graphicData>
        </a:graphic>
      </p:graphicFrame>
      <p:sp>
        <p:nvSpPr>
          <p:cNvPr id="10" name="CaixaDeTexto 9">
            <a:extLst>
              <a:ext uri="{FF2B5EF4-FFF2-40B4-BE49-F238E27FC236}">
                <a16:creationId xmlns:a16="http://schemas.microsoft.com/office/drawing/2014/main" id="{5F78CDE8-B363-41C1-8DC2-61FDBC0A56F3}"/>
              </a:ext>
            </a:extLst>
          </p:cNvPr>
          <p:cNvSpPr txBox="1"/>
          <p:nvPr/>
        </p:nvSpPr>
        <p:spPr>
          <a:xfrm>
            <a:off x="323528" y="1435115"/>
            <a:ext cx="8712968" cy="523220"/>
          </a:xfrm>
          <a:prstGeom prst="rect">
            <a:avLst/>
          </a:prstGeom>
          <a:noFill/>
        </p:spPr>
        <p:txBody>
          <a:bodyPr wrap="square">
            <a:spAutoFit/>
          </a:bodyPr>
          <a:lstStyle/>
          <a:p>
            <a:r>
              <a:rPr lang="pt-BR" sz="2800" dirty="0">
                <a:solidFill>
                  <a:prstClr val="black"/>
                </a:solidFill>
              </a:rPr>
              <a:t> - Calcular o dobro de um número digitado pelo usuário. </a:t>
            </a:r>
            <a:endParaRPr lang="pt-BR" sz="2800" dirty="0"/>
          </a:p>
        </p:txBody>
      </p:sp>
    </p:spTree>
    <p:extLst>
      <p:ext uri="{BB962C8B-B14F-4D97-AF65-F5344CB8AC3E}">
        <p14:creationId xmlns:p14="http://schemas.microsoft.com/office/powerpoint/2010/main" val="3230780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556793"/>
            <a:ext cx="8109929" cy="4401205"/>
          </a:xfrm>
          <a:prstGeom prst="rect">
            <a:avLst/>
          </a:prstGeom>
        </p:spPr>
        <p:txBody>
          <a:bodyPr wrap="square">
            <a:spAutoFit/>
          </a:bodyPr>
          <a:lstStyle/>
          <a:p>
            <a:pPr algn="just"/>
            <a:r>
              <a:rPr lang="pt-BR" sz="2800" dirty="0">
                <a:solidFill>
                  <a:prstClr val="black"/>
                </a:solidFill>
              </a:rPr>
              <a:t>Desta forma, é possível identificar algum erro na execução do algoritmo, caso perceba que algum resultado não está de acordo com o esperado, podendo levantar suspeita sobre algum eventual erro durante a execução do algoritmo. Como normalmente desenvolvemos programas para outros usuários, é muito importante que sejam realizados testes, antes da entrega, permitindo assim que os usuários finais não tenham surpresas desagradáveis com os resultados. </a:t>
            </a:r>
          </a:p>
        </p:txBody>
      </p:sp>
    </p:spTree>
    <p:extLst>
      <p:ext uri="{BB962C8B-B14F-4D97-AF65-F5344CB8AC3E}">
        <p14:creationId xmlns:p14="http://schemas.microsoft.com/office/powerpoint/2010/main" val="7948617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83568" y="1556792"/>
            <a:ext cx="7848872" cy="3108543"/>
          </a:xfrm>
          <a:prstGeom prst="rect">
            <a:avLst/>
          </a:prstGeom>
        </p:spPr>
        <p:txBody>
          <a:bodyPr wrap="square">
            <a:spAutoFit/>
          </a:bodyPr>
          <a:lstStyle/>
          <a:p>
            <a:pPr algn="just"/>
            <a:r>
              <a:rPr lang="pt-BR" sz="2800" dirty="0">
                <a:solidFill>
                  <a:prstClr val="black"/>
                </a:solidFill>
              </a:rPr>
              <a:t>Por exemplo, vamos supor que no processamento do algoritmo para calcular o dobro, esteja o cálculo dobro &lt;- num * </a:t>
            </a:r>
            <a:r>
              <a:rPr lang="pt-BR" sz="2800" dirty="0">
                <a:solidFill>
                  <a:srgbClr val="FF0000"/>
                </a:solidFill>
              </a:rPr>
              <a:t>3</a:t>
            </a:r>
            <a:r>
              <a:rPr lang="pt-BR" sz="2800" dirty="0">
                <a:solidFill>
                  <a:prstClr val="black"/>
                </a:solidFill>
              </a:rPr>
              <a:t>, ou seja, por erro na digitação o programador digitou 3 em vez de 2. Com o teste de mesa, é possível detectar este erro, o que prontamente será corrigido antes mesmos de chegar ao usuário final. </a:t>
            </a:r>
          </a:p>
        </p:txBody>
      </p:sp>
    </p:spTree>
    <p:extLst>
      <p:ext uri="{BB962C8B-B14F-4D97-AF65-F5344CB8AC3E}">
        <p14:creationId xmlns:p14="http://schemas.microsoft.com/office/powerpoint/2010/main" val="24884336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83568" y="1556793"/>
            <a:ext cx="8136904" cy="3970318"/>
          </a:xfrm>
          <a:prstGeom prst="rect">
            <a:avLst/>
          </a:prstGeom>
        </p:spPr>
        <p:txBody>
          <a:bodyPr wrap="square">
            <a:spAutoFit/>
          </a:bodyPr>
          <a:lstStyle/>
          <a:p>
            <a:pPr algn="just"/>
            <a:r>
              <a:rPr lang="pt-BR" sz="2800" b="1" dirty="0">
                <a:solidFill>
                  <a:srgbClr val="FF0000"/>
                </a:solidFill>
              </a:rPr>
              <a:t>6 - OPERADORES </a:t>
            </a:r>
            <a:endParaRPr lang="pt-BR" sz="2800" dirty="0">
              <a:solidFill>
                <a:srgbClr val="FF0000"/>
              </a:solidFill>
            </a:endParaRPr>
          </a:p>
          <a:p>
            <a:pPr algn="just"/>
            <a:r>
              <a:rPr lang="pt-BR" sz="2800" dirty="0">
                <a:solidFill>
                  <a:prstClr val="black"/>
                </a:solidFill>
              </a:rPr>
              <a:t>Os operadores são meios pelo qual incrementamos, decrementamos, comparamos e avaliamos dados dentro do computador. Temos quatro tipos de operadores: </a:t>
            </a:r>
          </a:p>
          <a:p>
            <a:pPr algn="just"/>
            <a:r>
              <a:rPr lang="pt-BR" sz="2800" dirty="0">
                <a:solidFill>
                  <a:prstClr val="black"/>
                </a:solidFill>
              </a:rPr>
              <a:t>➢ Operador de Atribuição </a:t>
            </a:r>
          </a:p>
          <a:p>
            <a:pPr algn="just"/>
            <a:r>
              <a:rPr lang="pt-BR" sz="2800" dirty="0">
                <a:solidFill>
                  <a:prstClr val="black"/>
                </a:solidFill>
              </a:rPr>
              <a:t>➢ Operadores Aritméticos </a:t>
            </a:r>
          </a:p>
          <a:p>
            <a:pPr algn="just"/>
            <a:r>
              <a:rPr lang="pt-BR" sz="2800" dirty="0">
                <a:solidFill>
                  <a:prstClr val="black"/>
                </a:solidFill>
              </a:rPr>
              <a:t>➢ Operadores Relacionais </a:t>
            </a:r>
          </a:p>
          <a:p>
            <a:pPr algn="just"/>
            <a:r>
              <a:rPr lang="pt-BR" sz="2800" dirty="0">
                <a:solidFill>
                  <a:prstClr val="black"/>
                </a:solidFill>
              </a:rPr>
              <a:t>➢ Operadores Lógicos </a:t>
            </a:r>
          </a:p>
        </p:txBody>
      </p:sp>
    </p:spTree>
    <p:extLst>
      <p:ext uri="{BB962C8B-B14F-4D97-AF65-F5344CB8AC3E}">
        <p14:creationId xmlns:p14="http://schemas.microsoft.com/office/powerpoint/2010/main" val="20080158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83568" y="1546914"/>
            <a:ext cx="8136904" cy="3970318"/>
          </a:xfrm>
          <a:prstGeom prst="rect">
            <a:avLst/>
          </a:prstGeom>
        </p:spPr>
        <p:txBody>
          <a:bodyPr wrap="square">
            <a:spAutoFit/>
          </a:bodyPr>
          <a:lstStyle/>
          <a:p>
            <a:pPr algn="just"/>
            <a:r>
              <a:rPr lang="pt-BR" sz="2800" b="1" dirty="0">
                <a:solidFill>
                  <a:srgbClr val="FF0000"/>
                </a:solidFill>
              </a:rPr>
              <a:t>6.1 - Operador de Atribuição </a:t>
            </a:r>
          </a:p>
          <a:p>
            <a:pPr algn="just"/>
            <a:endParaRPr lang="pt-BR" sz="2800" dirty="0">
              <a:solidFill>
                <a:prstClr val="black"/>
              </a:solidFill>
            </a:endParaRPr>
          </a:p>
          <a:p>
            <a:pPr algn="just"/>
            <a:r>
              <a:rPr lang="pt-BR" sz="2800" dirty="0">
                <a:solidFill>
                  <a:prstClr val="black"/>
                </a:solidFill>
              </a:rPr>
              <a:t>O operador de atribuição em Algoritmos é representado pela seta , indicando que algum valor será atribuído em alguma variável. </a:t>
            </a:r>
          </a:p>
          <a:p>
            <a:pPr algn="just"/>
            <a:r>
              <a:rPr lang="pt-BR" sz="2800" dirty="0">
                <a:solidFill>
                  <a:prstClr val="black"/>
                </a:solidFill>
              </a:rPr>
              <a:t>Por exemplo: </a:t>
            </a:r>
          </a:p>
          <a:p>
            <a:pPr algn="just"/>
            <a:r>
              <a:rPr lang="pt-BR" sz="2800" dirty="0">
                <a:solidFill>
                  <a:prstClr val="black"/>
                </a:solidFill>
              </a:rPr>
              <a:t>➢ </a:t>
            </a:r>
            <a:r>
              <a:rPr lang="pt-BR" sz="2800" dirty="0">
                <a:solidFill>
                  <a:srgbClr val="FF0000"/>
                </a:solidFill>
              </a:rPr>
              <a:t>dobro</a:t>
            </a:r>
            <a:r>
              <a:rPr lang="pt-BR" sz="2800" dirty="0">
                <a:solidFill>
                  <a:prstClr val="black"/>
                </a:solidFill>
              </a:rPr>
              <a:t> </a:t>
            </a:r>
            <a:r>
              <a:rPr lang="pt-BR" sz="2800" dirty="0">
                <a:solidFill>
                  <a:schemeClr val="accent6">
                    <a:lumMod val="75000"/>
                  </a:schemeClr>
                </a:solidFill>
              </a:rPr>
              <a:t>&lt;-</a:t>
            </a:r>
            <a:r>
              <a:rPr lang="pt-BR" sz="2800" dirty="0">
                <a:solidFill>
                  <a:prstClr val="black"/>
                </a:solidFill>
              </a:rPr>
              <a:t> </a:t>
            </a:r>
            <a:r>
              <a:rPr lang="pt-BR" sz="2800" dirty="0">
                <a:solidFill>
                  <a:srgbClr val="00B0F0"/>
                </a:solidFill>
              </a:rPr>
              <a:t>num * 2 </a:t>
            </a:r>
          </a:p>
          <a:p>
            <a:pPr algn="just"/>
            <a:r>
              <a:rPr lang="pt-BR" sz="2800" dirty="0">
                <a:solidFill>
                  <a:prstClr val="black"/>
                </a:solidFill>
              </a:rPr>
              <a:t>➢ soma </a:t>
            </a:r>
            <a:r>
              <a:rPr lang="pt-BR" sz="2800" dirty="0">
                <a:solidFill>
                  <a:schemeClr val="accent6">
                    <a:lumMod val="75000"/>
                  </a:schemeClr>
                </a:solidFill>
              </a:rPr>
              <a:t>&lt;-</a:t>
            </a:r>
            <a:r>
              <a:rPr lang="pt-BR" sz="2800" dirty="0">
                <a:solidFill>
                  <a:prstClr val="black"/>
                </a:solidFill>
              </a:rPr>
              <a:t> num1 + num 2 </a:t>
            </a:r>
          </a:p>
          <a:p>
            <a:pPr algn="just"/>
            <a:r>
              <a:rPr lang="pt-BR" sz="2800" dirty="0">
                <a:solidFill>
                  <a:prstClr val="black"/>
                </a:solidFill>
              </a:rPr>
              <a:t>➢ idade &lt;- </a:t>
            </a:r>
            <a:r>
              <a:rPr lang="pt-BR" sz="2800" dirty="0" err="1">
                <a:solidFill>
                  <a:prstClr val="black"/>
                </a:solidFill>
              </a:rPr>
              <a:t>anoAtual</a:t>
            </a:r>
            <a:r>
              <a:rPr lang="pt-BR" sz="2800" dirty="0">
                <a:solidFill>
                  <a:prstClr val="black"/>
                </a:solidFill>
              </a:rPr>
              <a:t> – </a:t>
            </a:r>
            <a:r>
              <a:rPr lang="pt-BR" sz="2800" dirty="0" err="1">
                <a:solidFill>
                  <a:prstClr val="black"/>
                </a:solidFill>
              </a:rPr>
              <a:t>anoNascimento</a:t>
            </a:r>
            <a:r>
              <a:rPr lang="pt-BR" sz="2800" dirty="0">
                <a:solidFill>
                  <a:prstClr val="black"/>
                </a:solidFill>
              </a:rPr>
              <a:t> </a:t>
            </a:r>
          </a:p>
        </p:txBody>
      </p:sp>
    </p:spTree>
    <p:extLst>
      <p:ext uri="{BB962C8B-B14F-4D97-AF65-F5344CB8AC3E}">
        <p14:creationId xmlns:p14="http://schemas.microsoft.com/office/powerpoint/2010/main" val="36943001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556792"/>
            <a:ext cx="8325953" cy="3108543"/>
          </a:xfrm>
          <a:prstGeom prst="rect">
            <a:avLst/>
          </a:prstGeom>
        </p:spPr>
        <p:txBody>
          <a:bodyPr wrap="square">
            <a:spAutoFit/>
          </a:bodyPr>
          <a:lstStyle/>
          <a:p>
            <a:r>
              <a:rPr lang="pt-BR" sz="2800" b="1" dirty="0">
                <a:solidFill>
                  <a:srgbClr val="FF0000"/>
                </a:solidFill>
              </a:rPr>
              <a:t>6.2- Operadores Aritméticos </a:t>
            </a:r>
            <a:endParaRPr lang="pt-BR" sz="2800" dirty="0">
              <a:solidFill>
                <a:srgbClr val="FF0000"/>
              </a:solidFill>
            </a:endParaRPr>
          </a:p>
          <a:p>
            <a:r>
              <a:rPr lang="pt-BR" sz="2800" dirty="0">
                <a:solidFill>
                  <a:prstClr val="black"/>
                </a:solidFill>
              </a:rPr>
              <a:t>Os operadores aritméticos são aqueles que nos permitem realizar operações matemáticas, com dados numéricos. Além da adição, subtração, multiplicação e divisão, podemos utilizar também alguns outros operadores. Os símbolos para os operadores aritméticos são: </a:t>
            </a:r>
          </a:p>
        </p:txBody>
      </p:sp>
    </p:spTree>
    <p:extLst>
      <p:ext uri="{BB962C8B-B14F-4D97-AF65-F5344CB8AC3E}">
        <p14:creationId xmlns:p14="http://schemas.microsoft.com/office/powerpoint/2010/main" val="33105875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a:spLocks noGrp="1" noRot="1" noMove="1" noResize="1" noEditPoints="1" noAdjustHandles="1" noChangeArrowheads="1" noChangeShapeType="1"/>
          </p:cNvSpPr>
          <p:nvPr/>
        </p:nvSpPr>
        <p:spPr>
          <a:xfrm>
            <a:off x="683568" y="1556792"/>
            <a:ext cx="8136904" cy="923330"/>
          </a:xfrm>
          <a:prstGeom prst="rect">
            <a:avLst/>
          </a:prstGeom>
        </p:spPr>
        <p:txBody>
          <a:bodyPr wrap="square">
            <a:spAutoFit/>
          </a:bodyPr>
          <a:lstStyle/>
          <a:p>
            <a:pPr algn="ctr"/>
            <a:endParaRPr lang="pt-BR" altLang="pt-BR" u="sng" dirty="0">
              <a:solidFill>
                <a:prstClr val="black"/>
              </a:solidFill>
            </a:endParaRPr>
          </a:p>
          <a:p>
            <a:pPr algn="ctr"/>
            <a:endParaRPr lang="pt-BR" altLang="pt-BR" u="sng" dirty="0">
              <a:solidFill>
                <a:prstClr val="black"/>
              </a:solidFill>
            </a:endParaRPr>
          </a:p>
          <a:p>
            <a:pPr algn="ctr"/>
            <a:endParaRPr lang="pt-BR" altLang="pt-BR" u="sng" dirty="0">
              <a:solidFill>
                <a:prstClr val="black"/>
              </a:solidFill>
            </a:endParaRPr>
          </a:p>
        </p:txBody>
      </p:sp>
      <p:pic>
        <p:nvPicPr>
          <p:cNvPr id="2050" name="Picture 2"/>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60017" t="25000" r="11590" b="39500"/>
          <a:stretch/>
        </p:blipFill>
        <p:spPr bwMode="auto">
          <a:xfrm>
            <a:off x="721343" y="1436439"/>
            <a:ext cx="7245085" cy="5093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m 4">
            <a:extLst>
              <a:ext uri="{FF2B5EF4-FFF2-40B4-BE49-F238E27FC236}">
                <a16:creationId xmlns:a16="http://schemas.microsoft.com/office/drawing/2014/main" id="{29E1BC7F-CCF0-7200-4FF8-BD5AF80E59B8}"/>
              </a:ext>
            </a:extLst>
          </p:cNvPr>
          <p:cNvPicPr>
            <a:picLocks noGrp="1" noRot="1" noChangeAspect="1" noMove="1" noResize="1" noEditPoints="1" noAdjustHandles="1" noChangeArrowheads="1" noChangeShapeType="1" noCrop="1"/>
          </p:cNvPicPr>
          <p:nvPr/>
        </p:nvPicPr>
        <p:blipFill>
          <a:blip r:embed="rId4"/>
          <a:stretch>
            <a:fillRect/>
          </a:stretch>
        </p:blipFill>
        <p:spPr>
          <a:xfrm>
            <a:off x="4489940" y="4581127"/>
            <a:ext cx="402348" cy="268231"/>
          </a:xfrm>
          <a:prstGeom prst="rect">
            <a:avLst/>
          </a:prstGeom>
        </p:spPr>
      </p:pic>
      <p:pic>
        <p:nvPicPr>
          <p:cNvPr id="7" name="Imagem 6">
            <a:extLst>
              <a:ext uri="{FF2B5EF4-FFF2-40B4-BE49-F238E27FC236}">
                <a16:creationId xmlns:a16="http://schemas.microsoft.com/office/drawing/2014/main" id="{5B3C1A88-FDEB-C5FA-D981-301E675466F5}"/>
              </a:ext>
            </a:extLst>
          </p:cNvPr>
          <p:cNvPicPr>
            <a:picLocks noGrp="1" noRot="1" noChangeAspect="1" noMove="1" noResize="1" noEditPoints="1" noAdjustHandles="1" noChangeArrowheads="1" noChangeShapeType="1" noCrop="1"/>
          </p:cNvPicPr>
          <p:nvPr/>
        </p:nvPicPr>
        <p:blipFill>
          <a:blip r:embed="rId4"/>
          <a:stretch>
            <a:fillRect/>
          </a:stretch>
        </p:blipFill>
        <p:spPr>
          <a:xfrm>
            <a:off x="6084168" y="4581128"/>
            <a:ext cx="288032" cy="268231"/>
          </a:xfrm>
          <a:prstGeom prst="rect">
            <a:avLst/>
          </a:prstGeom>
        </p:spPr>
      </p:pic>
      <p:sp>
        <p:nvSpPr>
          <p:cNvPr id="8" name="CaixaDeTexto 7">
            <a:extLst>
              <a:ext uri="{FF2B5EF4-FFF2-40B4-BE49-F238E27FC236}">
                <a16:creationId xmlns:a16="http://schemas.microsoft.com/office/drawing/2014/main" id="{B99C7214-0B56-E1B0-3E98-AFCE436BAA59}"/>
              </a:ext>
            </a:extLst>
          </p:cNvPr>
          <p:cNvSpPr txBox="1">
            <a:spLocks noGrp="1" noRot="1" noMove="1" noResize="1" noEditPoints="1" noAdjustHandles="1" noChangeArrowheads="1" noChangeShapeType="1"/>
          </p:cNvSpPr>
          <p:nvPr/>
        </p:nvSpPr>
        <p:spPr>
          <a:xfrm>
            <a:off x="4472463" y="4581127"/>
            <a:ext cx="288032" cy="400110"/>
          </a:xfrm>
          <a:prstGeom prst="rect">
            <a:avLst/>
          </a:prstGeom>
          <a:noFill/>
        </p:spPr>
        <p:txBody>
          <a:bodyPr wrap="square" rtlCol="0">
            <a:spAutoFit/>
          </a:bodyPr>
          <a:lstStyle/>
          <a:p>
            <a:r>
              <a:rPr lang="pt-BR" sz="2000" dirty="0"/>
              <a:t>^</a:t>
            </a:r>
          </a:p>
        </p:txBody>
      </p:sp>
      <p:sp>
        <p:nvSpPr>
          <p:cNvPr id="10" name="CaixaDeTexto 9">
            <a:extLst>
              <a:ext uri="{FF2B5EF4-FFF2-40B4-BE49-F238E27FC236}">
                <a16:creationId xmlns:a16="http://schemas.microsoft.com/office/drawing/2014/main" id="{C50BEAEE-B1DC-5E40-DD42-92F28C9E0542}"/>
              </a:ext>
            </a:extLst>
          </p:cNvPr>
          <p:cNvSpPr txBox="1">
            <a:spLocks noGrp="1" noRot="1" noMove="1" noResize="1" noEditPoints="1" noAdjustHandles="1" noChangeArrowheads="1" noChangeShapeType="1"/>
          </p:cNvSpPr>
          <p:nvPr/>
        </p:nvSpPr>
        <p:spPr>
          <a:xfrm>
            <a:off x="6038834" y="4561407"/>
            <a:ext cx="288032" cy="400110"/>
          </a:xfrm>
          <a:prstGeom prst="rect">
            <a:avLst/>
          </a:prstGeom>
          <a:noFill/>
        </p:spPr>
        <p:txBody>
          <a:bodyPr wrap="square" rtlCol="0">
            <a:spAutoFit/>
          </a:bodyPr>
          <a:lstStyle/>
          <a:p>
            <a:r>
              <a:rPr lang="pt-BR" sz="2000" dirty="0"/>
              <a:t>^</a:t>
            </a:r>
          </a:p>
        </p:txBody>
      </p:sp>
    </p:spTree>
    <p:extLst>
      <p:ext uri="{BB962C8B-B14F-4D97-AF65-F5344CB8AC3E}">
        <p14:creationId xmlns:p14="http://schemas.microsoft.com/office/powerpoint/2010/main" val="494042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83568" y="1772816"/>
            <a:ext cx="8136904" cy="3539430"/>
          </a:xfrm>
          <a:prstGeom prst="rect">
            <a:avLst/>
          </a:prstGeom>
        </p:spPr>
        <p:txBody>
          <a:bodyPr wrap="square">
            <a:spAutoFit/>
          </a:bodyPr>
          <a:lstStyle/>
          <a:p>
            <a:pPr algn="just"/>
            <a:r>
              <a:rPr lang="pt-BR" sz="2800" dirty="0">
                <a:solidFill>
                  <a:prstClr val="black"/>
                </a:solidFill>
              </a:rPr>
              <a:t>Hierarquia das Operações Aritméticas </a:t>
            </a:r>
          </a:p>
          <a:p>
            <a:pPr algn="just"/>
            <a:endParaRPr lang="pt-BR" sz="2800" dirty="0">
              <a:solidFill>
                <a:prstClr val="black"/>
              </a:solidFill>
            </a:endParaRPr>
          </a:p>
          <a:p>
            <a:pPr algn="just"/>
            <a:r>
              <a:rPr lang="pt-BR" sz="2800" dirty="0">
                <a:solidFill>
                  <a:prstClr val="black"/>
                </a:solidFill>
              </a:rPr>
              <a:t>1º ( ) Parênteses </a:t>
            </a:r>
          </a:p>
          <a:p>
            <a:pPr algn="just"/>
            <a:r>
              <a:rPr lang="pt-BR" sz="2800" dirty="0">
                <a:solidFill>
                  <a:prstClr val="black"/>
                </a:solidFill>
              </a:rPr>
              <a:t>2º ^ Exponenciação </a:t>
            </a:r>
          </a:p>
          <a:p>
            <a:pPr algn="just"/>
            <a:r>
              <a:rPr lang="pt-BR" sz="2800" dirty="0">
                <a:solidFill>
                  <a:prstClr val="black"/>
                </a:solidFill>
              </a:rPr>
              <a:t>3º * / Multiplicação, divisão (o que aparecer primeiro) </a:t>
            </a:r>
          </a:p>
          <a:p>
            <a:pPr algn="just"/>
            <a:r>
              <a:rPr lang="pt-BR" sz="2800" dirty="0">
                <a:solidFill>
                  <a:prstClr val="black"/>
                </a:solidFill>
              </a:rPr>
              <a:t>4º + ou - (o que aparecer primeiro) </a:t>
            </a:r>
          </a:p>
          <a:p>
            <a:pPr algn="just"/>
            <a:r>
              <a:rPr lang="pt-BR" sz="2800" dirty="0">
                <a:solidFill>
                  <a:prstClr val="black"/>
                </a:solidFill>
              </a:rPr>
              <a:t>Os exemplos a seguir demonstram a aplicação da precedência dos operadores aritméticos</a:t>
            </a:r>
            <a:r>
              <a:rPr lang="pt-BR" dirty="0">
                <a:solidFill>
                  <a:prstClr val="black"/>
                </a:solidFill>
              </a:rPr>
              <a:t>: </a:t>
            </a:r>
          </a:p>
        </p:txBody>
      </p:sp>
    </p:spTree>
    <p:extLst>
      <p:ext uri="{BB962C8B-B14F-4D97-AF65-F5344CB8AC3E}">
        <p14:creationId xmlns:p14="http://schemas.microsoft.com/office/powerpoint/2010/main" val="28030587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0580" t="51750" r="8779" b="32250"/>
          <a:stretch/>
        </p:blipFill>
        <p:spPr bwMode="auto">
          <a:xfrm>
            <a:off x="107504" y="1894906"/>
            <a:ext cx="8904667" cy="2614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tângulo 4">
            <a:extLst>
              <a:ext uri="{FF2B5EF4-FFF2-40B4-BE49-F238E27FC236}">
                <a16:creationId xmlns:a16="http://schemas.microsoft.com/office/drawing/2014/main" id="{C3576286-BDA5-4312-A1FD-EED69006181A}"/>
              </a:ext>
            </a:extLst>
          </p:cNvPr>
          <p:cNvSpPr/>
          <p:nvPr/>
        </p:nvSpPr>
        <p:spPr>
          <a:xfrm>
            <a:off x="467544" y="4396742"/>
            <a:ext cx="8136904" cy="2308324"/>
          </a:xfrm>
          <a:prstGeom prst="rect">
            <a:avLst/>
          </a:prstGeom>
        </p:spPr>
        <p:txBody>
          <a:bodyPr wrap="square">
            <a:spAutoFit/>
          </a:bodyPr>
          <a:lstStyle/>
          <a:p>
            <a:pPr algn="just"/>
            <a:r>
              <a:rPr lang="pt-BR" dirty="0">
                <a:solidFill>
                  <a:prstClr val="black"/>
                </a:solidFill>
              </a:rPr>
              <a:t>Hierarquia das Operações Aritméticas </a:t>
            </a:r>
          </a:p>
          <a:p>
            <a:pPr algn="just"/>
            <a:endParaRPr lang="pt-BR" dirty="0">
              <a:solidFill>
                <a:prstClr val="black"/>
              </a:solidFill>
            </a:endParaRPr>
          </a:p>
          <a:p>
            <a:pPr algn="just"/>
            <a:r>
              <a:rPr lang="pt-BR" dirty="0">
                <a:solidFill>
                  <a:prstClr val="black"/>
                </a:solidFill>
              </a:rPr>
              <a:t>1º ( ) Parênteses </a:t>
            </a:r>
          </a:p>
          <a:p>
            <a:pPr algn="just"/>
            <a:r>
              <a:rPr lang="pt-BR" dirty="0">
                <a:solidFill>
                  <a:prstClr val="black"/>
                </a:solidFill>
              </a:rPr>
              <a:t>2º * * </a:t>
            </a:r>
            <a:r>
              <a:rPr lang="pt-BR" dirty="0" err="1">
                <a:solidFill>
                  <a:prstClr val="black"/>
                </a:solidFill>
              </a:rPr>
              <a:t>Exponenciação</a:t>
            </a:r>
            <a:r>
              <a:rPr lang="pt-BR" dirty="0">
                <a:solidFill>
                  <a:prstClr val="black"/>
                </a:solidFill>
              </a:rPr>
              <a:t> </a:t>
            </a:r>
          </a:p>
          <a:p>
            <a:pPr algn="just"/>
            <a:r>
              <a:rPr lang="pt-BR" dirty="0">
                <a:solidFill>
                  <a:prstClr val="black"/>
                </a:solidFill>
              </a:rPr>
              <a:t>3º * / Multiplicação, divisão (o que aparecer primeiro) </a:t>
            </a:r>
          </a:p>
          <a:p>
            <a:pPr algn="just"/>
            <a:r>
              <a:rPr lang="pt-BR" dirty="0">
                <a:solidFill>
                  <a:prstClr val="black"/>
                </a:solidFill>
              </a:rPr>
              <a:t>4º + ou - (o que aparecer primeiro) </a:t>
            </a:r>
          </a:p>
          <a:p>
            <a:pPr algn="just"/>
            <a:r>
              <a:rPr lang="pt-BR" dirty="0">
                <a:solidFill>
                  <a:prstClr val="black"/>
                </a:solidFill>
              </a:rPr>
              <a:t>Os exemplos a seguir demonstram a aplicação da precedência dos operadores aritméticos</a:t>
            </a:r>
            <a:r>
              <a:rPr lang="pt-BR" sz="1200" dirty="0">
                <a:solidFill>
                  <a:prstClr val="black"/>
                </a:solidFill>
              </a:rPr>
              <a:t>: </a:t>
            </a:r>
          </a:p>
        </p:txBody>
      </p:sp>
      <p:pic>
        <p:nvPicPr>
          <p:cNvPr id="7" name="Imagem 6">
            <a:extLst>
              <a:ext uri="{FF2B5EF4-FFF2-40B4-BE49-F238E27FC236}">
                <a16:creationId xmlns:a16="http://schemas.microsoft.com/office/drawing/2014/main" id="{A1E222E9-01F6-252C-850E-7D0EAC919B9E}"/>
              </a:ext>
            </a:extLst>
          </p:cNvPr>
          <p:cNvPicPr>
            <a:picLocks noChangeAspect="1"/>
          </p:cNvPicPr>
          <p:nvPr/>
        </p:nvPicPr>
        <p:blipFill>
          <a:blip r:embed="rId4"/>
          <a:stretch>
            <a:fillRect/>
          </a:stretch>
        </p:blipFill>
        <p:spPr>
          <a:xfrm>
            <a:off x="2411760" y="2564904"/>
            <a:ext cx="360040" cy="248337"/>
          </a:xfrm>
          <a:prstGeom prst="rect">
            <a:avLst/>
          </a:prstGeom>
        </p:spPr>
      </p:pic>
      <p:pic>
        <p:nvPicPr>
          <p:cNvPr id="8" name="Imagem 7">
            <a:extLst>
              <a:ext uri="{FF2B5EF4-FFF2-40B4-BE49-F238E27FC236}">
                <a16:creationId xmlns:a16="http://schemas.microsoft.com/office/drawing/2014/main" id="{F1C56714-DD02-E6CA-D57A-D4DF316E1301}"/>
              </a:ext>
            </a:extLst>
          </p:cNvPr>
          <p:cNvPicPr>
            <a:picLocks noChangeAspect="1"/>
          </p:cNvPicPr>
          <p:nvPr/>
        </p:nvPicPr>
        <p:blipFill>
          <a:blip r:embed="rId4"/>
          <a:stretch>
            <a:fillRect/>
          </a:stretch>
        </p:blipFill>
        <p:spPr>
          <a:xfrm>
            <a:off x="2411760" y="2079823"/>
            <a:ext cx="415856" cy="286836"/>
          </a:xfrm>
          <a:prstGeom prst="rect">
            <a:avLst/>
          </a:prstGeom>
        </p:spPr>
      </p:pic>
      <p:sp>
        <p:nvSpPr>
          <p:cNvPr id="10" name="CaixaDeTexto 9">
            <a:extLst>
              <a:ext uri="{FF2B5EF4-FFF2-40B4-BE49-F238E27FC236}">
                <a16:creationId xmlns:a16="http://schemas.microsoft.com/office/drawing/2014/main" id="{D29B6193-56AE-C2CA-5236-7EE58D1D12A7}"/>
              </a:ext>
            </a:extLst>
          </p:cNvPr>
          <p:cNvSpPr txBox="1"/>
          <p:nvPr/>
        </p:nvSpPr>
        <p:spPr>
          <a:xfrm>
            <a:off x="2483464" y="2013021"/>
            <a:ext cx="301443" cy="400110"/>
          </a:xfrm>
          <a:prstGeom prst="rect">
            <a:avLst/>
          </a:prstGeom>
          <a:noFill/>
        </p:spPr>
        <p:txBody>
          <a:bodyPr wrap="square" rtlCol="0">
            <a:spAutoFit/>
          </a:bodyPr>
          <a:lstStyle/>
          <a:p>
            <a:r>
              <a:rPr lang="pt-BR" sz="2000" dirty="0"/>
              <a:t>^</a:t>
            </a:r>
          </a:p>
        </p:txBody>
      </p:sp>
      <p:sp>
        <p:nvSpPr>
          <p:cNvPr id="11" name="CaixaDeTexto 10">
            <a:extLst>
              <a:ext uri="{FF2B5EF4-FFF2-40B4-BE49-F238E27FC236}">
                <a16:creationId xmlns:a16="http://schemas.microsoft.com/office/drawing/2014/main" id="{9B6881E6-C161-9BCF-642C-B3F7691C5999}"/>
              </a:ext>
            </a:extLst>
          </p:cNvPr>
          <p:cNvSpPr txBox="1"/>
          <p:nvPr/>
        </p:nvSpPr>
        <p:spPr>
          <a:xfrm>
            <a:off x="2427388" y="2475946"/>
            <a:ext cx="288032" cy="400110"/>
          </a:xfrm>
          <a:prstGeom prst="rect">
            <a:avLst/>
          </a:prstGeom>
          <a:noFill/>
        </p:spPr>
        <p:txBody>
          <a:bodyPr wrap="square" rtlCol="0">
            <a:spAutoFit/>
          </a:bodyPr>
          <a:lstStyle/>
          <a:p>
            <a:r>
              <a:rPr lang="pt-BR" sz="2000" dirty="0"/>
              <a:t>^</a:t>
            </a:r>
          </a:p>
        </p:txBody>
      </p:sp>
    </p:spTree>
    <p:extLst>
      <p:ext uri="{BB962C8B-B14F-4D97-AF65-F5344CB8AC3E}">
        <p14:creationId xmlns:p14="http://schemas.microsoft.com/office/powerpoint/2010/main" val="161103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ela 4">
            <a:extLst>
              <a:ext uri="{FF2B5EF4-FFF2-40B4-BE49-F238E27FC236}">
                <a16:creationId xmlns:a16="http://schemas.microsoft.com/office/drawing/2014/main" id="{33A13ACE-E725-41E5-9D26-A3CF97E47E1A}"/>
              </a:ext>
            </a:extLst>
          </p:cNvPr>
          <p:cNvGraphicFramePr/>
          <p:nvPr>
            <p:extLst>
              <p:ext uri="{D42A27DB-BD31-4B8C-83A1-F6EECF244321}">
                <p14:modId xmlns:p14="http://schemas.microsoft.com/office/powerpoint/2010/main" val="3103389731"/>
              </p:ext>
            </p:extLst>
          </p:nvPr>
        </p:nvGraphicFramePr>
        <p:xfrm>
          <a:off x="654050" y="2564904"/>
          <a:ext cx="7950398" cy="2622254"/>
        </p:xfrm>
        <a:graphic>
          <a:graphicData uri="http://schemas.openxmlformats.org/drawingml/2006/table">
            <a:tbl>
              <a:tblPr/>
              <a:tblGrid>
                <a:gridCol w="1198912">
                  <a:extLst>
                    <a:ext uri="{9D8B030D-6E8A-4147-A177-3AD203B41FA5}">
                      <a16:colId xmlns:a16="http://schemas.microsoft.com/office/drawing/2014/main" val="3188822793"/>
                    </a:ext>
                  </a:extLst>
                </a:gridCol>
                <a:gridCol w="6751486">
                  <a:extLst>
                    <a:ext uri="{9D8B030D-6E8A-4147-A177-3AD203B41FA5}">
                      <a16:colId xmlns:a16="http://schemas.microsoft.com/office/drawing/2014/main" val="4145585024"/>
                    </a:ext>
                  </a:extLst>
                </a:gridCol>
              </a:tblGrid>
              <a:tr h="354946">
                <a:tc>
                  <a:txBody>
                    <a:bodyPr/>
                    <a:lstStyle/>
                    <a:p>
                      <a:pPr algn="ctr" fontAlgn="auto">
                        <a:spcBef>
                          <a:spcPts val="0"/>
                        </a:spcBef>
                        <a:spcAft>
                          <a:spcPts val="0"/>
                        </a:spcAft>
                      </a:pPr>
                      <a:r>
                        <a:rPr lang="pt-BR" sz="2000" b="1" i="0" u="none" strike="noStrike">
                          <a:solidFill>
                            <a:srgbClr val="FF0000"/>
                          </a:solidFill>
                          <a:effectLst/>
                          <a:latin typeface="Arial" panose="020B0604020202020204" pitchFamily="34" charset="0"/>
                        </a:rPr>
                        <a:t>Dia</a:t>
                      </a:r>
                      <a:endParaRPr lang="pt-BR" sz="2800" b="1" i="0" u="none" strike="noStrike">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ctr" fontAlgn="auto">
                        <a:spcBef>
                          <a:spcPts val="0"/>
                        </a:spcBef>
                        <a:spcAft>
                          <a:spcPts val="0"/>
                        </a:spcAft>
                      </a:pPr>
                      <a:r>
                        <a:rPr lang="pt-BR" sz="2000" b="1" i="0" u="none" strike="noStrike">
                          <a:solidFill>
                            <a:srgbClr val="FF0000"/>
                          </a:solidFill>
                          <a:effectLst/>
                          <a:latin typeface="Arial" panose="020B0604020202020204" pitchFamily="34" charset="0"/>
                        </a:rPr>
                        <a:t>SETEMBRO</a:t>
                      </a:r>
                      <a:endParaRPr lang="pt-BR" sz="2800" b="1" i="0" u="none" strike="noStrike">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765951625"/>
                  </a:ext>
                </a:extLst>
              </a:tr>
              <a:tr h="354946">
                <a:tc>
                  <a:txBody>
                    <a:bodyPr/>
                    <a:lstStyle/>
                    <a:p>
                      <a:pPr algn="ctr" fontAlgn="ctr">
                        <a:spcBef>
                          <a:spcPts val="0"/>
                        </a:spcBef>
                        <a:spcAft>
                          <a:spcPts val="0"/>
                        </a:spcAft>
                      </a:pPr>
                      <a:r>
                        <a:rPr lang="pt-BR" sz="2000" b="1" i="0" u="none" strike="noStrike">
                          <a:solidFill>
                            <a:srgbClr val="000000"/>
                          </a:solidFill>
                          <a:effectLst/>
                          <a:latin typeface="Arial" panose="020B0604020202020204" pitchFamily="34" charset="0"/>
                        </a:rPr>
                        <a:t>03-Sep</a:t>
                      </a:r>
                      <a:endParaRPr lang="pt-BR" sz="2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2000" b="1" i="0" u="none" strike="noStrike">
                          <a:solidFill>
                            <a:srgbClr val="000000"/>
                          </a:solidFill>
                          <a:effectLst/>
                          <a:latin typeface="Arial" panose="020B0604020202020204" pitchFamily="34" charset="0"/>
                        </a:rPr>
                        <a:t>2 – Descrição narrativa</a:t>
                      </a:r>
                      <a:endParaRPr lang="pt-BR" sz="2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849928"/>
                  </a:ext>
                </a:extLst>
              </a:tr>
              <a:tr h="521553">
                <a:tc>
                  <a:txBody>
                    <a:bodyPr/>
                    <a:lstStyle/>
                    <a:p>
                      <a:pPr algn="ctr" fontAlgn="ctr">
                        <a:spcBef>
                          <a:spcPts val="0"/>
                        </a:spcBef>
                        <a:spcAft>
                          <a:spcPts val="0"/>
                        </a:spcAft>
                      </a:pPr>
                      <a:r>
                        <a:rPr lang="pt-BR" sz="2000" b="1" i="0" u="none" strike="noStrike">
                          <a:solidFill>
                            <a:srgbClr val="000000"/>
                          </a:solidFill>
                          <a:effectLst/>
                          <a:latin typeface="Arial" panose="020B0604020202020204" pitchFamily="34" charset="0"/>
                        </a:rPr>
                        <a:t>10-Sep</a:t>
                      </a:r>
                      <a:endParaRPr lang="pt-BR" sz="2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2000" b="1" i="0" u="none" strike="noStrike" dirty="0">
                          <a:solidFill>
                            <a:srgbClr val="000000"/>
                          </a:solidFill>
                          <a:effectLst/>
                          <a:latin typeface="Arial" panose="020B0604020202020204" pitchFamily="34" charset="0"/>
                        </a:rPr>
                        <a:t>3 – Fluxograma</a:t>
                      </a:r>
                      <a:endParaRPr lang="pt-BR" sz="2800" b="1" i="0" u="none" strike="noStrike" dirty="0">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2843111"/>
                  </a:ext>
                </a:extLst>
              </a:tr>
              <a:tr h="354946">
                <a:tc>
                  <a:txBody>
                    <a:bodyPr/>
                    <a:lstStyle/>
                    <a:p>
                      <a:pPr algn="ctr" fontAlgn="ctr">
                        <a:spcBef>
                          <a:spcPts val="0"/>
                        </a:spcBef>
                        <a:spcAft>
                          <a:spcPts val="0"/>
                        </a:spcAft>
                      </a:pPr>
                      <a:r>
                        <a:rPr lang="pt-BR" sz="2000" b="1" i="0" u="none" strike="noStrike">
                          <a:solidFill>
                            <a:srgbClr val="000000"/>
                          </a:solidFill>
                          <a:effectLst/>
                          <a:latin typeface="Arial" panose="020B0604020202020204" pitchFamily="34" charset="0"/>
                        </a:rPr>
                        <a:t>17-Sep</a:t>
                      </a:r>
                      <a:endParaRPr lang="pt-BR" sz="2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2000" b="1" i="0" u="none" strike="noStrike">
                          <a:solidFill>
                            <a:srgbClr val="000000"/>
                          </a:solidFill>
                          <a:effectLst/>
                          <a:latin typeface="Arial" panose="020B0604020202020204" pitchFamily="34" charset="0"/>
                        </a:rPr>
                        <a:t>4 – Pseudocódigo</a:t>
                      </a:r>
                      <a:endParaRPr lang="pt-BR" sz="2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9476748"/>
                  </a:ext>
                </a:extLst>
              </a:tr>
              <a:tr h="354946">
                <a:tc>
                  <a:txBody>
                    <a:bodyPr/>
                    <a:lstStyle/>
                    <a:p>
                      <a:pPr algn="ctr" fontAlgn="ctr">
                        <a:spcBef>
                          <a:spcPts val="0"/>
                        </a:spcBef>
                        <a:spcAft>
                          <a:spcPts val="0"/>
                        </a:spcAft>
                      </a:pPr>
                      <a:r>
                        <a:rPr lang="pt-BR" sz="2000" b="1" i="0" u="none" strike="noStrike">
                          <a:solidFill>
                            <a:srgbClr val="000000"/>
                          </a:solidFill>
                          <a:effectLst/>
                          <a:latin typeface="Arial" panose="020B0604020202020204" pitchFamily="34" charset="0"/>
                        </a:rPr>
                        <a:t>19-Sep</a:t>
                      </a:r>
                      <a:endParaRPr lang="pt-BR" sz="2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2000" b="1" i="0" u="none" strike="noStrike">
                          <a:solidFill>
                            <a:srgbClr val="000000"/>
                          </a:solidFill>
                          <a:effectLst/>
                          <a:latin typeface="Arial" panose="020B0604020202020204" pitchFamily="34" charset="0"/>
                        </a:rPr>
                        <a:t>5 – Variáveis</a:t>
                      </a:r>
                      <a:endParaRPr lang="pt-BR" sz="2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329847"/>
                  </a:ext>
                </a:extLst>
              </a:tr>
              <a:tr h="680917">
                <a:tc>
                  <a:txBody>
                    <a:bodyPr/>
                    <a:lstStyle/>
                    <a:p>
                      <a:pPr algn="ctr" fontAlgn="ctr">
                        <a:spcBef>
                          <a:spcPts val="0"/>
                        </a:spcBef>
                        <a:spcAft>
                          <a:spcPts val="0"/>
                        </a:spcAft>
                      </a:pPr>
                      <a:r>
                        <a:rPr lang="pt-BR" sz="2000" b="1" i="0" u="none" strike="noStrike">
                          <a:solidFill>
                            <a:srgbClr val="000000"/>
                          </a:solidFill>
                          <a:effectLst/>
                          <a:latin typeface="Arial" panose="020B0604020202020204" pitchFamily="34" charset="0"/>
                        </a:rPr>
                        <a:t>24-Sep</a:t>
                      </a:r>
                      <a:endParaRPr lang="pt-BR" sz="28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2000" b="1" i="0" u="none" strike="noStrike" dirty="0">
                          <a:solidFill>
                            <a:srgbClr val="000000"/>
                          </a:solidFill>
                          <a:effectLst/>
                          <a:latin typeface="Arial" panose="020B0604020202020204" pitchFamily="34" charset="0"/>
                        </a:rPr>
                        <a:t>6 – Estruturas de decisão</a:t>
                      </a:r>
                      <a:endParaRPr lang="pt-BR" sz="2800" b="1" i="0" u="none" strike="noStrike" dirty="0">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9573722"/>
                  </a:ext>
                </a:extLst>
              </a:tr>
            </a:tbl>
          </a:graphicData>
        </a:graphic>
      </p:graphicFrame>
    </p:spTree>
    <p:extLst>
      <p:ext uri="{BB962C8B-B14F-4D97-AF65-F5344CB8AC3E}">
        <p14:creationId xmlns:p14="http://schemas.microsoft.com/office/powerpoint/2010/main" val="17247221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83568" y="1556792"/>
            <a:ext cx="8136904" cy="3108543"/>
          </a:xfrm>
          <a:prstGeom prst="rect">
            <a:avLst/>
          </a:prstGeom>
        </p:spPr>
        <p:txBody>
          <a:bodyPr wrap="square">
            <a:spAutoFit/>
          </a:bodyPr>
          <a:lstStyle/>
          <a:p>
            <a:r>
              <a:rPr lang="pt-BR" sz="2800" b="1" dirty="0">
                <a:solidFill>
                  <a:srgbClr val="FF0000"/>
                </a:solidFill>
              </a:rPr>
              <a:t>6.3 - Operadores Relacionais </a:t>
            </a:r>
          </a:p>
          <a:p>
            <a:endParaRPr lang="pt-BR" sz="2800" dirty="0">
              <a:solidFill>
                <a:prstClr val="black"/>
              </a:solidFill>
            </a:endParaRPr>
          </a:p>
          <a:p>
            <a:pPr algn="just"/>
            <a:r>
              <a:rPr lang="pt-BR" sz="2800" dirty="0">
                <a:solidFill>
                  <a:prstClr val="black"/>
                </a:solidFill>
              </a:rPr>
              <a:t>Os operadores relacionais são utilizados para comparar caracteres, números, variáveis e expressões. Estes operadores sempre retornam valores lógicos (verdadeiro/falso, </a:t>
            </a:r>
            <a:r>
              <a:rPr lang="pt-BR" sz="2800" dirty="0" err="1">
                <a:solidFill>
                  <a:prstClr val="black"/>
                </a:solidFill>
              </a:rPr>
              <a:t>true</a:t>
            </a:r>
            <a:r>
              <a:rPr lang="pt-BR" sz="2800" dirty="0">
                <a:solidFill>
                  <a:prstClr val="black"/>
                </a:solidFill>
              </a:rPr>
              <a:t>/false ou 0/1). </a:t>
            </a:r>
          </a:p>
          <a:p>
            <a:pPr algn="just"/>
            <a:r>
              <a:rPr lang="pt-BR" sz="2800" dirty="0">
                <a:solidFill>
                  <a:prstClr val="black"/>
                </a:solidFill>
              </a:rPr>
              <a:t>Os operadores relacionais são: </a:t>
            </a:r>
          </a:p>
        </p:txBody>
      </p:sp>
    </p:spTree>
    <p:extLst>
      <p:ext uri="{BB962C8B-B14F-4D97-AF65-F5344CB8AC3E}">
        <p14:creationId xmlns:p14="http://schemas.microsoft.com/office/powerpoint/2010/main" val="33317821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5029" t="41224" r="16550" b="38110"/>
          <a:stretch/>
        </p:blipFill>
        <p:spPr bwMode="auto">
          <a:xfrm>
            <a:off x="899593" y="1556793"/>
            <a:ext cx="7128840" cy="4496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Imagem 4">
            <a:extLst>
              <a:ext uri="{FF2B5EF4-FFF2-40B4-BE49-F238E27FC236}">
                <a16:creationId xmlns:a16="http://schemas.microsoft.com/office/drawing/2014/main" id="{797A3509-31B6-69BE-5A13-AEBCE17255B7}"/>
              </a:ext>
            </a:extLst>
          </p:cNvPr>
          <p:cNvPicPr>
            <a:picLocks noChangeAspect="1"/>
          </p:cNvPicPr>
          <p:nvPr/>
        </p:nvPicPr>
        <p:blipFill>
          <a:blip r:embed="rId4"/>
          <a:stretch>
            <a:fillRect/>
          </a:stretch>
        </p:blipFill>
        <p:spPr>
          <a:xfrm>
            <a:off x="2123728" y="4293096"/>
            <a:ext cx="512912" cy="341942"/>
          </a:xfrm>
          <a:prstGeom prst="rect">
            <a:avLst/>
          </a:prstGeom>
        </p:spPr>
      </p:pic>
    </p:spTree>
    <p:extLst>
      <p:ext uri="{BB962C8B-B14F-4D97-AF65-F5344CB8AC3E}">
        <p14:creationId xmlns:p14="http://schemas.microsoft.com/office/powerpoint/2010/main" val="7924503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556793"/>
            <a:ext cx="8325953" cy="954107"/>
          </a:xfrm>
          <a:prstGeom prst="rect">
            <a:avLst/>
          </a:prstGeom>
        </p:spPr>
        <p:txBody>
          <a:bodyPr wrap="square">
            <a:spAutoFit/>
          </a:bodyPr>
          <a:lstStyle/>
          <a:p>
            <a:r>
              <a:rPr lang="pt-BR" sz="2800" b="1" dirty="0">
                <a:solidFill>
                  <a:prstClr val="black"/>
                </a:solidFill>
              </a:rPr>
              <a:t>Exemplo: </a:t>
            </a:r>
            <a:r>
              <a:rPr lang="pt-BR" sz="2800" dirty="0">
                <a:solidFill>
                  <a:prstClr val="black"/>
                </a:solidFill>
              </a:rPr>
              <a:t>Tendo duas variáveis A = 5 e B = 3, os resultados das expressões seriam: </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5887" t="50220" r="17049" b="25983"/>
          <a:stretch/>
        </p:blipFill>
        <p:spPr bwMode="auto">
          <a:xfrm>
            <a:off x="1202432" y="2564904"/>
            <a:ext cx="5889848" cy="4222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4959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494519" y="1556792"/>
            <a:ext cx="8325953" cy="2677656"/>
          </a:xfrm>
          <a:prstGeom prst="rect">
            <a:avLst/>
          </a:prstGeom>
        </p:spPr>
        <p:txBody>
          <a:bodyPr wrap="square">
            <a:spAutoFit/>
          </a:bodyPr>
          <a:lstStyle/>
          <a:p>
            <a:r>
              <a:rPr lang="pt-BR" sz="2800" b="1" dirty="0">
                <a:solidFill>
                  <a:srgbClr val="FF0000"/>
                </a:solidFill>
              </a:rPr>
              <a:t>6.4 - Operadores Lógicos </a:t>
            </a:r>
          </a:p>
          <a:p>
            <a:endParaRPr lang="pt-BR" sz="2800" dirty="0">
              <a:solidFill>
                <a:prstClr val="black"/>
              </a:solidFill>
            </a:endParaRPr>
          </a:p>
          <a:p>
            <a:r>
              <a:rPr lang="pt-BR" sz="2800" dirty="0">
                <a:solidFill>
                  <a:prstClr val="black"/>
                </a:solidFill>
              </a:rPr>
              <a:t>Os operadores lógicos servem para combinar resultados de expressões, retornando se o resultado final é verdadeiro ou falso. </a:t>
            </a:r>
          </a:p>
          <a:p>
            <a:r>
              <a:rPr lang="pt-BR" sz="2800" dirty="0">
                <a:solidFill>
                  <a:prstClr val="black"/>
                </a:solidFill>
              </a:rPr>
              <a:t>Os operadores lógicos são: </a:t>
            </a:r>
          </a:p>
        </p:txBody>
      </p:sp>
      <p:graphicFrame>
        <p:nvGraphicFramePr>
          <p:cNvPr id="10" name="Tabela 9"/>
          <p:cNvGraphicFramePr>
            <a:graphicFrameLocks noGrp="1"/>
          </p:cNvGraphicFramePr>
          <p:nvPr>
            <p:extLst>
              <p:ext uri="{D42A27DB-BD31-4B8C-83A1-F6EECF244321}">
                <p14:modId xmlns:p14="http://schemas.microsoft.com/office/powerpoint/2010/main" val="3551577829"/>
              </p:ext>
            </p:extLst>
          </p:nvPr>
        </p:nvGraphicFramePr>
        <p:xfrm>
          <a:off x="5796136" y="3861048"/>
          <a:ext cx="2071822" cy="1675878"/>
        </p:xfrm>
        <a:graphic>
          <a:graphicData uri="http://schemas.openxmlformats.org/drawingml/2006/table">
            <a:tbl>
              <a:tblPr firstRow="1" bandRow="1">
                <a:tableStyleId>{5940675A-B579-460E-94D1-54222C63F5DA}</a:tableStyleId>
              </a:tblPr>
              <a:tblGrid>
                <a:gridCol w="1063710">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558626">
                <a:tc>
                  <a:txBody>
                    <a:bodyPr/>
                    <a:lstStyle/>
                    <a:p>
                      <a:r>
                        <a:rPr lang="pt-BR" dirty="0"/>
                        <a:t>E </a:t>
                      </a:r>
                    </a:p>
                  </a:txBody>
                  <a:tcPr/>
                </a:tc>
                <a:tc>
                  <a:txBody>
                    <a:bodyPr/>
                    <a:lstStyle/>
                    <a:p>
                      <a:r>
                        <a:rPr lang="pt-BR" dirty="0"/>
                        <a:t>AND</a:t>
                      </a:r>
                    </a:p>
                  </a:txBody>
                  <a:tcPr/>
                </a:tc>
                <a:extLst>
                  <a:ext uri="{0D108BD9-81ED-4DB2-BD59-A6C34878D82A}">
                    <a16:rowId xmlns:a16="http://schemas.microsoft.com/office/drawing/2014/main" val="10000"/>
                  </a:ext>
                </a:extLst>
              </a:tr>
              <a:tr h="558626">
                <a:tc>
                  <a:txBody>
                    <a:bodyPr/>
                    <a:lstStyle/>
                    <a:p>
                      <a:r>
                        <a:rPr lang="pt-BR" dirty="0"/>
                        <a:t>OU</a:t>
                      </a:r>
                    </a:p>
                  </a:txBody>
                  <a:tcPr/>
                </a:tc>
                <a:tc>
                  <a:txBody>
                    <a:bodyPr/>
                    <a:lstStyle/>
                    <a:p>
                      <a:r>
                        <a:rPr lang="pt-BR" dirty="0"/>
                        <a:t>OR</a:t>
                      </a:r>
                    </a:p>
                  </a:txBody>
                  <a:tcPr/>
                </a:tc>
                <a:extLst>
                  <a:ext uri="{0D108BD9-81ED-4DB2-BD59-A6C34878D82A}">
                    <a16:rowId xmlns:a16="http://schemas.microsoft.com/office/drawing/2014/main" val="10001"/>
                  </a:ext>
                </a:extLst>
              </a:tr>
              <a:tr h="558626">
                <a:tc>
                  <a:txBody>
                    <a:bodyPr/>
                    <a:lstStyle/>
                    <a:p>
                      <a:r>
                        <a:rPr lang="pt-BR" dirty="0"/>
                        <a:t>NÃO</a:t>
                      </a:r>
                    </a:p>
                  </a:txBody>
                  <a:tcPr/>
                </a:tc>
                <a:tc>
                  <a:txBody>
                    <a:bodyPr/>
                    <a:lstStyle/>
                    <a:p>
                      <a:r>
                        <a:rPr lang="pt-BR" dirty="0"/>
                        <a:t>NOT</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120893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sp>
        <p:nvSpPr>
          <p:cNvPr id="3" name="Retângulo 2"/>
          <p:cNvSpPr/>
          <p:nvPr/>
        </p:nvSpPr>
        <p:spPr>
          <a:xfrm>
            <a:off x="683568" y="1556792"/>
            <a:ext cx="8136904" cy="4678204"/>
          </a:xfrm>
          <a:prstGeom prst="rect">
            <a:avLst/>
          </a:prstGeom>
        </p:spPr>
        <p:txBody>
          <a:bodyPr wrap="square">
            <a:spAutoFit/>
          </a:bodyPr>
          <a:lstStyle/>
          <a:p>
            <a:endParaRPr lang="pt-BR" dirty="0">
              <a:solidFill>
                <a:prstClr val="black"/>
              </a:solidFill>
            </a:endParaRPr>
          </a:p>
          <a:p>
            <a:pPr algn="just"/>
            <a:r>
              <a:rPr lang="pt-BR" sz="2800" dirty="0">
                <a:solidFill>
                  <a:prstClr val="black"/>
                </a:solidFill>
              </a:rPr>
              <a:t>➢ E / AND – O resultado de uma expressão usando o operador lógico AND é verdadeira, somente se todas as condições forem verdadeiras. </a:t>
            </a:r>
          </a:p>
          <a:p>
            <a:pPr algn="just"/>
            <a:r>
              <a:rPr lang="pt-BR" sz="2800" dirty="0">
                <a:solidFill>
                  <a:prstClr val="black"/>
                </a:solidFill>
              </a:rPr>
              <a:t>➢ OU / OR - O resultado de uma expressão usando o operador lógico OR é falsa, somente se todas as condições forem falsas. </a:t>
            </a:r>
          </a:p>
          <a:p>
            <a:pPr algn="just"/>
            <a:r>
              <a:rPr lang="pt-BR" sz="2800" dirty="0">
                <a:solidFill>
                  <a:prstClr val="black"/>
                </a:solidFill>
              </a:rPr>
              <a:t>➢ NOT / NÃO - O resultado de uma expressão usando o operador lógico NOT, inverte o valor da expressão ou condição, ou seja, se verdadeira inverte para falsa e vice-versa. </a:t>
            </a:r>
          </a:p>
        </p:txBody>
      </p:sp>
      <p:sp>
        <p:nvSpPr>
          <p:cNvPr id="13" name="Conector recto 12">
            <a:extLst>
              <a:ext uri="{FF2B5EF4-FFF2-40B4-BE49-F238E27FC236}">
                <a16:creationId xmlns:a16="http://schemas.microsoft.com/office/drawing/2014/main" id="{CA09DB61-E706-413B-8942-FCB9B0B5322D}"/>
              </a:ext>
            </a:extLst>
          </p:cNvPr>
          <p:cNvSpPr/>
          <p:nvPr/>
        </p:nvSpPr>
        <p:spPr>
          <a:xfrm>
            <a:off x="800170" y="3140968"/>
            <a:ext cx="438912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E71224"/>
              </a:solidFill>
            </a:endParaRPr>
          </a:p>
        </p:txBody>
      </p:sp>
      <p:sp>
        <p:nvSpPr>
          <p:cNvPr id="5" name="Conector recto 12">
            <a:extLst>
              <a:ext uri="{FF2B5EF4-FFF2-40B4-BE49-F238E27FC236}">
                <a16:creationId xmlns:a16="http://schemas.microsoft.com/office/drawing/2014/main" id="{E3204BE7-59BD-45AB-AE83-336D4AB2BA97}"/>
              </a:ext>
            </a:extLst>
          </p:cNvPr>
          <p:cNvSpPr/>
          <p:nvPr/>
        </p:nvSpPr>
        <p:spPr>
          <a:xfrm>
            <a:off x="5505125" y="4005064"/>
            <a:ext cx="3276162"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E71224"/>
              </a:solidFill>
            </a:endParaRPr>
          </a:p>
        </p:txBody>
      </p:sp>
      <p:sp>
        <p:nvSpPr>
          <p:cNvPr id="11" name="Conector recto 10">
            <a:extLst>
              <a:ext uri="{FF2B5EF4-FFF2-40B4-BE49-F238E27FC236}">
                <a16:creationId xmlns:a16="http://schemas.microsoft.com/office/drawing/2014/main" id="{D9978E49-0CFD-410C-8668-71407799E7F2}"/>
              </a:ext>
            </a:extLst>
          </p:cNvPr>
          <p:cNvSpPr/>
          <p:nvPr/>
        </p:nvSpPr>
        <p:spPr>
          <a:xfrm>
            <a:off x="683568" y="4437112"/>
            <a:ext cx="329184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E71224"/>
              </a:solidFill>
            </a:endParaRPr>
          </a:p>
        </p:txBody>
      </p:sp>
      <p:sp>
        <p:nvSpPr>
          <p:cNvPr id="20" name="Conector recto 19">
            <a:extLst>
              <a:ext uri="{FF2B5EF4-FFF2-40B4-BE49-F238E27FC236}">
                <a16:creationId xmlns:a16="http://schemas.microsoft.com/office/drawing/2014/main" id="{BFE9DDCC-7607-4157-B34B-ECF9F930E246}"/>
              </a:ext>
            </a:extLst>
          </p:cNvPr>
          <p:cNvSpPr/>
          <p:nvPr/>
        </p:nvSpPr>
        <p:spPr>
          <a:xfrm>
            <a:off x="4139952" y="5229200"/>
            <a:ext cx="4464496"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E71224"/>
              </a:solidFill>
            </a:endParaRPr>
          </a:p>
        </p:txBody>
      </p:sp>
      <p:sp>
        <p:nvSpPr>
          <p:cNvPr id="19" name="Conector recto 12">
            <a:extLst>
              <a:ext uri="{FF2B5EF4-FFF2-40B4-BE49-F238E27FC236}">
                <a16:creationId xmlns:a16="http://schemas.microsoft.com/office/drawing/2014/main" id="{C0697446-9DF4-D3D8-3A11-1BDF90A6FF32}"/>
              </a:ext>
            </a:extLst>
          </p:cNvPr>
          <p:cNvSpPr/>
          <p:nvPr/>
        </p:nvSpPr>
        <p:spPr>
          <a:xfrm>
            <a:off x="699246" y="5661248"/>
            <a:ext cx="1280466"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E71224"/>
              </a:solidFill>
            </a:endParaRPr>
          </a:p>
        </p:txBody>
      </p:sp>
    </p:spTree>
    <p:extLst>
      <p:ext uri="{BB962C8B-B14F-4D97-AF65-F5344CB8AC3E}">
        <p14:creationId xmlns:p14="http://schemas.microsoft.com/office/powerpoint/2010/main" val="9631826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1384995"/>
          </a:xfrm>
          <a:prstGeom prst="rect">
            <a:avLst/>
          </a:prstGeom>
        </p:spPr>
        <p:txBody>
          <a:bodyPr wrap="square">
            <a:spAutoFit/>
          </a:bodyPr>
          <a:lstStyle/>
          <a:p>
            <a:pPr algn="just"/>
            <a:r>
              <a:rPr lang="pt-BR" sz="2800" dirty="0">
                <a:solidFill>
                  <a:prstClr val="black"/>
                </a:solidFill>
              </a:rPr>
              <a:t>A tabela a seguir mostra todos os valores possíveis gerados pelos três operadores lógicos (AND, OR e NOT), envolvendo dois valores lógicos: </a:t>
            </a:r>
            <a:endParaRPr lang="pt-BR" altLang="pt-BR" sz="2800" dirty="0">
              <a:solidFill>
                <a:prstClr val="black"/>
              </a:solidFill>
            </a:endParaRPr>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3801" t="45160" r="14865" b="38250"/>
          <a:stretch/>
        </p:blipFill>
        <p:spPr bwMode="auto">
          <a:xfrm>
            <a:off x="495978" y="2941787"/>
            <a:ext cx="7870002" cy="3440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10" name="Tinta 9">
                <a:extLst>
                  <a:ext uri="{FF2B5EF4-FFF2-40B4-BE49-F238E27FC236}">
                    <a16:creationId xmlns:a16="http://schemas.microsoft.com/office/drawing/2014/main" id="{E04D0340-18DB-4620-8AEB-38F20BA0D646}"/>
                  </a:ext>
                </a:extLst>
              </p14:cNvPr>
              <p14:cNvContentPartPr/>
              <p14:nvPr/>
            </p14:nvContentPartPr>
            <p14:xfrm>
              <a:off x="5227090" y="5212941"/>
              <a:ext cx="16200" cy="360"/>
            </p14:xfrm>
          </p:contentPart>
        </mc:Choice>
        <mc:Fallback xmlns="">
          <p:pic>
            <p:nvPicPr>
              <p:cNvPr id="10" name="Tinta 9">
                <a:extLst>
                  <a:ext uri="{FF2B5EF4-FFF2-40B4-BE49-F238E27FC236}">
                    <a16:creationId xmlns:a16="http://schemas.microsoft.com/office/drawing/2014/main" id="{E04D0340-18DB-4620-8AEB-38F20BA0D646}"/>
                  </a:ext>
                </a:extLst>
              </p:cNvPr>
              <p:cNvPicPr/>
              <p:nvPr/>
            </p:nvPicPr>
            <p:blipFill>
              <a:blip r:embed="rId6"/>
              <a:stretch>
                <a:fillRect/>
              </a:stretch>
            </p:blipFill>
            <p:spPr>
              <a:xfrm>
                <a:off x="5218450" y="5203941"/>
                <a:ext cx="33840" cy="18000"/>
              </a:xfrm>
              <a:prstGeom prst="rect">
                <a:avLst/>
              </a:prstGeom>
            </p:spPr>
          </p:pic>
        </mc:Fallback>
      </mc:AlternateContent>
    </p:spTree>
    <p:extLst>
      <p:ext uri="{BB962C8B-B14F-4D97-AF65-F5344CB8AC3E}">
        <p14:creationId xmlns:p14="http://schemas.microsoft.com/office/powerpoint/2010/main" val="7479167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tângulo 1"/>
          <p:cNvSpPr/>
          <p:nvPr/>
        </p:nvSpPr>
        <p:spPr>
          <a:xfrm>
            <a:off x="683568" y="1556792"/>
            <a:ext cx="8136904" cy="923330"/>
          </a:xfrm>
          <a:prstGeom prst="rect">
            <a:avLst/>
          </a:prstGeom>
        </p:spPr>
        <p:txBody>
          <a:bodyPr wrap="square">
            <a:spAutoFit/>
          </a:bodyPr>
          <a:lstStyle/>
          <a:p>
            <a:pPr algn="ctr"/>
            <a:endParaRPr lang="pt-BR" altLang="pt-BR" dirty="0">
              <a:solidFill>
                <a:prstClr val="black"/>
              </a:solidFill>
            </a:endParaRPr>
          </a:p>
          <a:p>
            <a:pPr algn="ctr"/>
            <a:endParaRPr lang="pt-BR" altLang="pt-BR" dirty="0">
              <a:solidFill>
                <a:prstClr val="black"/>
              </a:solidFill>
            </a:endParaRPr>
          </a:p>
          <a:p>
            <a:pPr algn="ctr"/>
            <a:endParaRPr lang="pt-BR" altLang="pt-BR" dirty="0">
              <a:solidFill>
                <a:prstClr val="black"/>
              </a:solidFill>
            </a:endParaRPr>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8122" t="36374" r="8498" b="13250"/>
          <a:stretch/>
        </p:blipFill>
        <p:spPr bwMode="auto">
          <a:xfrm>
            <a:off x="683568" y="1586242"/>
            <a:ext cx="8136904" cy="50831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12" name="Tinta 11">
                <a:extLst>
                  <a:ext uri="{FF2B5EF4-FFF2-40B4-BE49-F238E27FC236}">
                    <a16:creationId xmlns:a16="http://schemas.microsoft.com/office/drawing/2014/main" id="{D1270CD4-5CD8-4554-93CE-D53D67DBA3CD}"/>
                  </a:ext>
                </a:extLst>
              </p14:cNvPr>
              <p14:cNvContentPartPr/>
              <p14:nvPr/>
            </p14:nvContentPartPr>
            <p14:xfrm>
              <a:off x="6458290" y="2544981"/>
              <a:ext cx="73800" cy="60480"/>
            </p14:xfrm>
          </p:contentPart>
        </mc:Choice>
        <mc:Fallback xmlns="">
          <p:pic>
            <p:nvPicPr>
              <p:cNvPr id="12" name="Tinta 11">
                <a:extLst>
                  <a:ext uri="{FF2B5EF4-FFF2-40B4-BE49-F238E27FC236}">
                    <a16:creationId xmlns:a16="http://schemas.microsoft.com/office/drawing/2014/main" id="{D1270CD4-5CD8-4554-93CE-D53D67DBA3CD}"/>
                  </a:ext>
                </a:extLst>
              </p:cNvPr>
              <p:cNvPicPr/>
              <p:nvPr/>
            </p:nvPicPr>
            <p:blipFill>
              <a:blip r:embed="rId6"/>
              <a:stretch>
                <a:fillRect/>
              </a:stretch>
            </p:blipFill>
            <p:spPr>
              <a:xfrm>
                <a:off x="6449650" y="2535981"/>
                <a:ext cx="91440" cy="78120"/>
              </a:xfrm>
              <a:prstGeom prst="rect">
                <a:avLst/>
              </a:prstGeom>
            </p:spPr>
          </p:pic>
        </mc:Fallback>
      </mc:AlternateContent>
    </p:spTree>
    <p:extLst>
      <p:ext uri="{BB962C8B-B14F-4D97-AF65-F5344CB8AC3E}">
        <p14:creationId xmlns:p14="http://schemas.microsoft.com/office/powerpoint/2010/main" val="55436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67544" y="485800"/>
            <a:ext cx="8568952" cy="1143000"/>
          </a:xfrm>
        </p:spPr>
        <p:txBody>
          <a:bodyPr>
            <a:normAutofit fontScale="90000"/>
          </a:bodyPr>
          <a:lstStyle/>
          <a:p>
            <a:r>
              <a:rPr lang="pt-BR" dirty="0">
                <a:solidFill>
                  <a:srgbClr val="002060"/>
                </a:solidFill>
              </a:rPr>
              <a:t>_________________________________</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86569"/>
          <a:stretch/>
        </p:blipFill>
        <p:spPr bwMode="auto">
          <a:xfrm>
            <a:off x="6156176" y="260648"/>
            <a:ext cx="1040935" cy="666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84794"/>
          <a:stretch/>
        </p:blipFill>
        <p:spPr bwMode="auto">
          <a:xfrm>
            <a:off x="7197111" y="116632"/>
            <a:ext cx="1584176" cy="950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ela 4">
            <a:extLst>
              <a:ext uri="{FF2B5EF4-FFF2-40B4-BE49-F238E27FC236}">
                <a16:creationId xmlns:a16="http://schemas.microsoft.com/office/drawing/2014/main" id="{316204EE-7A08-4040-A4C3-B095BA977AB0}"/>
              </a:ext>
            </a:extLst>
          </p:cNvPr>
          <p:cNvGraphicFramePr/>
          <p:nvPr>
            <p:extLst>
              <p:ext uri="{D42A27DB-BD31-4B8C-83A1-F6EECF244321}">
                <p14:modId xmlns:p14="http://schemas.microsoft.com/office/powerpoint/2010/main" val="2568002444"/>
              </p:ext>
            </p:extLst>
          </p:nvPr>
        </p:nvGraphicFramePr>
        <p:xfrm>
          <a:off x="654050" y="2859882"/>
          <a:ext cx="7835900" cy="2139950"/>
        </p:xfrm>
        <a:graphic>
          <a:graphicData uri="http://schemas.openxmlformats.org/drawingml/2006/table">
            <a:tbl>
              <a:tblPr/>
              <a:tblGrid>
                <a:gridCol w="812800">
                  <a:extLst>
                    <a:ext uri="{9D8B030D-6E8A-4147-A177-3AD203B41FA5}">
                      <a16:colId xmlns:a16="http://schemas.microsoft.com/office/drawing/2014/main" val="1424547641"/>
                    </a:ext>
                  </a:extLst>
                </a:gridCol>
                <a:gridCol w="7023100">
                  <a:extLst>
                    <a:ext uri="{9D8B030D-6E8A-4147-A177-3AD203B41FA5}">
                      <a16:colId xmlns:a16="http://schemas.microsoft.com/office/drawing/2014/main" val="860411315"/>
                    </a:ext>
                  </a:extLst>
                </a:gridCol>
              </a:tblGrid>
              <a:tr h="228600">
                <a:tc>
                  <a:txBody>
                    <a:bodyPr/>
                    <a:lstStyle/>
                    <a:p>
                      <a:pPr algn="ctr" fontAlgn="auto">
                        <a:spcBef>
                          <a:spcPts val="0"/>
                        </a:spcBef>
                        <a:spcAft>
                          <a:spcPts val="0"/>
                        </a:spcAft>
                      </a:pPr>
                      <a:r>
                        <a:rPr lang="pt-BR" sz="1600" b="1" i="0" u="none" strike="noStrike">
                          <a:solidFill>
                            <a:srgbClr val="FF0000"/>
                          </a:solidFill>
                          <a:effectLst/>
                          <a:latin typeface="Arial" panose="020B0604020202020204" pitchFamily="34" charset="0"/>
                        </a:rPr>
                        <a:t>Dia</a:t>
                      </a:r>
                      <a:endParaRPr lang="pt-BR" sz="2000" b="1" i="0" u="none" strike="noStrike">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auto">
                        <a:spcBef>
                          <a:spcPts val="0"/>
                        </a:spcBef>
                        <a:spcAft>
                          <a:spcPts val="0"/>
                        </a:spcAft>
                      </a:pPr>
                      <a:r>
                        <a:rPr lang="pt-BR" sz="1600" b="1" i="0" u="none" strike="noStrike">
                          <a:solidFill>
                            <a:srgbClr val="FF0000"/>
                          </a:solidFill>
                          <a:effectLst/>
                          <a:latin typeface="Arial" panose="020B0604020202020204" pitchFamily="34" charset="0"/>
                        </a:rPr>
                        <a:t>OUTUBRO</a:t>
                      </a:r>
                      <a:endParaRPr lang="pt-BR" sz="2000" b="1" i="0" u="none" strike="noStrike">
                        <a:effectLst/>
                        <a:latin typeface="Arial" panose="020B06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extLst>
                  <a:ext uri="{0D108BD9-81ED-4DB2-BD59-A6C34878D82A}">
                    <a16:rowId xmlns:a16="http://schemas.microsoft.com/office/drawing/2014/main" val="3852222916"/>
                  </a:ext>
                </a:extLst>
              </a:tr>
              <a:tr h="444500">
                <a:tc>
                  <a:txBody>
                    <a:bodyPr/>
                    <a:lstStyle/>
                    <a:p>
                      <a:pPr algn="ctr" fontAlgn="ctr">
                        <a:spcBef>
                          <a:spcPts val="0"/>
                        </a:spcBef>
                        <a:spcAft>
                          <a:spcPts val="0"/>
                        </a:spcAft>
                      </a:pPr>
                      <a:r>
                        <a:rPr lang="pt-BR" sz="1600" b="1" i="0" u="none" strike="noStrike">
                          <a:solidFill>
                            <a:srgbClr val="000000"/>
                          </a:solidFill>
                          <a:effectLst/>
                          <a:latin typeface="Arial" panose="020B0604020202020204" pitchFamily="34" charset="0"/>
                        </a:rPr>
                        <a:t>01-Oct</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600" b="1" i="0" u="none" strike="noStrike">
                          <a:solidFill>
                            <a:srgbClr val="000000"/>
                          </a:solidFill>
                          <a:effectLst/>
                          <a:latin typeface="Arial" panose="020B0604020202020204" pitchFamily="34" charset="0"/>
                        </a:rPr>
                        <a:t>7 – Estruturas de repetição</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838404"/>
                  </a:ext>
                </a:extLst>
              </a:tr>
              <a:tr h="222250">
                <a:tc>
                  <a:txBody>
                    <a:bodyPr/>
                    <a:lstStyle/>
                    <a:p>
                      <a:pPr algn="ctr" fontAlgn="ctr">
                        <a:spcBef>
                          <a:spcPts val="0"/>
                        </a:spcBef>
                        <a:spcAft>
                          <a:spcPts val="0"/>
                        </a:spcAft>
                      </a:pPr>
                      <a:r>
                        <a:rPr lang="pt-BR" sz="1600" b="1" i="0" u="none" strike="noStrike">
                          <a:solidFill>
                            <a:srgbClr val="000000"/>
                          </a:solidFill>
                          <a:effectLst/>
                          <a:latin typeface="Arial" panose="020B0604020202020204" pitchFamily="34" charset="0"/>
                        </a:rPr>
                        <a:t>08-Oct</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600" b="1" i="0" u="none" strike="noStrike" dirty="0">
                          <a:solidFill>
                            <a:srgbClr val="000000"/>
                          </a:solidFill>
                          <a:effectLst/>
                          <a:latin typeface="Arial" panose="020B0604020202020204" pitchFamily="34" charset="0"/>
                        </a:rPr>
                        <a:t>8– Prova P1</a:t>
                      </a:r>
                      <a:endParaRPr lang="pt-BR" sz="2000" b="1" i="0" u="none" strike="noStrike" dirty="0">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4938327"/>
                  </a:ext>
                </a:extLst>
              </a:tr>
              <a:tr h="444500">
                <a:tc>
                  <a:txBody>
                    <a:bodyPr/>
                    <a:lstStyle/>
                    <a:p>
                      <a:pPr algn="ctr" fontAlgn="ctr">
                        <a:spcBef>
                          <a:spcPts val="0"/>
                        </a:spcBef>
                        <a:spcAft>
                          <a:spcPts val="0"/>
                        </a:spcAft>
                      </a:pPr>
                      <a:r>
                        <a:rPr lang="pt-BR" sz="1600" b="1" i="0" u="none" strike="noStrike">
                          <a:solidFill>
                            <a:srgbClr val="000000"/>
                          </a:solidFill>
                          <a:effectLst/>
                          <a:latin typeface="Arial" panose="020B0604020202020204" pitchFamily="34" charset="0"/>
                        </a:rPr>
                        <a:t>15-Oct</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600" b="1" i="0" u="none" strike="noStrike" dirty="0">
                          <a:solidFill>
                            <a:srgbClr val="000000"/>
                          </a:solidFill>
                          <a:effectLst/>
                          <a:latin typeface="Arial" panose="020B0604020202020204" pitchFamily="34" charset="0"/>
                        </a:rPr>
                        <a:t>9 – Vistas da Prova</a:t>
                      </a:r>
                      <a:endParaRPr lang="pt-BR" sz="2000" b="1" i="0" u="none" strike="noStrike" dirty="0">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6005889"/>
                  </a:ext>
                </a:extLst>
              </a:tr>
              <a:tr h="222250">
                <a:tc>
                  <a:txBody>
                    <a:bodyPr/>
                    <a:lstStyle/>
                    <a:p>
                      <a:pPr algn="ctr" fontAlgn="ctr">
                        <a:spcBef>
                          <a:spcPts val="0"/>
                        </a:spcBef>
                        <a:spcAft>
                          <a:spcPts val="0"/>
                        </a:spcAft>
                      </a:pPr>
                      <a:r>
                        <a:rPr lang="pt-BR" sz="1600" b="1" i="0" u="none" strike="noStrike">
                          <a:solidFill>
                            <a:srgbClr val="000000"/>
                          </a:solidFill>
                          <a:effectLst/>
                          <a:latin typeface="Arial" panose="020B0604020202020204" pitchFamily="34" charset="0"/>
                        </a:rPr>
                        <a:t>22-Oct</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600" b="1" i="0" u="none" strike="noStrike">
                          <a:solidFill>
                            <a:srgbClr val="000000"/>
                          </a:solidFill>
                          <a:effectLst/>
                          <a:latin typeface="Arial" panose="020B0604020202020204" pitchFamily="34" charset="0"/>
                        </a:rPr>
                        <a:t>10 – Declaração de Variáveis</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361460"/>
                  </a:ext>
                </a:extLst>
              </a:tr>
              <a:tr h="222250">
                <a:tc>
                  <a:txBody>
                    <a:bodyPr/>
                    <a:lstStyle/>
                    <a:p>
                      <a:pPr algn="ctr" fontAlgn="ctr">
                        <a:spcBef>
                          <a:spcPts val="0"/>
                        </a:spcBef>
                        <a:spcAft>
                          <a:spcPts val="0"/>
                        </a:spcAft>
                      </a:pPr>
                      <a:r>
                        <a:rPr lang="pt-BR" sz="1600" b="1" i="0" u="none" strike="noStrike">
                          <a:solidFill>
                            <a:srgbClr val="000000"/>
                          </a:solidFill>
                          <a:effectLst/>
                          <a:latin typeface="Arial" panose="020B0604020202020204" pitchFamily="34" charset="0"/>
                        </a:rPr>
                        <a:t>29-Oct</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600" b="1" i="0" u="none" strike="noStrike">
                          <a:solidFill>
                            <a:srgbClr val="000000"/>
                          </a:solidFill>
                          <a:effectLst/>
                          <a:latin typeface="Arial" panose="020B0604020202020204" pitchFamily="34" charset="0"/>
                        </a:rPr>
                        <a:t>12 – Estruturas de decisão</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9653214"/>
                  </a:ext>
                </a:extLst>
              </a:tr>
              <a:tr h="222250">
                <a:tc>
                  <a:txBody>
                    <a:bodyPr/>
                    <a:lstStyle/>
                    <a:p>
                      <a:pPr algn="ctr" fontAlgn="ctr">
                        <a:spcBef>
                          <a:spcPts val="0"/>
                        </a:spcBef>
                        <a:spcAft>
                          <a:spcPts val="0"/>
                        </a:spcAft>
                      </a:pPr>
                      <a:r>
                        <a:rPr lang="pt-BR" sz="1600" b="1" i="0" u="none" strike="noStrike">
                          <a:solidFill>
                            <a:srgbClr val="000000"/>
                          </a:solidFill>
                          <a:effectLst/>
                          <a:latin typeface="Arial" panose="020B0604020202020204" pitchFamily="34" charset="0"/>
                        </a:rPr>
                        <a:t>31-Oct</a:t>
                      </a:r>
                      <a:endParaRPr lang="pt-BR" sz="2000" b="1" i="0" u="none" strike="noStrike">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spcBef>
                          <a:spcPts val="0"/>
                        </a:spcBef>
                        <a:spcAft>
                          <a:spcPts val="0"/>
                        </a:spcAft>
                      </a:pPr>
                      <a:r>
                        <a:rPr lang="pt-BR" sz="1600" b="1" i="0" u="none" strike="noStrike" dirty="0">
                          <a:solidFill>
                            <a:srgbClr val="000000"/>
                          </a:solidFill>
                          <a:effectLst/>
                          <a:latin typeface="Arial" panose="020B0604020202020204" pitchFamily="34" charset="0"/>
                        </a:rPr>
                        <a:t>13 – Estruturas de repetição</a:t>
                      </a:r>
                      <a:endParaRPr lang="pt-BR" sz="2000" b="1" i="0" u="none" strike="noStrike" dirty="0">
                        <a:effectLst/>
                        <a:latin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7047828"/>
                  </a:ext>
                </a:extLst>
              </a:tr>
            </a:tbl>
          </a:graphicData>
        </a:graphic>
      </p:graphicFrame>
    </p:spTree>
    <p:extLst>
      <p:ext uri="{BB962C8B-B14F-4D97-AF65-F5344CB8AC3E}">
        <p14:creationId xmlns:p14="http://schemas.microsoft.com/office/powerpoint/2010/main" val="3399051731"/>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41C0DCC80FC17439EC7DC0D26EBA306" ma:contentTypeVersion="6" ma:contentTypeDescription="Crie um novo documento." ma:contentTypeScope="" ma:versionID="c74d58a138cb5f29dc9a47574d29623f">
  <xsd:schema xmlns:xsd="http://www.w3.org/2001/XMLSchema" xmlns:xs="http://www.w3.org/2001/XMLSchema" xmlns:p="http://schemas.microsoft.com/office/2006/metadata/properties" xmlns:ns2="e8748f73-e037-41b7-b147-1e6dab312617" xmlns:ns3="2cd5f05a-469c-4ad5-a4e5-dbf097610508" targetNamespace="http://schemas.microsoft.com/office/2006/metadata/properties" ma:root="true" ma:fieldsID="e22f64bbec51dd46ccc9ca8fecd9fdbf" ns2:_="" ns3:_="">
    <xsd:import namespace="e8748f73-e037-41b7-b147-1e6dab312617"/>
    <xsd:import namespace="2cd5f05a-469c-4ad5-a4e5-dbf09761050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748f73-e037-41b7-b147-1e6dab3126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d5f05a-469c-4ad5-a4e5-dbf097610508" elementFormDefault="qualified">
    <xsd:import namespace="http://schemas.microsoft.com/office/2006/documentManagement/types"/>
    <xsd:import namespace="http://schemas.microsoft.com/office/infopath/2007/PartnerControls"/>
    <xsd:element name="SharedWithUsers" ma:index="12"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9A9374-809D-447F-887D-B7A506E21F1E}"/>
</file>

<file path=customXml/itemProps2.xml><?xml version="1.0" encoding="utf-8"?>
<ds:datastoreItem xmlns:ds="http://schemas.openxmlformats.org/officeDocument/2006/customXml" ds:itemID="{5934C03C-31E1-4875-A406-CAE45C26D26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E78312-505B-4FF6-8EB0-6B30FD5566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5503</TotalTime>
  <Words>4177</Words>
  <Application>Microsoft Office PowerPoint</Application>
  <PresentationFormat>Apresentação na tela (4:3)</PresentationFormat>
  <Paragraphs>571</Paragraphs>
  <Slides>86</Slides>
  <Notes>8</Notes>
  <HiddenSlides>0</HiddenSlides>
  <MMClips>0</MMClips>
  <ScaleCrop>false</ScaleCrop>
  <HeadingPairs>
    <vt:vector size="4" baseType="variant">
      <vt:variant>
        <vt:lpstr>Tema</vt:lpstr>
      </vt:variant>
      <vt:variant>
        <vt:i4>2</vt:i4>
      </vt:variant>
      <vt:variant>
        <vt:lpstr>Títulos de slides</vt:lpstr>
      </vt:variant>
      <vt:variant>
        <vt:i4>86</vt:i4>
      </vt:variant>
    </vt:vector>
  </HeadingPairs>
  <TitlesOfParts>
    <vt:vector size="88" baseType="lpstr">
      <vt:lpstr>Tema do Office</vt:lpstr>
      <vt:lpstr>1_Tema do Office</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Apresentação do PowerPoint</vt:lpstr>
      <vt:lpstr>Apresentação do PowerPoint</vt:lpstr>
      <vt:lpstr>_________________________________</vt:lpstr>
      <vt:lpstr>_________________________________</vt:lpstr>
      <vt:lpstr>Apresentação do PowerPoint</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Apresentação do PowerPoint</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lpstr>_________________________________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Claudia Carvalho</dc:creator>
  <cp:lastModifiedBy>VITOR MANOEL DA SILVA</cp:lastModifiedBy>
  <cp:revision>44</cp:revision>
  <dcterms:created xsi:type="dcterms:W3CDTF">2018-03-10T17:09:00Z</dcterms:created>
  <dcterms:modified xsi:type="dcterms:W3CDTF">2023-08-31T12:55:28Z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0x010100E41C0DCC80FC17439EC7DC0D26EBA306</vt:lpwstr>
  </property>
</Properties>
</file>