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7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77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1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1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A030-D79C-4AB9-A5B6-C64447A4F3C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D56BE7-9CFA-4C33-AC96-67F9466C8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0008" y="1817017"/>
            <a:ext cx="10024604" cy="2262781"/>
          </a:xfrm>
        </p:spPr>
        <p:txBody>
          <a:bodyPr>
            <a:noAutofit/>
          </a:bodyPr>
          <a:lstStyle/>
          <a:p>
            <a:r>
              <a:rPr lang="ko-KR" altLang="en-US" sz="4400" dirty="0" smtClean="0"/>
              <a:t>천체망원경 모터 </a:t>
            </a:r>
            <a:r>
              <a:rPr lang="ko-KR" altLang="en-US" sz="4400" dirty="0" err="1" smtClean="0"/>
              <a:t>포커서</a:t>
            </a:r>
            <a:r>
              <a:rPr lang="ko-KR" altLang="en-US" sz="4400" dirty="0" smtClean="0"/>
              <a:t> 컨트롤러 구동 시스템 개발 및 </a:t>
            </a:r>
            <a:r>
              <a:rPr lang="en-US" altLang="ko-KR" sz="4400" dirty="0" smtClean="0"/>
              <a:t>ASCOM </a:t>
            </a:r>
            <a:r>
              <a:rPr lang="ko-KR" altLang="en-US" sz="4400" dirty="0" smtClean="0"/>
              <a:t>드라이버 개발</a:t>
            </a:r>
            <a:br>
              <a:rPr lang="ko-KR" altLang="en-US" sz="4400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9035" y="4777379"/>
            <a:ext cx="1785577" cy="1126283"/>
          </a:xfrm>
        </p:spPr>
        <p:txBody>
          <a:bodyPr/>
          <a:lstStyle/>
          <a:p>
            <a:r>
              <a:rPr lang="ko-KR" altLang="en-US" dirty="0" err="1" smtClean="0"/>
              <a:t>정기현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곽지성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82359"/>
          </a:xfrm>
        </p:spPr>
        <p:txBody>
          <a:bodyPr>
            <a:normAutofit/>
          </a:bodyPr>
          <a:lstStyle/>
          <a:p>
            <a:r>
              <a:rPr lang="ko-KR" altLang="en-US" smtClean="0"/>
              <a:t>각 부품의 설명</a:t>
            </a:r>
            <a:endParaRPr lang="en-US" altLang="ko-KR" dirty="0" smtClean="0"/>
          </a:p>
          <a:p>
            <a:r>
              <a:rPr lang="en-US" altLang="ko-KR" dirty="0" smtClean="0"/>
              <a:t>Arduino </a:t>
            </a:r>
            <a:r>
              <a:rPr lang="en-US" altLang="ko-KR" dirty="0" err="1"/>
              <a:t>ARDUINO</a:t>
            </a:r>
            <a:r>
              <a:rPr lang="en-US" altLang="ko-KR" dirty="0"/>
              <a:t> </a:t>
            </a:r>
            <a:r>
              <a:rPr lang="en-US" altLang="ko-KR" dirty="0" smtClean="0"/>
              <a:t>NANO</a:t>
            </a:r>
          </a:p>
          <a:p>
            <a:r>
              <a:rPr lang="ko-KR" altLang="en-US" dirty="0"/>
              <a:t>모터 초점 조절 장치 컨트롤러를 만드는 데 있어 가장 중요한 부품으로</a:t>
            </a:r>
            <a:r>
              <a:rPr lang="en-US" altLang="ko-KR" dirty="0"/>
              <a:t>, </a:t>
            </a:r>
            <a:r>
              <a:rPr lang="ko-KR" altLang="en-US" dirty="0"/>
              <a:t>일종의 작은 컴퓨터와 같은 역할을 한다</a:t>
            </a:r>
            <a:r>
              <a:rPr lang="en-US" altLang="ko-KR" dirty="0"/>
              <a:t>. Arduino</a:t>
            </a:r>
            <a:r>
              <a:rPr lang="ko-KR" altLang="en-US" dirty="0"/>
              <a:t>는 마이크로 컨트롤러를 달고 있는 기판으로</a:t>
            </a:r>
            <a:r>
              <a:rPr lang="en-US" altLang="ko-KR" dirty="0"/>
              <a:t>, Arduino</a:t>
            </a:r>
            <a:r>
              <a:rPr lang="ko-KR" altLang="en-US" dirty="0"/>
              <a:t>의 여러 가지 핀에 전선을 연결한 뒤에 코딩하여 </a:t>
            </a:r>
            <a:r>
              <a:rPr lang="en-US" altLang="ko-KR" dirty="0"/>
              <a:t>Arduino</a:t>
            </a:r>
            <a:r>
              <a:rPr lang="ko-KR" altLang="en-US" dirty="0"/>
              <a:t>에 올리면 </a:t>
            </a:r>
            <a:r>
              <a:rPr lang="en-US" altLang="ko-KR" dirty="0"/>
              <a:t>Arduino</a:t>
            </a:r>
            <a:r>
              <a:rPr lang="ko-KR" altLang="en-US" dirty="0"/>
              <a:t>가 </a:t>
            </a:r>
            <a:r>
              <a:rPr lang="ko-KR" altLang="en-US" dirty="0" err="1"/>
              <a:t>코딩된</a:t>
            </a:r>
            <a:r>
              <a:rPr lang="ko-KR" altLang="en-US" dirty="0"/>
              <a:t> 내용을 그대로 실행할 수 있도록 하는 </a:t>
            </a:r>
            <a:r>
              <a:rPr lang="en-US" altLang="ko-KR" dirty="0"/>
              <a:t>hardware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내부에 컴퓨터 역할을 하는 </a:t>
            </a:r>
            <a:r>
              <a:rPr lang="en-US" altLang="ko-KR" dirty="0"/>
              <a:t>MPU</a:t>
            </a:r>
            <a:r>
              <a:rPr lang="ko-KR" altLang="en-US" dirty="0"/>
              <a:t>인 </a:t>
            </a:r>
            <a:r>
              <a:rPr lang="en-US" altLang="ko-KR" dirty="0"/>
              <a:t>ATmega328</a:t>
            </a:r>
            <a:r>
              <a:rPr lang="ko-KR" altLang="en-US" dirty="0"/>
              <a:t>가 탑재되어 있으며</a:t>
            </a:r>
            <a:r>
              <a:rPr lang="en-US" altLang="ko-KR" dirty="0"/>
              <a:t>, 5V</a:t>
            </a:r>
            <a:r>
              <a:rPr lang="ko-KR" altLang="en-US" dirty="0"/>
              <a:t>를 공급할 시에 작동한다</a:t>
            </a:r>
            <a:r>
              <a:rPr lang="en-US" altLang="ko-KR" dirty="0"/>
              <a:t>. </a:t>
            </a:r>
            <a:r>
              <a:rPr lang="ko-KR" altLang="en-US" dirty="0"/>
              <a:t>크기는 </a:t>
            </a:r>
            <a:r>
              <a:rPr lang="en-US" altLang="ko-KR" dirty="0"/>
              <a:t>45mm x 18mm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0.96" </a:t>
            </a:r>
            <a:r>
              <a:rPr lang="en-US" altLang="ko-KR" dirty="0" err="1"/>
              <a:t>oled</a:t>
            </a:r>
            <a:r>
              <a:rPr lang="en-US" altLang="ko-KR" dirty="0"/>
              <a:t> screen </a:t>
            </a:r>
            <a:r>
              <a:rPr lang="en-US" altLang="ko-KR" dirty="0" smtClean="0"/>
              <a:t>I2C</a:t>
            </a:r>
          </a:p>
          <a:p>
            <a:r>
              <a:rPr lang="en-US" altLang="ko-KR" dirty="0"/>
              <a:t>Arduino</a:t>
            </a:r>
            <a:r>
              <a:rPr lang="ko-KR" altLang="en-US" dirty="0"/>
              <a:t>와 </a:t>
            </a:r>
            <a:r>
              <a:rPr lang="en-US" altLang="ko-KR" dirty="0"/>
              <a:t>I2C </a:t>
            </a:r>
            <a:r>
              <a:rPr lang="ko-KR" altLang="en-US" dirty="0"/>
              <a:t>방법으로 통신을 할 수 있는 </a:t>
            </a:r>
            <a:r>
              <a:rPr lang="en-US" altLang="ko-KR" dirty="0"/>
              <a:t>OLED </a:t>
            </a:r>
            <a:r>
              <a:rPr lang="ko-KR" altLang="en-US" dirty="0"/>
              <a:t>스크린이다</a:t>
            </a:r>
            <a:r>
              <a:rPr lang="en-US" altLang="ko-KR" dirty="0"/>
              <a:t>. </a:t>
            </a:r>
            <a:r>
              <a:rPr lang="ko-KR" altLang="en-US" dirty="0"/>
              <a:t>여러 가지 정보가 전달되며</a:t>
            </a:r>
            <a:r>
              <a:rPr lang="en-US" altLang="ko-KR" dirty="0"/>
              <a:t>, </a:t>
            </a:r>
            <a:r>
              <a:rPr lang="ko-KR" altLang="en-US" dirty="0"/>
              <a:t>모터를 얼마나 돌릴 것인지</a:t>
            </a:r>
            <a:r>
              <a:rPr lang="en-US" altLang="ko-KR" dirty="0"/>
              <a:t>, </a:t>
            </a:r>
            <a:r>
              <a:rPr lang="ko-KR" altLang="en-US" dirty="0"/>
              <a:t>혹은 얼마나 돌려져 있는지 등이 표현될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9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DHT22</a:t>
            </a:r>
          </a:p>
          <a:p>
            <a:r>
              <a:rPr lang="ko-KR" altLang="en-US" dirty="0"/>
              <a:t>온도와 습도를 측정할 수 있는 감지기로</a:t>
            </a:r>
            <a:r>
              <a:rPr lang="en-US" altLang="ko-KR" dirty="0"/>
              <a:t>, -40~80℃</a:t>
            </a:r>
            <a:r>
              <a:rPr lang="ko-KR" altLang="en-US" dirty="0"/>
              <a:t>의 넓은 온도 </a:t>
            </a:r>
            <a:r>
              <a:rPr lang="ko-KR" altLang="en-US" dirty="0" err="1"/>
              <a:t>측정범위와</a:t>
            </a:r>
            <a:r>
              <a:rPr lang="ko-KR" altLang="en-US" dirty="0"/>
              <a:t> 약 </a:t>
            </a:r>
            <a:r>
              <a:rPr lang="en-US" altLang="ko-KR" dirty="0"/>
              <a:t>0.5℃</a:t>
            </a:r>
            <a:r>
              <a:rPr lang="ko-KR" altLang="en-US" dirty="0"/>
              <a:t>밖에 없는 오차를 가지고 있다</a:t>
            </a:r>
            <a:r>
              <a:rPr lang="en-US" altLang="ko-KR" dirty="0"/>
              <a:t>. </a:t>
            </a:r>
            <a:r>
              <a:rPr lang="ko-KR" altLang="en-US" dirty="0"/>
              <a:t>이를 통해 온도나</a:t>
            </a:r>
            <a:r>
              <a:rPr lang="en-US" altLang="ko-KR" dirty="0"/>
              <a:t>, </a:t>
            </a:r>
            <a:r>
              <a:rPr lang="ko-KR" altLang="en-US" dirty="0"/>
              <a:t>렌즈의 온도 상태를 볼 수 있으며</a:t>
            </a:r>
            <a:r>
              <a:rPr lang="en-US" altLang="ko-KR" dirty="0"/>
              <a:t>, </a:t>
            </a:r>
            <a:r>
              <a:rPr lang="ko-KR" altLang="en-US" dirty="0"/>
              <a:t>이를 사용하면 좀 더 정밀한 측정이 가능할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Apem</a:t>
            </a:r>
            <a:r>
              <a:rPr lang="en-US" altLang="ko-KR" dirty="0"/>
              <a:t> MJTP1230B </a:t>
            </a:r>
            <a:r>
              <a:rPr lang="ko-KR" altLang="en-US" dirty="0" err="1" smtClean="0"/>
              <a:t>버튼스위치</a:t>
            </a:r>
            <a:endParaRPr lang="en-US" altLang="ko-KR" dirty="0" smtClean="0"/>
          </a:p>
          <a:p>
            <a:r>
              <a:rPr lang="ko-KR" altLang="en-US" dirty="0"/>
              <a:t>누르는 버튼의 일종으로</a:t>
            </a:r>
            <a:r>
              <a:rPr lang="en-US" altLang="ko-KR" dirty="0"/>
              <a:t>, </a:t>
            </a:r>
            <a:r>
              <a:rPr lang="ko-KR" altLang="en-US" dirty="0"/>
              <a:t>다리가 </a:t>
            </a:r>
            <a:r>
              <a:rPr lang="en-US" altLang="ko-KR" dirty="0"/>
              <a:t>4</a:t>
            </a:r>
            <a:r>
              <a:rPr lang="ko-KR" altLang="en-US" dirty="0"/>
              <a:t>개 달린 상태에서 같은 방향에 있는 </a:t>
            </a:r>
            <a:r>
              <a:rPr lang="en-US" altLang="ko-KR" dirty="0"/>
              <a:t>2</a:t>
            </a:r>
            <a:r>
              <a:rPr lang="ko-KR" altLang="en-US" dirty="0"/>
              <a:t>개의 전선이 연결된 방식의 버튼이다</a:t>
            </a:r>
            <a:r>
              <a:rPr lang="en-US" altLang="ko-KR" dirty="0"/>
              <a:t>. </a:t>
            </a:r>
            <a:r>
              <a:rPr lang="ko-KR" altLang="en-US" dirty="0"/>
              <a:t>내부의 </a:t>
            </a:r>
            <a:r>
              <a:rPr lang="en-US" altLang="ko-KR" dirty="0"/>
              <a:t>pull-up </a:t>
            </a:r>
            <a:r>
              <a:rPr lang="ko-KR" altLang="en-US" dirty="0"/>
              <a:t>저항을 활용하면 </a:t>
            </a:r>
            <a:r>
              <a:rPr lang="en-US" altLang="ko-KR" dirty="0"/>
              <a:t>Arduino</a:t>
            </a:r>
            <a:r>
              <a:rPr lang="ko-KR" altLang="en-US" dirty="0"/>
              <a:t>와 직접 연결하는 것으로 작동시킬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BP5277-90</a:t>
            </a:r>
          </a:p>
          <a:p>
            <a:r>
              <a:rPr lang="ko-KR" altLang="en-US" dirty="0"/>
              <a:t>모터를 돌리기 위해서는 </a:t>
            </a:r>
            <a:r>
              <a:rPr lang="en-US" altLang="ko-KR" dirty="0"/>
              <a:t>12V</a:t>
            </a:r>
            <a:r>
              <a:rPr lang="ko-KR" altLang="en-US" dirty="0"/>
              <a:t>의 전압이 필요하다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12V</a:t>
            </a:r>
            <a:r>
              <a:rPr lang="ko-KR" altLang="en-US" dirty="0"/>
              <a:t>의 전압을 이용하여 모터를 돌리면서 </a:t>
            </a:r>
            <a:r>
              <a:rPr lang="en-US" altLang="ko-KR" dirty="0"/>
              <a:t>Arduino</a:t>
            </a:r>
            <a:r>
              <a:rPr lang="ko-KR" altLang="en-US" dirty="0"/>
              <a:t>를 실행시키기 위해서는 </a:t>
            </a:r>
            <a:r>
              <a:rPr lang="en-US" altLang="ko-KR" dirty="0"/>
              <a:t>12V</a:t>
            </a:r>
            <a:r>
              <a:rPr lang="ko-KR" altLang="en-US" dirty="0"/>
              <a:t>를 </a:t>
            </a:r>
            <a:r>
              <a:rPr lang="en-US" altLang="ko-KR" dirty="0"/>
              <a:t>Arduino</a:t>
            </a:r>
            <a:r>
              <a:rPr lang="ko-KR" altLang="en-US" dirty="0"/>
              <a:t>의 </a:t>
            </a:r>
            <a:r>
              <a:rPr lang="ko-KR" altLang="en-US" dirty="0" err="1"/>
              <a:t>입력전압인</a:t>
            </a:r>
            <a:r>
              <a:rPr lang="ko-KR" altLang="en-US" dirty="0"/>
              <a:t> </a:t>
            </a:r>
            <a:r>
              <a:rPr lang="en-US" altLang="ko-KR" dirty="0"/>
              <a:t>5V</a:t>
            </a:r>
            <a:r>
              <a:rPr lang="ko-KR" altLang="en-US" dirty="0"/>
              <a:t>까지 낮출 필요가 있다</a:t>
            </a:r>
            <a:r>
              <a:rPr lang="en-US" altLang="ko-KR" dirty="0"/>
              <a:t>. </a:t>
            </a:r>
            <a:r>
              <a:rPr lang="ko-KR" altLang="en-US" dirty="0"/>
              <a:t>이에 </a:t>
            </a:r>
            <a:r>
              <a:rPr lang="en-US" altLang="ko-KR" dirty="0"/>
              <a:t>regulator</a:t>
            </a:r>
            <a:r>
              <a:rPr lang="ko-KR" altLang="en-US" dirty="0"/>
              <a:t>와 축전기를 활용하여 가장 안전하게 </a:t>
            </a:r>
            <a:r>
              <a:rPr lang="en-US" altLang="ko-KR" dirty="0"/>
              <a:t>5V</a:t>
            </a:r>
            <a:r>
              <a:rPr lang="ko-KR" altLang="en-US" dirty="0"/>
              <a:t>까지 전압을 낮출 수 있는 </a:t>
            </a:r>
            <a:r>
              <a:rPr lang="en-US" altLang="ko-KR" dirty="0"/>
              <a:t>regulator</a:t>
            </a:r>
            <a:r>
              <a:rPr lang="ko-KR" altLang="en-US" dirty="0"/>
              <a:t>를 선택하였다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5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955357"/>
          </a:xfrm>
        </p:spPr>
        <p:txBody>
          <a:bodyPr>
            <a:normAutofit/>
          </a:bodyPr>
          <a:lstStyle/>
          <a:p>
            <a:r>
              <a:rPr lang="en-US" altLang="ko-KR" dirty="0"/>
              <a:t>HC-06 </a:t>
            </a:r>
            <a:r>
              <a:rPr lang="en-US" altLang="ko-KR" dirty="0" smtClean="0"/>
              <a:t>Bluetooth</a:t>
            </a:r>
          </a:p>
          <a:p>
            <a:r>
              <a:rPr lang="ko-KR" altLang="en-US" dirty="0"/>
              <a:t>무선통신 장치이다</a:t>
            </a:r>
            <a:r>
              <a:rPr lang="en-US" altLang="ko-KR" dirty="0"/>
              <a:t>. </a:t>
            </a:r>
            <a:r>
              <a:rPr lang="ko-KR" altLang="en-US" dirty="0"/>
              <a:t>여러 가지 무선통신 장치 중에서 블루투스 </a:t>
            </a:r>
            <a:r>
              <a:rPr lang="en-US" altLang="ko-KR" dirty="0"/>
              <a:t>module</a:t>
            </a:r>
            <a:r>
              <a:rPr lang="ko-KR" altLang="en-US" dirty="0"/>
              <a:t>의 역할을 하고 있다</a:t>
            </a:r>
            <a:r>
              <a:rPr lang="en-US" altLang="ko-KR" dirty="0" smtClean="0"/>
              <a:t>.</a:t>
            </a:r>
          </a:p>
          <a:p>
            <a:r>
              <a:rPr lang="pl-PL" altLang="ko-KR" dirty="0"/>
              <a:t>LED 3mm 90', Ohmite </a:t>
            </a:r>
            <a:r>
              <a:rPr lang="pl-PL" altLang="ko-KR" dirty="0" smtClean="0"/>
              <a:t>OD473JE</a:t>
            </a:r>
            <a:endParaRPr lang="en-US" altLang="ko-KR" dirty="0" smtClean="0"/>
          </a:p>
          <a:p>
            <a:r>
              <a:rPr lang="ko-KR" altLang="en-US" dirty="0"/>
              <a:t>전원이 여러 개가 존재할 수 있으므로</a:t>
            </a:r>
            <a:r>
              <a:rPr lang="en-US" altLang="ko-KR" dirty="0"/>
              <a:t>, </a:t>
            </a:r>
            <a:r>
              <a:rPr lang="ko-KR" altLang="en-US" dirty="0"/>
              <a:t>모터가 돌아갈 수 있는 전압인 </a:t>
            </a:r>
            <a:r>
              <a:rPr lang="en-US" altLang="ko-KR" dirty="0"/>
              <a:t>12V</a:t>
            </a:r>
            <a:r>
              <a:rPr lang="ko-KR" altLang="en-US" dirty="0"/>
              <a:t>의 </a:t>
            </a:r>
            <a:r>
              <a:rPr lang="ko-KR" altLang="en-US" dirty="0" err="1"/>
              <a:t>외부전압이</a:t>
            </a:r>
            <a:r>
              <a:rPr lang="ko-KR" altLang="en-US" dirty="0"/>
              <a:t> 들어왔을 때만 </a:t>
            </a:r>
            <a:r>
              <a:rPr lang="en-US" altLang="ko-KR" dirty="0"/>
              <a:t>LED</a:t>
            </a:r>
            <a:r>
              <a:rPr lang="ko-KR" altLang="en-US" dirty="0"/>
              <a:t>가 깜빡일 수 있게 하여 모터가 돌아갈 수 있는 전압이 되었는지 확인할 수 있도록 하는 역할을 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Panasonic </a:t>
            </a:r>
            <a:r>
              <a:rPr lang="en-US" altLang="ko-KR" dirty="0" smtClean="0"/>
              <a:t>EEA-GA1C100H</a:t>
            </a:r>
          </a:p>
          <a:p>
            <a:r>
              <a:rPr lang="ko-KR" altLang="en-US" dirty="0"/>
              <a:t>모터를 돌리는 상황에서 큰 전류를 사용하기 때문에 전류가 역방향으로 흐르는 등의 문제를 방지하기 위하여 </a:t>
            </a:r>
            <a:r>
              <a:rPr lang="en-US" altLang="ko-KR" dirty="0"/>
              <a:t>100μF</a:t>
            </a:r>
            <a:r>
              <a:rPr lang="ko-KR" altLang="en-US" dirty="0"/>
              <a:t>의 축전기를 사용하였다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SparkFun</a:t>
            </a:r>
            <a:r>
              <a:rPr lang="en-US" altLang="ko-KR" dirty="0"/>
              <a:t> WRL-13678 (ESP8266, ESP01)</a:t>
            </a:r>
          </a:p>
          <a:p>
            <a:r>
              <a:rPr lang="ko-KR" altLang="en-US" dirty="0"/>
              <a:t>무선통신 장치이다</a:t>
            </a:r>
            <a:r>
              <a:rPr lang="en-US" altLang="ko-KR" dirty="0"/>
              <a:t>. </a:t>
            </a:r>
            <a:r>
              <a:rPr lang="ko-KR" altLang="en-US" dirty="0"/>
              <a:t>여러 가지 무선통신 장치 중에서 </a:t>
            </a:r>
            <a:r>
              <a:rPr lang="en-US" altLang="ko-KR" dirty="0"/>
              <a:t>WIFI </a:t>
            </a:r>
            <a:r>
              <a:rPr lang="ko-KR" altLang="en-US" dirty="0"/>
              <a:t>모듈을 담당한다</a:t>
            </a:r>
            <a:r>
              <a:rPr lang="en-US" altLang="ko-KR" dirty="0"/>
              <a:t>. </a:t>
            </a:r>
            <a:r>
              <a:rPr lang="ko-KR" altLang="en-US" dirty="0" err="1"/>
              <a:t>입력전압이</a:t>
            </a:r>
            <a:r>
              <a:rPr lang="ko-KR" altLang="en-US" dirty="0"/>
              <a:t> </a:t>
            </a:r>
            <a:r>
              <a:rPr lang="en-US" altLang="ko-KR" dirty="0"/>
              <a:t>5V</a:t>
            </a:r>
            <a:r>
              <a:rPr lang="ko-KR" altLang="en-US" dirty="0"/>
              <a:t>가 아닌 </a:t>
            </a:r>
            <a:r>
              <a:rPr lang="en-US" altLang="ko-KR" dirty="0"/>
              <a:t>3.3V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4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Sprague 1C10X7R104K050B</a:t>
            </a:r>
          </a:p>
          <a:p>
            <a:r>
              <a:rPr lang="ko-KR" altLang="en-US" dirty="0" err="1"/>
              <a:t>부품별로</a:t>
            </a:r>
            <a:r>
              <a:rPr lang="ko-KR" altLang="en-US" dirty="0"/>
              <a:t> 각각 연결된 축전기로</a:t>
            </a:r>
            <a:r>
              <a:rPr lang="en-US" altLang="ko-KR" dirty="0"/>
              <a:t>, </a:t>
            </a:r>
            <a:r>
              <a:rPr lang="ko-KR" altLang="en-US" dirty="0"/>
              <a:t>모두 같은 전압 차를 가지고 있지만</a:t>
            </a:r>
            <a:r>
              <a:rPr lang="en-US" altLang="ko-KR" dirty="0"/>
              <a:t>, </a:t>
            </a:r>
            <a:r>
              <a:rPr lang="ko-KR" altLang="en-US" dirty="0"/>
              <a:t>전류의 </a:t>
            </a:r>
            <a:r>
              <a:rPr lang="en-US" altLang="ko-KR" dirty="0"/>
              <a:t>noise filtering</a:t>
            </a:r>
            <a:r>
              <a:rPr lang="ko-KR" altLang="en-US" dirty="0"/>
              <a:t>을 하는 역할로</a:t>
            </a:r>
            <a:r>
              <a:rPr lang="en-US" altLang="ko-KR" dirty="0"/>
              <a:t>, </a:t>
            </a:r>
            <a:r>
              <a:rPr lang="ko-KR" altLang="en-US" dirty="0"/>
              <a:t>필수적으로 사용되었다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TMC2100 (DRV8825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스테핑</a:t>
            </a:r>
            <a:r>
              <a:rPr lang="ko-KR" altLang="en-US" dirty="0"/>
              <a:t> 모터를 돌리는 데 있어서 전류를 쉽게 조절할 수 있게 해주는 </a:t>
            </a:r>
            <a:r>
              <a:rPr lang="en-US" altLang="ko-KR" dirty="0"/>
              <a:t>module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이뿐만이 아니라 모터를 좀 더 세밀하게 돌릴 수 있게 해주는</a:t>
            </a:r>
            <a:r>
              <a:rPr lang="en-US" altLang="ko-KR" dirty="0"/>
              <a:t>(</a:t>
            </a:r>
            <a:r>
              <a:rPr lang="ko-KR" altLang="en-US" dirty="0"/>
              <a:t>스텝 당 돌아가는 각도를 줄여주는</a:t>
            </a:r>
            <a:r>
              <a:rPr lang="en-US" altLang="ko-KR" dirty="0"/>
              <a:t>) </a:t>
            </a:r>
            <a:r>
              <a:rPr lang="ko-KR" altLang="en-US" dirty="0"/>
              <a:t>마이크로 스텝을 구현 가능한데</a:t>
            </a:r>
            <a:r>
              <a:rPr lang="en-US" altLang="ko-KR" dirty="0"/>
              <a:t>, DRV8825</a:t>
            </a:r>
            <a:r>
              <a:rPr lang="ko-KR" altLang="en-US" dirty="0"/>
              <a:t>의 핀 중 </a:t>
            </a:r>
            <a:r>
              <a:rPr lang="en-US" altLang="ko-KR" dirty="0"/>
              <a:t>M1, M2, M3</a:t>
            </a:r>
            <a:r>
              <a:rPr lang="ko-KR" altLang="en-US" dirty="0"/>
              <a:t>의 </a:t>
            </a:r>
            <a:r>
              <a:rPr lang="en-US" altLang="ko-KR" dirty="0"/>
              <a:t>up, down</a:t>
            </a:r>
            <a:r>
              <a:rPr lang="ko-KR" altLang="en-US" dirty="0"/>
              <a:t>을 조절하여 </a:t>
            </a:r>
            <a:r>
              <a:rPr lang="en-US" altLang="ko-KR" dirty="0"/>
              <a:t>full step</a:t>
            </a:r>
            <a:r>
              <a:rPr lang="ko-KR" altLang="en-US" dirty="0"/>
              <a:t>을 원래 각도와 비교하면 얼마나 적게 돌릴 것인지 결정할 수 있게 한다</a:t>
            </a:r>
            <a:r>
              <a:rPr lang="en-US" altLang="ko-KR" dirty="0"/>
              <a:t>. </a:t>
            </a:r>
            <a:r>
              <a:rPr lang="ko-KR" altLang="en-US" dirty="0"/>
              <a:t>본 모델은 최대 </a:t>
            </a:r>
            <a:r>
              <a:rPr lang="en-US" altLang="ko-KR" dirty="0"/>
              <a:t>1/32</a:t>
            </a:r>
            <a:r>
              <a:rPr lang="ko-KR" altLang="en-US" dirty="0"/>
              <a:t>까지의 </a:t>
            </a:r>
            <a:r>
              <a:rPr lang="ko-KR" altLang="en-US" dirty="0" smtClean="0"/>
              <a:t>마이크로 </a:t>
            </a:r>
            <a:r>
              <a:rPr lang="ko-KR" altLang="en-US" dirty="0"/>
              <a:t>스텝이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TE Connectivity/AMP 5525258-3 </a:t>
            </a:r>
            <a:r>
              <a:rPr lang="ko-KR" altLang="en-US" dirty="0"/>
              <a:t>및 </a:t>
            </a:r>
            <a:r>
              <a:rPr lang="en-US" altLang="ko-KR" dirty="0" err="1"/>
              <a:t>Wurth</a:t>
            </a:r>
            <a:r>
              <a:rPr lang="en-US" altLang="ko-KR" dirty="0"/>
              <a:t> </a:t>
            </a:r>
            <a:r>
              <a:rPr lang="en-US" altLang="ko-KR" dirty="0" err="1"/>
              <a:t>Elektronik</a:t>
            </a:r>
            <a:r>
              <a:rPr lang="en-US" altLang="ko-KR" dirty="0"/>
              <a:t> </a:t>
            </a:r>
            <a:r>
              <a:rPr lang="en-US" altLang="ko-KR" dirty="0" smtClean="0"/>
              <a:t>694106301002</a:t>
            </a:r>
          </a:p>
          <a:p>
            <a:r>
              <a:rPr lang="en-US" altLang="ko-KR" dirty="0"/>
              <a:t>12V </a:t>
            </a:r>
            <a:r>
              <a:rPr lang="ko-KR" altLang="en-US" dirty="0" err="1"/>
              <a:t>외부전원과</a:t>
            </a:r>
            <a:r>
              <a:rPr lang="ko-KR" altLang="en-US" dirty="0"/>
              <a:t> 모터를 연결하는 선을 연결할 수 있게 하는 </a:t>
            </a:r>
            <a:r>
              <a:rPr lang="en-US" altLang="ko-KR" dirty="0"/>
              <a:t>module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0536" y="2133600"/>
            <a:ext cx="6744076" cy="3777622"/>
          </a:xfrm>
        </p:spPr>
        <p:txBody>
          <a:bodyPr/>
          <a:lstStyle/>
          <a:p>
            <a:r>
              <a:rPr lang="en-US" altLang="ko-KR" dirty="0"/>
              <a:t>TEC140 </a:t>
            </a:r>
            <a:r>
              <a:rPr lang="ko-KR" altLang="en-US" dirty="0"/>
              <a:t>광학계에는 </a:t>
            </a:r>
            <a:r>
              <a:rPr lang="en-US" altLang="ko-KR" dirty="0"/>
              <a:t>Starlight Instruments</a:t>
            </a:r>
            <a:r>
              <a:rPr lang="ko-KR" altLang="en-US" dirty="0"/>
              <a:t>에서 제작한 </a:t>
            </a:r>
            <a:r>
              <a:rPr lang="en-US" altLang="ko-KR" dirty="0"/>
              <a:t>3.5" Feather Touch Focuser</a:t>
            </a:r>
            <a:r>
              <a:rPr lang="ko-KR" altLang="en-US" dirty="0"/>
              <a:t>가 장착되어 있다</a:t>
            </a:r>
            <a:r>
              <a:rPr lang="en-US" altLang="ko-KR" dirty="0"/>
              <a:t>. Starlight Instruments</a:t>
            </a:r>
            <a:r>
              <a:rPr lang="ko-KR" altLang="en-US" dirty="0"/>
              <a:t>에서는 </a:t>
            </a:r>
            <a:r>
              <a:rPr lang="en-US" altLang="ko-KR" dirty="0"/>
              <a:t>3.5" Feather Touch Focuser</a:t>
            </a:r>
            <a:r>
              <a:rPr lang="ko-KR" altLang="en-US" dirty="0"/>
              <a:t>에 장착할 수 있는 </a:t>
            </a:r>
            <a:r>
              <a:rPr lang="en-US" altLang="ko-KR" dirty="0"/>
              <a:t>STEPPER MOTOR</a:t>
            </a:r>
            <a:r>
              <a:rPr lang="ko-KR" altLang="en-US" dirty="0"/>
              <a:t>와 </a:t>
            </a:r>
            <a:r>
              <a:rPr lang="en-US" altLang="ko-KR" dirty="0"/>
              <a:t>MICRO TOUCH FOCUSING SYSTEM</a:t>
            </a:r>
            <a:r>
              <a:rPr lang="ko-KR" altLang="en-US" dirty="0"/>
              <a:t>을 제작하여 판매하고 있으며</a:t>
            </a:r>
            <a:r>
              <a:rPr lang="en-US" altLang="ko-KR" dirty="0"/>
              <a:t>, </a:t>
            </a:r>
            <a:r>
              <a:rPr lang="ko-KR" altLang="en-US" dirty="0"/>
              <a:t>이 외에도 다른 망원경의 모터 초점 조절 장치에도 사용할 수 있도록 컨트롤러를 구현하는 것을 목표로 삼는다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2133600"/>
            <a:ext cx="3670169" cy="2752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50" y="488622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사용한 천체망원경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자동초점조절 알고리즘 및 관련 논문 </a:t>
            </a:r>
            <a:r>
              <a:rPr lang="ko-KR" altLang="en-US" dirty="0" smtClean="0"/>
              <a:t>고찰</a:t>
            </a:r>
            <a:endParaRPr lang="en-US" altLang="ko-KR" dirty="0" smtClean="0"/>
          </a:p>
          <a:p>
            <a:r>
              <a:rPr lang="ko-KR" altLang="en-US" dirty="0"/>
              <a:t>이덕규 외</a:t>
            </a:r>
            <a:r>
              <a:rPr lang="en-US" altLang="ko-KR" dirty="0"/>
              <a:t>(2014)</a:t>
            </a:r>
            <a:r>
              <a:rPr lang="ko-KR" altLang="en-US" dirty="0"/>
              <a:t>는 </a:t>
            </a:r>
            <a:r>
              <a:rPr lang="ko-KR" altLang="en-US" dirty="0" err="1"/>
              <a:t>복합재</a:t>
            </a:r>
            <a:r>
              <a:rPr lang="ko-KR" altLang="en-US" dirty="0"/>
              <a:t> </a:t>
            </a:r>
            <a:r>
              <a:rPr lang="ko-KR" altLang="en-US" dirty="0" err="1"/>
              <a:t>광구조체와</a:t>
            </a:r>
            <a:r>
              <a:rPr lang="ko-KR" altLang="en-US" dirty="0"/>
              <a:t> 결합하여 전자광학카메라의 영상 품질을 향상시킬 수 있는 초점 조절 장치를 개발하였다</a:t>
            </a:r>
            <a:r>
              <a:rPr lang="en-US" altLang="ko-KR" dirty="0" smtClean="0"/>
              <a:t>.[1]</a:t>
            </a:r>
          </a:p>
          <a:p>
            <a:r>
              <a:rPr lang="ko-KR" altLang="en-US" dirty="0" err="1"/>
              <a:t>윤종환</a:t>
            </a:r>
            <a:r>
              <a:rPr lang="ko-KR" altLang="en-US" dirty="0"/>
              <a:t> 외</a:t>
            </a:r>
            <a:r>
              <a:rPr lang="en-US" altLang="ko-KR" dirty="0"/>
              <a:t>(2011)</a:t>
            </a:r>
            <a:r>
              <a:rPr lang="ko-KR" altLang="en-US" dirty="0"/>
              <a:t>는 선명도에 관한 기울기를 이용하여 초점이 </a:t>
            </a:r>
            <a:r>
              <a:rPr lang="ko-KR" altLang="en-US" dirty="0" err="1"/>
              <a:t>맞았는지를</a:t>
            </a:r>
            <a:r>
              <a:rPr lang="ko-KR" altLang="en-US" dirty="0"/>
              <a:t> 확인하는 방법을 사용하였다</a:t>
            </a:r>
            <a:r>
              <a:rPr lang="en-US" altLang="ko-KR" dirty="0" smtClean="0"/>
              <a:t>.[2]</a:t>
            </a:r>
          </a:p>
          <a:p>
            <a:r>
              <a:rPr lang="ko-KR" altLang="en-US" dirty="0" err="1"/>
              <a:t>박석휘</a:t>
            </a:r>
            <a:r>
              <a:rPr lang="ko-KR" altLang="en-US" dirty="0"/>
              <a:t> 외</a:t>
            </a:r>
            <a:r>
              <a:rPr lang="en-US" altLang="ko-KR" dirty="0"/>
              <a:t>(2009)</a:t>
            </a:r>
            <a:r>
              <a:rPr lang="ko-KR" altLang="en-US" dirty="0"/>
              <a:t>는 모바일 </a:t>
            </a:r>
            <a:r>
              <a:rPr lang="ko-KR" altLang="en-US" dirty="0" err="1"/>
              <a:t>폰용</a:t>
            </a:r>
            <a:r>
              <a:rPr lang="ko-KR" altLang="en-US" dirty="0"/>
              <a:t> 자동 초점 조절 알고리즘을 초점 값 계산 알고리즘을 이용하여 구현하였다</a:t>
            </a:r>
            <a:r>
              <a:rPr lang="en-US" altLang="ko-KR" dirty="0" smtClean="0"/>
              <a:t>.[3]</a:t>
            </a:r>
          </a:p>
          <a:p>
            <a:r>
              <a:rPr lang="ko-KR" altLang="en-US" dirty="0"/>
              <a:t>이성희 외</a:t>
            </a:r>
            <a:r>
              <a:rPr lang="en-US" altLang="ko-KR" dirty="0"/>
              <a:t>(1998)</a:t>
            </a:r>
            <a:r>
              <a:rPr lang="ko-KR" altLang="en-US" dirty="0"/>
              <a:t>는 각 </a:t>
            </a:r>
            <a:r>
              <a:rPr lang="ko-KR" altLang="en-US" dirty="0" err="1"/>
              <a:t>화소들의</a:t>
            </a:r>
            <a:r>
              <a:rPr lang="ko-KR" altLang="en-US" dirty="0"/>
              <a:t> 미디언 값의 차이를 이용하여 초점을 맞추는 알고리즘을 구현하였다</a:t>
            </a:r>
            <a:r>
              <a:rPr lang="en-US" altLang="ko-KR" dirty="0" smtClean="0"/>
              <a:t>.[4]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9010" y="1264555"/>
            <a:ext cx="6225602" cy="5730133"/>
          </a:xfrm>
        </p:spPr>
        <p:txBody>
          <a:bodyPr>
            <a:normAutofit/>
          </a:bodyPr>
          <a:lstStyle/>
          <a:p>
            <a:r>
              <a:rPr lang="ko-KR" altLang="en-US" dirty="0"/>
              <a:t>천체망원경 모터 초점 조절 장치 컨트롤러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/>
              <a:t>회로도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/>
              <a:t>천체망원경 모터 초점 조절 장치 컨트롤러를 제작하기 위해서는 위에서 나열한 대로의 여러 가지 부품들이 필요할 것이다</a:t>
            </a:r>
            <a:r>
              <a:rPr lang="en-US" altLang="ko-KR" dirty="0"/>
              <a:t>. </a:t>
            </a:r>
            <a:r>
              <a:rPr lang="ko-KR" altLang="en-US" dirty="0"/>
              <a:t>하지만 이러한 부품들의 개수가 많아질수록 회로도가 복잡한 정도는 기하급수적으로 늘어나기 때문에 여러 프로그램의 도움을 받아 </a:t>
            </a:r>
            <a:r>
              <a:rPr lang="ko-KR" altLang="en-US" dirty="0" err="1"/>
              <a:t>회로도를</a:t>
            </a:r>
            <a:r>
              <a:rPr lang="ko-KR" altLang="en-US" dirty="0"/>
              <a:t> 그리는 것이 일반적인 방법이다</a:t>
            </a:r>
            <a:r>
              <a:rPr lang="en-US" altLang="ko-KR" dirty="0" smtClean="0"/>
              <a:t>.</a:t>
            </a:r>
            <a:r>
              <a:rPr lang="ko-KR" altLang="en-US" dirty="0"/>
              <a:t> 생각보다 </a:t>
            </a:r>
            <a:r>
              <a:rPr lang="en-US" altLang="ko-KR" dirty="0" err="1"/>
              <a:t>Circuitmaker</a:t>
            </a:r>
            <a:r>
              <a:rPr lang="en-US" altLang="ko-KR" dirty="0"/>
              <a:t> </a:t>
            </a:r>
            <a:r>
              <a:rPr lang="ko-KR" altLang="en-US" dirty="0"/>
              <a:t>프로그램의 사용법을 숙지하는 데 오랜 시간이 걸렸기 때문에</a:t>
            </a:r>
            <a:r>
              <a:rPr lang="en-US" altLang="ko-KR" dirty="0"/>
              <a:t>, </a:t>
            </a:r>
            <a:r>
              <a:rPr lang="ko-KR" altLang="en-US" dirty="0" smtClean="0"/>
              <a:t>그 사이에 </a:t>
            </a:r>
            <a:r>
              <a:rPr lang="ko-KR" altLang="en-US" dirty="0"/>
              <a:t>진행된 연구에서는 </a:t>
            </a:r>
            <a:r>
              <a:rPr lang="ko-KR" altLang="en-US" dirty="0" err="1"/>
              <a:t>만능기판에</a:t>
            </a:r>
            <a:r>
              <a:rPr lang="ko-KR" altLang="en-US" dirty="0"/>
              <a:t> 여러 가지 부품들을 전선으로 연결하여 사용하는 방법을 택하였고</a:t>
            </a:r>
            <a:r>
              <a:rPr lang="en-US" altLang="ko-KR" dirty="0"/>
              <a:t>, </a:t>
            </a:r>
            <a:r>
              <a:rPr lang="ko-KR" altLang="en-US" dirty="0"/>
              <a:t>연구가 진행되어 </a:t>
            </a:r>
            <a:r>
              <a:rPr lang="ko-KR" altLang="en-US" dirty="0" err="1"/>
              <a:t>만능기판이</a:t>
            </a:r>
            <a:r>
              <a:rPr lang="ko-KR" altLang="en-US" dirty="0"/>
              <a:t> 복잡해짐에 따라서 여러 프로그램의 도움을 받게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연구 </a:t>
            </a:r>
            <a:r>
              <a:rPr lang="ko-KR" altLang="en-US" dirty="0"/>
              <a:t>초기과정에서는 </a:t>
            </a:r>
            <a:r>
              <a:rPr lang="en-US" altLang="ko-KR" dirty="0"/>
              <a:t>Arduino</a:t>
            </a:r>
            <a:r>
              <a:rPr lang="ko-KR" altLang="en-US" dirty="0"/>
              <a:t>와 직접 연동이 가능한 ‘</a:t>
            </a:r>
            <a:r>
              <a:rPr lang="en-US" altLang="ko-KR" dirty="0" err="1"/>
              <a:t>Fritzing</a:t>
            </a:r>
            <a:r>
              <a:rPr lang="en-US" altLang="ko-KR" dirty="0"/>
              <a:t>’</a:t>
            </a:r>
            <a:r>
              <a:rPr lang="ko-KR" altLang="en-US" dirty="0"/>
              <a:t>이라는 프로그램을 사용하였지만</a:t>
            </a:r>
            <a:r>
              <a:rPr lang="en-US" altLang="ko-KR" dirty="0"/>
              <a:t>, </a:t>
            </a:r>
            <a:r>
              <a:rPr lang="ko-KR" altLang="en-US" dirty="0"/>
              <a:t>연구가 진행될수록 다른 부품들과 실제로 구현이 가능한 </a:t>
            </a:r>
            <a:r>
              <a:rPr lang="en-US" altLang="ko-KR" dirty="0"/>
              <a:t>PCB </a:t>
            </a:r>
            <a:r>
              <a:rPr lang="ko-KR" altLang="en-US" dirty="0"/>
              <a:t>회로기판을 만들 수 있어야 했기 때문에 보편화한 </a:t>
            </a:r>
            <a:r>
              <a:rPr lang="en-US" altLang="ko-KR" dirty="0"/>
              <a:t>PCB </a:t>
            </a:r>
            <a:r>
              <a:rPr lang="ko-KR" altLang="en-US" dirty="0" err="1"/>
              <a:t>회로제작</a:t>
            </a:r>
            <a:r>
              <a:rPr lang="ko-KR" altLang="en-US" dirty="0"/>
              <a:t> 프로그램이면서 ‘협업’ 기능을 이용하여 동시에 수정이 가능한 ‘</a:t>
            </a:r>
            <a:r>
              <a:rPr lang="en-US" altLang="ko-KR" dirty="0" err="1"/>
              <a:t>Circuitmaker</a:t>
            </a:r>
            <a:r>
              <a:rPr lang="en-US" altLang="ko-KR" dirty="0"/>
              <a:t>’</a:t>
            </a:r>
            <a:r>
              <a:rPr lang="ko-KR" altLang="en-US" dirty="0"/>
              <a:t>라는 프로그램을 사용하게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9" y="1528504"/>
            <a:ext cx="5080541" cy="3590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469" y="5118753"/>
            <a:ext cx="459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Circuitmaker</a:t>
            </a:r>
            <a:r>
              <a:rPr lang="ko-KR" altLang="en-US" dirty="0" smtClean="0"/>
              <a:t>를 이용하여 만든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0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7414" y="2133600"/>
            <a:ext cx="6857198" cy="3777622"/>
          </a:xfrm>
        </p:spPr>
        <p:txBody>
          <a:bodyPr/>
          <a:lstStyle/>
          <a:p>
            <a:r>
              <a:rPr lang="ko-KR" altLang="en-US" dirty="0"/>
              <a:t>회로도 제작 시 주의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r>
              <a:rPr lang="ko-KR" altLang="en-US" dirty="0"/>
              <a:t>각 부품을 사용할 때에는 각 부품의 허용 전류와 같은 여러 가지 특징들을 생각하여 회로를 배선해야 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WIFI </a:t>
            </a:r>
            <a:r>
              <a:rPr lang="ko-KR" altLang="en-US" dirty="0"/>
              <a:t>모듈인 </a:t>
            </a:r>
            <a:r>
              <a:rPr lang="en-US" altLang="ko-KR" dirty="0"/>
              <a:t>ESP8266</a:t>
            </a:r>
            <a:r>
              <a:rPr lang="ko-KR" altLang="en-US" dirty="0"/>
              <a:t>과 같은 경우 그 </a:t>
            </a:r>
            <a:r>
              <a:rPr lang="ko-KR" altLang="en-US" dirty="0" err="1"/>
              <a:t>입력전압이</a:t>
            </a:r>
            <a:r>
              <a:rPr lang="ko-KR" altLang="en-US" dirty="0"/>
              <a:t> </a:t>
            </a:r>
            <a:r>
              <a:rPr lang="en-US" altLang="ko-KR" dirty="0"/>
              <a:t>Arduino</a:t>
            </a:r>
            <a:r>
              <a:rPr lang="ko-KR" altLang="en-US" dirty="0"/>
              <a:t>의 출력 전압인 </a:t>
            </a:r>
            <a:r>
              <a:rPr lang="en-US" altLang="ko-KR" dirty="0"/>
              <a:t>5V</a:t>
            </a:r>
            <a:r>
              <a:rPr lang="ko-KR" altLang="en-US" dirty="0"/>
              <a:t>가 아닌 </a:t>
            </a:r>
            <a:r>
              <a:rPr lang="en-US" altLang="ko-KR" dirty="0"/>
              <a:t>3.3V</a:t>
            </a:r>
            <a:r>
              <a:rPr lang="ko-KR" altLang="en-US" dirty="0"/>
              <a:t>이기 때문에 주의하여야 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각 부품의 </a:t>
            </a:r>
            <a:r>
              <a:rPr lang="ko-KR" altLang="en-US" dirty="0" err="1"/>
              <a:t>칩별로</a:t>
            </a:r>
            <a:r>
              <a:rPr lang="ko-KR" altLang="en-US" dirty="0"/>
              <a:t> 제조한 회사의 </a:t>
            </a:r>
            <a:r>
              <a:rPr lang="en-US" altLang="ko-KR" dirty="0"/>
              <a:t>data sheet</a:t>
            </a:r>
            <a:r>
              <a:rPr lang="ko-KR" altLang="en-US" dirty="0"/>
              <a:t>를 참조하여 부품을 사용하면서 여러 가지 문제점들을 미리 방지하였다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</a:t>
            </a:r>
            <a:r>
              <a:rPr lang="en-US" altLang="ko-KR" dirty="0"/>
              <a:t>5V</a:t>
            </a:r>
            <a:r>
              <a:rPr lang="ko-KR" altLang="en-US" dirty="0"/>
              <a:t>를 </a:t>
            </a:r>
            <a:r>
              <a:rPr lang="en-US" altLang="ko-KR" dirty="0"/>
              <a:t>3.3V</a:t>
            </a:r>
            <a:r>
              <a:rPr lang="ko-KR" altLang="en-US" dirty="0"/>
              <a:t>로 바꾸는 과정에서는 전압 나눔 회로를 이용하여 전압을 나눌 수 있으나</a:t>
            </a:r>
            <a:r>
              <a:rPr lang="en-US" altLang="ko-KR" dirty="0"/>
              <a:t>, 12V</a:t>
            </a:r>
            <a:r>
              <a:rPr lang="ko-KR" altLang="en-US" dirty="0"/>
              <a:t>를 </a:t>
            </a:r>
            <a:r>
              <a:rPr lang="en-US" altLang="ko-KR" dirty="0"/>
              <a:t>5V</a:t>
            </a:r>
            <a:r>
              <a:rPr lang="ko-KR" altLang="en-US" dirty="0"/>
              <a:t>로 바꾸는 과정에서는 전류를 제어하는 것이 필요하므로 부득이하게 </a:t>
            </a:r>
            <a:r>
              <a:rPr lang="en-US" altLang="ko-KR" dirty="0"/>
              <a:t>regulator</a:t>
            </a:r>
            <a:r>
              <a:rPr lang="ko-KR" altLang="en-US" dirty="0"/>
              <a:t>를 사용하게 되었다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3" y="1688184"/>
            <a:ext cx="1988172" cy="20324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73" y="4089959"/>
            <a:ext cx="2048889" cy="2266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673" y="372062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만능기판을</a:t>
            </a:r>
            <a:r>
              <a:rPr lang="ko-KR" altLang="en-US" dirty="0" smtClean="0"/>
              <a:t> 이용한 회로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673" y="6356237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PCB </a:t>
            </a:r>
            <a:r>
              <a:rPr lang="ko-KR" altLang="en-US" dirty="0" smtClean="0"/>
              <a:t>기판을 이용한 회로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8429" y="1385740"/>
            <a:ext cx="8257880" cy="5472259"/>
          </a:xfrm>
        </p:spPr>
        <p:txBody>
          <a:bodyPr>
            <a:normAutofit/>
          </a:bodyPr>
          <a:lstStyle/>
          <a:p>
            <a:r>
              <a:rPr lang="ko-KR" altLang="en-US" dirty="0"/>
              <a:t>펌웨어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/>
              <a:t>Arduino</a:t>
            </a:r>
            <a:r>
              <a:rPr lang="ko-KR" altLang="en-US" dirty="0"/>
              <a:t>를 이용하여 모터 초점 조절 장치를 만드는 데 필요한 기술들은 크게 </a:t>
            </a:r>
            <a:r>
              <a:rPr lang="en-US" altLang="ko-KR" dirty="0"/>
              <a:t>4</a:t>
            </a:r>
            <a:r>
              <a:rPr lang="ko-KR" altLang="en-US" dirty="0"/>
              <a:t>가지이다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Arduino</a:t>
            </a:r>
            <a:r>
              <a:rPr lang="ko-KR" altLang="en-US" dirty="0"/>
              <a:t>와 모터 드라이버</a:t>
            </a:r>
            <a:r>
              <a:rPr lang="en-US" altLang="ko-KR" dirty="0"/>
              <a:t>(DRV8825)</a:t>
            </a:r>
            <a:r>
              <a:rPr lang="ko-KR" altLang="en-US" dirty="0"/>
              <a:t>를 이용하여 모터를 돌릴 수 있어야 한다</a:t>
            </a:r>
            <a:r>
              <a:rPr lang="en-US" altLang="ko-KR" dirty="0"/>
              <a:t>. </a:t>
            </a:r>
            <a:r>
              <a:rPr lang="ko-KR" altLang="en-US" dirty="0"/>
              <a:t>두 번째로</a:t>
            </a:r>
            <a:r>
              <a:rPr lang="en-US" altLang="ko-KR" dirty="0"/>
              <a:t>, </a:t>
            </a:r>
            <a:r>
              <a:rPr lang="ko-KR" altLang="en-US" dirty="0"/>
              <a:t>스위치를 활용하여 모터의 움직임을 조절할 수 있게 하였다</a:t>
            </a:r>
            <a:r>
              <a:rPr lang="en-US" altLang="ko-KR" dirty="0"/>
              <a:t>. </a:t>
            </a:r>
            <a:r>
              <a:rPr lang="ko-KR" altLang="en-US" dirty="0"/>
              <a:t>세 번째로</a:t>
            </a:r>
            <a:r>
              <a:rPr lang="en-US" altLang="ko-KR" dirty="0"/>
              <a:t>, </a:t>
            </a:r>
            <a:r>
              <a:rPr lang="ko-KR" altLang="en-US" dirty="0"/>
              <a:t>모터를 조절한 것을 노트북에 연결되지 않고 </a:t>
            </a:r>
            <a:r>
              <a:rPr lang="en-US" altLang="ko-KR" dirty="0"/>
              <a:t>12V</a:t>
            </a:r>
            <a:r>
              <a:rPr lang="ko-KR" altLang="en-US" dirty="0"/>
              <a:t>의 </a:t>
            </a:r>
            <a:r>
              <a:rPr lang="ko-KR" altLang="en-US" dirty="0" err="1"/>
              <a:t>외부전원만</a:t>
            </a:r>
            <a:r>
              <a:rPr lang="ko-KR" altLang="en-US" dirty="0"/>
              <a:t> 연결된 상황에서도 모터가 얼마나 </a:t>
            </a:r>
            <a:r>
              <a:rPr lang="ko-KR" altLang="en-US" dirty="0" err="1"/>
              <a:t>돌아갔는지를</a:t>
            </a:r>
            <a:r>
              <a:rPr lang="ko-KR" altLang="en-US" dirty="0"/>
              <a:t> 확인할 수 있도록 모터가 얼마나 돌아가 있는지</a:t>
            </a:r>
            <a:r>
              <a:rPr lang="en-US" altLang="ko-KR" dirty="0"/>
              <a:t>, </a:t>
            </a:r>
            <a:r>
              <a:rPr lang="ko-KR" altLang="en-US" dirty="0"/>
              <a:t>혹은 이로 인해 늘어난 </a:t>
            </a:r>
            <a:r>
              <a:rPr lang="ko-KR" altLang="en-US" dirty="0" err="1"/>
              <a:t>경통의</a:t>
            </a:r>
            <a:r>
              <a:rPr lang="ko-KR" altLang="en-US" dirty="0"/>
              <a:t> 길이가 얼마나 되는지 확인할 수 있도록 </a:t>
            </a:r>
            <a:r>
              <a:rPr lang="en-US" altLang="ko-KR" dirty="0"/>
              <a:t>Arduino</a:t>
            </a:r>
            <a:r>
              <a:rPr lang="ko-KR" altLang="en-US" dirty="0"/>
              <a:t>를 이용하여 </a:t>
            </a:r>
            <a:r>
              <a:rPr lang="en-US" altLang="ko-KR" dirty="0"/>
              <a:t>OLED </a:t>
            </a:r>
            <a:r>
              <a:rPr lang="ko-KR" altLang="en-US" dirty="0"/>
              <a:t>판을 실행시켜 진행 상황을 확인할 수 있게 하여야 한다</a:t>
            </a:r>
            <a:r>
              <a:rPr lang="en-US" altLang="ko-KR" dirty="0"/>
              <a:t>. </a:t>
            </a: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모터가 너무 많이 돌아간 경우나 새로운 모터에 모터 컨트롤러를 사용하는 경우 이를 복원시키기 위해 표시된 숫자를 초기화하는 과정이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펌웨어를 </a:t>
            </a:r>
            <a:r>
              <a:rPr lang="ko-KR" altLang="en-US" dirty="0"/>
              <a:t>개발하는 과정에서 위의 </a:t>
            </a:r>
            <a:r>
              <a:rPr lang="en-US" altLang="ko-KR" dirty="0"/>
              <a:t>4</a:t>
            </a:r>
            <a:r>
              <a:rPr lang="ko-KR" altLang="en-US" dirty="0"/>
              <a:t>가지 기능들이 들어갈 수 있도록 하였으며</a:t>
            </a:r>
            <a:r>
              <a:rPr lang="en-US" altLang="ko-KR" dirty="0"/>
              <a:t>, </a:t>
            </a:r>
            <a:r>
              <a:rPr lang="ko-KR" altLang="en-US" dirty="0"/>
              <a:t>추가로 모터의 </a:t>
            </a:r>
            <a:r>
              <a:rPr lang="en-US" altLang="ko-KR" dirty="0"/>
              <a:t>step</a:t>
            </a:r>
            <a:r>
              <a:rPr lang="ko-KR" altLang="en-US" dirty="0"/>
              <a:t>을 옮기는 과정에서 다른 모터 </a:t>
            </a:r>
            <a:r>
              <a:rPr lang="ko-KR" altLang="en-US" dirty="0" err="1"/>
              <a:t>포커서</a:t>
            </a:r>
            <a:r>
              <a:rPr lang="ko-KR" altLang="en-US" dirty="0"/>
              <a:t> 컨트롤러들의 장점을 융합하여 편리하게 사용할 수 있도록 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메뉴 기능을 통해 자신이 원하는 기능을 직접 선택할 수 있도록 하였다</a:t>
            </a:r>
            <a:r>
              <a:rPr lang="en-US" altLang="ko-KR" dirty="0"/>
              <a:t>. </a:t>
            </a:r>
            <a:r>
              <a:rPr lang="ko-KR" altLang="en-US" dirty="0"/>
              <a:t>이를 통하여 모터를 연속적으로 돌리는 기능과 미리 설정한 일정 값 정보를 돌릴 수 있도록 지원한다</a:t>
            </a:r>
            <a:r>
              <a:rPr lang="en-US" altLang="ko-KR" dirty="0"/>
              <a:t>. </a:t>
            </a:r>
            <a:r>
              <a:rPr lang="ko-KR" altLang="en-US" dirty="0"/>
              <a:t>특히 연속적으로 돌리는 기능은 버튼을 오래 누를수록 더 빠르게 돌 수 있도록 하여 효율성을 높였다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모터를 돌리는 것뿐만이 아니라 자신이 얼마나 돌렸는지 표시하는 기능을 포함하였다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385740"/>
            <a:ext cx="3629320" cy="2159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3915006"/>
            <a:ext cx="3390900" cy="2524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109" y="3545674"/>
            <a:ext cx="263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가속 기능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109" y="6439131"/>
            <a:ext cx="229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무선통신</a:t>
            </a:r>
            <a:endParaRPr lang="en-US" altLang="ko-KR" dirty="0" smtClean="0"/>
          </a:p>
          <a:p>
            <a:r>
              <a:rPr lang="ko-KR" altLang="en-US" dirty="0" smtClean="0"/>
              <a:t>블루투스</a:t>
            </a:r>
            <a:endParaRPr lang="en-US" altLang="ko-KR" dirty="0" smtClean="0"/>
          </a:p>
          <a:p>
            <a:r>
              <a:rPr lang="ko-KR" altLang="en-US" dirty="0"/>
              <a:t>블루투스는 보통 </a:t>
            </a:r>
            <a:r>
              <a:rPr lang="en-US" altLang="ko-KR" dirty="0"/>
              <a:t>Arduino</a:t>
            </a:r>
            <a:r>
              <a:rPr lang="ko-KR" altLang="en-US" dirty="0"/>
              <a:t>와 </a:t>
            </a:r>
            <a:r>
              <a:rPr lang="en-US" altLang="ko-KR" dirty="0"/>
              <a:t>master-slave </a:t>
            </a:r>
            <a:r>
              <a:rPr lang="ko-KR" altLang="en-US" dirty="0"/>
              <a:t>관계를 맺어 정보를 서로 전달한다</a:t>
            </a:r>
            <a:r>
              <a:rPr lang="en-US" altLang="ko-KR" dirty="0"/>
              <a:t>. OLED</a:t>
            </a:r>
            <a:r>
              <a:rPr lang="ko-KR" altLang="en-US" dirty="0"/>
              <a:t>와 비슷하게 </a:t>
            </a:r>
            <a:r>
              <a:rPr lang="en-US" altLang="ko-KR" dirty="0"/>
              <a:t>I2C </a:t>
            </a:r>
            <a:r>
              <a:rPr lang="ko-KR" altLang="en-US" dirty="0"/>
              <a:t>방식의 통신을 지원하는데</a:t>
            </a:r>
            <a:r>
              <a:rPr lang="en-US" altLang="ko-KR" dirty="0"/>
              <a:t>, RX, TX </a:t>
            </a:r>
            <a:r>
              <a:rPr lang="ko-KR" altLang="en-US" dirty="0"/>
              <a:t>핀을 이용한 통신을 여러 가지를 실행하기 </a:t>
            </a:r>
            <a:r>
              <a:rPr lang="ko-KR" altLang="en-US" dirty="0" smtClean="0"/>
              <a:t>위해서는“</a:t>
            </a:r>
            <a:r>
              <a:rPr lang="en-US" altLang="ko-KR" dirty="0" err="1"/>
              <a:t>SoftwareSerial.h</a:t>
            </a:r>
            <a:r>
              <a:rPr lang="en-US" altLang="ko-KR" dirty="0"/>
              <a:t>” </a:t>
            </a:r>
            <a:r>
              <a:rPr lang="ko-KR" altLang="en-US" dirty="0"/>
              <a:t>라이브러리를 이용하여 </a:t>
            </a:r>
            <a:r>
              <a:rPr lang="en-US" altLang="ko-KR" dirty="0"/>
              <a:t>RX, TX </a:t>
            </a:r>
            <a:r>
              <a:rPr lang="ko-KR" altLang="en-US" dirty="0"/>
              <a:t>통신 핀을 여러 개로 따로 지정해주어야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</a:t>
            </a:r>
            <a:r>
              <a:rPr lang="ko-KR" altLang="en-US" dirty="0"/>
              <a:t>연구에서 사용하는 모듈인 </a:t>
            </a:r>
            <a:r>
              <a:rPr lang="en-US" altLang="ko-KR" dirty="0"/>
              <a:t>HC06 </a:t>
            </a:r>
            <a:r>
              <a:rPr lang="ko-KR" altLang="en-US" dirty="0"/>
              <a:t>모델은 제품 스스로가 </a:t>
            </a:r>
            <a:r>
              <a:rPr lang="en-US" altLang="ko-KR" dirty="0"/>
              <a:t>master</a:t>
            </a:r>
            <a:r>
              <a:rPr lang="ko-KR" altLang="en-US" dirty="0"/>
              <a:t>가 될 수도 있고</a:t>
            </a:r>
            <a:r>
              <a:rPr lang="en-US" altLang="ko-KR" dirty="0"/>
              <a:t>, slave</a:t>
            </a:r>
            <a:r>
              <a:rPr lang="ko-KR" altLang="en-US" dirty="0"/>
              <a:t>로 설정될 수도 있다</a:t>
            </a:r>
            <a:r>
              <a:rPr lang="en-US" altLang="ko-KR" dirty="0"/>
              <a:t>. (</a:t>
            </a:r>
            <a:r>
              <a:rPr lang="ko-KR" altLang="en-US" dirty="0"/>
              <a:t>이와 비슷한 모델은 </a:t>
            </a:r>
            <a:r>
              <a:rPr lang="en-US" altLang="ko-KR" dirty="0"/>
              <a:t>HC05</a:t>
            </a:r>
            <a:r>
              <a:rPr lang="ko-KR" altLang="en-US" dirty="0"/>
              <a:t>는 </a:t>
            </a:r>
            <a:r>
              <a:rPr lang="en-US" altLang="ko-KR" dirty="0"/>
              <a:t>slave </a:t>
            </a:r>
            <a:r>
              <a:rPr lang="ko-KR" altLang="en-US" dirty="0"/>
              <a:t>설정만 지원하기 때문에 아래에 서술할 방법을 사용하지 못함</a:t>
            </a:r>
            <a:r>
              <a:rPr lang="en-US" altLang="ko-KR" dirty="0"/>
              <a:t>) </a:t>
            </a:r>
            <a:r>
              <a:rPr lang="ko-KR" altLang="en-US" dirty="0"/>
              <a:t>이를 발전시키면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HC06</a:t>
            </a:r>
            <a:r>
              <a:rPr lang="ko-KR" altLang="en-US" dirty="0"/>
              <a:t>을 활용하여서 한 모터 초점 조절 장치 컨트롤러에서 다른 모터 초점 조절 장치 컨트롤러로 정보를 서로 주고받을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블루투스는 </a:t>
            </a:r>
            <a:r>
              <a:rPr lang="ko-KR" altLang="en-US" dirty="0" err="1"/>
              <a:t>페어링을</a:t>
            </a:r>
            <a:r>
              <a:rPr lang="ko-KR" altLang="en-US" dirty="0"/>
              <a:t> 시키면 언제든지 사용할 수 있다는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2133600"/>
            <a:ext cx="2162175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037" y="6134100"/>
            <a:ext cx="15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HC06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초록</a:t>
            </a:r>
            <a:endParaRPr lang="en-US" altLang="ko-KR" dirty="0" smtClean="0"/>
          </a:p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r>
              <a:rPr lang="ko-KR" altLang="en-US" dirty="0" smtClean="0"/>
              <a:t>연구 과정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  <a:p>
            <a:r>
              <a:rPr lang="ko-KR" altLang="en-US" dirty="0" smtClean="0"/>
              <a:t>추후 연구</a:t>
            </a:r>
            <a:endParaRPr lang="en-US" altLang="ko-KR" dirty="0" smtClean="0"/>
          </a:p>
          <a:p>
            <a:r>
              <a:rPr lang="ko-KR" altLang="en-US" dirty="0" smtClean="0"/>
              <a:t>참고 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9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80906" y="1498862"/>
            <a:ext cx="8723705" cy="517531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WIFI</a:t>
            </a:r>
          </a:p>
          <a:p>
            <a:r>
              <a:rPr lang="ko-KR" altLang="en-US" dirty="0"/>
              <a:t>가장 잘 알려져 있으며</a:t>
            </a:r>
            <a:r>
              <a:rPr lang="en-US" altLang="ko-KR" dirty="0"/>
              <a:t>, </a:t>
            </a:r>
            <a:r>
              <a:rPr lang="ko-KR" altLang="en-US" dirty="0"/>
              <a:t>본 연구에서 사용하는 </a:t>
            </a:r>
            <a:r>
              <a:rPr lang="en-US" altLang="ko-KR" dirty="0"/>
              <a:t>WIFI module</a:t>
            </a:r>
            <a:r>
              <a:rPr lang="ko-KR" altLang="en-US" dirty="0"/>
              <a:t>인 </a:t>
            </a:r>
            <a:r>
              <a:rPr lang="en-US" altLang="ko-KR" dirty="0"/>
              <a:t>ESP8266</a:t>
            </a:r>
            <a:r>
              <a:rPr lang="ko-KR" altLang="en-US" dirty="0"/>
              <a:t>는 </a:t>
            </a:r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en-US" altLang="ko-KR" dirty="0"/>
              <a:t>WIFI </a:t>
            </a:r>
            <a:r>
              <a:rPr lang="ko-KR" altLang="en-US" dirty="0"/>
              <a:t>연결을 가능하게 하여 준다</a:t>
            </a:r>
            <a:r>
              <a:rPr lang="en-US" altLang="ko-KR" dirty="0"/>
              <a:t>. WIFI</a:t>
            </a:r>
            <a:r>
              <a:rPr lang="ko-KR" altLang="en-US" dirty="0"/>
              <a:t>의 연결은 블루투스와 다르게 </a:t>
            </a:r>
            <a:r>
              <a:rPr lang="en-US" altLang="ko-KR" dirty="0"/>
              <a:t>WIFI</a:t>
            </a:r>
            <a:r>
              <a:rPr lang="ko-KR" altLang="en-US" dirty="0"/>
              <a:t>에 연결되어 있으면 언제든지 조절할 수 있다는 것이 큰 장점이며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ko-KR" altLang="en-US" dirty="0"/>
              <a:t>의 초기 모델로도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</a:t>
            </a:r>
            <a:r>
              <a:rPr lang="en-US" altLang="ko-KR" dirty="0"/>
              <a:t>WIFI module</a:t>
            </a:r>
            <a:r>
              <a:rPr lang="ko-KR" altLang="en-US" dirty="0"/>
              <a:t>을 사용하려면 컴퓨터의 펌웨어를 업데이트해야 하므로 일반적으로 블루투스보다 사용이 어렵다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ASCOM </a:t>
            </a:r>
            <a:r>
              <a:rPr lang="en-US" altLang="ko-KR" dirty="0" smtClean="0"/>
              <a:t>Protocol</a:t>
            </a:r>
          </a:p>
          <a:p>
            <a:r>
              <a:rPr lang="ko-KR" altLang="en-US" dirty="0"/>
              <a:t>모터 초점 조절 장치를 활용하기 위해서는 별의 크기를 분석해서 돌려야 하므로 컴퓨터와의 연동을 위하여 초점 조절 장치의 </a:t>
            </a:r>
            <a:r>
              <a:rPr lang="en-US" altLang="ko-KR" dirty="0"/>
              <a:t>ASCOM </a:t>
            </a:r>
            <a:r>
              <a:rPr lang="ko-KR" altLang="en-US" dirty="0"/>
              <a:t>드라이버를 </a:t>
            </a:r>
            <a:r>
              <a:rPr lang="en-US" altLang="ko-KR" dirty="0"/>
              <a:t>C\# </a:t>
            </a:r>
            <a:r>
              <a:rPr lang="ko-KR" altLang="en-US" dirty="0"/>
              <a:t>코딩을 이용하여 제작한다</a:t>
            </a:r>
            <a:r>
              <a:rPr lang="en-US" altLang="ko-KR" dirty="0"/>
              <a:t>. ASCOM </a:t>
            </a:r>
            <a:r>
              <a:rPr lang="ko-KR" altLang="en-US" dirty="0"/>
              <a:t>드라이버를 이용하면 카메라로부터 정보를 컴퓨터가 받아서 데이터를 분석하고</a:t>
            </a:r>
            <a:r>
              <a:rPr lang="en-US" altLang="ko-KR" dirty="0"/>
              <a:t>, </a:t>
            </a:r>
            <a:r>
              <a:rPr lang="ko-KR" altLang="en-US" dirty="0"/>
              <a:t>이 분석한 데이터를 이용하여 모터를 어떻게 조절해야 할지 명령을 내리면 </a:t>
            </a:r>
            <a:r>
              <a:rPr lang="en-US" altLang="ko-KR" dirty="0"/>
              <a:t>ASCOM </a:t>
            </a:r>
            <a:r>
              <a:rPr lang="ko-KR" altLang="en-US" dirty="0"/>
              <a:t>드라이버를 통해 정보를 전달하여 모터를 제어한 대로 조절이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현재 우리가 사용하는 프로그램은 </a:t>
            </a:r>
            <a:r>
              <a:rPr lang="en-US" altLang="ko-KR" dirty="0"/>
              <a:t>ASCOM</a:t>
            </a:r>
            <a:r>
              <a:rPr lang="ko-KR" altLang="en-US" dirty="0"/>
              <a:t>에서 만든 프로그램이고</a:t>
            </a:r>
            <a:r>
              <a:rPr lang="en-US" altLang="ko-KR" dirty="0"/>
              <a:t>, ASCOM</a:t>
            </a:r>
            <a:r>
              <a:rPr lang="ko-KR" altLang="en-US" dirty="0"/>
              <a:t>의 프로그램 대부분은 그 회사만의 표준 </a:t>
            </a:r>
            <a:r>
              <a:rPr lang="en-US" altLang="ko-KR" dirty="0"/>
              <a:t>Protocol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따라서 우리가 만드는 모터 초점 조절 장치 컨트롤러를 </a:t>
            </a:r>
            <a:r>
              <a:rPr lang="en-US" altLang="ko-KR" dirty="0"/>
              <a:t>ASCOM Protocol</a:t>
            </a:r>
            <a:r>
              <a:rPr lang="ko-KR" altLang="en-US" dirty="0"/>
              <a:t>에 따라 정보를 전달할 수 있도록 하면 일반 컴퓨터에 있는 </a:t>
            </a:r>
            <a:r>
              <a:rPr lang="en-US" altLang="ko-KR" dirty="0"/>
              <a:t>ASCOM </a:t>
            </a:r>
            <a:r>
              <a:rPr lang="ko-KR" altLang="en-US" dirty="0"/>
              <a:t>프로그램을 이용하여 우리가 제작한 모터 초점 조절 장치 컨트롤러를 사용할 수 있도록 하는 것이 핵심이라고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0" y="1905000"/>
            <a:ext cx="2068183" cy="3088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738" y="499360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ESP8266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및 토론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809946"/>
            <a:ext cx="8915400" cy="482652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모터 초점 조절 장치 컨트롤러 및 </a:t>
            </a:r>
            <a:r>
              <a:rPr lang="ko-KR" altLang="en-US" dirty="0" smtClean="0"/>
              <a:t>펌웨어</a:t>
            </a:r>
            <a:endParaRPr lang="en-US" altLang="ko-KR" dirty="0" smtClean="0"/>
          </a:p>
          <a:p>
            <a:r>
              <a:rPr lang="ko-KR" altLang="en-US" dirty="0" err="1"/>
              <a:t>스테핑</a:t>
            </a:r>
            <a:r>
              <a:rPr lang="ko-KR" altLang="en-US" dirty="0"/>
              <a:t> 모터를 이용하여 직접 설정한 최소 스텝 단위로 모터가 돌아갈 수 있도록 컨트롤러를 개발하였다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Arduino </a:t>
            </a:r>
            <a:r>
              <a:rPr lang="ko-KR" altLang="en-US" dirty="0"/>
              <a:t>코딩을 기반으로 기존의 초점 조절 장치보다 더 다양한 새로운 기능들을 추가하여 개발하였다</a:t>
            </a:r>
            <a:r>
              <a:rPr lang="en-US" altLang="ko-KR" dirty="0"/>
              <a:t>. </a:t>
            </a:r>
            <a:r>
              <a:rPr lang="ko-KR" altLang="en-US" dirty="0"/>
              <a:t>이러한 초점 조절 장치가 이용된다면 현재보다 더욱 편리하게 천체망원경의 초점을 맞출 수 있게 되어 천체를 관측하여 사진을 찍을 때 사람의 손보다 수월하게 진행할 수 있게 만들기 위한 기반이 되어줄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무선통신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/>
              <a:t>블루투스와 </a:t>
            </a:r>
            <a:r>
              <a:rPr lang="en-US" altLang="ko-KR" dirty="0"/>
              <a:t>WIFI module</a:t>
            </a:r>
            <a:r>
              <a:rPr lang="ko-KR" altLang="en-US" dirty="0"/>
              <a:t>을 이용하여 직접 천체망원경으로 가지 않더라고 초점을 조절할 수 있도록 해주는 프로그램을 개발하여 천체망원경과 가까운 거리에서 필요하다면 초점을 맞출 수 있는 기능</a:t>
            </a:r>
            <a:r>
              <a:rPr lang="en-US" altLang="ko-KR" dirty="0"/>
              <a:t>, </a:t>
            </a:r>
            <a:r>
              <a:rPr lang="ko-KR" altLang="en-US" dirty="0"/>
              <a:t>즉 사람들의 편의성을 증대시켰다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ASCOM </a:t>
            </a:r>
            <a:r>
              <a:rPr lang="ko-KR" altLang="en-US" dirty="0"/>
              <a:t>드라이버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en-US" altLang="ko-KR" dirty="0"/>
              <a:t>ASCOM </a:t>
            </a:r>
            <a:r>
              <a:rPr lang="ko-KR" altLang="en-US" dirty="0"/>
              <a:t>드라이버를 </a:t>
            </a:r>
            <a:r>
              <a:rPr lang="en-US" altLang="ko-KR" dirty="0"/>
              <a:t>Protocol</a:t>
            </a:r>
            <a:r>
              <a:rPr lang="ko-KR" altLang="en-US" dirty="0"/>
              <a:t>에 맞게 개발하여 이후에 할 수 있는 추후 연구와의 정보 전달 역할</a:t>
            </a:r>
            <a:r>
              <a:rPr lang="en-US" altLang="ko-KR" dirty="0"/>
              <a:t>, </a:t>
            </a:r>
            <a:r>
              <a:rPr lang="ko-KR" altLang="en-US" dirty="0"/>
              <a:t>즉 매개체 역할을 할 수 있게 </a:t>
            </a:r>
            <a:r>
              <a:rPr lang="ko-KR" altLang="en-US" dirty="0" err="1"/>
              <a:t>제작했어야</a:t>
            </a:r>
            <a:r>
              <a:rPr lang="ko-KR" altLang="en-US" dirty="0"/>
              <a:t> 하나</a:t>
            </a:r>
            <a:r>
              <a:rPr lang="en-US" altLang="ko-KR" dirty="0"/>
              <a:t>, </a:t>
            </a:r>
            <a:r>
              <a:rPr lang="ko-KR" altLang="en-US" dirty="0"/>
              <a:t>시간의 부족으로 이는 이뤄내지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1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연구를 통하여 모터 초점 조절 </a:t>
            </a:r>
            <a:r>
              <a:rPr lang="ko-KR" altLang="en-US" dirty="0" smtClean="0"/>
              <a:t>장치 </a:t>
            </a:r>
            <a:r>
              <a:rPr lang="ko-KR" altLang="en-US" dirty="0"/>
              <a:t>및 펌웨어 개발</a:t>
            </a:r>
            <a:r>
              <a:rPr lang="en-US" altLang="ko-KR" dirty="0"/>
              <a:t>, </a:t>
            </a:r>
            <a:r>
              <a:rPr lang="ko-KR" altLang="en-US" dirty="0"/>
              <a:t>무선통신 개발</a:t>
            </a:r>
            <a:r>
              <a:rPr lang="en-US" altLang="ko-KR" dirty="0"/>
              <a:t>, ASCOM </a:t>
            </a:r>
            <a:r>
              <a:rPr lang="ko-KR" altLang="en-US" dirty="0"/>
              <a:t>드라이버 개발 등을 통하여 자동 초점 조절 장치 개발을 위한 기반을 마련하였다</a:t>
            </a:r>
            <a:r>
              <a:rPr lang="en-US" altLang="ko-KR" dirty="0"/>
              <a:t>. </a:t>
            </a:r>
            <a:r>
              <a:rPr lang="ko-KR" altLang="en-US" dirty="0"/>
              <a:t>이를 통하여 기존에 있던 초점 조절 장치의 성능을 무선통신 등의 여러 면으로 개선하여 사용자들에게 </a:t>
            </a:r>
            <a:r>
              <a:rPr lang="ko-KR" altLang="en-US" dirty="0" smtClean="0"/>
              <a:t>편의성을 </a:t>
            </a:r>
            <a:r>
              <a:rPr lang="ko-KR" altLang="en-US" dirty="0"/>
              <a:t>제공하였다</a:t>
            </a:r>
            <a:r>
              <a:rPr lang="en-US" altLang="ko-KR" dirty="0"/>
              <a:t>. </a:t>
            </a:r>
            <a:r>
              <a:rPr lang="ko-KR" altLang="en-US" dirty="0"/>
              <a:t>본 연구가 나아간다면 성능이 좋고 여러 가지 기능이 존재하는 자동 초점 조절 장치를 개발할 수 있을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26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ko-KR" altLang="en-US" dirty="0"/>
              <a:t>카메라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CCD) </a:t>
            </a:r>
            <a:r>
              <a:rPr lang="ko-KR" altLang="en-US" dirty="0"/>
              <a:t>제어 </a:t>
            </a:r>
            <a:r>
              <a:rPr lang="en-US" altLang="ko-KR" dirty="0"/>
              <a:t>Software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/>
              <a:t>사진 관측을 이용해서 얻은 사진을 컴퓨터로 연결하여 분석이 가능할 수 있도록 만든 카메라</a:t>
            </a:r>
            <a:r>
              <a:rPr lang="en-US" altLang="ko-KR" dirty="0"/>
              <a:t>(CCD) </a:t>
            </a:r>
            <a:r>
              <a:rPr lang="ko-KR" altLang="en-US" dirty="0"/>
              <a:t>제어 시스템을 개발한다</a:t>
            </a:r>
            <a:r>
              <a:rPr lang="en-US" altLang="ko-KR" dirty="0"/>
              <a:t>. </a:t>
            </a:r>
            <a:r>
              <a:rPr lang="ko-KR" altLang="en-US" dirty="0"/>
              <a:t>이렇게 분석한 사진을 컴퓨터로 보낼 수 있어야 한다</a:t>
            </a:r>
            <a:r>
              <a:rPr lang="en-US" altLang="ko-KR" dirty="0"/>
              <a:t>. </a:t>
            </a:r>
            <a:r>
              <a:rPr lang="ko-KR" altLang="en-US" dirty="0"/>
              <a:t>구체적으로 제어 시스템과 관련된 이야기를 하면</a:t>
            </a:r>
            <a:r>
              <a:rPr lang="en-US" altLang="ko-KR" dirty="0"/>
              <a:t>, </a:t>
            </a:r>
            <a:r>
              <a:rPr lang="ko-KR" altLang="en-US" dirty="0"/>
              <a:t>카메라가 별의 크기와 관련된 정보를 분석해야 하는데</a:t>
            </a:r>
            <a:r>
              <a:rPr lang="en-US" altLang="ko-KR" dirty="0"/>
              <a:t>, </a:t>
            </a:r>
            <a:r>
              <a:rPr lang="ko-KR" altLang="en-US" dirty="0"/>
              <a:t>이에는 두 가지 방법이 있다</a:t>
            </a:r>
            <a:r>
              <a:rPr lang="en-US" altLang="ko-KR" dirty="0"/>
              <a:t>. </a:t>
            </a:r>
            <a:r>
              <a:rPr lang="ko-KR" altLang="en-US" dirty="0"/>
              <a:t>첫 번째 방법은 밝기의 기울기 값으로 초점이 맞음을 판단하는 것이다</a:t>
            </a:r>
            <a:r>
              <a:rPr lang="en-US" altLang="ko-KR" dirty="0"/>
              <a:t>. </a:t>
            </a:r>
            <a:r>
              <a:rPr lang="ko-KR" altLang="en-US" dirty="0"/>
              <a:t>즉 수치화된 밝기를 이용하는 것이다</a:t>
            </a:r>
            <a:r>
              <a:rPr lang="en-US" altLang="ko-KR" dirty="0"/>
              <a:t>. </a:t>
            </a:r>
            <a:r>
              <a:rPr lang="ko-KR" altLang="en-US" dirty="0"/>
              <a:t>각 픽셀에는 밝기에 대한 수치적인 정보가 존재한다</a:t>
            </a:r>
            <a:r>
              <a:rPr lang="en-US" altLang="ko-KR" dirty="0"/>
              <a:t>. </a:t>
            </a:r>
            <a:r>
              <a:rPr lang="ko-KR" altLang="en-US" dirty="0"/>
              <a:t>인접한 픽셀의 수치 차이가 크다면 밝기 차이가 큰 것으로</a:t>
            </a:r>
            <a:r>
              <a:rPr lang="en-US" altLang="ko-KR" dirty="0"/>
              <a:t>, </a:t>
            </a:r>
            <a:r>
              <a:rPr lang="ko-KR" altLang="en-US" dirty="0"/>
              <a:t>밝기 기울기가 큰 것이다</a:t>
            </a:r>
            <a:r>
              <a:rPr lang="en-US" altLang="ko-KR" dirty="0"/>
              <a:t>. </a:t>
            </a:r>
            <a:r>
              <a:rPr lang="ko-KR" altLang="en-US" dirty="0"/>
              <a:t>이를 이용한다면 밝기 기울기가 가장 큰 순간이 초점이 맞았을 때로 판단하여 초점을 맞출 수 있을 것이다</a:t>
            </a:r>
            <a:r>
              <a:rPr lang="en-US" altLang="ko-KR" dirty="0"/>
              <a:t>. </a:t>
            </a:r>
            <a:r>
              <a:rPr lang="ko-KR" altLang="en-US" dirty="0"/>
              <a:t>두 번째 방법은 천체의 크기로 초점이 맞음을 판단하는 것이다</a:t>
            </a:r>
            <a:r>
              <a:rPr lang="en-US" altLang="ko-KR" dirty="0"/>
              <a:t>. </a:t>
            </a:r>
            <a:r>
              <a:rPr lang="ko-KR" altLang="en-US" dirty="0"/>
              <a:t>일정 밝기 이상의 픽셀에 대한 분포를 계산하는데</a:t>
            </a:r>
            <a:r>
              <a:rPr lang="en-US" altLang="ko-KR" dirty="0"/>
              <a:t>, </a:t>
            </a:r>
            <a:r>
              <a:rPr lang="ko-KR" altLang="en-US" dirty="0"/>
              <a:t>각각 사진 중 가장 적은 픽셀이 조건을 만족하는 사진을 찾으면 그 사진을 초점이 맞았다고 판단할 수 있을 것이다</a:t>
            </a:r>
            <a:r>
              <a:rPr lang="en-US" altLang="ko-KR" dirty="0"/>
              <a:t>. </a:t>
            </a:r>
            <a:r>
              <a:rPr lang="ko-KR" altLang="en-US" dirty="0"/>
              <a:t>이렇게 초점이 맞았음을 판단하는 것 외에도 카메라에 나오는 화면의 변화를 보아야 하므로 연속적인 변화를 실시간으로 보낼 수 있는 프로그램을 만들어서 컴퓨터가 제대로 인식을 하여 모터에 올바른 명령을 내릴 수 있는지 확인하면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42614"/>
          </a:xfrm>
        </p:spPr>
        <p:txBody>
          <a:bodyPr>
            <a:normAutofit/>
          </a:bodyPr>
          <a:lstStyle/>
          <a:p>
            <a:r>
              <a:rPr lang="ko-KR" altLang="en-US" dirty="0"/>
              <a:t>자동 초점 조절 알고리즘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/>
              <a:t>천체망원경의 초점을 맞추기 위해 사진 관측의 사진을 연속적으로 찍어서 컴퓨터로 보내주고</a:t>
            </a:r>
            <a:r>
              <a:rPr lang="en-US" altLang="ko-KR" dirty="0"/>
              <a:t>, </a:t>
            </a:r>
            <a:r>
              <a:rPr lang="ko-KR" altLang="en-US" dirty="0"/>
              <a:t>컴퓨터는 이를 분석하여 초점 조절 장치 컨트롤러에 별의 크기가 커지고 있는지 작아지고 있는지 정보를 알고리즘에 보내준다</a:t>
            </a:r>
            <a:r>
              <a:rPr lang="en-US" altLang="ko-KR" dirty="0"/>
              <a:t>. </a:t>
            </a:r>
            <a:r>
              <a:rPr lang="ko-KR" altLang="en-US" dirty="0"/>
              <a:t>그러면 프로그래밍 된 </a:t>
            </a:r>
            <a:r>
              <a:rPr lang="en-US" altLang="ko-KR" dirty="0"/>
              <a:t>Arduino</a:t>
            </a:r>
            <a:r>
              <a:rPr lang="ko-KR" altLang="en-US" dirty="0"/>
              <a:t>가 모터를 어느 방향으로 돌려야 하는지 판단하여 모터를 돌리고</a:t>
            </a:r>
            <a:r>
              <a:rPr lang="en-US" altLang="ko-KR" dirty="0"/>
              <a:t>, </a:t>
            </a:r>
            <a:r>
              <a:rPr lang="ko-KR" altLang="en-US" dirty="0"/>
              <a:t>이 과정을 반복하여 별의 초점이 맞을 때 이 과정을 멈춘다</a:t>
            </a:r>
            <a:r>
              <a:rPr lang="en-US" altLang="ko-KR" dirty="0"/>
              <a:t>. </a:t>
            </a:r>
            <a:r>
              <a:rPr lang="ko-KR" altLang="en-US" dirty="0"/>
              <a:t>이러한 과정이 일어나는지 실제로 천체망원경으로 직접 확인하면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추가 가능한 여러 가지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STM32L432KC</a:t>
            </a:r>
          </a:p>
          <a:p>
            <a:r>
              <a:rPr lang="en-US" altLang="ko-KR" dirty="0"/>
              <a:t>STM32L432KC</a:t>
            </a:r>
            <a:r>
              <a:rPr lang="ko-KR" altLang="en-US" dirty="0"/>
              <a:t>는 </a:t>
            </a:r>
            <a:r>
              <a:rPr lang="en-US" altLang="ko-KR" dirty="0"/>
              <a:t>ARDUINO NANO</a:t>
            </a:r>
            <a:r>
              <a:rPr lang="ko-KR" altLang="en-US" dirty="0"/>
              <a:t>보다 성능이 좋은 </a:t>
            </a:r>
            <a:r>
              <a:rPr lang="en-US" altLang="ko-KR" dirty="0"/>
              <a:t>Arduino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방향만 반대일 뿐 핀의 순서와 종류가 모두 같아 </a:t>
            </a:r>
            <a:r>
              <a:rPr lang="en-US" altLang="ko-KR" dirty="0"/>
              <a:t>ARDUINO NANO</a:t>
            </a:r>
            <a:r>
              <a:rPr lang="ko-KR" altLang="en-US" dirty="0"/>
              <a:t>에 넣었던 펌웨어를 그대로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6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98863"/>
            <a:ext cx="8915400" cy="5359137"/>
          </a:xfrm>
        </p:spPr>
        <p:txBody>
          <a:bodyPr>
            <a:normAutofit/>
          </a:bodyPr>
          <a:lstStyle/>
          <a:p>
            <a:r>
              <a:rPr lang="ko-KR" altLang="en-US" dirty="0"/>
              <a:t>열선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/>
              <a:t>날씨가 추운 날에는 모터가 얼어서 돌아가지 않거나 렌즈에 서리가 껴서 초점이 맞아도 맞지 않은 것으로 판단할 수 있다</a:t>
            </a:r>
            <a:r>
              <a:rPr lang="en-US" altLang="ko-KR" dirty="0"/>
              <a:t>. </a:t>
            </a:r>
            <a:r>
              <a:rPr lang="ko-KR" altLang="en-US" dirty="0"/>
              <a:t>따라서 이를 예방하기 위하여 열선을 깔아서 </a:t>
            </a:r>
            <a:r>
              <a:rPr lang="en-US" altLang="ko-KR" dirty="0"/>
              <a:t>DHT22</a:t>
            </a:r>
            <a:r>
              <a:rPr lang="ko-KR" altLang="en-US" dirty="0"/>
              <a:t>에서 측정한 온도를 바탕으로 특정한 온도 이하로 내려가게 된다면 열선이 활성화될 수 있게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PID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r>
              <a:rPr lang="en-US" altLang="ko-KR" dirty="0"/>
              <a:t>PID</a:t>
            </a:r>
            <a:r>
              <a:rPr lang="ko-KR" altLang="en-US" dirty="0"/>
              <a:t>는 보통 무엇인가를 제어하는 데 사용하는 일종의 ’제어 </a:t>
            </a:r>
            <a:r>
              <a:rPr lang="ko-KR" altLang="en-US" dirty="0" err="1"/>
              <a:t>알고리즘’이다</a:t>
            </a:r>
            <a:r>
              <a:rPr lang="en-US" altLang="ko-KR" dirty="0"/>
              <a:t>. PID </a:t>
            </a:r>
            <a:r>
              <a:rPr lang="ko-KR" altLang="en-US" dirty="0"/>
              <a:t>각각이 의미를 가지고 있는데</a:t>
            </a:r>
            <a:r>
              <a:rPr lang="en-US" altLang="ko-KR" dirty="0"/>
              <a:t>, P</a:t>
            </a:r>
            <a:r>
              <a:rPr lang="ko-KR" altLang="en-US" dirty="0"/>
              <a:t>는 제어</a:t>
            </a:r>
            <a:r>
              <a:rPr lang="en-US" altLang="ko-KR" dirty="0"/>
              <a:t>, I</a:t>
            </a:r>
            <a:r>
              <a:rPr lang="ko-KR" altLang="en-US" dirty="0"/>
              <a:t>는 적분</a:t>
            </a:r>
            <a:r>
              <a:rPr lang="en-US" altLang="ko-KR" dirty="0"/>
              <a:t>, D</a:t>
            </a:r>
            <a:r>
              <a:rPr lang="ko-KR" altLang="en-US" dirty="0"/>
              <a:t>는 미분 항의 세 가지를 가지고 있으며</a:t>
            </a:r>
            <a:r>
              <a:rPr lang="en-US" altLang="ko-KR" dirty="0"/>
              <a:t>, INPUT</a:t>
            </a:r>
            <a:r>
              <a:rPr lang="ko-KR" altLang="en-US" dirty="0"/>
              <a:t>이 존재할 시 이를 목표로 하는 목표점</a:t>
            </a:r>
            <a:r>
              <a:rPr lang="en-US" altLang="ko-KR" dirty="0"/>
              <a:t>(</a:t>
            </a:r>
            <a:r>
              <a:rPr lang="en-US" altLang="ko-KR" dirty="0" err="1"/>
              <a:t>setpoint</a:t>
            </a:r>
            <a:r>
              <a:rPr lang="en-US" altLang="ko-KR" dirty="0"/>
              <a:t>)</a:t>
            </a:r>
            <a:r>
              <a:rPr lang="ko-KR" altLang="en-US" dirty="0"/>
              <a:t>을 잡은 뒤</a:t>
            </a:r>
            <a:r>
              <a:rPr lang="en-US" altLang="ko-KR" dirty="0"/>
              <a:t>, </a:t>
            </a:r>
            <a:r>
              <a:rPr lang="ko-KR" altLang="en-US" dirty="0"/>
              <a:t>이와 비교하여 오차를 계산하게 된다</a:t>
            </a:r>
            <a:r>
              <a:rPr lang="en-US" altLang="ko-KR" dirty="0"/>
              <a:t>. </a:t>
            </a:r>
            <a:r>
              <a:rPr lang="ko-KR" altLang="en-US" dirty="0"/>
              <a:t>이 오차를 이용한 계산은 다시 목표점으로 부터의 오차를 구한 뒤 피드백 값을 이용하여 다시 제어에 활용을 하는 구조로 이루어져 있다</a:t>
            </a:r>
            <a:r>
              <a:rPr lang="en-US" altLang="ko-KR" dirty="0" smtClean="0"/>
              <a:t>. PID</a:t>
            </a:r>
            <a:r>
              <a:rPr lang="ko-KR" altLang="en-US" dirty="0"/>
              <a:t>의 각 역할을 다시 설명하자면</a:t>
            </a:r>
            <a:r>
              <a:rPr lang="en-US" altLang="ko-KR" dirty="0"/>
              <a:t>, P(</a:t>
            </a:r>
            <a:r>
              <a:rPr lang="ko-KR" altLang="en-US" dirty="0"/>
              <a:t>비례항</a:t>
            </a:r>
            <a:r>
              <a:rPr lang="en-US" altLang="ko-KR" dirty="0"/>
              <a:t>)</a:t>
            </a:r>
            <a:r>
              <a:rPr lang="ko-KR" altLang="en-US" dirty="0"/>
              <a:t>는 오차 값의 크기에 비례하는 </a:t>
            </a:r>
            <a:r>
              <a:rPr lang="ko-KR" altLang="en-US" dirty="0" err="1"/>
              <a:t>제어작용</a:t>
            </a:r>
            <a:r>
              <a:rPr lang="en-US" altLang="ko-KR" dirty="0"/>
              <a:t>, I(</a:t>
            </a:r>
            <a:r>
              <a:rPr lang="ko-KR" altLang="en-US" dirty="0"/>
              <a:t>적분 항</a:t>
            </a:r>
            <a:r>
              <a:rPr lang="en-US" altLang="ko-KR" dirty="0"/>
              <a:t>)</a:t>
            </a:r>
            <a:r>
              <a:rPr lang="ko-KR" altLang="en-US" dirty="0"/>
              <a:t>은 오차를 줄이는 항이고</a:t>
            </a:r>
            <a:r>
              <a:rPr lang="en-US" altLang="ko-KR" dirty="0"/>
              <a:t>, D(</a:t>
            </a:r>
            <a:r>
              <a:rPr lang="ko-KR" altLang="en-US" dirty="0"/>
              <a:t>미분 항</a:t>
            </a:r>
            <a:r>
              <a:rPr lang="en-US" altLang="ko-KR" dirty="0"/>
              <a:t>)</a:t>
            </a:r>
            <a:r>
              <a:rPr lang="ko-KR" altLang="en-US" dirty="0"/>
              <a:t>는 출력 값의 급격한 변화를 늦추어 부드러운 </a:t>
            </a:r>
            <a:r>
              <a:rPr lang="ko-KR" altLang="en-US" dirty="0" err="1"/>
              <a:t>변화형을</a:t>
            </a:r>
            <a:r>
              <a:rPr lang="ko-KR" altLang="en-US" dirty="0"/>
              <a:t> 가질 수 있도록 한다</a:t>
            </a:r>
            <a:r>
              <a:rPr lang="en-US" altLang="ko-KR" dirty="0" smtClean="0"/>
              <a:t>. PID </a:t>
            </a:r>
            <a:r>
              <a:rPr lang="ko-KR" altLang="en-US" dirty="0"/>
              <a:t>코드란 자신이 원하는 값에 빠르게 접근할 수 있도록 이용하는 코드이다</a:t>
            </a:r>
            <a:r>
              <a:rPr lang="en-US" altLang="ko-KR" dirty="0"/>
              <a:t>. PID </a:t>
            </a:r>
            <a:r>
              <a:rPr lang="ko-KR" altLang="en-US" dirty="0"/>
              <a:t>코드를 이용하면 원하는 길이</a:t>
            </a:r>
            <a:r>
              <a:rPr lang="en-US" altLang="ko-KR" dirty="0"/>
              <a:t>, </a:t>
            </a:r>
            <a:r>
              <a:rPr lang="ko-KR" altLang="en-US" dirty="0"/>
              <a:t>즉 초점이 맞는 길이에 부드럽고 빠르게 접근할 수 있도록 할 수 있으므로 시간 단축에 많은 도움이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5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29179"/>
            <a:ext cx="8915400" cy="55288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EEPROM</a:t>
            </a:r>
          </a:p>
          <a:p>
            <a:r>
              <a:rPr lang="en-US" altLang="ko-KR" dirty="0"/>
              <a:t>EEPROM</a:t>
            </a:r>
            <a:r>
              <a:rPr lang="ko-KR" altLang="en-US" dirty="0"/>
              <a:t>은 </a:t>
            </a:r>
            <a:r>
              <a:rPr lang="en-US" altLang="ko-KR" dirty="0"/>
              <a:t>Arduino </a:t>
            </a:r>
            <a:r>
              <a:rPr lang="ko-KR" altLang="en-US" dirty="0"/>
              <a:t>내부에 저장된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메모리로</a:t>
            </a:r>
            <a:r>
              <a:rPr lang="en-US" altLang="ko-KR" dirty="0"/>
              <a:t>, </a:t>
            </a:r>
            <a:r>
              <a:rPr lang="ko-KR" altLang="en-US" dirty="0"/>
              <a:t>컴퓨터의 ‘</a:t>
            </a:r>
            <a:r>
              <a:rPr lang="en-US" altLang="ko-KR" dirty="0"/>
              <a:t>RAM’</a:t>
            </a:r>
            <a:r>
              <a:rPr lang="ko-KR" altLang="en-US" dirty="0"/>
              <a:t>과 같은 역할을 하고 있다</a:t>
            </a:r>
            <a:r>
              <a:rPr lang="en-US" altLang="ko-KR" dirty="0"/>
              <a:t>. </a:t>
            </a:r>
            <a:r>
              <a:rPr lang="ko-KR" altLang="en-US" dirty="0"/>
              <a:t>비휘발성이기 때문에 </a:t>
            </a:r>
            <a:r>
              <a:rPr lang="en-US" altLang="ko-KR" dirty="0"/>
              <a:t>Arduino</a:t>
            </a:r>
            <a:r>
              <a:rPr lang="ko-KR" altLang="en-US" dirty="0"/>
              <a:t>를 초기화하거나 껐다가 다시 켰더라도 정보를 저장하고 있다</a:t>
            </a:r>
            <a:r>
              <a:rPr lang="en-US" altLang="ko-KR" dirty="0" smtClean="0"/>
              <a:t>. Arduino</a:t>
            </a:r>
            <a:r>
              <a:rPr lang="ko-KR" altLang="en-US" dirty="0"/>
              <a:t>별로 한 </a:t>
            </a:r>
            <a:r>
              <a:rPr lang="en-US" altLang="ko-KR" dirty="0"/>
              <a:t>EEPROM</a:t>
            </a:r>
            <a:r>
              <a:rPr lang="ko-KR" altLang="en-US" dirty="0"/>
              <a:t>의 주소에 들어갈 수 있는 수의 크기가 달라진다</a:t>
            </a:r>
            <a:r>
              <a:rPr lang="en-US" altLang="ko-KR" dirty="0"/>
              <a:t>. ARDUINO NANO</a:t>
            </a:r>
            <a:r>
              <a:rPr lang="ko-KR" altLang="en-US" dirty="0"/>
              <a:t>는 </a:t>
            </a:r>
            <a:r>
              <a:rPr lang="en-US" altLang="ko-KR" dirty="0"/>
              <a:t>4KB</a:t>
            </a:r>
            <a:r>
              <a:rPr lang="ko-KR" altLang="en-US" dirty="0"/>
              <a:t>의 </a:t>
            </a:r>
            <a:r>
              <a:rPr lang="en-US" altLang="ko-KR" dirty="0"/>
              <a:t>EEPROM</a:t>
            </a:r>
            <a:r>
              <a:rPr lang="ko-KR" altLang="en-US" dirty="0"/>
              <a:t>을 지원하므로 </a:t>
            </a:r>
            <a:r>
              <a:rPr lang="en-US" altLang="ko-KR" dirty="0"/>
              <a:t>0~255</a:t>
            </a:r>
            <a:r>
              <a:rPr lang="ko-KR" altLang="en-US" dirty="0"/>
              <a:t>까지의 수를 한 번에 저장할 수 있다</a:t>
            </a:r>
            <a:r>
              <a:rPr lang="en-US" altLang="ko-KR" dirty="0"/>
              <a:t>. </a:t>
            </a:r>
            <a:r>
              <a:rPr lang="ko-KR" altLang="en-US" dirty="0"/>
              <a:t>이렇게 저장할 수 있는 수가 작으므로</a:t>
            </a:r>
            <a:r>
              <a:rPr lang="en-US" altLang="ko-KR" dirty="0"/>
              <a:t>, </a:t>
            </a:r>
            <a:r>
              <a:rPr lang="ko-KR" altLang="en-US" dirty="0"/>
              <a:t>여러 가지 주소를 활용하여 큰 수 또한 나타낼 수 있다</a:t>
            </a:r>
            <a:r>
              <a:rPr lang="en-US" altLang="ko-KR" dirty="0"/>
              <a:t>.(</a:t>
            </a:r>
            <a:r>
              <a:rPr lang="ko-KR" altLang="en-US" dirty="0"/>
              <a:t>수를 진법으로 바꾸는 과정과 유사함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실제로 </a:t>
            </a:r>
            <a:r>
              <a:rPr lang="ko-KR" altLang="en-US" dirty="0"/>
              <a:t>이를 기반으로 펌웨어를 </a:t>
            </a:r>
            <a:r>
              <a:rPr lang="ko-KR" altLang="en-US" dirty="0" smtClean="0"/>
              <a:t>제작하여 보았지만</a:t>
            </a:r>
            <a:r>
              <a:rPr lang="en-US" altLang="ko-KR" dirty="0"/>
              <a:t>, </a:t>
            </a:r>
            <a:r>
              <a:rPr lang="ko-KR" altLang="en-US" dirty="0"/>
              <a:t>수가 약 </a:t>
            </a:r>
            <a:r>
              <a:rPr lang="en-US" altLang="ko-KR" dirty="0"/>
              <a:t>32000 </a:t>
            </a:r>
            <a:r>
              <a:rPr lang="ko-KR" altLang="en-US" dirty="0"/>
              <a:t>이상으로 넘어가는 상황에서는 갑자기 수가 이상하게 커지는 오류가 발견되었고</a:t>
            </a:r>
            <a:r>
              <a:rPr lang="en-US" altLang="ko-KR" dirty="0"/>
              <a:t>, </a:t>
            </a:r>
            <a:r>
              <a:rPr lang="ko-KR" altLang="en-US" dirty="0"/>
              <a:t>이를 고쳐야 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모터의 연결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r>
              <a:rPr lang="ko-KR" altLang="en-US" dirty="0"/>
              <a:t>모터의 연결 상태는 펌웨어를 실행하는 데 아주 중요하다</a:t>
            </a:r>
            <a:r>
              <a:rPr lang="en-US" altLang="ko-KR" dirty="0"/>
              <a:t>. </a:t>
            </a:r>
            <a:r>
              <a:rPr lang="ko-KR" altLang="en-US" dirty="0"/>
              <a:t>만약 펌웨어가 실행되는 도중에 모터가 연결되지 않으면</a:t>
            </a:r>
            <a:r>
              <a:rPr lang="en-US" altLang="ko-KR" dirty="0"/>
              <a:t>, </a:t>
            </a:r>
            <a:r>
              <a:rPr lang="ko-KR" altLang="en-US" dirty="0"/>
              <a:t>스위치를 움직였을 때 스위치의 숫자는 움직이지만</a:t>
            </a:r>
            <a:r>
              <a:rPr lang="en-US" altLang="ko-KR" dirty="0"/>
              <a:t>, </a:t>
            </a:r>
            <a:r>
              <a:rPr lang="ko-KR" altLang="en-US" dirty="0"/>
              <a:t>모터는 움직이지 않아 결과적으로 숫자의 오류를 불러일으킨다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모터를 펌웨어가 실행되는 도중에 연결선을 뽑으면 펌웨어에 에러가 일어나는데</a:t>
            </a:r>
            <a:r>
              <a:rPr lang="en-US" altLang="ko-KR" dirty="0"/>
              <a:t>, </a:t>
            </a:r>
            <a:r>
              <a:rPr lang="ko-KR" altLang="en-US" dirty="0"/>
              <a:t>이 경우 다시 모터를 꽂더라도 정상적으로 실행이 되지 않는다</a:t>
            </a:r>
            <a:r>
              <a:rPr lang="en-US" altLang="ko-KR" dirty="0"/>
              <a:t>. </a:t>
            </a:r>
            <a:r>
              <a:rPr lang="ko-KR" altLang="en-US" dirty="0"/>
              <a:t>따라서 이런 여러 상황에 대하여 모터의 연결 상태를 대비한 에러 코드를 설정해야 숫자와 모터가 오차를 일으키는 일이 없을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[1] </a:t>
            </a:r>
            <a:r>
              <a:rPr lang="ko-KR" altLang="en-US" dirty="0"/>
              <a:t>이덕규</a:t>
            </a:r>
            <a:r>
              <a:rPr lang="en-US" altLang="ko-KR" dirty="0"/>
              <a:t>, </a:t>
            </a:r>
            <a:r>
              <a:rPr lang="ko-KR" altLang="en-US" dirty="0" err="1"/>
              <a:t>육영춘</a:t>
            </a:r>
            <a:r>
              <a:rPr lang="en-US" altLang="ko-KR" dirty="0"/>
              <a:t>, </a:t>
            </a:r>
            <a:r>
              <a:rPr lang="ko-KR" altLang="en-US" dirty="0" err="1"/>
              <a:t>연정흠</a:t>
            </a:r>
            <a:r>
              <a:rPr lang="en-US" altLang="ko-KR" dirty="0"/>
              <a:t>, </a:t>
            </a:r>
            <a:r>
              <a:rPr lang="ko-KR" altLang="en-US" dirty="0"/>
              <a:t>장수영</a:t>
            </a:r>
            <a:r>
              <a:rPr lang="en-US" altLang="ko-KR" dirty="0"/>
              <a:t>, &amp; </a:t>
            </a:r>
            <a:r>
              <a:rPr lang="ko-KR" altLang="en-US" dirty="0" err="1"/>
              <a:t>이응식</a:t>
            </a:r>
            <a:r>
              <a:rPr lang="ko-KR" altLang="en-US" dirty="0"/>
              <a:t> </a:t>
            </a:r>
            <a:r>
              <a:rPr lang="en-US" altLang="ko-KR" dirty="0"/>
              <a:t>(2014). </a:t>
            </a:r>
            <a:r>
              <a:rPr lang="ko-KR" altLang="en-US" dirty="0"/>
              <a:t>고해 상도 전자광학카메라 초점조절장치 개발</a:t>
            </a:r>
            <a:r>
              <a:rPr lang="en-US" altLang="ko-KR" dirty="0"/>
              <a:t>. </a:t>
            </a:r>
            <a:r>
              <a:rPr lang="ko-KR" altLang="en-US" dirty="0"/>
              <a:t>한국항공우주학 회 학술발표회 </a:t>
            </a:r>
            <a:r>
              <a:rPr lang="ko-KR" altLang="en-US" dirty="0" err="1"/>
              <a:t>초록집</a:t>
            </a:r>
            <a:r>
              <a:rPr lang="en-US" altLang="ko-KR" dirty="0"/>
              <a:t>, 553–555.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2] </a:t>
            </a:r>
            <a:r>
              <a:rPr lang="ko-KR" altLang="en-US" dirty="0" err="1"/>
              <a:t>윤종환</a:t>
            </a:r>
            <a:r>
              <a:rPr lang="en-US" altLang="ko-KR" dirty="0"/>
              <a:t>,</a:t>
            </a:r>
            <a:r>
              <a:rPr lang="ko-KR" altLang="en-US" dirty="0" err="1"/>
              <a:t>이대종</a:t>
            </a:r>
            <a:r>
              <a:rPr lang="en-US" altLang="ko-KR" dirty="0"/>
              <a:t>,</a:t>
            </a:r>
            <a:r>
              <a:rPr lang="ko-KR" altLang="en-US" dirty="0"/>
              <a:t>이상원</a:t>
            </a:r>
            <a:r>
              <a:rPr lang="en-US" altLang="ko-KR" dirty="0"/>
              <a:t>,&amp;</a:t>
            </a:r>
            <a:r>
              <a:rPr lang="ko-KR" altLang="en-US" dirty="0" err="1"/>
              <a:t>전명근</a:t>
            </a:r>
            <a:r>
              <a:rPr lang="en-US" altLang="ko-KR" dirty="0"/>
              <a:t>(2011). </a:t>
            </a:r>
            <a:r>
              <a:rPr lang="en-US" altLang="ko-KR" dirty="0" err="1"/>
              <a:t>Lcd</a:t>
            </a:r>
            <a:r>
              <a:rPr lang="ko-KR" altLang="en-US" dirty="0"/>
              <a:t>패널 불량 검출을 위한 </a:t>
            </a:r>
            <a:r>
              <a:rPr lang="ko-KR" altLang="en-US" dirty="0" err="1"/>
              <a:t>오토포커싱</a:t>
            </a:r>
            <a:r>
              <a:rPr lang="ko-KR" altLang="en-US" dirty="0"/>
              <a:t> 알고리즘 개발</a:t>
            </a:r>
            <a:r>
              <a:rPr lang="en-US" altLang="ko-KR" dirty="0"/>
              <a:t>. </a:t>
            </a:r>
            <a:r>
              <a:rPr lang="ko-KR" altLang="en-US" dirty="0"/>
              <a:t>한국지능시스템학 회 학술발표 논문집</a:t>
            </a:r>
            <a:r>
              <a:rPr lang="en-US" altLang="ko-KR" dirty="0"/>
              <a:t>, 21(1), 17–18.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3] </a:t>
            </a:r>
            <a:r>
              <a:rPr lang="ko-KR" altLang="en-US" dirty="0" err="1"/>
              <a:t>박석휘</a:t>
            </a:r>
            <a:r>
              <a:rPr lang="en-US" altLang="ko-KR" dirty="0"/>
              <a:t>, &amp; </a:t>
            </a:r>
            <a:r>
              <a:rPr lang="ko-KR" altLang="en-US" dirty="0"/>
              <a:t>김영철 </a:t>
            </a:r>
            <a:r>
              <a:rPr lang="en-US" altLang="ko-KR" dirty="0"/>
              <a:t>(2009). </a:t>
            </a:r>
            <a:r>
              <a:rPr lang="ko-KR" altLang="en-US" dirty="0"/>
              <a:t>미디언 필터를 적용한 모바일 </a:t>
            </a:r>
            <a:r>
              <a:rPr lang="ko-KR" altLang="en-US" dirty="0" err="1"/>
              <a:t>폰용</a:t>
            </a:r>
            <a:r>
              <a:rPr lang="ko-KR" altLang="en-US" dirty="0"/>
              <a:t> 자동초점조절 알고리즘에 관한 연구</a:t>
            </a:r>
            <a:r>
              <a:rPr lang="en-US" altLang="ko-KR" dirty="0"/>
              <a:t>. </a:t>
            </a:r>
            <a:r>
              <a:rPr lang="ko-KR" altLang="en-US" dirty="0"/>
              <a:t>한국멀티미디어 학회 학술발표논문집</a:t>
            </a:r>
            <a:r>
              <a:rPr lang="en-US" altLang="ko-KR" dirty="0"/>
              <a:t>, 20–23.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/>
              <a:t>4] </a:t>
            </a:r>
            <a:r>
              <a:rPr lang="ko-KR" altLang="en-US" dirty="0"/>
              <a:t>이성희</a:t>
            </a:r>
            <a:r>
              <a:rPr lang="en-US" altLang="ko-KR" dirty="0"/>
              <a:t>, </a:t>
            </a:r>
            <a:r>
              <a:rPr lang="ko-KR" altLang="en-US" dirty="0"/>
              <a:t>김주현</a:t>
            </a:r>
            <a:r>
              <a:rPr lang="en-US" altLang="ko-KR" dirty="0"/>
              <a:t>, </a:t>
            </a:r>
            <a:r>
              <a:rPr lang="ko-KR" altLang="en-US" dirty="0" err="1"/>
              <a:t>최병태</a:t>
            </a:r>
            <a:r>
              <a:rPr lang="en-US" altLang="ko-KR" dirty="0"/>
              <a:t>, &amp; </a:t>
            </a:r>
            <a:r>
              <a:rPr lang="ko-KR" altLang="en-US" dirty="0"/>
              <a:t>고성제 </a:t>
            </a:r>
            <a:r>
              <a:rPr lang="en-US" altLang="ko-KR" dirty="0"/>
              <a:t>(1998). </a:t>
            </a:r>
            <a:r>
              <a:rPr lang="ko-KR" altLang="en-US" dirty="0"/>
              <a:t>미디언 필터 의 차이를 이용한 비디오 카메라의 자동초점조절 알고리즘 </a:t>
            </a:r>
            <a:r>
              <a:rPr lang="en-US" altLang="ko-KR" dirty="0"/>
              <a:t>(</a:t>
            </a:r>
            <a:r>
              <a:rPr lang="en-US" altLang="ko-KR" dirty="0" err="1"/>
              <a:t>autofocusingalgorithmforvideocamerausingthedifference</a:t>
            </a:r>
            <a:r>
              <a:rPr lang="en-US" altLang="ko-KR" dirty="0"/>
              <a:t> of medians). </a:t>
            </a:r>
            <a:r>
              <a:rPr lang="ko-KR" altLang="en-US" dirty="0"/>
              <a:t>한국통신학회논문지</a:t>
            </a:r>
            <a:r>
              <a:rPr lang="en-US" altLang="ko-KR" dirty="0"/>
              <a:t>, 23(1), 41–51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4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논문에서는 초점 조절 구동 시스템을 구현하는 방법을 제안한다</a:t>
            </a:r>
            <a:r>
              <a:rPr lang="en-US" altLang="ko-KR" dirty="0"/>
              <a:t>. </a:t>
            </a:r>
            <a:r>
              <a:rPr lang="ko-KR" altLang="en-US" dirty="0"/>
              <a:t>초점 조절 구동 펌웨어는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Arduino</a:t>
            </a:r>
            <a:r>
              <a:rPr lang="ko-KR" altLang="en-US" dirty="0"/>
              <a:t>를 사용하며 여러 기능이 존재하여 자유로운 설정이 가능하다</a:t>
            </a:r>
            <a:r>
              <a:rPr lang="en-US" altLang="ko-KR" dirty="0"/>
              <a:t>. ASCOM </a:t>
            </a:r>
            <a:r>
              <a:rPr lang="ko-KR" altLang="en-US" dirty="0"/>
              <a:t>드라이버는 </a:t>
            </a:r>
            <a:r>
              <a:rPr lang="en-US" altLang="ko-KR" dirty="0"/>
              <a:t>C# </a:t>
            </a:r>
            <a:r>
              <a:rPr lang="ko-KR" altLang="en-US" dirty="0" smtClean="0"/>
              <a:t>코딩을 이용하여 </a:t>
            </a:r>
            <a:r>
              <a:rPr lang="ko-KR" altLang="en-US" dirty="0"/>
              <a:t>컴퓨터로 정보 전달이 가능하다</a:t>
            </a:r>
            <a:r>
              <a:rPr lang="en-US" altLang="ko-KR" dirty="0"/>
              <a:t>. </a:t>
            </a:r>
            <a:r>
              <a:rPr lang="ko-KR" altLang="en-US" dirty="0"/>
              <a:t>본 논문에서 제안된 방법은 사람이 손으로 제어하는 </a:t>
            </a:r>
            <a:r>
              <a:rPr lang="ko-KR" altLang="en-US" dirty="0" smtClean="0"/>
              <a:t>것보다 정밀하고 </a:t>
            </a:r>
            <a:r>
              <a:rPr lang="ko-KR" altLang="en-US" dirty="0"/>
              <a:t>빠르게 천체망원경의 초점을 맞출 수 있도록 편의성을 제공하기 위한 바탕 역할을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4990" y="1905000"/>
            <a:ext cx="8088198" cy="466548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연구의 필요성</a:t>
            </a:r>
            <a:endParaRPr lang="en-US" altLang="ko-KR" dirty="0" smtClean="0"/>
          </a:p>
          <a:p>
            <a:r>
              <a:rPr lang="ko-KR" altLang="en-US" dirty="0"/>
              <a:t>천체를 관측할 때 초점을 맞춘다면 관측할 천체의 모습이 더 선명하게 보인다</a:t>
            </a:r>
            <a:r>
              <a:rPr lang="en-US" altLang="ko-KR" dirty="0"/>
              <a:t>. </a:t>
            </a:r>
            <a:r>
              <a:rPr lang="ko-KR" altLang="en-US" dirty="0"/>
              <a:t>일반적으로 대부분 망원경은 초점을 손으로 맞출 수 있게 설계되어있다</a:t>
            </a:r>
            <a:r>
              <a:rPr lang="en-US" altLang="ko-KR" dirty="0"/>
              <a:t>. </a:t>
            </a:r>
            <a:r>
              <a:rPr lang="ko-KR" altLang="en-US" dirty="0"/>
              <a:t>천체망원경으로 사진 관측을 할 때 정확한 초점 조절은 사진의 품질에 영향을 미치는 요소 중의 하나이다</a:t>
            </a:r>
            <a:r>
              <a:rPr lang="en-US" altLang="ko-KR" dirty="0"/>
              <a:t>. </a:t>
            </a:r>
            <a:r>
              <a:rPr lang="ko-KR" altLang="en-US" dirty="0"/>
              <a:t>초점 조정 시 어려운 점은 초점을 조정하기 위해 초점 조절 </a:t>
            </a:r>
            <a:r>
              <a:rPr lang="ko-KR" altLang="en-US" dirty="0" err="1"/>
              <a:t>노브에</a:t>
            </a:r>
            <a:r>
              <a:rPr lang="ko-KR" altLang="en-US" dirty="0"/>
              <a:t> 손이 닿으면 진동이 발생하고</a:t>
            </a:r>
            <a:r>
              <a:rPr lang="en-US" altLang="ko-KR" dirty="0"/>
              <a:t>, </a:t>
            </a:r>
            <a:r>
              <a:rPr lang="ko-KR" altLang="en-US" dirty="0"/>
              <a:t>그 진동이 사진의 품질에 영향을 준다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초점을 조절할 때 손으로 돌리는 것은 미세한 조정에는 어려움이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초점이 완벽하게 맞지 않았는데도 이러한 사진을 찍기 위해서 초점을 맞추는데 많은 시간을 투자해야 한다</a:t>
            </a:r>
            <a:r>
              <a:rPr lang="en-US" altLang="ko-KR" dirty="0"/>
              <a:t>. </a:t>
            </a:r>
            <a:r>
              <a:rPr lang="ko-KR" altLang="en-US" dirty="0"/>
              <a:t>이렇듯 사진을 통하여 정밀한 천체의 사진이 필요한 경우 사람의 손으로는 무리가 있다</a:t>
            </a:r>
            <a:r>
              <a:rPr lang="en-US" altLang="ko-KR" dirty="0"/>
              <a:t>. </a:t>
            </a:r>
            <a:r>
              <a:rPr lang="ko-KR" altLang="en-US" dirty="0"/>
              <a:t>하지만 모터 초점 조절 장치가 있다면 손으로 초점을 맞추는 것보다 정확하게 초점을 맞출 수 있게 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첫 번째 사진과 두 번째 사진에서 </a:t>
            </a:r>
            <a:r>
              <a:rPr lang="ko-KR" altLang="en-US" dirty="0"/>
              <a:t>알 수 있듯이 모터 초점 조절 장치를 이용하여 초점을 맞추면 아무것도 하지 않고 그냥 관측했을 때에 비해서 훨씬 정확하게 천체를 관측할 수 있게 된다</a:t>
            </a:r>
            <a:r>
              <a:rPr lang="en-US" altLang="ko-KR" dirty="0"/>
              <a:t>. </a:t>
            </a:r>
            <a:r>
              <a:rPr lang="ko-KR" altLang="en-US" dirty="0" smtClean="0"/>
              <a:t>첫 번째 사진과 두 번째 사진을 </a:t>
            </a:r>
            <a:r>
              <a:rPr lang="ko-KR" altLang="en-US" dirty="0"/>
              <a:t>비교하여 보면 </a:t>
            </a:r>
            <a:r>
              <a:rPr lang="ko-KR" altLang="en-US" dirty="0" smtClean="0"/>
              <a:t>두 번째 사진의 </a:t>
            </a:r>
            <a:r>
              <a:rPr lang="ko-KR" altLang="en-US" dirty="0"/>
              <a:t>표면이 훨씬 더 선명하다는 사실을 알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모터를 이용하여 초점을 맞춘다고 해도 우리 눈으로 초점을 맞추는 것이기 때문에 정확하지 않을 수 있다</a:t>
            </a:r>
            <a:r>
              <a:rPr lang="en-US" altLang="ko-KR" dirty="0"/>
              <a:t>. </a:t>
            </a:r>
            <a:r>
              <a:rPr lang="ko-KR" altLang="en-US" dirty="0"/>
              <a:t>이러한 문제를 해결하기 위하여 만들어진 자동 초점 조절 장치가 있다</a:t>
            </a:r>
            <a:r>
              <a:rPr lang="en-US" altLang="ko-KR" dirty="0"/>
              <a:t>. </a:t>
            </a:r>
            <a:r>
              <a:rPr lang="ko-KR" altLang="en-US" dirty="0"/>
              <a:t>자동 초점 조절 장치가 현재 개발된 제품이 미국 </a:t>
            </a:r>
            <a:r>
              <a:rPr lang="en-US" altLang="ko-KR" dirty="0" err="1"/>
              <a:t>Starizona</a:t>
            </a:r>
            <a:r>
              <a:rPr lang="en-US" altLang="ko-KR" dirty="0"/>
              <a:t> </a:t>
            </a:r>
            <a:r>
              <a:rPr lang="ko-KR" altLang="en-US" dirty="0"/>
              <a:t>회사의 </a:t>
            </a:r>
            <a:r>
              <a:rPr lang="en-US" altLang="ko-KR" dirty="0"/>
              <a:t>Micro Touch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제품은 자동 초점 조절 시스템이 구현이 잘 되어 있으나</a:t>
            </a:r>
            <a:r>
              <a:rPr lang="en-US" altLang="ko-KR" dirty="0"/>
              <a:t>, </a:t>
            </a:r>
            <a:r>
              <a:rPr lang="ko-KR" altLang="en-US" dirty="0"/>
              <a:t>가격이 </a:t>
            </a:r>
            <a:r>
              <a:rPr lang="en-US" altLang="ko-KR" dirty="0"/>
              <a:t>499</a:t>
            </a:r>
            <a:r>
              <a:rPr lang="ko-KR" altLang="en-US" dirty="0"/>
              <a:t>달러로 부담 이 있을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실제로 모터 초점 조절 장치와 연계해 초점을 맞춰주는 다른 </a:t>
            </a:r>
            <a:r>
              <a:rPr lang="en-US" altLang="ko-KR" dirty="0"/>
              <a:t>Software</a:t>
            </a:r>
            <a:r>
              <a:rPr lang="ko-KR" altLang="en-US" dirty="0"/>
              <a:t>도 몇 종류가 있으나 오류가 발생하는 경우가 있다</a:t>
            </a:r>
            <a:r>
              <a:rPr lang="en-US" altLang="ko-KR" dirty="0"/>
              <a:t>. </a:t>
            </a:r>
            <a:r>
              <a:rPr lang="ko-KR" altLang="en-US" dirty="0"/>
              <a:t>따라서 천체망원경의 모터 초점 조절 장치의 컨트롤러 구동 시스템을 개발하면 여러 천체를 관측하는 데 있어서 보다 정확한 사진들을 얻을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0" y="1905000"/>
            <a:ext cx="2883018" cy="2057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0" y="4332058"/>
            <a:ext cx="2883018" cy="2057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400" y="3962726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초점 맞추기 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400" y="6394497"/>
            <a:ext cx="236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초점 맞춘 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r>
              <a:rPr lang="ko-KR" altLang="en-US" dirty="0"/>
              <a:t>본 논문에서 제안된 방법은 사람이 손으로 제어하는 것보다 정밀하고 빠르게 천체망원경의 초점을 맞출 수 있도록 편의성을 제공하기 위한 기반을 제공하기 위함이다</a:t>
            </a:r>
            <a:r>
              <a:rPr lang="en-US" altLang="ko-KR" dirty="0"/>
              <a:t>. </a:t>
            </a:r>
            <a:r>
              <a:rPr lang="ko-KR" altLang="en-US" dirty="0"/>
              <a:t>이 연구는 </a:t>
            </a:r>
            <a:r>
              <a:rPr lang="en-US" altLang="ko-KR" dirty="0"/>
              <a:t>Arduino</a:t>
            </a:r>
            <a:r>
              <a:rPr lang="ko-KR" altLang="en-US" dirty="0"/>
              <a:t>를 이용하여 천체망원경을 이용한 천체관측을 시행할 때 필요한 모터 초점 조절 장치를 조정할 수 있는 모터 초점 조절 장치 컨트롤러 구동 시스템을 구현하고</a:t>
            </a:r>
            <a:r>
              <a:rPr lang="en-US" altLang="ko-KR" dirty="0"/>
              <a:t>, </a:t>
            </a:r>
            <a:r>
              <a:rPr lang="ko-KR" altLang="en-US" dirty="0"/>
              <a:t>초점을 조정하는 알고리즘을 만들어서 천체의 초점을 맞출 수 있도록 한다</a:t>
            </a:r>
            <a:r>
              <a:rPr lang="en-US" altLang="ko-KR" dirty="0"/>
              <a:t>. </a:t>
            </a:r>
            <a:r>
              <a:rPr lang="ko-KR" altLang="en-US" dirty="0"/>
              <a:t>그리고 이와 통신을 할 수 있는 시스템도 개발하여 편의성을 늘리고</a:t>
            </a:r>
            <a:r>
              <a:rPr lang="en-US" altLang="ko-KR" dirty="0"/>
              <a:t>, ASCOM </a:t>
            </a:r>
            <a:r>
              <a:rPr lang="ko-KR" altLang="en-US" dirty="0"/>
              <a:t>드라이버를 제작하여 컴퓨터와의 통신을 가능하게 하는 것이 이 연구의 목표이다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5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1294" y="2133600"/>
            <a:ext cx="7743317" cy="3777622"/>
          </a:xfrm>
        </p:spPr>
        <p:txBody>
          <a:bodyPr/>
          <a:lstStyle/>
          <a:p>
            <a:r>
              <a:rPr lang="en-US" altLang="ko-KR" dirty="0"/>
              <a:t>Micro Touch</a:t>
            </a:r>
            <a:r>
              <a:rPr lang="ko-KR" altLang="en-US" dirty="0"/>
              <a:t>와 모터의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r>
              <a:rPr lang="ko-KR" altLang="en-US" dirty="0" smtClean="0"/>
              <a:t>그림이 </a:t>
            </a:r>
            <a:r>
              <a:rPr lang="ko-KR" altLang="en-US" dirty="0"/>
              <a:t>바로 </a:t>
            </a:r>
            <a:r>
              <a:rPr lang="en-US" altLang="ko-KR" dirty="0"/>
              <a:t>Micro Touch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시중에 나와 있는 모터 초점 조절 장치이다</a:t>
            </a:r>
            <a:r>
              <a:rPr lang="en-US" altLang="ko-KR" dirty="0"/>
              <a:t>. </a:t>
            </a:r>
            <a:r>
              <a:rPr lang="ko-KR" altLang="en-US" dirty="0"/>
              <a:t>이를 옆의 컴퓨터와 연결하여 컴퓨터에서도 </a:t>
            </a:r>
            <a:r>
              <a:rPr lang="en-US" altLang="ko-KR" dirty="0"/>
              <a:t>ASCOM</a:t>
            </a:r>
            <a:r>
              <a:rPr lang="ko-KR" altLang="en-US" dirty="0"/>
              <a:t>이라는 프로그램을 이용하여 원격으로 모터의 초점을 맞출 수 있도록 설정할 수가 있다</a:t>
            </a:r>
            <a:r>
              <a:rPr lang="en-US" altLang="ko-KR" dirty="0"/>
              <a:t>. </a:t>
            </a:r>
            <a:r>
              <a:rPr lang="ko-KR" altLang="en-US" dirty="0" smtClean="0"/>
              <a:t>그림에서 </a:t>
            </a:r>
            <a:r>
              <a:rPr lang="ko-KR" altLang="en-US" dirty="0"/>
              <a:t>나온 위의 두 버튼</a:t>
            </a:r>
            <a:r>
              <a:rPr lang="en-US" altLang="ko-KR" dirty="0"/>
              <a:t>(IN, OUT)</a:t>
            </a:r>
            <a:r>
              <a:rPr lang="ko-KR" altLang="en-US" dirty="0"/>
              <a:t>은 각각 초점을 맞추기 위해 망원경의 길이를 줄이거나 늘일 수 있는 버튼이다</a:t>
            </a:r>
            <a:r>
              <a:rPr lang="en-US" altLang="ko-KR" dirty="0"/>
              <a:t>. Micro Touch</a:t>
            </a:r>
            <a:r>
              <a:rPr lang="ko-KR" altLang="en-US" dirty="0"/>
              <a:t>를 수동 혹은 자동으로 작동시켜 </a:t>
            </a:r>
            <a:r>
              <a:rPr lang="en-US" altLang="ko-KR" dirty="0"/>
              <a:t>IN </a:t>
            </a:r>
            <a:r>
              <a:rPr lang="ko-KR" altLang="en-US" dirty="0"/>
              <a:t>또는 </a:t>
            </a:r>
            <a:r>
              <a:rPr lang="en-US" altLang="ko-KR" dirty="0"/>
              <a:t>OUT</a:t>
            </a:r>
            <a:r>
              <a:rPr lang="ko-KR" altLang="en-US" dirty="0"/>
              <a:t>의 명령을 내렸을 경우</a:t>
            </a:r>
            <a:r>
              <a:rPr lang="en-US" altLang="ko-KR" dirty="0"/>
              <a:t>, </a:t>
            </a:r>
            <a:r>
              <a:rPr lang="ko-KR" altLang="en-US" dirty="0"/>
              <a:t>모터 초점 조절 장치가 작동하게 된다</a:t>
            </a:r>
            <a:r>
              <a:rPr lang="en-US" altLang="ko-KR" dirty="0"/>
              <a:t>. </a:t>
            </a:r>
            <a:r>
              <a:rPr lang="ko-KR" altLang="en-US" dirty="0"/>
              <a:t>이 모터 초점 조절 장치는 모터를 움직여 천체망원경의 </a:t>
            </a:r>
            <a:r>
              <a:rPr lang="ko-KR" altLang="en-US" dirty="0" err="1"/>
              <a:t>경통의</a:t>
            </a:r>
            <a:r>
              <a:rPr lang="ko-KR" altLang="en-US" dirty="0"/>
              <a:t> 길이를 조절할 수 있도록 한다</a:t>
            </a:r>
            <a:r>
              <a:rPr lang="en-US" altLang="ko-KR" dirty="0"/>
              <a:t>. </a:t>
            </a:r>
            <a:r>
              <a:rPr lang="ko-KR" altLang="en-US" dirty="0" err="1"/>
              <a:t>경통의</a:t>
            </a:r>
            <a:r>
              <a:rPr lang="ko-KR" altLang="en-US" dirty="0"/>
              <a:t> 길이가 변화하면 그에 따라서 빛이 퍼지는 정도가 달라지므로 이를 잘 조정하면 망원경으로 관측하는 천체의 초점을 맞출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7" y="2686640"/>
            <a:ext cx="3178357" cy="2366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906" y="505276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Micro Touch </a:t>
            </a:r>
            <a:r>
              <a:rPr lang="ko-KR" altLang="en-US" dirty="0" smtClean="0"/>
              <a:t>제품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8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감지기를 이용한 온도 및 습도의 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r>
              <a:rPr lang="ko-KR" altLang="en-US" dirty="0"/>
              <a:t>이 연구를 진행하는 데 </a:t>
            </a:r>
            <a:r>
              <a:rPr lang="en-US" altLang="ko-KR" dirty="0"/>
              <a:t>Arduino</a:t>
            </a:r>
            <a:r>
              <a:rPr lang="ko-KR" altLang="en-US" dirty="0"/>
              <a:t>를 사용하는 것이 가장 기본이라고 판단하였기 때문에 </a:t>
            </a:r>
            <a:r>
              <a:rPr lang="en-US" altLang="ko-KR" dirty="0"/>
              <a:t>Arduino</a:t>
            </a:r>
            <a:r>
              <a:rPr lang="ko-KR" altLang="en-US" dirty="0"/>
              <a:t>로 실행할 수 있는 것 중 쉬운 축이라고 생각되는 </a:t>
            </a:r>
            <a:r>
              <a:rPr lang="ko-KR" altLang="en-US" dirty="0" err="1"/>
              <a:t>온습도</a:t>
            </a:r>
            <a:r>
              <a:rPr lang="ko-KR" altLang="en-US" dirty="0"/>
              <a:t> 감지기</a:t>
            </a:r>
            <a:r>
              <a:rPr lang="en-US" altLang="ko-KR" dirty="0"/>
              <a:t>(DHT22)</a:t>
            </a:r>
            <a:r>
              <a:rPr lang="ko-KR" altLang="en-US" dirty="0"/>
              <a:t>를 활용하여 </a:t>
            </a:r>
            <a:r>
              <a:rPr lang="ko-KR" altLang="en-US" dirty="0" err="1"/>
              <a:t>온습도를</a:t>
            </a:r>
            <a:r>
              <a:rPr lang="ko-KR" altLang="en-US" dirty="0"/>
              <a:t> 측정하는 일이었다</a:t>
            </a:r>
            <a:r>
              <a:rPr lang="en-US" altLang="ko-KR" dirty="0"/>
              <a:t>. </a:t>
            </a:r>
            <a:r>
              <a:rPr lang="ko-KR" altLang="en-US" dirty="0"/>
              <a:t>기판을 짜고 코드를 입력하면 </a:t>
            </a:r>
            <a:r>
              <a:rPr lang="en-US" altLang="ko-KR" dirty="0"/>
              <a:t>Serial Monitor</a:t>
            </a:r>
            <a:r>
              <a:rPr lang="ko-KR" altLang="en-US" dirty="0"/>
              <a:t>에 온도와 습도가 </a:t>
            </a:r>
            <a:r>
              <a:rPr lang="en-US" altLang="ko-KR" dirty="0"/>
              <a:t>delay </a:t>
            </a:r>
            <a:r>
              <a:rPr lang="ko-KR" altLang="en-US" dirty="0"/>
              <a:t>함수에서 지정한 만큼의 간격을 두고 계속 출력된다</a:t>
            </a:r>
            <a:r>
              <a:rPr lang="en-US" altLang="ko-KR" dirty="0"/>
              <a:t>. </a:t>
            </a:r>
            <a:r>
              <a:rPr lang="ko-KR" altLang="en-US" dirty="0"/>
              <a:t>이를 응용하여 </a:t>
            </a:r>
            <a:r>
              <a:rPr lang="en-US" altLang="ko-KR" dirty="0"/>
              <a:t>OLED(OLED1306)</a:t>
            </a:r>
            <a:r>
              <a:rPr lang="ko-KR" altLang="en-US" dirty="0"/>
              <a:t>에 온도와 습도를 실시간으로 출력하는 프로그램을 만들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9" y="2133600"/>
            <a:ext cx="1188318" cy="222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019" y="4363593"/>
            <a:ext cx="160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2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스테핑</a:t>
            </a:r>
            <a:r>
              <a:rPr lang="ko-KR" altLang="en-US" dirty="0" smtClean="0"/>
              <a:t> 모터</a:t>
            </a:r>
            <a:endParaRPr lang="en-US" altLang="ko-KR" dirty="0" smtClean="0"/>
          </a:p>
          <a:p>
            <a:r>
              <a:rPr lang="ko-KR" altLang="en-US" dirty="0" err="1"/>
              <a:t>스테핑</a:t>
            </a:r>
            <a:r>
              <a:rPr lang="ko-KR" altLang="en-US" dirty="0"/>
              <a:t> 모터의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ko-KR" altLang="en-US" dirty="0" err="1"/>
              <a:t>스테핑</a:t>
            </a:r>
            <a:r>
              <a:rPr lang="ko-KR" altLang="en-US" dirty="0"/>
              <a:t> 모터의 종류는 크게 </a:t>
            </a:r>
            <a:r>
              <a:rPr lang="en-US" altLang="ko-KR" dirty="0"/>
              <a:t>bipolar</a:t>
            </a:r>
            <a:r>
              <a:rPr lang="ko-KR" altLang="en-US" dirty="0"/>
              <a:t>와 </a:t>
            </a:r>
            <a:r>
              <a:rPr lang="en-US" altLang="ko-KR" dirty="0"/>
              <a:t>unipolar </a:t>
            </a:r>
            <a:r>
              <a:rPr lang="ko-KR" altLang="en-US" dirty="0"/>
              <a:t>타입으로 나눌 수 있다</a:t>
            </a:r>
            <a:r>
              <a:rPr lang="en-US" altLang="ko-KR" dirty="0"/>
              <a:t>. </a:t>
            </a:r>
            <a:r>
              <a:rPr lang="ko-KR" altLang="en-US" dirty="0"/>
              <a:t>하나는 </a:t>
            </a:r>
            <a:r>
              <a:rPr lang="en-US" altLang="ko-KR" dirty="0"/>
              <a:t>2</a:t>
            </a:r>
            <a:r>
              <a:rPr lang="ko-KR" altLang="en-US" dirty="0"/>
              <a:t>상 </a:t>
            </a:r>
            <a:r>
              <a:rPr lang="en-US" altLang="ko-KR" dirty="0"/>
              <a:t>6</a:t>
            </a:r>
            <a:r>
              <a:rPr lang="ko-KR" altLang="en-US" dirty="0"/>
              <a:t>선식이라고 불리는 </a:t>
            </a:r>
            <a:r>
              <a:rPr lang="en-US" altLang="ko-KR" dirty="0"/>
              <a:t>bipolar </a:t>
            </a:r>
            <a:r>
              <a:rPr lang="ko-KR" altLang="en-US" dirty="0" err="1"/>
              <a:t>스테핑</a:t>
            </a:r>
            <a:r>
              <a:rPr lang="ko-KR" altLang="en-US" dirty="0"/>
              <a:t> 모터로</a:t>
            </a:r>
            <a:r>
              <a:rPr lang="en-US" altLang="ko-KR" dirty="0"/>
              <a:t>, </a:t>
            </a:r>
            <a:r>
              <a:rPr lang="ko-KR" altLang="en-US" dirty="0"/>
              <a:t>전선이 </a:t>
            </a:r>
            <a:r>
              <a:rPr lang="en-US" altLang="ko-KR" dirty="0"/>
              <a:t>6</a:t>
            </a:r>
            <a:r>
              <a:rPr lang="ko-KR" altLang="en-US" dirty="0"/>
              <a:t>개가 연결되어 있다</a:t>
            </a:r>
            <a:r>
              <a:rPr lang="en-US" altLang="ko-KR" dirty="0"/>
              <a:t>. 2</a:t>
            </a:r>
            <a:r>
              <a:rPr lang="ko-KR" altLang="en-US" dirty="0"/>
              <a:t>상 </a:t>
            </a:r>
            <a:r>
              <a:rPr lang="en-US" altLang="ko-KR" dirty="0"/>
              <a:t>4</a:t>
            </a:r>
            <a:r>
              <a:rPr lang="ko-KR" altLang="en-US" dirty="0" err="1"/>
              <a:t>선식이라고도</a:t>
            </a:r>
            <a:r>
              <a:rPr lang="ko-KR" altLang="en-US" dirty="0"/>
              <a:t> 불리는 </a:t>
            </a:r>
            <a:r>
              <a:rPr lang="en-US" altLang="ko-KR" dirty="0"/>
              <a:t>unipolar </a:t>
            </a:r>
            <a:r>
              <a:rPr lang="ko-KR" altLang="en-US" dirty="0"/>
              <a:t>타입은 전선이 </a:t>
            </a:r>
            <a:r>
              <a:rPr lang="en-US" altLang="ko-KR" dirty="0"/>
              <a:t>4</a:t>
            </a:r>
            <a:r>
              <a:rPr lang="ko-KR" altLang="en-US" dirty="0"/>
              <a:t>개가 연결된 모터로</a:t>
            </a:r>
            <a:r>
              <a:rPr lang="en-US" altLang="ko-KR" dirty="0"/>
              <a:t>, </a:t>
            </a:r>
            <a:r>
              <a:rPr lang="ko-KR" altLang="en-US" dirty="0"/>
              <a:t>구동 방식은 </a:t>
            </a:r>
            <a:r>
              <a:rPr lang="en-US" altLang="ko-KR" dirty="0"/>
              <a:t>bipolar </a:t>
            </a:r>
            <a:r>
              <a:rPr lang="ko-KR" altLang="en-US" dirty="0"/>
              <a:t>타입과 크게 다르지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</a:t>
            </a:r>
            <a:r>
              <a:rPr lang="ko-KR" altLang="en-US" dirty="0"/>
              <a:t>논문에서 사용된 </a:t>
            </a:r>
            <a:r>
              <a:rPr lang="ko-KR" altLang="en-US" dirty="0" err="1"/>
              <a:t>스테핑</a:t>
            </a:r>
            <a:r>
              <a:rPr lang="ko-KR" altLang="en-US" dirty="0"/>
              <a:t> 모터는 </a:t>
            </a:r>
            <a:r>
              <a:rPr lang="en-US" altLang="ko-KR" dirty="0"/>
              <a:t>2</a:t>
            </a:r>
            <a:r>
              <a:rPr lang="ko-KR" altLang="en-US" dirty="0"/>
              <a:t>상 </a:t>
            </a:r>
            <a:r>
              <a:rPr lang="en-US" altLang="ko-KR" dirty="0"/>
              <a:t>6</a:t>
            </a:r>
            <a:r>
              <a:rPr lang="ko-KR" altLang="en-US" dirty="0"/>
              <a:t>선식 모터이지만</a:t>
            </a:r>
            <a:r>
              <a:rPr lang="en-US" altLang="ko-KR" dirty="0"/>
              <a:t>, </a:t>
            </a:r>
            <a:r>
              <a:rPr lang="ko-KR" altLang="en-US" dirty="0"/>
              <a:t>그 구동 방식이 비슷하므로 </a:t>
            </a:r>
            <a:r>
              <a:rPr lang="en-US" altLang="ko-KR" dirty="0"/>
              <a:t>bipolar </a:t>
            </a:r>
            <a:r>
              <a:rPr lang="ko-KR" altLang="en-US" dirty="0" err="1"/>
              <a:t>스테핑</a:t>
            </a:r>
            <a:r>
              <a:rPr lang="ko-KR" altLang="en-US" dirty="0"/>
              <a:t> 모터에서 필요 없는 </a:t>
            </a:r>
            <a:r>
              <a:rPr lang="en-US" altLang="ko-KR" dirty="0"/>
              <a:t>2</a:t>
            </a:r>
            <a:r>
              <a:rPr lang="ko-KR" altLang="en-US" dirty="0"/>
              <a:t>번 선과 </a:t>
            </a:r>
            <a:r>
              <a:rPr lang="en-US" altLang="ko-KR" dirty="0"/>
              <a:t>5</a:t>
            </a:r>
            <a:r>
              <a:rPr lang="ko-KR" altLang="en-US" dirty="0"/>
              <a:t>번 선을 제거하는 것으로 </a:t>
            </a:r>
            <a:r>
              <a:rPr lang="en-US" altLang="ko-KR" dirty="0"/>
              <a:t>bipolar </a:t>
            </a:r>
            <a:r>
              <a:rPr lang="ko-KR" altLang="en-US" dirty="0" err="1"/>
              <a:t>스테핑</a:t>
            </a:r>
            <a:r>
              <a:rPr lang="ko-KR" altLang="en-US" dirty="0"/>
              <a:t> 모터를 </a:t>
            </a:r>
            <a:r>
              <a:rPr lang="en-US" altLang="ko-KR" dirty="0"/>
              <a:t>unipolar </a:t>
            </a:r>
            <a:r>
              <a:rPr lang="ko-KR" altLang="en-US" dirty="0" err="1"/>
              <a:t>스테핑</a:t>
            </a:r>
            <a:r>
              <a:rPr lang="ko-KR" altLang="en-US" dirty="0"/>
              <a:t> 모터처럼 구동할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8110" y="2133599"/>
            <a:ext cx="7526501" cy="427662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스테핑</a:t>
            </a:r>
            <a:r>
              <a:rPr lang="ko-KR" altLang="en-US" dirty="0"/>
              <a:t> 모터의 작동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r>
              <a:rPr lang="ko-KR" altLang="en-US" dirty="0"/>
              <a:t>우리가 실생활에서 볼 수 있는 모터 대부분은</a:t>
            </a:r>
            <a:r>
              <a:rPr lang="en-US" altLang="ko-KR" dirty="0"/>
              <a:t>, </a:t>
            </a:r>
            <a:r>
              <a:rPr lang="ko-KR" altLang="en-US" dirty="0"/>
              <a:t>예를 들어 선풍기의 모터는</a:t>
            </a:r>
            <a:r>
              <a:rPr lang="en-US" altLang="ko-KR" dirty="0"/>
              <a:t>, DC</a:t>
            </a:r>
            <a:r>
              <a:rPr lang="ko-KR" altLang="en-US" dirty="0"/>
              <a:t>모터이다</a:t>
            </a:r>
            <a:r>
              <a:rPr lang="en-US" altLang="ko-KR" dirty="0"/>
              <a:t>. DC</a:t>
            </a:r>
            <a:r>
              <a:rPr lang="ko-KR" altLang="en-US" dirty="0"/>
              <a:t>모터는 전류가 흐르는 상태에서는 계속 회전하기 때문에 원하는 위치에서 멈추는 것이 어렵다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스테핑</a:t>
            </a:r>
            <a:r>
              <a:rPr lang="ko-KR" altLang="en-US" dirty="0"/>
              <a:t> 모터는 </a:t>
            </a:r>
            <a:r>
              <a:rPr lang="ko-KR" altLang="en-US" dirty="0" err="1"/>
              <a:t>회전자</a:t>
            </a:r>
            <a:r>
              <a:rPr lang="ko-KR" altLang="en-US" dirty="0"/>
              <a:t> 주위에 여러 고정자가 존재하여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고정자들에</a:t>
            </a:r>
            <a:r>
              <a:rPr lang="ko-KR" altLang="en-US" dirty="0"/>
              <a:t> 흐르는 전류의 </a:t>
            </a:r>
            <a:r>
              <a:rPr lang="ko-KR" altLang="en-US" dirty="0" err="1"/>
              <a:t>변화량에</a:t>
            </a:r>
            <a:r>
              <a:rPr lang="ko-KR" altLang="en-US" dirty="0"/>
              <a:t> 따라서 </a:t>
            </a:r>
            <a:r>
              <a:rPr lang="ko-KR" altLang="en-US" dirty="0" err="1"/>
              <a:t>회전자</a:t>
            </a:r>
            <a:r>
              <a:rPr lang="ko-KR" altLang="en-US" dirty="0"/>
              <a:t> 내부의 자석을 회전시키기 때문에</a:t>
            </a:r>
            <a:r>
              <a:rPr lang="en-US" altLang="ko-KR" dirty="0"/>
              <a:t>, </a:t>
            </a:r>
            <a:r>
              <a:rPr lang="ko-KR" altLang="en-US" dirty="0"/>
              <a:t>전류의 양에 따라서 일정한 각도를 정확하게 회전시킬 수 있다</a:t>
            </a:r>
            <a:r>
              <a:rPr lang="en-US" altLang="ko-KR" dirty="0"/>
              <a:t>. </a:t>
            </a:r>
            <a:r>
              <a:rPr lang="ko-KR" altLang="en-US" dirty="0"/>
              <a:t>따라서 본 연구와 같이 회전시키는 것이 중심이 아닌</a:t>
            </a:r>
            <a:r>
              <a:rPr lang="en-US" altLang="ko-KR" dirty="0"/>
              <a:t>, </a:t>
            </a:r>
            <a:r>
              <a:rPr lang="ko-KR" altLang="en-US" dirty="0"/>
              <a:t>정확하게 얼마나 돌아갔는지</a:t>
            </a:r>
            <a:r>
              <a:rPr lang="en-US" altLang="ko-KR" dirty="0"/>
              <a:t>(</a:t>
            </a:r>
            <a:r>
              <a:rPr lang="ko-KR" altLang="en-US" dirty="0"/>
              <a:t>어느 각도만큼 </a:t>
            </a:r>
            <a:r>
              <a:rPr lang="ko-KR" altLang="en-US" dirty="0" err="1"/>
              <a:t>돌아갔는지가</a:t>
            </a:r>
            <a:r>
              <a:rPr lang="ko-KR" altLang="en-US" dirty="0"/>
              <a:t> 중요하게 작용할 때</a:t>
            </a:r>
            <a:r>
              <a:rPr lang="en-US" altLang="ko-KR" dirty="0"/>
              <a:t>) </a:t>
            </a:r>
            <a:r>
              <a:rPr lang="ko-KR" altLang="en-US" dirty="0"/>
              <a:t>대부분 </a:t>
            </a:r>
            <a:r>
              <a:rPr lang="ko-KR" altLang="en-US" dirty="0" err="1"/>
              <a:t>스테핑</a:t>
            </a:r>
            <a:r>
              <a:rPr lang="ko-KR" altLang="en-US" dirty="0"/>
              <a:t> 모터를 활용하고는 한다</a:t>
            </a:r>
            <a:r>
              <a:rPr lang="en-US" altLang="ko-KR" dirty="0"/>
              <a:t>. </a:t>
            </a:r>
            <a:r>
              <a:rPr lang="ko-KR" altLang="en-US" dirty="0"/>
              <a:t>이렇듯 선별로 흐르는 전류의 양에 의해 회전하는 정도와 속도를 결정할 수 있기에 흔히 ‘마이크로 </a:t>
            </a:r>
            <a:r>
              <a:rPr lang="ko-KR" altLang="en-US" dirty="0" err="1"/>
              <a:t>스테핑’을</a:t>
            </a:r>
            <a:r>
              <a:rPr lang="ko-KR" altLang="en-US" dirty="0"/>
              <a:t> 이용하여 전류를 여러 단계로 나누어 </a:t>
            </a:r>
            <a:r>
              <a:rPr lang="ko-KR" altLang="en-US" dirty="0" err="1"/>
              <a:t>흘려보내어</a:t>
            </a:r>
            <a:r>
              <a:rPr lang="ko-KR" altLang="en-US" dirty="0"/>
              <a:t> 더 정밀하게 모터를 제어하는 방법들도 존재한다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ko-KR" altLang="en-US" dirty="0" err="1"/>
              <a:t>스테핑</a:t>
            </a:r>
            <a:r>
              <a:rPr lang="ko-KR" altLang="en-US" dirty="0"/>
              <a:t> 모터는 </a:t>
            </a:r>
            <a:r>
              <a:rPr lang="en-US" altLang="ko-KR" dirty="0"/>
              <a:t>1 </a:t>
            </a:r>
            <a:r>
              <a:rPr lang="ko-KR" altLang="en-US" dirty="0"/>
              <a:t>스텝당</a:t>
            </a:r>
            <a:r>
              <a:rPr lang="en-US" altLang="ko-KR" dirty="0"/>
              <a:t>(full step) 1.8</a:t>
            </a:r>
            <a:r>
              <a:rPr lang="ko-KR" altLang="en-US" dirty="0"/>
              <a:t>도를 돈다고 알려져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7" y="2262433"/>
            <a:ext cx="3205113" cy="2403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997" y="4666268"/>
            <a:ext cx="15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스테핑</a:t>
            </a:r>
            <a:r>
              <a:rPr lang="ko-KR" altLang="en-US" dirty="0" smtClean="0"/>
              <a:t> 모터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3297</Words>
  <Application>Microsoft Office PowerPoint</Application>
  <PresentationFormat>와이드스크린</PresentationFormat>
  <Paragraphs>134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HY중고딕</vt:lpstr>
      <vt:lpstr>Arial</vt:lpstr>
      <vt:lpstr>Century Gothic</vt:lpstr>
      <vt:lpstr>Wingdings 3</vt:lpstr>
      <vt:lpstr>줄기</vt:lpstr>
      <vt:lpstr>천체망원경 모터 포커서 컨트롤러 구동 시스템 개발 및 ASCOM 드라이버 개발 </vt:lpstr>
      <vt:lpstr>목차</vt:lpstr>
      <vt:lpstr>초록</vt:lpstr>
      <vt:lpstr>서론</vt:lpstr>
      <vt:lpstr>서론</vt:lpstr>
      <vt:lpstr>이론적 배경</vt:lpstr>
      <vt:lpstr>이론적 배경</vt:lpstr>
      <vt:lpstr>이론적 배경</vt:lpstr>
      <vt:lpstr>이론적 배경</vt:lpstr>
      <vt:lpstr>이론적 배경</vt:lpstr>
      <vt:lpstr>이론적 배경</vt:lpstr>
      <vt:lpstr>이론적 배경</vt:lpstr>
      <vt:lpstr>이론적 배경</vt:lpstr>
      <vt:lpstr>이론적 배경</vt:lpstr>
      <vt:lpstr>이론적 배경</vt:lpstr>
      <vt:lpstr>연구 과정</vt:lpstr>
      <vt:lpstr>연구 과정</vt:lpstr>
      <vt:lpstr>연구 과정</vt:lpstr>
      <vt:lpstr>연구 과정</vt:lpstr>
      <vt:lpstr>연구 과정</vt:lpstr>
      <vt:lpstr>결과 및 토론</vt:lpstr>
      <vt:lpstr>결론</vt:lpstr>
      <vt:lpstr>추후 연구</vt:lpstr>
      <vt:lpstr>추후 연구</vt:lpstr>
      <vt:lpstr>추후 연구</vt:lpstr>
      <vt:lpstr>추후 연구</vt:lpstr>
      <vt:lpstr>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천체망원경 모터 포커서 컨트롤러 구동 시스템 개발 및 ASCOM 드라이버 개발</dc:title>
  <dc:creator>ksjung</dc:creator>
  <cp:lastModifiedBy>ksjung</cp:lastModifiedBy>
  <cp:revision>6</cp:revision>
  <dcterms:created xsi:type="dcterms:W3CDTF">2018-11-30T16:06:10Z</dcterms:created>
  <dcterms:modified xsi:type="dcterms:W3CDTF">2018-12-01T14:44:10Z</dcterms:modified>
</cp:coreProperties>
</file>