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8E7E-0A7B-42EF-AF85-87BE13AB3FA2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35FD-8097-45BD-82D0-3CAC51091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5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8E7E-0A7B-42EF-AF85-87BE13AB3FA2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35FD-8097-45BD-82D0-3CAC51091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8E7E-0A7B-42EF-AF85-87BE13AB3FA2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35FD-8097-45BD-82D0-3CAC51091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21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8E7E-0A7B-42EF-AF85-87BE13AB3FA2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35FD-8097-45BD-82D0-3CAC51091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9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8E7E-0A7B-42EF-AF85-87BE13AB3FA2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35FD-8097-45BD-82D0-3CAC51091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8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8E7E-0A7B-42EF-AF85-87BE13AB3FA2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35FD-8097-45BD-82D0-3CAC51091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2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8E7E-0A7B-42EF-AF85-87BE13AB3FA2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35FD-8097-45BD-82D0-3CAC51091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96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8E7E-0A7B-42EF-AF85-87BE13AB3FA2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35FD-8097-45BD-82D0-3CAC51091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65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8E7E-0A7B-42EF-AF85-87BE13AB3FA2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35FD-8097-45BD-82D0-3CAC51091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8E7E-0A7B-42EF-AF85-87BE13AB3FA2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35FD-8097-45BD-82D0-3CAC51091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3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8E7E-0A7B-42EF-AF85-87BE13AB3FA2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35FD-8097-45BD-82D0-3CAC51091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04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D8E7E-0A7B-42EF-AF85-87BE13AB3FA2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035FD-8097-45BD-82D0-3CAC51091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49633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Growth and Characterization of PDMS-Stamped Halide Perovskite Single Microcrystals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Single crystal-slow crystallization processes</a:t>
            </a:r>
            <a:r>
              <a:rPr lang="en-US" altLang="ko-KR" sz="900" dirty="0" smtClean="0"/>
              <a:t>, such as </a:t>
            </a:r>
            <a:r>
              <a:rPr lang="en-US" altLang="ko-KR" sz="900" dirty="0" err="1" smtClean="0"/>
              <a:t>antisolvent</a:t>
            </a:r>
            <a:r>
              <a:rPr lang="en-US" altLang="ko-KR" sz="900" dirty="0" smtClean="0"/>
              <a:t> vapor-assisted crystallization, top-seeded-solution-growth, or </a:t>
            </a:r>
            <a:r>
              <a:rPr lang="en-US" altLang="ko-KR" sz="900" dirty="0" err="1" smtClean="0"/>
              <a:t>solvothermal</a:t>
            </a:r>
            <a:r>
              <a:rPr lang="en-US" altLang="ko-KR" sz="900" dirty="0" smtClean="0"/>
              <a:t> growth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기존의 </a:t>
            </a:r>
            <a:r>
              <a:rPr lang="ko-KR" altLang="en-US" dirty="0" err="1" smtClean="0"/>
              <a:t>단결정</a:t>
            </a:r>
            <a:r>
              <a:rPr lang="ko-KR" altLang="en-US" dirty="0" smtClean="0"/>
              <a:t> 생성 방법들은 수 </a:t>
            </a:r>
            <a:r>
              <a:rPr lang="en-US" altLang="ko-KR" dirty="0" smtClean="0"/>
              <a:t>mm(</a:t>
            </a:r>
            <a:r>
              <a:rPr lang="ko-KR" altLang="en-US" dirty="0" smtClean="0"/>
              <a:t>광학 장비와는 무관</a:t>
            </a:r>
            <a:r>
              <a:rPr lang="en-US" altLang="ko-KR" dirty="0" smtClean="0"/>
              <a:t>), solar cell</a:t>
            </a:r>
            <a:r>
              <a:rPr lang="ko-KR" altLang="en-US" dirty="0" smtClean="0"/>
              <a:t>에 쓰이는 </a:t>
            </a:r>
            <a:r>
              <a:rPr lang="en-US" altLang="ko-KR" dirty="0" smtClean="0"/>
              <a:t>rapid crystallization </a:t>
            </a:r>
            <a:r>
              <a:rPr lang="ko-KR" altLang="en-US" dirty="0" smtClean="0"/>
              <a:t>과는 다름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Spin coating &amp; PDMS stamping!</a:t>
            </a:r>
          </a:p>
        </p:txBody>
      </p:sp>
    </p:spTree>
    <p:extLst>
      <p:ext uri="{BB962C8B-B14F-4D97-AF65-F5344CB8AC3E}">
        <p14:creationId xmlns:p14="http://schemas.microsoft.com/office/powerpoint/2010/main" val="398733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smtClean="0"/>
              <a:t>Preparation of </a:t>
            </a:r>
            <a:r>
              <a:rPr lang="en-US" altLang="ko-KR" sz="1500" dirty="0" err="1" smtClean="0"/>
              <a:t>Methylammonium</a:t>
            </a:r>
            <a:r>
              <a:rPr lang="en-US" altLang="ko-KR" sz="1500" dirty="0" smtClean="0"/>
              <a:t> Halide (CH3NH3X, X = Br or Cl).</a:t>
            </a:r>
          </a:p>
          <a:p>
            <a:r>
              <a:rPr lang="en-US" altLang="ko-KR" sz="1500" dirty="0" smtClean="0"/>
              <a:t>Preparation of Halide Perovskite Solutions</a:t>
            </a:r>
          </a:p>
          <a:p>
            <a:r>
              <a:rPr lang="en-US" altLang="ko-KR" sz="1500" dirty="0" smtClean="0"/>
              <a:t>Fabrication of Single Crystals</a:t>
            </a:r>
          </a:p>
          <a:p>
            <a:r>
              <a:rPr lang="ko-KR" altLang="en-US" sz="1500" dirty="0" smtClean="0"/>
              <a:t>이후 </a:t>
            </a:r>
            <a:r>
              <a:rPr lang="ko-KR" altLang="en-US" sz="1500" dirty="0" smtClean="0"/>
              <a:t>전극 연결 과정은 생략</a:t>
            </a:r>
            <a:endParaRPr lang="en-US" altLang="ko-KR" sz="1500" dirty="0" smtClean="0"/>
          </a:p>
          <a:p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00485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dirty="0"/>
              <a:t>Preparation of Halide Perovskite Solutions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MAPbBr3</a:t>
            </a:r>
          </a:p>
          <a:p>
            <a:r>
              <a:rPr lang="en-US" altLang="ko-KR" sz="1500" dirty="0" smtClean="0"/>
              <a:t>1M</a:t>
            </a:r>
            <a:r>
              <a:rPr lang="ko-KR" altLang="en-US" sz="1500" dirty="0" smtClean="0"/>
              <a:t>의 용액을 만들기 위해서 </a:t>
            </a:r>
            <a:r>
              <a:rPr lang="en-US" altLang="ko-KR" sz="1600" b="1" dirty="0"/>
              <a:t>0.671g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MABr</a:t>
            </a:r>
            <a:r>
              <a:rPr lang="ko-KR" altLang="en-US" sz="1600" dirty="0"/>
              <a:t>과 </a:t>
            </a:r>
            <a:r>
              <a:rPr lang="en-US" altLang="ko-KR" sz="1600" b="1" dirty="0"/>
              <a:t>2.200g</a:t>
            </a:r>
            <a:r>
              <a:rPr lang="ko-KR" altLang="en-US" sz="1600" dirty="0"/>
              <a:t>의 </a:t>
            </a:r>
            <a:r>
              <a:rPr lang="en-US" altLang="ko-KR" sz="1600" dirty="0"/>
              <a:t>PbBr2</a:t>
            </a:r>
            <a:r>
              <a:rPr lang="ko-KR" altLang="en-US" sz="1600" dirty="0"/>
              <a:t>와 용매 </a:t>
            </a:r>
            <a:r>
              <a:rPr lang="en-US" altLang="ko-KR" sz="1600" dirty="0"/>
              <a:t>6ml</a:t>
            </a:r>
            <a:r>
              <a:rPr lang="ko-KR" altLang="en-US" sz="1600" dirty="0"/>
              <a:t>를 혼합한다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MAPbI3</a:t>
            </a:r>
            <a:endParaRPr lang="en-US" altLang="ko-KR" sz="1600" dirty="0"/>
          </a:p>
          <a:p>
            <a:r>
              <a:rPr lang="en-US" altLang="ko-KR" sz="1600" dirty="0"/>
              <a:t>0.953g</a:t>
            </a:r>
            <a:r>
              <a:rPr lang="ko-KR" altLang="en-US" sz="1600" dirty="0"/>
              <a:t>의 </a:t>
            </a:r>
            <a:r>
              <a:rPr lang="en-US" altLang="ko-KR" sz="1600" dirty="0"/>
              <a:t>MAI</a:t>
            </a:r>
            <a:r>
              <a:rPr lang="ko-KR" altLang="en-US" sz="1600" dirty="0"/>
              <a:t>과 </a:t>
            </a:r>
            <a:r>
              <a:rPr lang="en-US" altLang="ko-KR" sz="1600" dirty="0"/>
              <a:t>2.765g</a:t>
            </a:r>
            <a:r>
              <a:rPr lang="ko-KR" altLang="en-US" sz="1600" dirty="0"/>
              <a:t>의 </a:t>
            </a:r>
            <a:r>
              <a:rPr lang="en-US" altLang="ko-KR" sz="1600" dirty="0"/>
              <a:t>PbI2</a:t>
            </a:r>
            <a:endParaRPr lang="ko-KR" altLang="en-US" sz="1600" dirty="0"/>
          </a:p>
          <a:p>
            <a:r>
              <a:rPr lang="ko-KR" altLang="en-US" sz="1600" dirty="0" smtClean="0"/>
              <a:t>용액을 </a:t>
            </a:r>
            <a:r>
              <a:rPr lang="ko-KR" altLang="en-US" sz="1600" dirty="0" err="1" smtClean="0"/>
              <a:t>바이얼에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넣어준후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sonication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분간 해서 균일한 용액을 제작</a:t>
            </a:r>
            <a:endParaRPr lang="ko-KR" altLang="en-US" sz="1600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03485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Fabrication of Single Crystals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 smtClean="0"/>
              <a:t> 기판을 아세톤</a:t>
            </a:r>
            <a:r>
              <a:rPr lang="en-US" altLang="ko-KR" sz="1500" dirty="0" smtClean="0"/>
              <a:t>, isopropanol, O2 plasma(</a:t>
            </a:r>
            <a:r>
              <a:rPr lang="ko-KR" altLang="en-US" sz="1500" dirty="0" smtClean="0"/>
              <a:t>극성을 더해준다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로 처리해주고 </a:t>
            </a:r>
            <a:endParaRPr lang="en-US" altLang="ko-KR" sz="1500" dirty="0" smtClean="0"/>
          </a:p>
          <a:p>
            <a:r>
              <a:rPr lang="en-US" altLang="ko-KR" sz="1500" dirty="0" smtClean="0"/>
              <a:t>10 </a:t>
            </a:r>
            <a:r>
              <a:rPr lang="en-US" altLang="ko-KR" sz="1500" dirty="0"/>
              <a:t>s at 500 rpm for DMF solutions and 30−60 s at </a:t>
            </a:r>
            <a:r>
              <a:rPr lang="en-US" altLang="ko-KR" sz="1500" b="1" dirty="0"/>
              <a:t>2000−4000 rpm for DMSO solutions. </a:t>
            </a:r>
          </a:p>
          <a:p>
            <a:endParaRPr lang="en-US" altLang="ko-KR" sz="1500" b="1" dirty="0" smtClean="0"/>
          </a:p>
          <a:p>
            <a:r>
              <a:rPr lang="ko-KR" altLang="en-US" sz="1500" dirty="0" smtClean="0"/>
              <a:t>직후 </a:t>
            </a:r>
            <a:r>
              <a:rPr lang="en-US" altLang="ko-KR" sz="1500" dirty="0"/>
              <a:t>PDMS stamping 100 °C (for DMF solutions) or 150 °C (for DMSO solutions) for 2−5 min, </a:t>
            </a:r>
            <a:r>
              <a:rPr lang="ko-KR" altLang="en-US" sz="1500" dirty="0"/>
              <a:t>색이 </a:t>
            </a:r>
            <a:r>
              <a:rPr lang="ko-KR" altLang="en-US" sz="1500" dirty="0" smtClean="0"/>
              <a:t>바뀔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때 까지</a:t>
            </a:r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이후 광학현미경으로 </a:t>
            </a:r>
            <a:r>
              <a:rPr lang="ko-KR" altLang="en-US" sz="1500" dirty="0" err="1" smtClean="0"/>
              <a:t>실리카</a:t>
            </a:r>
            <a:r>
              <a:rPr lang="ko-KR" altLang="en-US" sz="1500" dirty="0" smtClean="0"/>
              <a:t> 기판을 관찰하여 </a:t>
            </a:r>
            <a:r>
              <a:rPr lang="ko-KR" altLang="en-US" sz="1500" dirty="0" err="1" smtClean="0"/>
              <a:t>단결정이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생긴것을</a:t>
            </a:r>
            <a:r>
              <a:rPr lang="ko-KR" altLang="en-US" sz="1500" dirty="0" smtClean="0"/>
              <a:t> 확인한다</a:t>
            </a:r>
            <a:r>
              <a:rPr lang="en-US" altLang="ko-KR" sz="1500" dirty="0" smtClean="0"/>
              <a:t>.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 smtClean="0"/>
              <a:t>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5813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dirty="0" smtClean="0"/>
              <a:t>PDMS stamping X </a:t>
            </a:r>
            <a:r>
              <a:rPr lang="ko-KR" altLang="en-US" sz="1500" dirty="0" smtClean="0"/>
              <a:t>용매가 빨리 증발하여 결정이 불규칙적</a:t>
            </a:r>
            <a:r>
              <a:rPr lang="en-US" altLang="ko-KR" sz="1500" dirty="0" smtClean="0"/>
              <a:t>&amp;</a:t>
            </a:r>
            <a:r>
              <a:rPr lang="ko-KR" altLang="en-US" sz="1500" dirty="0" smtClean="0"/>
              <a:t>결정 생성이 불완전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AFM Stamping O: 7.1 ± 4.6 Stamping X: 79.1 ± 43.3 nm 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1500" dirty="0" smtClean="0"/>
              <a:t>용액의 농도가 낮을 수록 얇은 결정의 비율을 높여줌 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err="1" smtClean="0"/>
              <a:t>HBr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을 사용하거나 용매를 </a:t>
            </a:r>
            <a:r>
              <a:rPr lang="en-US" altLang="ko-KR" sz="1500" dirty="0" smtClean="0"/>
              <a:t>DMSO</a:t>
            </a:r>
            <a:r>
              <a:rPr lang="ko-KR" altLang="en-US" sz="1500" dirty="0" smtClean="0"/>
              <a:t>로 쓰는 것은 두께를 줄여줌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Spin coating</a:t>
            </a:r>
            <a:r>
              <a:rPr lang="ko-KR" altLang="en-US" sz="1500" dirty="0" smtClean="0"/>
              <a:t>은 크기를 균일하게</a:t>
            </a:r>
            <a:endParaRPr lang="en-US" altLang="ko-KR" sz="1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4835822" cy="230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47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 err="1" smtClean="0"/>
              <a:t>빨간건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absorption </a:t>
            </a:r>
            <a:r>
              <a:rPr lang="ko-KR" altLang="en-US" sz="1500" dirty="0" smtClean="0"/>
              <a:t>초록색은 </a:t>
            </a:r>
            <a:r>
              <a:rPr lang="en-US" altLang="ko-KR" sz="1500" dirty="0" smtClean="0"/>
              <a:t>PL</a:t>
            </a:r>
          </a:p>
          <a:p>
            <a:r>
              <a:rPr lang="en-US" altLang="ko-KR" sz="1500" dirty="0" smtClean="0"/>
              <a:t>540nm</a:t>
            </a:r>
            <a:r>
              <a:rPr lang="ko-KR" altLang="en-US" sz="1500" dirty="0" smtClean="0"/>
              <a:t>부근</a:t>
            </a:r>
            <a:r>
              <a:rPr lang="en-US" altLang="ko-KR" sz="1500" dirty="0" smtClean="0"/>
              <a:t>(2.29eV)</a:t>
            </a:r>
            <a:r>
              <a:rPr lang="ko-KR" altLang="en-US" sz="1500" dirty="0" smtClean="0"/>
              <a:t>에서 피크</a:t>
            </a:r>
            <a:endParaRPr lang="en-US" altLang="ko-KR" sz="1500" dirty="0" smtClean="0"/>
          </a:p>
          <a:p>
            <a:r>
              <a:rPr lang="en-US" altLang="ko-KR" sz="1500" dirty="0" smtClean="0"/>
              <a:t>©</a:t>
            </a:r>
            <a:r>
              <a:rPr lang="ko-KR" altLang="en-US" sz="1500" dirty="0" smtClean="0"/>
              <a:t>는 </a:t>
            </a:r>
            <a:r>
              <a:rPr lang="en-US" altLang="ko-KR" sz="1500" dirty="0" smtClean="0"/>
              <a:t>I-V curve </a:t>
            </a: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/>
              <a:t>*</a:t>
            </a:r>
            <a:r>
              <a:rPr lang="ko-KR" altLang="en-US" sz="1500" dirty="0" smtClean="0"/>
              <a:t>논문에서는 </a:t>
            </a:r>
            <a:r>
              <a:rPr lang="en-US" altLang="ko-KR" sz="1500" dirty="0" smtClean="0"/>
              <a:t>photolithography</a:t>
            </a:r>
            <a:r>
              <a:rPr lang="ko-KR" altLang="en-US" sz="1500" dirty="0" smtClean="0"/>
              <a:t>로 전극을 실리콘기판에 미리 달아 놓았다고 함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이후 </a:t>
            </a:r>
            <a:r>
              <a:rPr lang="ko-KR" altLang="en-US" sz="1500" dirty="0" err="1" smtClean="0"/>
              <a:t>이위에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페로브</a:t>
            </a:r>
            <a:r>
              <a:rPr lang="ko-KR" altLang="en-US" sz="1500" dirty="0" smtClean="0"/>
              <a:t> 용액으로 코팅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원래 방법으로 전극을 달으려면 </a:t>
            </a:r>
            <a:r>
              <a:rPr lang="ko-KR" altLang="en-US" sz="1500" dirty="0" err="1" smtClean="0"/>
              <a:t>페로브가</a:t>
            </a:r>
            <a:r>
              <a:rPr lang="ko-KR" altLang="en-US" sz="1500" dirty="0" smtClean="0"/>
              <a:t> 수분과 닿아 부식됨</a:t>
            </a:r>
            <a:r>
              <a:rPr lang="en-US" altLang="ko-KR" sz="1500" dirty="0" smtClean="0"/>
              <a:t>)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전극으로 쓰이는 금속은 </a:t>
            </a:r>
            <a:r>
              <a:rPr lang="ko-KR" altLang="en-US" sz="1500" dirty="0" err="1" smtClean="0"/>
              <a:t>페로브</a:t>
            </a:r>
            <a:r>
              <a:rPr lang="ko-KR" altLang="en-US" sz="1500" dirty="0" smtClean="0"/>
              <a:t> 용액과도 화학적으로 반응하지 </a:t>
            </a:r>
            <a:r>
              <a:rPr lang="ko-KR" altLang="en-US" sz="1500" dirty="0" err="1" smtClean="0"/>
              <a:t>않아야하고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페로브의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밴드갭과도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연관있어야함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-&gt;</a:t>
            </a:r>
            <a:r>
              <a:rPr lang="en-US" altLang="ko-KR" sz="1500" dirty="0" err="1" smtClean="0"/>
              <a:t>Ti</a:t>
            </a:r>
            <a:r>
              <a:rPr lang="ko-KR" altLang="en-US" sz="1500" dirty="0" smtClean="0"/>
              <a:t>가 적당 여기에 </a:t>
            </a:r>
            <a:r>
              <a:rPr lang="en-US" altLang="ko-KR" sz="1500" dirty="0" smtClean="0"/>
              <a:t>o2</a:t>
            </a:r>
            <a:r>
              <a:rPr lang="ko-KR" altLang="en-US" sz="1500" dirty="0" smtClean="0"/>
              <a:t>를 씌우면 </a:t>
            </a:r>
            <a:r>
              <a:rPr lang="ko-KR" altLang="en-US" sz="1500" dirty="0" err="1" smtClean="0"/>
              <a:t>페로브와</a:t>
            </a:r>
            <a:r>
              <a:rPr lang="ko-KR" altLang="en-US" sz="1500" dirty="0" smtClean="0"/>
              <a:t> 화학반응 방지 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41" y="4365104"/>
            <a:ext cx="1542959" cy="210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394" y="3774135"/>
            <a:ext cx="606425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71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I-v curve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 smtClean="0"/>
              <a:t>측정된 </a:t>
            </a:r>
            <a:r>
              <a:rPr lang="en-US" altLang="ko-KR" sz="1500" dirty="0" smtClean="0"/>
              <a:t>open-circuit voltage</a:t>
            </a:r>
            <a:r>
              <a:rPr lang="ko-KR" altLang="en-US" sz="1500" dirty="0" smtClean="0"/>
              <a:t>는 </a:t>
            </a:r>
            <a:r>
              <a:rPr lang="en-US" altLang="ko-KR" sz="1500" dirty="0" smtClean="0"/>
              <a:t>1.04(1.07reverse)</a:t>
            </a:r>
            <a:r>
              <a:rPr lang="ko-KR" altLang="en-US" sz="1500" dirty="0" smtClean="0"/>
              <a:t>로 </a:t>
            </a:r>
            <a:r>
              <a:rPr lang="ko-KR" altLang="en-US" sz="1500" dirty="0" err="1" smtClean="0"/>
              <a:t>단결정이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아닐때보다</a:t>
            </a:r>
            <a:r>
              <a:rPr lang="en-US" altLang="ko-KR" sz="1500" dirty="0" smtClean="0"/>
              <a:t>(0.84V)</a:t>
            </a:r>
            <a:r>
              <a:rPr lang="ko-KR" altLang="en-US" sz="1500" dirty="0" err="1" smtClean="0"/>
              <a:t>높긴하지만</a:t>
            </a:r>
            <a:r>
              <a:rPr lang="ko-KR" altLang="en-US" sz="1500" dirty="0" smtClean="0"/>
              <a:t> 최적화된 </a:t>
            </a:r>
            <a:r>
              <a:rPr lang="ko-KR" altLang="en-US" sz="1500" dirty="0" err="1" smtClean="0"/>
              <a:t>수송성</a:t>
            </a:r>
            <a:r>
              <a:rPr lang="ko-KR" altLang="en-US" sz="1500" dirty="0" smtClean="0"/>
              <a:t> 층을 </a:t>
            </a:r>
            <a:r>
              <a:rPr lang="ko-KR" altLang="en-US" sz="1500" dirty="0" err="1" smtClean="0"/>
              <a:t>이용하였을때보다</a:t>
            </a:r>
            <a:r>
              <a:rPr lang="en-US" altLang="ko-KR" sz="1500" dirty="0" smtClean="0"/>
              <a:t>(1.3V)</a:t>
            </a:r>
            <a:r>
              <a:rPr lang="ko-KR" altLang="en-US" sz="1500" dirty="0" smtClean="0"/>
              <a:t>는 낮았다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Photocurrent mapping: </a:t>
            </a:r>
            <a:r>
              <a:rPr lang="en-US" altLang="ko-KR" sz="1500" dirty="0" err="1" smtClean="0"/>
              <a:t>Ti</a:t>
            </a:r>
            <a:r>
              <a:rPr lang="ko-KR" altLang="en-US" sz="1500" dirty="0" smtClean="0"/>
              <a:t>전극이 있는 부분에 전류가 </a:t>
            </a:r>
            <a:r>
              <a:rPr lang="ko-KR" altLang="en-US" sz="1500" dirty="0" err="1" smtClean="0"/>
              <a:t>흐른것으로</a:t>
            </a:r>
            <a:r>
              <a:rPr lang="ko-KR" altLang="en-US" sz="1500" dirty="0" smtClean="0"/>
              <a:t> 관찰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이 근처에서 국지적으로만 </a:t>
            </a:r>
            <a:r>
              <a:rPr lang="ko-KR" altLang="en-US" sz="1500" dirty="0" err="1" smtClean="0"/>
              <a:t>관찰되는것으로</a:t>
            </a:r>
            <a:r>
              <a:rPr lang="ko-KR" altLang="en-US" sz="1500" dirty="0" smtClean="0"/>
              <a:t> 보아 전자의 확산 거리가 짧은 것을 알 수 있다</a:t>
            </a:r>
            <a:r>
              <a:rPr lang="en-US" altLang="ko-KR" sz="1500" dirty="0" smtClean="0"/>
              <a:t>.  </a:t>
            </a:r>
          </a:p>
          <a:p>
            <a:r>
              <a:rPr lang="en-US" altLang="ko-KR" sz="1500" dirty="0" err="1" smtClean="0"/>
              <a:t>Ti</a:t>
            </a:r>
            <a:r>
              <a:rPr lang="ko-KR" altLang="en-US" sz="1500" dirty="0" smtClean="0"/>
              <a:t>전극으로 가기 위해 이동하는 거리가 확산거리보다 길</a:t>
            </a:r>
            <a:r>
              <a:rPr lang="ko-KR" altLang="en-US" sz="1500" dirty="0"/>
              <a:t>면</a:t>
            </a:r>
            <a:r>
              <a:rPr lang="ko-KR" altLang="en-US" sz="1500" dirty="0" smtClean="0"/>
              <a:t> 다시 </a:t>
            </a:r>
            <a:r>
              <a:rPr lang="ko-KR" altLang="en-US" sz="1500" dirty="0" err="1" smtClean="0"/>
              <a:t>양공</a:t>
            </a:r>
            <a:r>
              <a:rPr lang="en-US" altLang="ko-KR" sz="1500" dirty="0" smtClean="0"/>
              <a:t>+</a:t>
            </a:r>
            <a:r>
              <a:rPr lang="ko-KR" altLang="en-US" sz="1500" dirty="0" smtClean="0"/>
              <a:t>전자가 되어 </a:t>
            </a:r>
            <a:r>
              <a:rPr lang="ko-KR" altLang="en-US" sz="1500" dirty="0" err="1" smtClean="0"/>
              <a:t>안흐르는것처럼</a:t>
            </a:r>
            <a:r>
              <a:rPr lang="ko-KR" altLang="en-US" sz="1500" dirty="0" smtClean="0"/>
              <a:t> 됨</a:t>
            </a:r>
            <a:r>
              <a:rPr lang="en-US" altLang="ko-KR" sz="1500" dirty="0" smtClean="0"/>
              <a:t>. </a:t>
            </a:r>
          </a:p>
          <a:p>
            <a:r>
              <a:rPr lang="ko-KR" altLang="en-US" sz="1500" dirty="0" err="1" smtClean="0"/>
              <a:t>이동해야하는거리가</a:t>
            </a:r>
            <a:r>
              <a:rPr lang="ko-KR" altLang="en-US" sz="1500" dirty="0" smtClean="0"/>
              <a:t> 확산거리보다 짧으면 수직거리만 이동하면 되니까 </a:t>
            </a:r>
            <a:r>
              <a:rPr lang="en-US" altLang="ko-KR" sz="1500" dirty="0" smtClean="0"/>
              <a:t>OK (</a:t>
            </a:r>
            <a:r>
              <a:rPr lang="ko-KR" altLang="en-US" sz="1500" dirty="0" smtClean="0"/>
              <a:t>결정 두께는 </a:t>
            </a:r>
            <a:r>
              <a:rPr lang="en-US" altLang="ko-KR" sz="1500" dirty="0" smtClean="0"/>
              <a:t>~10^-6m)</a:t>
            </a:r>
          </a:p>
          <a:p>
            <a:r>
              <a:rPr lang="ko-KR" altLang="en-US" sz="1500" dirty="0" smtClean="0"/>
              <a:t>이 짧은 확산거리는 지금까지 보고되었던 결과와 일치한다</a:t>
            </a:r>
            <a:r>
              <a:rPr lang="en-US" altLang="ko-KR" sz="1500" dirty="0" smtClean="0"/>
              <a:t>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013176"/>
            <a:ext cx="1722512" cy="136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82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88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404</Words>
  <Application>Microsoft Office PowerPoint</Application>
  <PresentationFormat>화면 슬라이드 쇼(4:3)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실험 과정</vt:lpstr>
      <vt:lpstr>Preparation of Halide Perovskite Solutions </vt:lpstr>
      <vt:lpstr>Fabrication of Single Crystals</vt:lpstr>
      <vt:lpstr>PowerPoint 프레젠테이션</vt:lpstr>
      <vt:lpstr>PowerPoint 프레젠테이션</vt:lpstr>
      <vt:lpstr>I-v curve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12</cp:revision>
  <dcterms:created xsi:type="dcterms:W3CDTF">2018-09-09T01:58:54Z</dcterms:created>
  <dcterms:modified xsi:type="dcterms:W3CDTF">2018-09-24T06:11:14Z</dcterms:modified>
</cp:coreProperties>
</file>