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52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CFEF-1123-4BAD-920C-95A6837CCB8C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DB4F-F93C-4185-8884-0FD649980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95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CFEF-1123-4BAD-920C-95A6837CCB8C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DB4F-F93C-4185-8884-0FD649980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2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CFEF-1123-4BAD-920C-95A6837CCB8C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DB4F-F93C-4185-8884-0FD649980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07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CFEF-1123-4BAD-920C-95A6837CCB8C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DB4F-F93C-4185-8884-0FD649980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32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CFEF-1123-4BAD-920C-95A6837CCB8C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DB4F-F93C-4185-8884-0FD649980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72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CFEF-1123-4BAD-920C-95A6837CCB8C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DB4F-F93C-4185-8884-0FD649980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20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CFEF-1123-4BAD-920C-95A6837CCB8C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DB4F-F93C-4185-8884-0FD649980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6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CFEF-1123-4BAD-920C-95A6837CCB8C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DB4F-F93C-4185-8884-0FD649980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8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CFEF-1123-4BAD-920C-95A6837CCB8C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DB4F-F93C-4185-8884-0FD649980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61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CFEF-1123-4BAD-920C-95A6837CCB8C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DB4F-F93C-4185-8884-0FD649980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09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CFEF-1123-4BAD-920C-95A6837CCB8C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DB4F-F93C-4185-8884-0FD649980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5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7CFEF-1123-4BAD-920C-95A6837CCB8C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3DB4F-F93C-4185-8884-0FD649980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20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The emergence of perovskite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 smtClean="0"/>
              <a:t>Mixed organic-inorganic </a:t>
            </a:r>
            <a:r>
              <a:rPr lang="en-US" altLang="ko-KR" sz="1500" dirty="0" err="1" smtClean="0"/>
              <a:t>hallide</a:t>
            </a:r>
            <a:r>
              <a:rPr lang="en-US" altLang="ko-KR" sz="1500" dirty="0" smtClean="0"/>
              <a:t> perovskite- easy fabrication / strong solar absorption / </a:t>
            </a:r>
          </a:p>
          <a:p>
            <a:pPr marL="0" indent="0">
              <a:buNone/>
            </a:pPr>
            <a:r>
              <a:rPr lang="en-US" altLang="ko-KR" sz="1500" dirty="0" smtClean="0"/>
              <a:t>Low non-radiative carrier recombination rate(</a:t>
            </a:r>
            <a:r>
              <a:rPr lang="ko-KR" altLang="en-US" sz="1500" dirty="0" smtClean="0"/>
              <a:t>옛날에 찾았던 기억으론 전자가 </a:t>
            </a:r>
            <a:r>
              <a:rPr lang="ko-KR" altLang="en-US" sz="1500" dirty="0" err="1" smtClean="0"/>
              <a:t>양공과</a:t>
            </a:r>
            <a:r>
              <a:rPr lang="ko-KR" altLang="en-US" sz="1500" dirty="0" smtClean="0"/>
              <a:t> 다시 합쳐지는 비율</a:t>
            </a:r>
            <a:r>
              <a:rPr lang="en-US" altLang="ko-KR" sz="1500" dirty="0" smtClean="0"/>
              <a:t>)</a:t>
            </a:r>
          </a:p>
          <a:p>
            <a:pPr marL="0" indent="0">
              <a:buNone/>
            </a:pPr>
            <a:r>
              <a:rPr lang="ko-KR" altLang="en-US" sz="1500" dirty="0" smtClean="0"/>
              <a:t>단점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납이 주성분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수분과 </a:t>
            </a:r>
            <a:r>
              <a:rPr lang="en-US" altLang="ko-KR" sz="1500" dirty="0" smtClean="0"/>
              <a:t>UV</a:t>
            </a:r>
            <a:r>
              <a:rPr lang="ko-KR" altLang="en-US" sz="1500" dirty="0" smtClean="0"/>
              <a:t>를 만나면 </a:t>
            </a:r>
            <a:r>
              <a:rPr lang="en-US" altLang="ko-KR" sz="1500" dirty="0" smtClean="0"/>
              <a:t>degradation</a:t>
            </a:r>
          </a:p>
          <a:p>
            <a:pPr marL="0" indent="0">
              <a:buNone/>
            </a:pPr>
            <a:r>
              <a:rPr lang="en-US" altLang="ko-KR" sz="1500" dirty="0" smtClean="0"/>
              <a:t>ABX3(A,B</a:t>
            </a:r>
            <a:r>
              <a:rPr lang="ko-KR" altLang="en-US" sz="1500" dirty="0" smtClean="0"/>
              <a:t>는 양이온</a:t>
            </a:r>
            <a:r>
              <a:rPr lang="en-US" altLang="ko-KR" sz="1500" dirty="0" smtClean="0"/>
              <a:t>, A&gt;B,) tolerance factor t / octahedral factor u</a:t>
            </a:r>
          </a:p>
          <a:p>
            <a:pPr marL="0" indent="0">
              <a:buNone/>
            </a:pPr>
            <a:r>
              <a:rPr lang="fr-FR" altLang="ko-KR" sz="1500" dirty="0" smtClean="0"/>
              <a:t>(t = (RA + RX)/ {√2(RB + RX)/ u= RB/RX</a:t>
            </a:r>
          </a:p>
          <a:p>
            <a:pPr marL="0" indent="0">
              <a:buNone/>
            </a:pPr>
            <a:r>
              <a:rPr lang="fr-FR" altLang="ko-KR" sz="1500" dirty="0" smtClean="0"/>
              <a:t>A</a:t>
            </a:r>
            <a:r>
              <a:rPr lang="ko-KR" altLang="en-US" sz="1500" dirty="0" smtClean="0"/>
              <a:t>는 유기물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메틸</a:t>
            </a:r>
            <a:r>
              <a:rPr lang="ko-KR" altLang="en-US" sz="1500" dirty="0" smtClean="0"/>
              <a:t> 암모늄 </a:t>
            </a:r>
            <a:r>
              <a:rPr lang="en-US" altLang="ko-KR" sz="1500" dirty="0" smtClean="0"/>
              <a:t> RA = 0.18 nm </a:t>
            </a:r>
            <a:r>
              <a:rPr lang="ko-KR" altLang="en-US" sz="1500" dirty="0" smtClean="0"/>
              <a:t>이외에도 에틸암모늄 </a:t>
            </a:r>
            <a:r>
              <a:rPr lang="ko-KR" altLang="en-US" sz="1500" dirty="0" err="1" smtClean="0"/>
              <a:t>포르미디늄등도</a:t>
            </a:r>
            <a:r>
              <a:rPr lang="ko-KR" altLang="en-US" sz="1500" dirty="0" smtClean="0"/>
              <a:t> 이용됨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X</a:t>
            </a:r>
            <a:r>
              <a:rPr lang="ko-KR" altLang="en-US" sz="1500" dirty="0" smtClean="0"/>
              <a:t>는 </a:t>
            </a:r>
            <a:r>
              <a:rPr lang="en-US" altLang="ko-KR" sz="1500" dirty="0" err="1" smtClean="0"/>
              <a:t>hallide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I,Br,Cl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B</a:t>
            </a:r>
            <a:r>
              <a:rPr lang="ko-KR" altLang="en-US" sz="1500" dirty="0" smtClean="0"/>
              <a:t>는 </a:t>
            </a:r>
            <a:r>
              <a:rPr lang="en-US" altLang="ko-KR" sz="1500" dirty="0" err="1" smtClean="0"/>
              <a:t>Pb,Sn</a:t>
            </a:r>
            <a:r>
              <a:rPr lang="en-US" altLang="ko-KR" sz="1500" dirty="0" smtClean="0"/>
              <a:t>   Sn</a:t>
            </a:r>
            <a:r>
              <a:rPr lang="ko-KR" altLang="en-US" sz="1500" dirty="0" smtClean="0"/>
              <a:t>이 더 이상적인 </a:t>
            </a:r>
            <a:r>
              <a:rPr lang="ko-KR" altLang="en-US" sz="1500" dirty="0" err="1" smtClean="0"/>
              <a:t>밴드갭에</a:t>
            </a:r>
            <a:r>
              <a:rPr lang="ko-KR" altLang="en-US" sz="1500" dirty="0" smtClean="0"/>
              <a:t> 가깝지만 안정성문제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9348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지금까지의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 err="1" smtClean="0"/>
              <a:t>Miyasaka</a:t>
            </a:r>
            <a:r>
              <a:rPr lang="en-US" altLang="ko-KR" sz="1500" dirty="0" smtClean="0"/>
              <a:t> CH3NH3PbBr3 2.2%</a:t>
            </a:r>
            <a:r>
              <a:rPr lang="en-US" altLang="ko-KR" sz="1500" dirty="0" smtClean="0">
                <a:sym typeface="Wingdings" panose="05000000000000000000" pitchFamily="2" charset="2"/>
              </a:rPr>
              <a:t></a:t>
            </a:r>
            <a:r>
              <a:rPr lang="ko-KR" altLang="en-US" sz="1500" dirty="0" smtClean="0">
                <a:sym typeface="Wingdings" panose="05000000000000000000" pitchFamily="2" charset="2"/>
              </a:rPr>
              <a:t>아이오인으로 바꿔서 </a:t>
            </a:r>
            <a:r>
              <a:rPr lang="en-US" altLang="ko-KR" sz="1500" dirty="0" smtClean="0">
                <a:sym typeface="Wingdings" panose="05000000000000000000" pitchFamily="2" charset="2"/>
              </a:rPr>
              <a:t>3.8% / lithium halide</a:t>
            </a:r>
            <a:r>
              <a:rPr lang="ko-KR" altLang="en-US" sz="1500" dirty="0" smtClean="0">
                <a:sym typeface="Wingdings" panose="05000000000000000000" pitchFamily="2" charset="2"/>
              </a:rPr>
              <a:t>을 이용한 고체 </a:t>
            </a:r>
            <a:r>
              <a:rPr lang="en-US" altLang="ko-KR" sz="1500" dirty="0" smtClean="0">
                <a:sym typeface="Wingdings" panose="05000000000000000000" pitchFamily="2" charset="2"/>
              </a:rPr>
              <a:t>HTM(hole transporting medium) </a:t>
            </a:r>
          </a:p>
          <a:p>
            <a:r>
              <a:rPr lang="en-US" altLang="ko-KR" sz="1500" dirty="0" smtClean="0"/>
              <a:t>Park </a:t>
            </a:r>
            <a:r>
              <a:rPr lang="ko-KR" altLang="en-US" sz="1500" dirty="0" smtClean="0"/>
              <a:t>표면을 </a:t>
            </a:r>
            <a:r>
              <a:rPr lang="en-US" altLang="ko-KR" sz="1500" dirty="0" smtClean="0"/>
              <a:t>TiO2</a:t>
            </a:r>
            <a:r>
              <a:rPr lang="ko-KR" altLang="en-US" sz="1500" dirty="0" smtClean="0"/>
              <a:t>로 처리 </a:t>
            </a:r>
            <a:r>
              <a:rPr lang="en-US" altLang="ko-KR" sz="1500" dirty="0" smtClean="0"/>
              <a:t>6.5% / </a:t>
            </a:r>
            <a:r>
              <a:rPr lang="ko-KR" altLang="en-US" sz="1500" dirty="0" smtClean="0"/>
              <a:t>흡수력이 좋아짐 </a:t>
            </a:r>
            <a:r>
              <a:rPr lang="en-US" altLang="ko-KR" sz="1500" dirty="0" smtClean="0"/>
              <a:t>/ </a:t>
            </a:r>
            <a:r>
              <a:rPr lang="ko-KR" altLang="en-US" sz="1500" dirty="0" smtClean="0"/>
              <a:t>전해질 용액에 녹음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여전히 안정성 문제</a:t>
            </a:r>
            <a:r>
              <a:rPr lang="en-US" altLang="ko-KR" sz="1500" dirty="0" smtClean="0"/>
              <a:t>)</a:t>
            </a:r>
          </a:p>
          <a:p>
            <a:r>
              <a:rPr lang="en-US" altLang="ko-KR" sz="1500" dirty="0" err="1" smtClean="0"/>
              <a:t>Park&amp;Gratzel</a:t>
            </a:r>
            <a:r>
              <a:rPr lang="en-US" altLang="ko-KR" sz="1500" dirty="0"/>
              <a:t> </a:t>
            </a:r>
            <a:r>
              <a:rPr lang="en-US" altLang="ko-KR" sz="1500" dirty="0" err="1" smtClean="0"/>
              <a:t>spiro-MeOTAD</a:t>
            </a:r>
            <a:r>
              <a:rPr lang="en-US" altLang="ko-KR" sz="1500" dirty="0" smtClean="0"/>
              <a:t> HTM </a:t>
            </a:r>
            <a:r>
              <a:rPr lang="ko-KR" altLang="en-US" sz="1500" dirty="0" smtClean="0"/>
              <a:t>원래 </a:t>
            </a:r>
            <a:r>
              <a:rPr lang="en-US" altLang="ko-KR" sz="1500" dirty="0" smtClean="0"/>
              <a:t>LED</a:t>
            </a:r>
            <a:r>
              <a:rPr lang="ko-KR" altLang="en-US" sz="1500" dirty="0" smtClean="0"/>
              <a:t>에 쓰이는 거지만 사용 </a:t>
            </a:r>
            <a:r>
              <a:rPr lang="en-US" altLang="ko-KR" sz="1500" dirty="0" smtClean="0"/>
              <a:t>/ </a:t>
            </a:r>
            <a:r>
              <a:rPr lang="ko-KR" altLang="en-US" sz="1500" dirty="0" smtClean="0"/>
              <a:t>유기용매에 </a:t>
            </a:r>
            <a:r>
              <a:rPr lang="ko-KR" altLang="en-US" sz="1500" dirty="0" err="1" smtClean="0"/>
              <a:t>녹인후</a:t>
            </a:r>
            <a:r>
              <a:rPr lang="ko-KR" altLang="en-US" sz="1500" dirty="0" smtClean="0"/>
              <a:t> 용매를 날려보내면 용매가 표면의 </a:t>
            </a:r>
            <a:r>
              <a:rPr lang="en-US" altLang="ko-KR" sz="1500" dirty="0" smtClean="0"/>
              <a:t>TiO2</a:t>
            </a:r>
            <a:r>
              <a:rPr lang="ko-KR" altLang="en-US" sz="1500" dirty="0" smtClean="0"/>
              <a:t>를 뚫고 증발됨</a:t>
            </a:r>
            <a:r>
              <a:rPr lang="en-US" altLang="ko-KR" sz="1500" dirty="0" smtClean="0"/>
              <a:t>.  </a:t>
            </a:r>
          </a:p>
          <a:p>
            <a:r>
              <a:rPr lang="en-US" altLang="ko-KR" sz="1500" dirty="0" err="1" smtClean="0"/>
              <a:t>Sanith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spiro-MeOTAD</a:t>
            </a:r>
            <a:r>
              <a:rPr lang="ko-KR" altLang="en-US" sz="1500" dirty="0" smtClean="0"/>
              <a:t>를 이용</a:t>
            </a:r>
            <a:r>
              <a:rPr lang="en-US" altLang="ko-KR" sz="1500" dirty="0" smtClean="0"/>
              <a:t>. I-Cl mixing / TiO2</a:t>
            </a:r>
            <a:r>
              <a:rPr lang="ko-KR" altLang="en-US" sz="1500" dirty="0" smtClean="0"/>
              <a:t>를 </a:t>
            </a:r>
            <a:r>
              <a:rPr lang="en-US" altLang="ko-KR" sz="1500" dirty="0" smtClean="0"/>
              <a:t>Al2O3</a:t>
            </a:r>
            <a:r>
              <a:rPr lang="ko-KR" altLang="en-US" sz="1500" dirty="0" smtClean="0"/>
              <a:t>로 대체 </a:t>
            </a:r>
            <a:r>
              <a:rPr lang="en-US" altLang="ko-KR" sz="1500" dirty="0" smtClean="0"/>
              <a:t>/ TiO2</a:t>
            </a:r>
            <a:r>
              <a:rPr lang="ko-KR" altLang="en-US" sz="1500" dirty="0" smtClean="0"/>
              <a:t>를 표면에 </a:t>
            </a:r>
            <a:r>
              <a:rPr lang="ko-KR" altLang="en-US" sz="1500" dirty="0" err="1" smtClean="0"/>
              <a:t>붙일때</a:t>
            </a:r>
            <a:r>
              <a:rPr lang="ko-KR" altLang="en-US" sz="1500" dirty="0" smtClean="0"/>
              <a:t> 얇은 </a:t>
            </a:r>
            <a:r>
              <a:rPr lang="ko-KR" altLang="en-US" sz="1500" dirty="0" err="1" smtClean="0"/>
              <a:t>페로브층을</a:t>
            </a:r>
            <a:r>
              <a:rPr lang="ko-KR" altLang="en-US" sz="1500" dirty="0" smtClean="0"/>
              <a:t> 더하여 </a:t>
            </a:r>
            <a:r>
              <a:rPr lang="en-US" altLang="ko-KR" sz="1500" dirty="0" smtClean="0"/>
              <a:t>ETA(extremely thin absorber) cell</a:t>
            </a:r>
            <a:r>
              <a:rPr lang="ko-KR" altLang="en-US" sz="1500" dirty="0" smtClean="0"/>
              <a:t>를 </a:t>
            </a:r>
            <a:r>
              <a:rPr lang="ko-KR" altLang="en-US" sz="1500" dirty="0" err="1" smtClean="0"/>
              <a:t>만듬</a:t>
            </a:r>
            <a:r>
              <a:rPr lang="en-US" altLang="ko-KR" sz="1500" dirty="0" smtClean="0">
                <a:sym typeface="Wingdings" panose="05000000000000000000" pitchFamily="2" charset="2"/>
              </a:rPr>
              <a:t> </a:t>
            </a:r>
            <a:r>
              <a:rPr lang="ko-KR" altLang="en-US" sz="1500" dirty="0" smtClean="0">
                <a:sym typeface="Wingdings" panose="05000000000000000000" pitchFamily="2" charset="2"/>
              </a:rPr>
              <a:t>분야 개척</a:t>
            </a:r>
            <a:endParaRPr lang="en-US" altLang="ko-KR" sz="1500" dirty="0" smtClean="0"/>
          </a:p>
          <a:p>
            <a:r>
              <a:rPr lang="ko-KR" altLang="en-US" sz="1500" dirty="0" smtClean="0"/>
              <a:t>종합적으로 </a:t>
            </a:r>
            <a:r>
              <a:rPr lang="en-US" altLang="ko-KR" sz="1500" dirty="0" smtClean="0"/>
              <a:t>12.0%</a:t>
            </a:r>
            <a:r>
              <a:rPr lang="ko-KR" altLang="en-US" sz="1500" dirty="0" smtClean="0"/>
              <a:t>까지 도달</a:t>
            </a:r>
            <a:endParaRPr lang="en-US" altLang="ko-KR" sz="1500" dirty="0" smtClean="0"/>
          </a:p>
          <a:p>
            <a:r>
              <a:rPr lang="en-US" altLang="ko-KR" sz="1500" dirty="0" smtClean="0"/>
              <a:t>Br </a:t>
            </a:r>
            <a:r>
              <a:rPr lang="ko-KR" altLang="en-US" sz="1500" dirty="0" smtClean="0"/>
              <a:t>함량이 낮으면 초기 효율은 높지만 곧 </a:t>
            </a:r>
            <a:r>
              <a:rPr lang="en-US" altLang="ko-KR" sz="1500" dirty="0" smtClean="0"/>
              <a:t>degrade Br </a:t>
            </a:r>
            <a:r>
              <a:rPr lang="ko-KR" altLang="en-US" sz="1500" dirty="0" smtClean="0"/>
              <a:t>함량이 </a:t>
            </a:r>
            <a:r>
              <a:rPr lang="ko-KR" altLang="en-US" sz="1500" dirty="0" err="1" smtClean="0"/>
              <a:t>높은것이</a:t>
            </a:r>
            <a:r>
              <a:rPr lang="ko-KR" altLang="en-US" sz="1500" dirty="0" smtClean="0"/>
              <a:t> 더 안정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 smtClean="0"/>
              <a:t>16.2% I-Br mixing / poly-</a:t>
            </a:r>
            <a:r>
              <a:rPr lang="en-US" altLang="ko-KR" sz="1500" dirty="0" err="1" smtClean="0"/>
              <a:t>triarylamine</a:t>
            </a:r>
            <a:r>
              <a:rPr lang="en-US" altLang="ko-KR" sz="1500" dirty="0" smtClean="0"/>
              <a:t> HTM / TiO2</a:t>
            </a:r>
            <a:r>
              <a:rPr lang="ko-KR" altLang="en-US" sz="1500" dirty="0" smtClean="0"/>
              <a:t>와 </a:t>
            </a:r>
            <a:r>
              <a:rPr lang="en-US" altLang="ko-KR" sz="1500" dirty="0" smtClean="0"/>
              <a:t>perovskite</a:t>
            </a:r>
            <a:r>
              <a:rPr lang="ko-KR" altLang="en-US" sz="1500" dirty="0" smtClean="0"/>
              <a:t>층의 </a:t>
            </a:r>
            <a:r>
              <a:rPr lang="ko-KR" altLang="en-US" sz="1500" dirty="0" err="1" smtClean="0"/>
              <a:t>두께비를</a:t>
            </a:r>
            <a:r>
              <a:rPr lang="ko-KR" altLang="en-US" sz="1500" dirty="0" smtClean="0"/>
              <a:t> 적절히 조절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71308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 smtClean="0"/>
              <a:t>ETM-FTO(F-doped tin oxide) </a:t>
            </a:r>
            <a:r>
              <a:rPr lang="en-US" altLang="ko-KR" sz="1500" smtClean="0"/>
              <a:t>/ 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10119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61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186</Words>
  <Application>Microsoft Office PowerPoint</Application>
  <PresentationFormat>화면 슬라이드 쇼(4:3)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The emergence of perovskite</vt:lpstr>
      <vt:lpstr>지금까지의 결과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emergence of perovskite</dc:title>
  <dc:creator>SAMSUNG</dc:creator>
  <cp:lastModifiedBy>SAMSUNG</cp:lastModifiedBy>
  <cp:revision>6</cp:revision>
  <dcterms:created xsi:type="dcterms:W3CDTF">2018-09-26T13:19:36Z</dcterms:created>
  <dcterms:modified xsi:type="dcterms:W3CDTF">2018-09-27T01:19:17Z</dcterms:modified>
</cp:coreProperties>
</file>