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0"/>
  </p:normalViewPr>
  <p:slideViewPr>
    <p:cSldViewPr snapToGrid="0" snapToObjects="1">
      <p:cViewPr varScale="1">
        <p:scale>
          <a:sx n="101" d="100"/>
          <a:sy n="101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3C09E-4E73-484C-B57B-580D832B2BE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61782-0693-314A-936D-EAC46277B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5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61782-0693-314A-936D-EAC46277B5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3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87B9-1CC6-0546-A58A-58DE937E169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D97A9FD-5D22-AF46-B6E2-CC77F100AF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96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87B9-1CC6-0546-A58A-58DE937E169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9FD-5D22-AF46-B6E2-CC77F100AFE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52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87B9-1CC6-0546-A58A-58DE937E169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9FD-5D22-AF46-B6E2-CC77F100AF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21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87B9-1CC6-0546-A58A-58DE937E169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9FD-5D22-AF46-B6E2-CC77F100AFE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31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87B9-1CC6-0546-A58A-58DE937E169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9FD-5D22-AF46-B6E2-CC77F100AF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46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87B9-1CC6-0546-A58A-58DE937E169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9FD-5D22-AF46-B6E2-CC77F100AFE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25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87B9-1CC6-0546-A58A-58DE937E169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9FD-5D22-AF46-B6E2-CC77F100AFE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87B9-1CC6-0546-A58A-58DE937E169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9FD-5D22-AF46-B6E2-CC77F100AFE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5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87B9-1CC6-0546-A58A-58DE937E169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9FD-5D22-AF46-B6E2-CC77F100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6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87B9-1CC6-0546-A58A-58DE937E169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9FD-5D22-AF46-B6E2-CC77F100AFE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02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09887B9-1CC6-0546-A58A-58DE937E169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9FD-5D22-AF46-B6E2-CC77F100AFE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51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887B9-1CC6-0546-A58A-58DE937E169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D97A9FD-5D22-AF46-B6E2-CC77F100AFE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13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tar80ep/BuilderSession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jjacksa@amazon.co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8303-C8F6-4347-872E-1052E9514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Builder Session:</a:t>
            </a:r>
            <a:br>
              <a:rPr lang="en-US" sz="4400" dirty="0"/>
            </a:br>
            <a:r>
              <a:rPr lang="en-US" sz="2400" dirty="0"/>
              <a:t>Enhanced Developer Operations With Container Insights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19808-B3D1-9B42-A1A1-028E53721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Builder </a:t>
            </a:r>
            <a:r>
              <a:rPr lang="en-US" dirty="0" err="1"/>
              <a:t>SessioN</a:t>
            </a:r>
            <a:endParaRPr lang="en-US" dirty="0"/>
          </a:p>
          <a:p>
            <a:r>
              <a:rPr lang="en-US" sz="1200" dirty="0"/>
              <a:t>John Jackson (ECS Developer)</a:t>
            </a:r>
          </a:p>
        </p:txBody>
      </p:sp>
    </p:spTree>
    <p:extLst>
      <p:ext uri="{BB962C8B-B14F-4D97-AF65-F5344CB8AC3E}">
        <p14:creationId xmlns:p14="http://schemas.microsoft.com/office/powerpoint/2010/main" val="313245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93E1-FA6E-A94E-A693-6426591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5FB8-F7A6-F543-8C7E-850F287D3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Elastic Container Service (ECS)?</a:t>
            </a:r>
          </a:p>
          <a:p>
            <a:r>
              <a:rPr lang="en-US" dirty="0"/>
              <a:t>What is Container Insights?</a:t>
            </a:r>
          </a:p>
          <a:p>
            <a:r>
              <a:rPr lang="en-US" dirty="0"/>
              <a:t>What Metrics do we provide?</a:t>
            </a:r>
          </a:p>
          <a:p>
            <a:r>
              <a:rPr lang="en-US" dirty="0"/>
              <a:t>How do Metrics get propagated to CloudWatch?</a:t>
            </a:r>
          </a:p>
          <a:p>
            <a:r>
              <a:rPr lang="en-US" dirty="0"/>
              <a:t>What can we do with these Metrics?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3583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4460-7B96-044A-AD2B-C2F6B30B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Container Service (ECS)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0374A-C157-4A48-B102-CA5740856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948064"/>
          </a:xfrm>
        </p:spPr>
        <p:txBody>
          <a:bodyPr>
            <a:noAutofit/>
          </a:bodyPr>
          <a:lstStyle/>
          <a:p>
            <a:r>
              <a:rPr lang="en-US" sz="1600" dirty="0"/>
              <a:t>Highly scalable and performance-optimized container orchestration service that supports Docker container workloads.</a:t>
            </a:r>
          </a:p>
          <a:p>
            <a:r>
              <a:rPr lang="en-US" sz="1600" dirty="0"/>
              <a:t>Provides a variety of resource constructs to make this process simple and maintainable.</a:t>
            </a:r>
          </a:p>
          <a:p>
            <a:r>
              <a:rPr lang="en-US" sz="1600" dirty="0"/>
              <a:t>Containers can be launched on </a:t>
            </a:r>
            <a:r>
              <a:rPr lang="en-US" sz="1600" b="1" dirty="0" err="1"/>
              <a:t>Fargate</a:t>
            </a:r>
            <a:r>
              <a:rPr lang="en-US" sz="1600" dirty="0"/>
              <a:t> to remove the burden of managing infrastructure through </a:t>
            </a:r>
            <a:r>
              <a:rPr lang="en-US" sz="1600" dirty="0">
                <a:solidFill>
                  <a:schemeClr val="accent1"/>
                </a:solidFill>
              </a:rPr>
              <a:t>serverless</a:t>
            </a:r>
            <a:r>
              <a:rPr lang="en-US" sz="1600" dirty="0"/>
              <a:t> containers.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696B0D-3190-E740-8CD1-8C65901FD9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03444" y="2017713"/>
            <a:ext cx="3065137" cy="3441700"/>
          </a:xfrm>
        </p:spPr>
      </p:pic>
    </p:spTree>
    <p:extLst>
      <p:ext uri="{BB962C8B-B14F-4D97-AF65-F5344CB8AC3E}">
        <p14:creationId xmlns:p14="http://schemas.microsoft.com/office/powerpoint/2010/main" val="13397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4460-7B96-044A-AD2B-C2F6B30B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Container Service (ECS)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0374A-C157-4A48-B102-CA5740856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5020975" cy="3948064"/>
          </a:xfrm>
        </p:spPr>
        <p:txBody>
          <a:bodyPr>
            <a:noAutofit/>
          </a:bodyPr>
          <a:lstStyle/>
          <a:p>
            <a:r>
              <a:rPr lang="en-US" sz="1600" b="1" dirty="0"/>
              <a:t>Task: </a:t>
            </a:r>
            <a:r>
              <a:rPr lang="en-US" sz="1600" dirty="0"/>
              <a:t>Basic primitive comprised of several related containers running together on the same infrastructure.</a:t>
            </a:r>
          </a:p>
          <a:p>
            <a:r>
              <a:rPr lang="en-US" sz="1600" b="1" dirty="0"/>
              <a:t>Task Definition: </a:t>
            </a:r>
            <a:r>
              <a:rPr lang="en-US" sz="1600" dirty="0"/>
              <a:t>The configuration for launching a Task on targeted infrastructure.</a:t>
            </a:r>
          </a:p>
          <a:p>
            <a:r>
              <a:rPr lang="en-US" sz="1600" b="1" dirty="0"/>
              <a:t>Service: </a:t>
            </a:r>
            <a:r>
              <a:rPr lang="en-US" sz="1600" dirty="0"/>
              <a:t>A configuration defining how ECS can schedule and maintain tasks on targeted infrastructure.</a:t>
            </a:r>
          </a:p>
          <a:p>
            <a:r>
              <a:rPr lang="en-US" sz="1600" b="1" dirty="0"/>
              <a:t>Cluster: </a:t>
            </a:r>
            <a:r>
              <a:rPr lang="en-US" sz="1600" dirty="0"/>
              <a:t>A logical grouping of Tasks, Services and EC2 instances to use as target infrastructure. </a:t>
            </a:r>
          </a:p>
          <a:p>
            <a:r>
              <a:rPr lang="en-US" sz="1600" b="1" dirty="0"/>
              <a:t>ECS Agent:  </a:t>
            </a:r>
            <a:r>
              <a:rPr lang="en-US" sz="1600" dirty="0"/>
              <a:t>A container run on your infrastructure to communicate with ECS and manage your containers.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696B0D-3190-E740-8CD1-8C65901FD9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03444" y="2017713"/>
            <a:ext cx="3065137" cy="3441700"/>
          </a:xfrm>
        </p:spPr>
      </p:pic>
    </p:spTree>
    <p:extLst>
      <p:ext uri="{BB962C8B-B14F-4D97-AF65-F5344CB8AC3E}">
        <p14:creationId xmlns:p14="http://schemas.microsoft.com/office/powerpoint/2010/main" val="15933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9C01-70C9-ED44-B8DE-3600FCE9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4DD99-8E01-E444-AD69-7F974F9D5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Container Insights collects, aggregates, and summarizes metrics and logs from your containerized workloads.</a:t>
            </a:r>
          </a:p>
          <a:p>
            <a:r>
              <a:rPr lang="en-US" sz="1800" dirty="0"/>
              <a:t>Opt-in on a Cluster for all of the Tasks run in that Cluster.</a:t>
            </a:r>
          </a:p>
          <a:p>
            <a:r>
              <a:rPr lang="en-US" sz="1800" dirty="0"/>
              <a:t>Provides </a:t>
            </a:r>
            <a:r>
              <a:rPr lang="en-US" sz="1800" dirty="0">
                <a:solidFill>
                  <a:schemeClr val="accent1"/>
                </a:solidFill>
              </a:rPr>
              <a:t>in-depth logging </a:t>
            </a:r>
            <a:r>
              <a:rPr lang="en-US" sz="1800" dirty="0"/>
              <a:t>of metric data for each Task and Container running in your Cluster.</a:t>
            </a:r>
          </a:p>
          <a:p>
            <a:r>
              <a:rPr lang="en-US" sz="1800" dirty="0"/>
              <a:t>Provides </a:t>
            </a:r>
            <a:r>
              <a:rPr lang="en-US" sz="1800" dirty="0">
                <a:solidFill>
                  <a:schemeClr val="accent1"/>
                </a:solidFill>
              </a:rPr>
              <a:t>live metrics </a:t>
            </a:r>
            <a:r>
              <a:rPr lang="en-US" sz="1800" dirty="0"/>
              <a:t>based on a number of the logs emitted in your Cluster.</a:t>
            </a:r>
          </a:p>
          <a:p>
            <a:r>
              <a:rPr lang="en-US" sz="1800" dirty="0"/>
              <a:t>Logs emitted by Container Insights can be further queried for post analysis and to set up </a:t>
            </a:r>
            <a:r>
              <a:rPr lang="en-US" sz="1800" dirty="0">
                <a:solidFill>
                  <a:schemeClr val="accent1"/>
                </a:solidFill>
              </a:rPr>
              <a:t>new tooling</a:t>
            </a:r>
            <a:r>
              <a:rPr lang="en-US" sz="1800" dirty="0"/>
              <a:t>.</a:t>
            </a:r>
          </a:p>
          <a:p>
            <a:r>
              <a:rPr lang="en-US" sz="1800" dirty="0"/>
              <a:t>This data is gathered from Docker Stats via the ECS Agent. Then, it is ingested, processed and published through ECS’s backend infrastructure providing a simple opt-in experience.</a:t>
            </a:r>
          </a:p>
        </p:txBody>
      </p:sp>
    </p:spTree>
    <p:extLst>
      <p:ext uri="{BB962C8B-B14F-4D97-AF65-F5344CB8AC3E}">
        <p14:creationId xmlns:p14="http://schemas.microsoft.com/office/powerpoint/2010/main" val="99535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E529-E89C-5842-9D5F-9E3B1984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- ECS and Container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3745-CC53-6A40-A1D2-997EF6FAB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9"/>
            <a:ext cx="4645152" cy="3800778"/>
          </a:xfrm>
        </p:spPr>
        <p:txBody>
          <a:bodyPr>
            <a:noAutofit/>
          </a:bodyPr>
          <a:lstStyle/>
          <a:p>
            <a:r>
              <a:rPr lang="en-US" sz="1800" dirty="0"/>
              <a:t>ECS </a:t>
            </a:r>
            <a:r>
              <a:rPr lang="en-US" sz="1200" dirty="0"/>
              <a:t>(Cluster and Service)</a:t>
            </a:r>
          </a:p>
          <a:p>
            <a:pPr lvl="1"/>
            <a:r>
              <a:rPr lang="en-US" sz="1600" dirty="0"/>
              <a:t>CPU and Memory Utilization Percentage</a:t>
            </a:r>
          </a:p>
          <a:p>
            <a:pPr lvl="1"/>
            <a:r>
              <a:rPr lang="en-US" sz="1600" dirty="0"/>
              <a:t>CPU, GPU and Memory Reservation Percentage</a:t>
            </a:r>
          </a:p>
          <a:p>
            <a:r>
              <a:rPr lang="en-US" sz="1800" dirty="0"/>
              <a:t>ECS/Container Insights </a:t>
            </a:r>
            <a:r>
              <a:rPr lang="en-US" sz="1200" dirty="0"/>
              <a:t>(Cluster, Service and Task Definition)</a:t>
            </a:r>
          </a:p>
          <a:p>
            <a:pPr lvl="1"/>
            <a:r>
              <a:rPr lang="en-US" sz="1600" dirty="0"/>
              <a:t>CPU and Memory Utilized Stats</a:t>
            </a:r>
          </a:p>
          <a:p>
            <a:pPr lvl="1"/>
            <a:r>
              <a:rPr lang="en-US" sz="1600" dirty="0"/>
              <a:t>CPU and Memory Reserved Stats</a:t>
            </a:r>
          </a:p>
          <a:p>
            <a:pPr lvl="1"/>
            <a:r>
              <a:rPr lang="en-US" sz="1600" dirty="0"/>
              <a:t>Storage and Network Stats</a:t>
            </a:r>
          </a:p>
          <a:p>
            <a:pPr lvl="1"/>
            <a:r>
              <a:rPr lang="en-US" sz="1600" dirty="0"/>
              <a:t>Service Metrics from </a:t>
            </a:r>
            <a:r>
              <a:rPr lang="en-US" sz="1600" dirty="0" err="1"/>
              <a:t>DescribeServices</a:t>
            </a:r>
            <a:endParaRPr lang="en-US" sz="1600" dirty="0"/>
          </a:p>
          <a:p>
            <a:pPr lvl="1"/>
            <a:r>
              <a:rPr lang="en-US" sz="1600" dirty="0"/>
              <a:t>Cluster Metrics from </a:t>
            </a:r>
            <a:r>
              <a:rPr lang="en-US" sz="1600" dirty="0" err="1"/>
              <a:t>DescribeClusters</a:t>
            </a:r>
            <a:endParaRPr lang="en-US" sz="1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909169-768B-E34A-9D0A-0F75339C67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45048" y="2152726"/>
            <a:ext cx="4846134" cy="3708027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FAE705-4C1A-6E4F-91D1-8890FD4E51C1}"/>
              </a:ext>
            </a:extLst>
          </p:cNvPr>
          <p:cNvSpPr/>
          <p:nvPr/>
        </p:nvSpPr>
        <p:spPr>
          <a:xfrm>
            <a:off x="7456348" y="3369167"/>
            <a:ext cx="2209290" cy="8807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Reserved,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Not Utilized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893F78-B31F-6347-B490-9E9F107FE1A0}"/>
              </a:ext>
            </a:extLst>
          </p:cNvPr>
          <p:cNvSpPr/>
          <p:nvPr/>
        </p:nvSpPr>
        <p:spPr>
          <a:xfrm>
            <a:off x="7456348" y="4246840"/>
            <a:ext cx="2209290" cy="12150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Reserved,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Utilized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596DF-2B8C-5C42-A1CB-38034F209A68}"/>
              </a:ext>
            </a:extLst>
          </p:cNvPr>
          <p:cNvSpPr/>
          <p:nvPr/>
        </p:nvSpPr>
        <p:spPr>
          <a:xfrm>
            <a:off x="7456348" y="2145894"/>
            <a:ext cx="2209290" cy="12232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Reserved,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Not Utilized</a:t>
            </a:r>
          </a:p>
        </p:txBody>
      </p:sp>
    </p:spTree>
    <p:extLst>
      <p:ext uri="{BB962C8B-B14F-4D97-AF65-F5344CB8AC3E}">
        <p14:creationId xmlns:p14="http://schemas.microsoft.com/office/powerpoint/2010/main" val="90308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553C-10EE-9B4A-83C1-1B0C884C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Enhancing Developer Operations?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D86B6-1540-154C-9716-91F84C379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08198"/>
          </a:xfrm>
        </p:spPr>
        <p:txBody>
          <a:bodyPr>
            <a:noAutofit/>
          </a:bodyPr>
          <a:lstStyle/>
          <a:p>
            <a:r>
              <a:rPr lang="en-US" sz="1800" dirty="0"/>
              <a:t>Container Insights provides a variety of new data to analyze performance trends and implement new tooling which can enable automation of developer workflows.</a:t>
            </a:r>
          </a:p>
          <a:p>
            <a:r>
              <a:rPr lang="en-US" sz="1800" dirty="0"/>
              <a:t>What is possible with Container Insights?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Dive deep into your infrastructure </a:t>
            </a:r>
            <a:r>
              <a:rPr lang="en-US" sz="1600" dirty="0"/>
              <a:t>through detailed structured logs and metrics.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Alarm and scale automatically </a:t>
            </a:r>
            <a:r>
              <a:rPr lang="en-US" sz="1600" dirty="0"/>
              <a:t>on new data points like network utilization, storage utilization, service state and cluster state.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Reduce risk </a:t>
            </a:r>
            <a:r>
              <a:rPr lang="en-US" sz="1600" dirty="0"/>
              <a:t>by implementing tooling to respond to unexpected performance changes.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Save money </a:t>
            </a:r>
            <a:r>
              <a:rPr lang="en-US" sz="1600" dirty="0"/>
              <a:t>by implementing tooling to determine the right size for tasks.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Reduce operations effort and response time </a:t>
            </a:r>
            <a:r>
              <a:rPr lang="en-US" sz="1600" dirty="0"/>
              <a:t>by implementing tooling to resize your </a:t>
            </a:r>
            <a:r>
              <a:rPr lang="en-US" sz="1600" dirty="0" err="1"/>
              <a:t>TaskDefinition</a:t>
            </a:r>
            <a:r>
              <a:rPr lang="en-US" sz="1600" dirty="0"/>
              <a:t> on-demand.</a:t>
            </a:r>
          </a:p>
        </p:txBody>
      </p:sp>
    </p:spTree>
    <p:extLst>
      <p:ext uri="{BB962C8B-B14F-4D97-AF65-F5344CB8AC3E}">
        <p14:creationId xmlns:p14="http://schemas.microsoft.com/office/powerpoint/2010/main" val="210145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2961-82A2-9043-8F49-DF666792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Consumer Service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5415F-6D19-FC47-A14D-4C00B4A244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https://github.com/guitar80ep/BuilderSession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1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FFC2-A45E-074C-8D4E-96206F07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82C6A-03DE-424E-8098-3044C9061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questions? Contact </a:t>
            </a:r>
            <a:r>
              <a:rPr lang="en-US" dirty="0">
                <a:hlinkClick r:id="rId2"/>
              </a:rPr>
              <a:t>jjacksa@amazon.com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73979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{CF00C326-C1E8-1640-8A5E-B412303B4FAA}tf10001119</Template>
  <TotalTime>2738</TotalTime>
  <Words>504</Words>
  <Application>Microsoft Macintosh PowerPoint</Application>
  <PresentationFormat>Widescreen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Builder Session: Enhanced Developer Operations With Container Insights</vt:lpstr>
      <vt:lpstr>Agenda</vt:lpstr>
      <vt:lpstr>Elastic Container Service (ECS)</vt:lpstr>
      <vt:lpstr>Elastic Container Service (ECS)</vt:lpstr>
      <vt:lpstr>Container Insights</vt:lpstr>
      <vt:lpstr>Metrics - ECS and Container Insights</vt:lpstr>
      <vt:lpstr>Enhancing Developer Operations?</vt:lpstr>
      <vt:lpstr>Demo: Consumer Service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Builder Session: Enhanced Developer Operations With Container Insights</dc:title>
  <dc:creator>Microsoft Office User</dc:creator>
  <cp:lastModifiedBy>Microsoft Office User</cp:lastModifiedBy>
  <cp:revision>18</cp:revision>
  <dcterms:created xsi:type="dcterms:W3CDTF">2019-10-22T16:49:27Z</dcterms:created>
  <dcterms:modified xsi:type="dcterms:W3CDTF">2019-10-24T18:37:05Z</dcterms:modified>
</cp:coreProperties>
</file>