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embeddedFontLst>
    <p:embeddedFont>
      <p:font typeface="Bodoni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fPhU2CHtyBv/hLATOH71036v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09D5EE-D39C-4253-BFBD-FBFB681F88F4}">
  <a:tblStyle styleId="{DB09D5EE-D39C-4253-BFBD-FBFB681F88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odoni-bold.fntdata"/><Relationship Id="rId21" Type="http://schemas.openxmlformats.org/officeDocument/2006/relationships/font" Target="fonts/Bodoni-regular.fntdata"/><Relationship Id="rId24" Type="http://schemas.openxmlformats.org/officeDocument/2006/relationships/font" Target="fonts/Bodoni-boldItalic.fntdata"/><Relationship Id="rId23" Type="http://schemas.openxmlformats.org/officeDocument/2006/relationships/font" Target="fonts/Bodoni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Rubik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ba11fec60e969c39/UDD/Cursos/DeepLearning/MDS-Deep_Learning-Progra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logit(x)</a:t>
            </a:r>
          </a:p>
        </c:rich>
      </c:tx>
      <c:layout>
        <c:manualLayout>
          <c:xMode val="edge"/>
          <c:yMode val="edge"/>
          <c:x val="0.64521094918755528"/>
          <c:y val="0.21846725327124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4.6712135938599728E-2"/>
          <c:y val="4.427781240756281E-2"/>
          <c:w val="0.9223958880139983"/>
          <c:h val="0.831998760571595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Logistic!$B$1</c:f>
              <c:strCache>
                <c:ptCount val="1"/>
                <c:pt idx="0">
                  <c:v>logistic(x)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Logistic!$A$2:$A$12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Logistic!$B$2:$B$12</c:f>
              <c:numCache>
                <c:formatCode>General</c:formatCode>
                <c:ptCount val="11"/>
                <c:pt idx="0">
                  <c:v>6.6928509242848554E-3</c:v>
                </c:pt>
                <c:pt idx="1">
                  <c:v>1.7986209962091559E-2</c:v>
                </c:pt>
                <c:pt idx="2">
                  <c:v>4.7425873177566781E-2</c:v>
                </c:pt>
                <c:pt idx="3">
                  <c:v>0.11920292202211755</c:v>
                </c:pt>
                <c:pt idx="4">
                  <c:v>0.2689414213699951</c:v>
                </c:pt>
                <c:pt idx="5">
                  <c:v>0.5</c:v>
                </c:pt>
                <c:pt idx="6">
                  <c:v>0.7310585786300049</c:v>
                </c:pt>
                <c:pt idx="7">
                  <c:v>0.88079707797788231</c:v>
                </c:pt>
                <c:pt idx="8">
                  <c:v>0.95257412682243336</c:v>
                </c:pt>
                <c:pt idx="9">
                  <c:v>0.98201379003790845</c:v>
                </c:pt>
                <c:pt idx="10">
                  <c:v>0.99330714907571527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33-40FD-AF5B-142AC383D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300911"/>
        <c:axId val="1110302159"/>
      </c:scatterChart>
      <c:valAx>
        <c:axId val="111030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110302159"/>
        <c:crosses val="autoZero"/>
        <c:crossBetween val="midCat"/>
      </c:valAx>
      <c:valAx>
        <c:axId val="111030215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11030091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e7f6b7d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8e7f6b7dfc_0_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7f6b7df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8e7f6b7dfc_0_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7f6b7df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8e7f6b7dfc_0_1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e7f6b7df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8e7f6b7dfc_0_2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e7f6b7df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8e7f6b7dfc_0_3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e7f6b7df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8e7f6b7dfc_0_1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0" y="935302"/>
            <a:ext cx="9144000" cy="198966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282803" y="-1105756"/>
            <a:ext cx="4510298" cy="8492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5107913" y="1740033"/>
            <a:ext cx="4843198" cy="1971675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107413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291829" y="856034"/>
            <a:ext cx="4223021" cy="453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29150" y="856034"/>
            <a:ext cx="4223020" cy="453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0" y="15213"/>
            <a:ext cx="9144000" cy="77272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291829" y="833572"/>
            <a:ext cx="4206353" cy="496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24726"/>
              </a:buClr>
              <a:buSzPts val="2000"/>
              <a:buNone/>
              <a:defRPr sz="20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291829" y="1381126"/>
            <a:ext cx="4206353" cy="4014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4645818" y="831729"/>
            <a:ext cx="4206353" cy="496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24726"/>
              </a:buClr>
              <a:buSzPts val="2000"/>
              <a:buChar char="•"/>
              <a:defRPr sz="20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4629150" y="1381125"/>
            <a:ext cx="4223021" cy="4014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291829" y="5395516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541072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794771" y="541072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lonsoastroza@udd.c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chart" Target="../charts/chart1.xm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generated/sklearn.linear_model.LogisticRegression.html#sklearn.linear_model.LogisticRegre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32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monkeylearn.com/blog/what-is-a-classifier/#decision-tree" TargetMode="External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hyperlink" Target="https://monkeylearn.com/blog/what-is-a-classifier/#naive-bayes" TargetMode="External"/><Relationship Id="rId6" Type="http://schemas.openxmlformats.org/officeDocument/2006/relationships/hyperlink" Target="https://monkeylearn.com/blog/what-is-a-classifier/#knn" TargetMode="External"/><Relationship Id="rId7" Type="http://schemas.openxmlformats.org/officeDocument/2006/relationships/hyperlink" Target="https://monkeylearn.com/blog/what-is-a-classifier/#svm" TargetMode="External"/><Relationship Id="rId8" Type="http://schemas.openxmlformats.org/officeDocument/2006/relationships/hyperlink" Target="https://monkeylearn.com/blog/what-is-a-classifier/#an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935302"/>
            <a:ext cx="9144000" cy="198966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174625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45"/>
              <a:buFont typeface="Quattrocento Sans"/>
              <a:buNone/>
            </a:pPr>
            <a:r>
              <a:rPr lang="es-CL" sz="2645"/>
              <a:t>Introducción al Machine Learning</a:t>
            </a:r>
            <a:br>
              <a:rPr lang="es-CL" sz="2645"/>
            </a:br>
            <a:br>
              <a:rPr lang="es-CL" sz="2645"/>
            </a:br>
            <a:r>
              <a:rPr lang="es-CL" sz="2645"/>
              <a:t>Clase 02</a:t>
            </a:r>
            <a:br>
              <a:rPr lang="es-CL" sz="2645"/>
            </a:br>
            <a:br>
              <a:rPr lang="es-CL" sz="2645"/>
            </a:br>
            <a:r>
              <a:rPr lang="es-CL" sz="2645"/>
              <a:t>Regresiones Logísticas y Clasificadores</a:t>
            </a:r>
            <a:endParaRPr sz="2645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CL"/>
              <a:t>Alonso Astroza								Takeshi Asahi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CL">
                <a:uFill>
                  <a:noFill/>
                </a:uFill>
                <a:hlinkClick r:id="rId3"/>
              </a:rPr>
              <a:t>alonsoastroza@udd.cl</a:t>
            </a:r>
            <a:r>
              <a:rPr lang="es-CL"/>
              <a:t>							t.asahi@udd.cl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7f6b7dfc_0_0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Árbol de Decisión</a:t>
            </a:r>
            <a:endParaRPr/>
          </a:p>
        </p:txBody>
      </p:sp>
      <p:sp>
        <p:nvSpPr>
          <p:cNvPr id="191" name="Google Shape;191;g18e7f6b7dfc_0_0"/>
          <p:cNvSpPr txBox="1"/>
          <p:nvPr>
            <p:ph idx="1" type="body"/>
          </p:nvPr>
        </p:nvSpPr>
        <p:spPr>
          <a:xfrm>
            <a:off x="291829" y="856034"/>
            <a:ext cx="68910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Basado en scikit learn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Las condiciones if se aplican dependiendo de la rama</a:t>
            </a:r>
            <a:endParaRPr/>
          </a:p>
        </p:txBody>
      </p:sp>
      <p:pic>
        <p:nvPicPr>
          <p:cNvPr id="192" name="Google Shape;192;g18e7f6b7dfc_0_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009" y="1634059"/>
            <a:ext cx="6801300" cy="3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8e7f6b7dfc_0_0"/>
          <p:cNvSpPr/>
          <p:nvPr/>
        </p:nvSpPr>
        <p:spPr>
          <a:xfrm>
            <a:off x="3202997" y="2338640"/>
            <a:ext cx="1228800" cy="68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8e7f6b7dfc_0_0"/>
          <p:cNvSpPr/>
          <p:nvPr/>
        </p:nvSpPr>
        <p:spPr>
          <a:xfrm>
            <a:off x="1031009" y="3874672"/>
            <a:ext cx="1228800" cy="68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8e7f6b7dfc_0_0"/>
          <p:cNvSpPr/>
          <p:nvPr/>
        </p:nvSpPr>
        <p:spPr>
          <a:xfrm>
            <a:off x="6344957" y="3319738"/>
            <a:ext cx="1228800" cy="68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e7f6b7dfc_0_9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Árbol de Decisión</a:t>
            </a:r>
            <a:endParaRPr/>
          </a:p>
        </p:txBody>
      </p:sp>
      <p:sp>
        <p:nvSpPr>
          <p:cNvPr id="201" name="Google Shape;201;g18e7f6b7dfc_0_9"/>
          <p:cNvSpPr txBox="1"/>
          <p:nvPr>
            <p:ph idx="1" type="body"/>
          </p:nvPr>
        </p:nvSpPr>
        <p:spPr>
          <a:xfrm>
            <a:off x="291829" y="856034"/>
            <a:ext cx="42231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 sz="1800"/>
              <a:t>Visualización de solamente 2 variables de los datos</a:t>
            </a:r>
            <a:endParaRPr/>
          </a:p>
        </p:txBody>
      </p:sp>
      <p:pic>
        <p:nvPicPr>
          <p:cNvPr id="202" name="Google Shape;202;g18e7f6b7dfc_0_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542" y="1394412"/>
            <a:ext cx="5374500" cy="3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8e7f6b7dfc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8491" y="1099382"/>
            <a:ext cx="36000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8e7f6b7dfc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331" y="933422"/>
            <a:ext cx="36000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8e7f6b7dfc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2491" y="979502"/>
            <a:ext cx="3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8e7f6b7df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427" y="1005811"/>
            <a:ext cx="32194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8e7f6b7dfc_0_18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Naive Bayes</a:t>
            </a:r>
            <a:endParaRPr/>
          </a:p>
        </p:txBody>
      </p:sp>
      <p:sp>
        <p:nvSpPr>
          <p:cNvPr id="212" name="Google Shape;212;g18e7f6b7dfc_0_18"/>
          <p:cNvSpPr txBox="1"/>
          <p:nvPr>
            <p:ph idx="1" type="body"/>
          </p:nvPr>
        </p:nvSpPr>
        <p:spPr>
          <a:xfrm>
            <a:off x="291829" y="856034"/>
            <a:ext cx="48705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Al teorema de Bayes con muchas condiciones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Se agrega supuesto de </a:t>
            </a:r>
            <a:r>
              <a:rPr lang="es-CL">
                <a:highlight>
                  <a:srgbClr val="FFFF00"/>
                </a:highlight>
              </a:rPr>
              <a:t>independencia</a:t>
            </a:r>
            <a:endParaRPr/>
          </a:p>
        </p:txBody>
      </p:sp>
      <p:sp>
        <p:nvSpPr>
          <p:cNvPr id="213" name="Google Shape;213;g18e7f6b7dfc_0_18"/>
          <p:cNvSpPr txBox="1"/>
          <p:nvPr>
            <p:ph idx="2" type="body"/>
          </p:nvPr>
        </p:nvSpPr>
        <p:spPr>
          <a:xfrm>
            <a:off x="406131" y="2667901"/>
            <a:ext cx="77865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Adicionalmente asumiendo que la </a:t>
            </a:r>
            <a:r>
              <a:rPr lang="es-CL">
                <a:highlight>
                  <a:srgbClr val="FFFF00"/>
                </a:highlight>
              </a:rPr>
              <a:t>distribución es Gaussiana</a:t>
            </a:r>
            <a:r>
              <a:rPr lang="es-CL"/>
              <a:t> (o Normal) 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CL"/>
              <a:t>tiene forma de campana.</a:t>
            </a:r>
            <a:endParaRPr/>
          </a:p>
        </p:txBody>
      </p:sp>
      <p:pic>
        <p:nvPicPr>
          <p:cNvPr id="214" name="Google Shape;214;g18e7f6b7dfc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827" y="1996276"/>
            <a:ext cx="30670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8e7f6b7dfc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618" y="3101041"/>
            <a:ext cx="32575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e7f6b7dfc_0_18"/>
          <p:cNvSpPr/>
          <p:nvPr/>
        </p:nvSpPr>
        <p:spPr>
          <a:xfrm>
            <a:off x="5162247" y="1596361"/>
            <a:ext cx="312600" cy="41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e7f6b7dfc_0_28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Ejemplos Clasificadores</a:t>
            </a:r>
            <a:endParaRPr/>
          </a:p>
        </p:txBody>
      </p:sp>
      <p:sp>
        <p:nvSpPr>
          <p:cNvPr id="222" name="Google Shape;222;g18e7f6b7dfc_0_28"/>
          <p:cNvSpPr txBox="1"/>
          <p:nvPr>
            <p:ph idx="1" type="body"/>
          </p:nvPr>
        </p:nvSpPr>
        <p:spPr>
          <a:xfrm>
            <a:off x="291830" y="856034"/>
            <a:ext cx="44247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K-Nearest Neighbors</a:t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Algoritmo que asume que elementos similares existen en una proximidad o vecindario.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Ventajas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Es simple y de fácil implementación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No hay necesidad de construir un algoritmo, ni hay que ajustar parámetros, salvo definir el número de k-vecinos a utilizar.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Desventajas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No escala tan bien a medida que aumentan los datos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Ejemplos:</a:t>
            </a:r>
            <a:r>
              <a:rPr lang="es-CL"/>
              <a:t> para recomendar compras, películas y videos</a:t>
            </a:r>
            <a:endParaRPr b="1"/>
          </a:p>
        </p:txBody>
      </p:sp>
      <p:pic>
        <p:nvPicPr>
          <p:cNvPr descr="Develop k-Nearest Neighbors in Python From Scratch" id="223" name="Google Shape;223;g18e7f6b7dfc_0_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80" y="1467511"/>
            <a:ext cx="4222800" cy="27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7f6b7dfc_0_34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Ejemplos Clasificadores</a:t>
            </a:r>
            <a:endParaRPr/>
          </a:p>
        </p:txBody>
      </p:sp>
      <p:sp>
        <p:nvSpPr>
          <p:cNvPr id="229" name="Google Shape;229;g18e7f6b7dfc_0_34"/>
          <p:cNvSpPr txBox="1"/>
          <p:nvPr>
            <p:ph idx="1" type="body"/>
          </p:nvPr>
        </p:nvSpPr>
        <p:spPr>
          <a:xfrm>
            <a:off x="291830" y="856034"/>
            <a:ext cx="44247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s-CL"/>
              <a:t>K-Means</a:t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Algoritmo de reconocimiento de patrones que aprende de los puntos de entrenamiento de cómo se relacionan con otros datos en el espacio n-dimensional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Para datos nuevos, el propósito es relacionar cada uno de éstos datos con alguno de los k-conjuntos de datos.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s-CL"/>
              <a:t>Ventajas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Se puede aplicar a gran cantidad de datos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Es de fácil implementación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Tiene convergencia para “clusters” locales.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s-CL"/>
              <a:t>Desventajas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Hay que especificar el número de clases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s-CL"/>
              <a:t>Es sensible a los “outliers”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s-CL"/>
              <a:t>Ejemplos:</a:t>
            </a:r>
            <a:r>
              <a:rPr lang="es-CL"/>
              <a:t> para recomendar compras, identificar zonas de riesgo en ciudades, clasificación de documentos con tópicos similares</a:t>
            </a:r>
            <a:endParaRPr b="1"/>
          </a:p>
        </p:txBody>
      </p:sp>
      <p:pic>
        <p:nvPicPr>
          <p:cNvPr id="230" name="Google Shape;230;g18e7f6b7dfc_0_3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1451328"/>
            <a:ext cx="3227700" cy="3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e7f6b7dfc_0_115"/>
          <p:cNvSpPr txBox="1"/>
          <p:nvPr>
            <p:ph type="title"/>
          </p:nvPr>
        </p:nvSpPr>
        <p:spPr>
          <a:xfrm>
            <a:off x="0" y="15213"/>
            <a:ext cx="9144000" cy="733800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Matriz de Confusión</a:t>
            </a:r>
            <a:endParaRPr/>
          </a:p>
        </p:txBody>
      </p:sp>
      <p:sp>
        <p:nvSpPr>
          <p:cNvPr id="236" name="Google Shape;236;g18e7f6b7dfc_0_115"/>
          <p:cNvSpPr txBox="1"/>
          <p:nvPr>
            <p:ph idx="1" type="body"/>
          </p:nvPr>
        </p:nvSpPr>
        <p:spPr>
          <a:xfrm>
            <a:off x="291829" y="856034"/>
            <a:ext cx="42231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Condición Positiva </a:t>
            </a:r>
            <a:r>
              <a:rPr lang="es-CL" sz="1600"/>
              <a:t>(P): el número real de casos positivos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Condición Negativa </a:t>
            </a:r>
            <a:r>
              <a:rPr lang="es-CL" sz="1600"/>
              <a:t>(N): el número real de casos negativos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Positivo Real </a:t>
            </a:r>
            <a:r>
              <a:rPr lang="es-CL" sz="1600"/>
              <a:t>(TP): el resultado si indica la presencia de la condición o característica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Negativo Real </a:t>
            </a:r>
            <a:r>
              <a:rPr lang="es-CL" sz="1600"/>
              <a:t>(TN): El test si indica la ausencia de condición o característica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Falso Positivo </a:t>
            </a:r>
            <a:r>
              <a:rPr lang="es-CL" sz="1600"/>
              <a:t>(FP): el test indica incorrectamente que la condición o característica está presente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Falso Negativo </a:t>
            </a:r>
            <a:r>
              <a:rPr lang="es-CL" sz="1600"/>
              <a:t>(FN): el test indica incorrectamente que la condición o característica está ausente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s-CL" sz="1600"/>
              <a:t>Otros indicadores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Sensitividad: </a:t>
            </a:r>
            <a:r>
              <a:rPr lang="es-CL" sz="1600"/>
              <a:t>True Positive Rate (TPR)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Especificidad</a:t>
            </a:r>
            <a:r>
              <a:rPr lang="es-CL" sz="1600"/>
              <a:t>: True Negative Rate (TNR)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s-CL" sz="1600"/>
              <a:t>Precisión</a:t>
            </a:r>
            <a:r>
              <a:rPr lang="es-CL" sz="1600"/>
              <a:t>: Positive Predictive Value (PPV)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237" name="Google Shape;237;g18e7f6b7dfc_0_115"/>
          <p:cNvGraphicFramePr/>
          <p:nvPr/>
        </p:nvGraphicFramePr>
        <p:xfrm>
          <a:off x="4629150" y="855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{DB09D5EE-D39C-4253-BFBD-FBFB681F88F4}</a:tableStyleId>
              </a:tblPr>
              <a:tblGrid>
                <a:gridCol w="905900"/>
                <a:gridCol w="1079775"/>
                <a:gridCol w="1181400"/>
                <a:gridCol w="1055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Condición de Predicción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Población Total (P+N)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Positivo (PP)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Negativo (PN)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Condición Real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Positivo (P)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Positivo Real (TP)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Falso Negativo (FN)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Negativo (N)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Falso Positivo (FP)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350"/>
                        <a:t>Negativo Real (TN)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Google Shape;238;g18e7f6b7dfc_0_115"/>
          <p:cNvSpPr txBox="1"/>
          <p:nvPr/>
        </p:nvSpPr>
        <p:spPr>
          <a:xfrm>
            <a:off x="7048870" y="3205813"/>
            <a:ext cx="1478700" cy="95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4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g18e7f6b7dfc_0_115"/>
          <p:cNvSpPr txBox="1"/>
          <p:nvPr/>
        </p:nvSpPr>
        <p:spPr>
          <a:xfrm>
            <a:off x="6166318" y="4177105"/>
            <a:ext cx="1478700" cy="55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g18e7f6b7dfc_0_115"/>
          <p:cNvSpPr txBox="1"/>
          <p:nvPr/>
        </p:nvSpPr>
        <p:spPr>
          <a:xfrm>
            <a:off x="7373293" y="4509094"/>
            <a:ext cx="1478700" cy="55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g18e7f6b7dfc_0_115"/>
          <p:cNvSpPr txBox="1"/>
          <p:nvPr/>
        </p:nvSpPr>
        <p:spPr>
          <a:xfrm>
            <a:off x="6056883" y="5060848"/>
            <a:ext cx="1587900" cy="49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g18e7f6b7dfc_0_115"/>
          <p:cNvSpPr txBox="1"/>
          <p:nvPr/>
        </p:nvSpPr>
        <p:spPr>
          <a:xfrm>
            <a:off x="5446017" y="3323059"/>
            <a:ext cx="996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Tipo I</a:t>
            </a:r>
            <a:endParaRPr/>
          </a:p>
        </p:txBody>
      </p:sp>
      <p:sp>
        <p:nvSpPr>
          <p:cNvPr id="243" name="Google Shape;243;g18e7f6b7dfc_0_115"/>
          <p:cNvSpPr txBox="1"/>
          <p:nvPr/>
        </p:nvSpPr>
        <p:spPr>
          <a:xfrm>
            <a:off x="8135328" y="2948502"/>
            <a:ext cx="1041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Tipo II</a:t>
            </a:r>
            <a:endParaRPr/>
          </a:p>
        </p:txBody>
      </p:sp>
      <p:cxnSp>
        <p:nvCxnSpPr>
          <p:cNvPr id="244" name="Google Shape;244;g18e7f6b7dfc_0_115"/>
          <p:cNvCxnSpPr>
            <a:stCxn id="242" idx="0"/>
          </p:cNvCxnSpPr>
          <p:nvPr/>
        </p:nvCxnSpPr>
        <p:spPr>
          <a:xfrm flipH="1" rot="10800000">
            <a:off x="5944017" y="2879059"/>
            <a:ext cx="1104900" cy="44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g18e7f6b7dfc_0_115"/>
          <p:cNvCxnSpPr>
            <a:stCxn id="243" idx="0"/>
          </p:cNvCxnSpPr>
          <p:nvPr/>
        </p:nvCxnSpPr>
        <p:spPr>
          <a:xfrm rot="10800000">
            <a:off x="8527428" y="2183802"/>
            <a:ext cx="128400" cy="76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Regresión Logística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292099" y="855663"/>
            <a:ext cx="8294340" cy="454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3" r="0" t="-12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 </a:t>
            </a:r>
            <a:endParaRPr/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4629151" y="3082204"/>
          <a:ext cx="4222750" cy="245903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97" name="Google Shape;97;p2"/>
          <p:cNvSpPr txBox="1"/>
          <p:nvPr/>
        </p:nvSpPr>
        <p:spPr>
          <a:xfrm>
            <a:off x="5597620" y="5078614"/>
            <a:ext cx="1329217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A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597620" y="3021841"/>
            <a:ext cx="1041634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 B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49250" y="3249973"/>
            <a:ext cx="4367181" cy="22912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696" r="0" t="-7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Ajuste de Parámetros en Regresiones Logísticas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>
                <a:solidFill>
                  <a:schemeClr val="dk2"/>
                </a:solidFill>
              </a:rPr>
              <a:t>En este caso, no hay una solución analítica. Por esta razón, para encontrar los parámetros óptimos es necesario aplicar un algoritmo numérico.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Estos algoritmos numéricos se tratan con técnicas de optimización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>
                <a:solidFill>
                  <a:schemeClr val="dk2"/>
                </a:solidFill>
              </a:rPr>
              <a:t>Las técnicas más elementales se basan en las derivada</a:t>
            </a:r>
            <a:r>
              <a:rPr lang="es-CL"/>
              <a:t>s parciales o gradientes</a:t>
            </a:r>
            <a:endParaRPr>
              <a:solidFill>
                <a:schemeClr val="dk2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>
                <a:solidFill>
                  <a:schemeClr val="dk2"/>
                </a:solidFill>
              </a:rPr>
              <a:t>Varias posibilidades, entre ellas se encuentran: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>
                <a:solidFill>
                  <a:schemeClr val="dk2"/>
                </a:solidFill>
              </a:rPr>
              <a:t>Método del gradiente</a:t>
            </a:r>
            <a:r>
              <a:rPr lang="es-CL">
                <a:solidFill>
                  <a:schemeClr val="dk2"/>
                </a:solidFill>
              </a:rPr>
              <a:t> (más simple pero más iteraciones, escala por su complejidad O(n) 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>
                <a:solidFill>
                  <a:schemeClr val="dk2"/>
                </a:solidFill>
              </a:rPr>
              <a:t>Método de Newton </a:t>
            </a:r>
            <a:r>
              <a:rPr lang="es-CL">
                <a:solidFill>
                  <a:schemeClr val="dk2"/>
                </a:solidFill>
              </a:rPr>
              <a:t>(computacionalmente más complejo pero con mucho menos iteraciones, escala O(n^3) 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Métodos de gradiente que aproximan el Método de Newton (gradiente conjugado, L-BFGS)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Regresión Logística usando scikit learn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Como la optimización es más compleja hay muchas combinaciones que pueden ser utilizadas: (</a:t>
            </a:r>
            <a:r>
              <a:rPr lang="es-CL" sz="1400" u="sng">
                <a:solidFill>
                  <a:schemeClr val="hlink"/>
                </a:solidFill>
                <a:hlinkClick r:id="rId3"/>
              </a:rPr>
              <a:t>sklearn.linear_model.LogisticRegression</a:t>
            </a:r>
            <a:r>
              <a:rPr lang="es-CL"/>
              <a:t>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De las características básicas, tenemos: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/>
              <a:t>tol</a:t>
            </a:r>
            <a:r>
              <a:rPr lang="es-CL"/>
              <a:t>: float, default=1e-4, criterio de término para tolerancia en actualización de solución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/>
              <a:t>fit_intercept</a:t>
            </a:r>
            <a:r>
              <a:rPr lang="es-CL"/>
              <a:t>: bool, default=True, si utiliza el bias (constante b)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/>
              <a:t>solver</a:t>
            </a:r>
            <a:r>
              <a:rPr lang="es-CL"/>
              <a:t>: {‘newton-cg’, ‘lbfgs’, ‘liblinear’, ‘sag’, ‘saga’}, default=’lbfgs’, paquete de solución del problema de ajuste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b="1" lang="es-CL"/>
              <a:t>max_iter</a:t>
            </a:r>
            <a:r>
              <a:rPr lang="es-CL"/>
              <a:t>: int, default=100, número máximo de iteraciones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Flujo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4255173" y="3755032"/>
            <a:ext cx="1201704" cy="49820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FF7B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dir="2700000" dist="63500" sy="102000">
              <a:srgbClr val="000000">
                <a:alpha val="49803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1200" u="none" cap="none" strike="noStrike">
                <a:solidFill>
                  <a:srgbClr val="103154"/>
                </a:solidFill>
                <a:latin typeface="Bodoni"/>
                <a:ea typeface="Bodoni"/>
                <a:cs typeface="Bodoni"/>
                <a:sym typeface="Bodoni"/>
              </a:rPr>
              <a:t>Creación de par entrada/salida</a:t>
            </a:r>
            <a:endParaRPr b="0" sz="1200" u="none" cap="none" strike="noStrike">
              <a:solidFill>
                <a:srgbClr val="103154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053469" y="4321331"/>
            <a:ext cx="1201704" cy="49820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FF7B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dir="2700000" dist="63500" sy="102000">
              <a:srgbClr val="000000">
                <a:alpha val="49803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1200" u="none" cap="none" strike="noStrike">
                <a:solidFill>
                  <a:srgbClr val="103154"/>
                </a:solidFill>
                <a:latin typeface="Bodoni"/>
                <a:ea typeface="Bodoni"/>
                <a:cs typeface="Bodoni"/>
                <a:sym typeface="Bodoni"/>
              </a:rPr>
              <a:t>Creación del modelo</a:t>
            </a:r>
            <a:endParaRPr b="0" sz="1200" u="none" cap="none" strike="noStrike">
              <a:solidFill>
                <a:srgbClr val="103154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456877" y="4352416"/>
            <a:ext cx="1201704" cy="49820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FF7B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dir="2700000" dist="63500" sy="102000">
              <a:srgbClr val="000000">
                <a:alpha val="49803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1200" u="none" cap="none" strike="noStrike">
                <a:solidFill>
                  <a:srgbClr val="103154"/>
                </a:solidFill>
                <a:latin typeface="Bodoni"/>
                <a:ea typeface="Bodoni"/>
                <a:cs typeface="Bodoni"/>
                <a:sym typeface="Bodoni"/>
              </a:rPr>
              <a:t>Ajuste del modelo</a:t>
            </a:r>
            <a:endParaRPr b="0" sz="1200" u="none" cap="none" strike="noStrike">
              <a:solidFill>
                <a:srgbClr val="103154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255173" y="4897311"/>
            <a:ext cx="1201704" cy="49820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FF7B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dir="2700000" dist="63500" sy="102000">
              <a:srgbClr val="000000">
                <a:alpha val="49803"/>
              </a:srgbClr>
            </a:outerShdw>
          </a:effectLst>
        </p:spPr>
        <p:txBody>
          <a:bodyPr anchorCtr="0" anchor="ctr" bIns="0" lIns="36000" spcFirstLastPara="1" rIns="36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1200" u="none" cap="none" strike="noStrike">
                <a:solidFill>
                  <a:srgbClr val="103154"/>
                </a:solidFill>
                <a:latin typeface="Bodoni"/>
                <a:ea typeface="Bodoni"/>
                <a:cs typeface="Bodoni"/>
                <a:sym typeface="Bodoni"/>
              </a:rPr>
              <a:t>Prueba de modelo</a:t>
            </a:r>
            <a:endParaRPr b="0" sz="1200" u="none" cap="none" strike="noStrike">
              <a:solidFill>
                <a:srgbClr val="103154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618676" y="4488909"/>
            <a:ext cx="567267" cy="2201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032980" y="3853549"/>
            <a:ext cx="1032932" cy="975668"/>
          </a:xfrm>
          <a:custGeom>
            <a:rect b="b" l="l" r="r" t="t"/>
            <a:pathLst>
              <a:path extrusionOk="0" h="120000" w="120000">
                <a:moveTo>
                  <a:pt x="60394" y="9204"/>
                </a:moveTo>
                <a:lnTo>
                  <a:pt x="60394" y="9204"/>
                </a:lnTo>
                <a:cubicBezTo>
                  <a:pt x="82992" y="9376"/>
                  <a:pt x="102816" y="24166"/>
                  <a:pt x="109210" y="45626"/>
                </a:cubicBezTo>
                <a:lnTo>
                  <a:pt x="117520" y="45833"/>
                </a:lnTo>
                <a:lnTo>
                  <a:pt x="105485" y="61133"/>
                </a:lnTo>
                <a:lnTo>
                  <a:pt x="88527" y="45111"/>
                </a:lnTo>
                <a:lnTo>
                  <a:pt x="96690" y="45314"/>
                </a:lnTo>
                <a:lnTo>
                  <a:pt x="96690" y="45314"/>
                </a:lnTo>
                <a:cubicBezTo>
                  <a:pt x="90601" y="31000"/>
                  <a:pt x="76262" y="21618"/>
                  <a:pt x="60298" y="2150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 rot="10800000">
            <a:off x="3668260" y="4399796"/>
            <a:ext cx="1032932" cy="911843"/>
          </a:xfrm>
          <a:custGeom>
            <a:rect b="b" l="l" r="r" t="t"/>
            <a:pathLst>
              <a:path extrusionOk="0" h="120000" w="120000">
                <a:moveTo>
                  <a:pt x="60366" y="9412"/>
                </a:moveTo>
                <a:lnTo>
                  <a:pt x="60366" y="9412"/>
                </a:lnTo>
                <a:cubicBezTo>
                  <a:pt x="82683" y="9566"/>
                  <a:pt x="102378" y="23720"/>
                  <a:pt x="109211" y="44512"/>
                </a:cubicBezTo>
                <a:lnTo>
                  <a:pt x="117034" y="44720"/>
                </a:lnTo>
                <a:lnTo>
                  <a:pt x="106247" y="61233"/>
                </a:lnTo>
                <a:lnTo>
                  <a:pt x="89571" y="43988"/>
                </a:lnTo>
                <a:lnTo>
                  <a:pt x="97194" y="44191"/>
                </a:lnTo>
                <a:lnTo>
                  <a:pt x="97194" y="44191"/>
                </a:lnTo>
                <a:cubicBezTo>
                  <a:pt x="90618" y="30587"/>
                  <a:pt x="76206" y="21810"/>
                  <a:pt x="60277" y="21709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5400000">
            <a:off x="5119134" y="4373044"/>
            <a:ext cx="844259" cy="1032931"/>
          </a:xfrm>
          <a:custGeom>
            <a:rect b="b" l="l" r="r" t="t"/>
            <a:pathLst>
              <a:path extrusionOk="0" h="120000" w="120000">
                <a:moveTo>
                  <a:pt x="60512" y="9015"/>
                </a:moveTo>
                <a:cubicBezTo>
                  <a:pt x="82656" y="9256"/>
                  <a:pt x="101889" y="24938"/>
                  <a:pt x="107421" y="47263"/>
                </a:cubicBezTo>
                <a:lnTo>
                  <a:pt x="118345" y="46986"/>
                </a:lnTo>
                <a:lnTo>
                  <a:pt x="102045" y="58932"/>
                </a:lnTo>
                <a:lnTo>
                  <a:pt x="82475" y="47897"/>
                </a:lnTo>
                <a:lnTo>
                  <a:pt x="93386" y="47620"/>
                </a:lnTo>
                <a:lnTo>
                  <a:pt x="93386" y="47620"/>
                </a:lnTo>
                <a:cubicBezTo>
                  <a:pt x="88694" y="31488"/>
                  <a:pt x="75434" y="20514"/>
                  <a:pt x="60398" y="20322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54776" y="4101225"/>
            <a:ext cx="324177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model </a:t>
            </a:r>
            <a:r>
              <a:rPr b="0" lang="es-CL" sz="700">
                <a:solidFill>
                  <a:srgbClr val="85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LogisticRegression(random_state</a:t>
            </a:r>
            <a:r>
              <a:rPr b="0" lang="es-CL" sz="700">
                <a:solidFill>
                  <a:srgbClr val="85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CL" sz="7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 solver</a:t>
            </a:r>
            <a:r>
              <a:rPr b="0" lang="es-CL" sz="700">
                <a:solidFill>
                  <a:srgbClr val="85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CL" sz="7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'newton-cg'</a:t>
            </a: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199974" y="4923013"/>
            <a:ext cx="128360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clf </a:t>
            </a:r>
            <a:r>
              <a:rPr b="0" lang="es-CL" sz="700">
                <a:solidFill>
                  <a:srgbClr val="8599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model.</a:t>
            </a:r>
            <a:r>
              <a:rPr b="1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(X, y)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5873981" y="3868617"/>
            <a:ext cx="6873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 X, y }</a:t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399220" y="5426983"/>
            <a:ext cx="11420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clf.predict( ... )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6065912" y="726238"/>
            <a:ext cx="308627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https://scikit-learn.org/stable/modules/linear_model.html#logistic-regression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2817169" y="4983681"/>
            <a:ext cx="1069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Modificación del modelo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Ejemplo de Regresión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Se obtienen los datos. Por ejemplo desde el </a:t>
            </a:r>
            <a:r>
              <a:rPr lang="es-CL" sz="1800">
                <a:latin typeface="Quattrocento Sans"/>
                <a:ea typeface="Quattrocento Sans"/>
                <a:cs typeface="Quattrocento Sans"/>
                <a:sym typeface="Quattrocento Sans"/>
              </a:rPr>
              <a:t>sitio de desafíos/competencia </a:t>
            </a:r>
            <a:r>
              <a:rPr lang="es-CL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Kaggle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>
                <a:latin typeface="Quattrocento Sans"/>
                <a:ea typeface="Quattrocento Sans"/>
                <a:cs typeface="Quattrocento Sans"/>
                <a:sym typeface="Quattrocento Sans"/>
              </a:rPr>
              <a:t>El dataset corresponde a datos de diabetes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Usando scikit-learn y Jupyter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79" y="2163851"/>
            <a:ext cx="2847611" cy="138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580" y="4265202"/>
            <a:ext cx="2847610" cy="5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30401" y="3609079"/>
            <a:ext cx="1279966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de Datos</a:t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996683" y="4866623"/>
            <a:ext cx="2204514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par entrada/salida</a:t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5800" y="1905375"/>
            <a:ext cx="3492902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Otras Configuraciones Avanzadas en Regresión Logística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291829" y="885217"/>
            <a:ext cx="8492247" cy="48145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95" l="-502" r="-4305" t="-11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291829" y="885218"/>
            <a:ext cx="8492247" cy="451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Norma L2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Norma L1</a:t>
            </a:r>
            <a:endParaRPr/>
          </a:p>
        </p:txBody>
      </p:sp>
      <p:cxnSp>
        <p:nvCxnSpPr>
          <p:cNvPr id="149" name="Google Shape;149;p7"/>
          <p:cNvCxnSpPr/>
          <p:nvPr/>
        </p:nvCxnSpPr>
        <p:spPr>
          <a:xfrm>
            <a:off x="3019425" y="3295650"/>
            <a:ext cx="30670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7"/>
          <p:cNvCxnSpPr/>
          <p:nvPr/>
        </p:nvCxnSpPr>
        <p:spPr>
          <a:xfrm rot="10800000">
            <a:off x="3171825" y="1257300"/>
            <a:ext cx="0" cy="21907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7"/>
          <p:cNvCxnSpPr/>
          <p:nvPr/>
        </p:nvCxnSpPr>
        <p:spPr>
          <a:xfrm flipH="1" rot="10800000">
            <a:off x="3171825" y="2019300"/>
            <a:ext cx="1209675" cy="1276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7"/>
          <p:cNvSpPr txBox="1"/>
          <p:nvPr/>
        </p:nvSpPr>
        <p:spPr>
          <a:xfrm>
            <a:off x="4274900" y="1758857"/>
            <a:ext cx="1222001" cy="225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024" l="-2983" r="-44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5256431" y="2728635"/>
            <a:ext cx="1176091" cy="2257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7024" l="-5180" r="-673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4" name="Google Shape;154;p7"/>
          <p:cNvCxnSpPr/>
          <p:nvPr/>
        </p:nvCxnSpPr>
        <p:spPr>
          <a:xfrm flipH="1" rot="10800000">
            <a:off x="3224213" y="2771775"/>
            <a:ext cx="1985962" cy="5238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7"/>
          <p:cNvCxnSpPr/>
          <p:nvPr/>
        </p:nvCxnSpPr>
        <p:spPr>
          <a:xfrm>
            <a:off x="4327745" y="2019299"/>
            <a:ext cx="853855" cy="7524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7"/>
          <p:cNvSpPr txBox="1"/>
          <p:nvPr/>
        </p:nvSpPr>
        <p:spPr>
          <a:xfrm>
            <a:off x="4919823" y="2044173"/>
            <a:ext cx="2835392" cy="4396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5928601" y="3323796"/>
            <a:ext cx="213199" cy="2160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-14285" r="-28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2775827" y="1149257"/>
            <a:ext cx="217367" cy="21608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5" l="-11109" r="-27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6934305" y="2469280"/>
            <a:ext cx="896399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 L2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1843816" y="4458648"/>
            <a:ext cx="4629150" cy="3362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8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ecision tree classifying sports into 'racquet sports' and 'bat sports.'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258" y="3538309"/>
            <a:ext cx="3525684" cy="21753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Clasificadores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291829" y="885217"/>
            <a:ext cx="8492247" cy="397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El clasificador más simple es el clasificador binario, donde uno de los clasificadores más comunes utiliza la función logit.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Los 5 clasificadores más utilizados son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8BFF"/>
              </a:buClr>
              <a:buSzPts val="1600"/>
              <a:buChar char="•"/>
            </a:pPr>
            <a:r>
              <a:rPr b="0" i="0" lang="es-CL" sz="1600" u="sng" strike="noStrike">
                <a:solidFill>
                  <a:srgbClr val="008B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</a:t>
            </a:r>
            <a:endParaRPr b="0" i="0" sz="1600">
              <a:solidFill>
                <a:srgbClr val="2B3E51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8BFF"/>
              </a:buClr>
              <a:buSzPts val="1600"/>
              <a:buChar char="•"/>
            </a:pPr>
            <a:r>
              <a:rPr b="0" i="0" lang="es-CL" sz="1600" u="sng" strike="noStrike">
                <a:solidFill>
                  <a:srgbClr val="008B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Naive Bayes Classifier</a:t>
            </a:r>
            <a:endParaRPr b="0" i="0" sz="1600">
              <a:solidFill>
                <a:srgbClr val="2B3E51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8BFF"/>
              </a:buClr>
              <a:buSzPts val="1600"/>
              <a:buChar char="•"/>
            </a:pPr>
            <a:r>
              <a:rPr b="0" i="0" lang="es-CL" sz="1600" u="sng" strike="noStrike">
                <a:solidFill>
                  <a:srgbClr val="008B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K-Nearest Neighbors</a:t>
            </a:r>
            <a:endParaRPr b="0" i="0" sz="1600">
              <a:solidFill>
                <a:srgbClr val="2B3E51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8BFF"/>
              </a:buClr>
              <a:buSzPts val="1600"/>
              <a:buChar char="•"/>
            </a:pPr>
            <a:r>
              <a:rPr b="0" i="0" lang="es-CL" sz="1600" u="sng" strike="noStrike">
                <a:solidFill>
                  <a:srgbClr val="008B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 Vector Machines</a:t>
            </a:r>
            <a:endParaRPr b="0" i="0" sz="1600">
              <a:solidFill>
                <a:srgbClr val="2B3E51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8BFF"/>
              </a:buClr>
              <a:buSzPts val="1600"/>
              <a:buChar char="•"/>
            </a:pPr>
            <a:r>
              <a:rPr b="0" i="0" lang="es-CL" sz="1600" u="sng" strike="noStrike">
                <a:solidFill>
                  <a:srgbClr val="008B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Neural Networks</a:t>
            </a:r>
            <a:endParaRPr b="0" i="0" sz="1600" u="none" strike="noStrike">
              <a:solidFill>
                <a:srgbClr val="008BFF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B3E51"/>
              </a:buClr>
              <a:buSzPts val="1800"/>
              <a:buChar char="•"/>
            </a:pPr>
            <a:r>
              <a:rPr b="1" i="0" lang="es-CL">
                <a:solidFill>
                  <a:srgbClr val="2B3E51"/>
                </a:solidFill>
              </a:rPr>
              <a:t>Ejemplos</a:t>
            </a:r>
            <a:endParaRPr b="1" i="0">
              <a:solidFill>
                <a:srgbClr val="2B3E51"/>
              </a:solidFill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0" i="0">
              <a:solidFill>
                <a:srgbClr val="2B3E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B3E51"/>
              </a:buClr>
              <a:buSzPts val="1400"/>
              <a:buNone/>
            </a:pPr>
            <a:r>
              <a:rPr b="1"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Árbol de </a:t>
            </a:r>
            <a:r>
              <a:rPr b="1"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decisión</a:t>
            </a:r>
            <a:r>
              <a:rPr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B3E51"/>
              </a:buClr>
              <a:buSzPts val="1400"/>
              <a:buNone/>
            </a:pPr>
            <a:r>
              <a:rPr b="0" i="0"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utiliza </a:t>
            </a:r>
            <a:r>
              <a:rPr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B3E51"/>
              </a:buClr>
              <a:buSzPts val="1400"/>
              <a:buNone/>
            </a:pPr>
            <a:r>
              <a:rPr b="0" i="0" lang="es-CL" sz="1400">
                <a:solidFill>
                  <a:srgbClr val="2B3E51"/>
                </a:solidFill>
                <a:latin typeface="Open Sans"/>
                <a:ea typeface="Open Sans"/>
                <a:cs typeface="Open Sans"/>
                <a:sym typeface="Open Sans"/>
              </a:rPr>
              <a:t>condiciones if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4500360" y="3245921"/>
            <a:ext cx="46436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>
                <a:solidFill>
                  <a:srgbClr val="2B3E51"/>
                </a:solidFill>
                <a:latin typeface="Rubik"/>
                <a:ea typeface="Rubik"/>
                <a:cs typeface="Rubik"/>
                <a:sym typeface="Rubik"/>
              </a:rPr>
              <a:t>Clasificador Naive Bayes</a:t>
            </a:r>
            <a:r>
              <a:rPr b="0" i="0" lang="es-CL" sz="1600">
                <a:solidFill>
                  <a:srgbClr val="2B3E51"/>
                </a:solidFill>
                <a:latin typeface="Rubik"/>
                <a:ea typeface="Rubik"/>
                <a:cs typeface="Rubik"/>
                <a:sym typeface="Rubik"/>
              </a:rPr>
              <a:t>: algoritmos probabilísticos, usando</a:t>
            </a:r>
            <a:endParaRPr/>
          </a:p>
        </p:txBody>
      </p:sp>
      <p:pic>
        <p:nvPicPr>
          <p:cNvPr descr="Text being tagged as 'Sports' or 'Not Sports.'" id="169" name="Google Shape;169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5967" y="3966883"/>
            <a:ext cx="3109665" cy="170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80800" y="3643033"/>
            <a:ext cx="16287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4359368" y="4979400"/>
            <a:ext cx="753091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croquet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127136" y="2438752"/>
            <a:ext cx="2223730" cy="54867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44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6238875" y="1689057"/>
            <a:ext cx="734304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B:datos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238875" y="1398661"/>
            <a:ext cx="3000309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A:categorías (ej. diabetes/no diabetes)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7239001" y="1874018"/>
            <a:ext cx="1904999" cy="308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P(no diabetes)= </a:t>
            </a:r>
            <a:r>
              <a:rPr b="0" i="0" lang="es-CL" sz="1404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65.1%</a:t>
            </a:r>
            <a:endParaRPr sz="14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0" y="15213"/>
            <a:ext cx="9144000" cy="733817"/>
          </a:xfrm>
          <a:prstGeom prst="rect">
            <a:avLst/>
          </a:prstGeom>
          <a:solidFill>
            <a:srgbClr val="3B96E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174625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lang="es-CL"/>
              <a:t>Ejemplos Clasificadores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291829" y="856034"/>
            <a:ext cx="4223021" cy="453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K-Nearest Neighbors</a:t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Algoritmo de reconocimiento de patrones que aprende de los puntos de entrenamiento de cómo se relacionan con otros datos en el espacio n-dimensional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Para datos nuevos, el propósito es relacionar cada uno de éstos datos con alguno de los k-conjuntos de datos.</a:t>
            </a:r>
            <a:endParaRPr/>
          </a:p>
        </p:txBody>
      </p:sp>
      <p:pic>
        <p:nvPicPr>
          <p:cNvPr descr="Red and blue tags on an X/Y axis.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933" y="2276788"/>
            <a:ext cx="2602668" cy="2783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support vector machine showing the ideal hyperplane between red and blue."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4209" y="3112942"/>
            <a:ext cx="2418421" cy="2586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/>
          <p:nvPr/>
        </p:nvSpPr>
        <p:spPr>
          <a:xfrm rot="1545008">
            <a:off x="6665735" y="3534936"/>
            <a:ext cx="334536" cy="2676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 txBox="1"/>
          <p:nvPr>
            <p:ph idx="2" type="body"/>
          </p:nvPr>
        </p:nvSpPr>
        <p:spPr>
          <a:xfrm>
            <a:off x="4629150" y="856034"/>
            <a:ext cx="4223020" cy="1583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s-CL"/>
              <a:t>Support Vector Machines (SVM)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Los datos son divididos en 2 categorías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L"/>
              <a:t>Se realiza mediante la definición de un hiperplano que divida el espacio completo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ckStarter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2021-09-01T15:16:50Z</dcterms:created>
  <dc:creator>Takeshi Asahi</dc:creator>
</cp:coreProperties>
</file>