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1" r:id="rId2"/>
    <p:sldMasterId id="2147483669" r:id="rId3"/>
  </p:sldMasterIdLst>
  <p:notesMasterIdLst>
    <p:notesMasterId r:id="rId29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8" r:id="rId21"/>
    <p:sldId id="280" r:id="rId22"/>
    <p:sldId id="281" r:id="rId23"/>
    <p:sldId id="273" r:id="rId24"/>
    <p:sldId id="274" r:id="rId25"/>
    <p:sldId id="275" r:id="rId26"/>
    <p:sldId id="276" r:id="rId27"/>
    <p:sldId id="277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hHrUucZlQ+yDhnPb+YB1/bn6g7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55"/>
  </p:normalViewPr>
  <p:slideViewPr>
    <p:cSldViewPr snapToGrid="0">
      <p:cViewPr varScale="1">
        <p:scale>
          <a:sx n="169" d="100"/>
          <a:sy n="169" d="100"/>
        </p:scale>
        <p:origin x="240" y="184"/>
      </p:cViewPr>
      <p:guideLst>
        <p:guide orient="horz" pos="139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customschemas.google.com/relationships/presentationmetadata" Target="metadata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3617501bc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13617501bc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3617501bc6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13617501bc6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3617501bc6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g13617501bc6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3617501bc6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g13617501bc6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617501bc6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g13617501bc6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3617501bc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/>
          </a:p>
        </p:txBody>
      </p:sp>
      <p:sp>
        <p:nvSpPr>
          <p:cNvPr id="305" name="Google Shape;305;g13617501bc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36272da0b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g136272da0b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3617501bc6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g13617501bc6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31065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3617501bc6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g13617501bc6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9493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3617501bc6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g13617501bc6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34578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rgbClr val="3F3F3F"/>
                </a:solidFill>
              </a:rPr>
              <a:t>요구사항 분석과 설계 단계에서는 실제 서비스를 개발해본 경험이 없기 때문에 저희가 구상하는 기능들의 난이도를 짐작하기 어려웠고 따라서 정해진 기간 내에 요구사항 분석에서 계획한 기능들을 구현할 수 있을지 계산하기 힘들었습니다.</a:t>
            </a:r>
            <a:endParaRPr sz="1200">
              <a:solidFill>
                <a:srgbClr val="3F3F3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rgbClr val="3F3F3F"/>
                </a:solidFill>
              </a:rPr>
              <a:t>사용할 라이브러리를 선택함에 있어서도 각자가 사용해본 라이브러리가 다르고 </a:t>
            </a:r>
            <a:endParaRPr sz="1200">
              <a:solidFill>
                <a:srgbClr val="3F3F3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>
              <a:solidFill>
                <a:srgbClr val="3F3F3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rgbClr val="3F3F3F"/>
                </a:solidFill>
              </a:rPr>
              <a:t>개발 단계에서는 설계한 기능들을 실제로 작성하면서 예상치 못한 오류에 부딪혔을때나 설계할 때는 생각하지 못한 비기능적 문제가 발생하여 코드의 전체적인 부분을 수정하는 경우가 생기기도 했습니다. </a:t>
            </a:r>
            <a:endParaRPr/>
          </a:p>
        </p:txBody>
      </p:sp>
      <p:sp>
        <p:nvSpPr>
          <p:cNvPr id="324" name="Google Shape;32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200eaf36b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요구사항 분석과 설계 단계에서는 실제 서비스를 개발해본 경험이 없기 때문에 저희가 구상하는 기능들의 난이도를 짐작하기 어려웠고 따라서 정해진 기간 내에 요구사항 분석에서 계획한 기능들을 구현할 수 있을지 계산하기 힘들었습니다.</a:t>
            </a:r>
            <a:endParaRPr sz="1200">
              <a:solidFill>
                <a:srgbClr val="3F3F3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사용할 라이브러리를 선택함에 있어서도 각자가 사용해본 라이브러리가 다르고 </a:t>
            </a:r>
            <a:endParaRPr sz="1200">
              <a:solidFill>
                <a:srgbClr val="3F3F3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F3F3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개발 단계에서는 설계한 기능들을 실제로 작성하면서 예상치 못한 오류에 부딪혔을때나 설계할 때는 생각하지 못한 비기능적 문제가 발생하여 코드의 전체적인 부분을 수정하는 경우가 생기기도 했습니다. </a:t>
            </a:r>
            <a:endParaRPr/>
          </a:p>
        </p:txBody>
      </p:sp>
      <p:sp>
        <p:nvSpPr>
          <p:cNvPr id="334" name="Google Shape;334;g1200eaf36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 layout">
  <p:cSld name="Cover Slide layout">
    <p:bg>
      <p:bgPr>
        <a:solidFill>
          <a:schemeClr val="accent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36"/>
          <p:cNvSpPr txBox="1">
            <a:spLocks noGrp="1"/>
          </p:cNvSpPr>
          <p:nvPr>
            <p:ph type="body" idx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6"/>
          <p:cNvSpPr txBox="1">
            <a:spLocks noGrp="1"/>
          </p:cNvSpPr>
          <p:nvPr>
            <p:ph type="body" idx="2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9" name="Google Shape;9;p36" descr="E:\002-KIMS BUSINESS\007-02-Fullslidesppt-Contents\20161228\02-edu\bulb-ite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2640" y="657349"/>
            <a:ext cx="1765300" cy="391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Images and Contents Layout">
  <p:cSld name="3_Images and Contents Layou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7"/>
          <p:cNvSpPr/>
          <p:nvPr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47"/>
          <p:cNvSpPr>
            <a:spLocks noGrp="1"/>
          </p:cNvSpPr>
          <p:nvPr>
            <p:ph type="pic" idx="2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6" name="Google Shape;56;p47"/>
          <p:cNvSpPr>
            <a:spLocks noGrp="1"/>
          </p:cNvSpPr>
          <p:nvPr>
            <p:ph type="pic" idx="3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7" name="Google Shape;57;p47"/>
          <p:cNvSpPr>
            <a:spLocks noGrp="1"/>
          </p:cNvSpPr>
          <p:nvPr>
            <p:ph type="pic" idx="4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mages and Contents Layout">
  <p:cSld name="1_Images and Contents Layou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8"/>
          <p:cNvSpPr/>
          <p:nvPr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48"/>
          <p:cNvSpPr txBox="1">
            <a:spLocks noGrp="1"/>
          </p:cNvSpPr>
          <p:nvPr>
            <p:ph type="body" idx="1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48"/>
          <p:cNvSpPr txBox="1">
            <a:spLocks noGrp="1"/>
          </p:cNvSpPr>
          <p:nvPr>
            <p:ph type="body" idx="2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62" name="Google Shape;62;p48" descr="D:\Fullppt\005-PNG이미지\노트북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776" y="1131590"/>
            <a:ext cx="7230270" cy="367743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48"/>
          <p:cNvSpPr>
            <a:spLocks noGrp="1"/>
          </p:cNvSpPr>
          <p:nvPr>
            <p:ph type="pic" idx="3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4" name="Google Shape;64;p48"/>
          <p:cNvSpPr/>
          <p:nvPr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Images and Contents Layout">
  <p:cSld name="4_Images and Contents Layou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9"/>
          <p:cNvSpPr>
            <a:spLocks noGrp="1"/>
          </p:cNvSpPr>
          <p:nvPr>
            <p:ph type="pic" idx="2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7" name="Google Shape;67;p49"/>
          <p:cNvSpPr/>
          <p:nvPr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49"/>
          <p:cNvSpPr/>
          <p:nvPr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Images and Contents Layout">
  <p:cSld name="5_Images and Contents Layout">
    <p:bg>
      <p:bgPr>
        <a:solidFill>
          <a:schemeClr val="accen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0"/>
          <p:cNvSpPr>
            <a:spLocks noGrp="1"/>
          </p:cNvSpPr>
          <p:nvPr>
            <p:ph type="pic" idx="2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Images and Contents Layout">
  <p:cSld name="2_Images and Contents Layou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1"/>
          <p:cNvSpPr txBox="1">
            <a:spLocks noGrp="1"/>
          </p:cNvSpPr>
          <p:nvPr>
            <p:ph type="body" idx="1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51"/>
          <p:cNvSpPr txBox="1">
            <a:spLocks noGrp="1"/>
          </p:cNvSpPr>
          <p:nvPr>
            <p:ph type="body" idx="2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51"/>
          <p:cNvSpPr/>
          <p:nvPr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51" descr="D:\Fullppt\PNG이미지\핸드폰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23208" y="1042230"/>
            <a:ext cx="2869272" cy="347463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51"/>
          <p:cNvSpPr>
            <a:spLocks noGrp="1"/>
          </p:cNvSpPr>
          <p:nvPr>
            <p:ph type="pic" idx="3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7" name="Google Shape;77;p51"/>
          <p:cNvSpPr>
            <a:spLocks noGrp="1"/>
          </p:cNvSpPr>
          <p:nvPr>
            <p:ph type="pic" idx="4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Images and Contents Layout">
  <p:cSld name="8_Images and Contents Layou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2"/>
          <p:cNvSpPr txBox="1">
            <a:spLocks noGrp="1"/>
          </p:cNvSpPr>
          <p:nvPr>
            <p:ph type="body" idx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52"/>
          <p:cNvSpPr txBox="1">
            <a:spLocks noGrp="1"/>
          </p:cNvSpPr>
          <p:nvPr>
            <p:ph type="body" idx="2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52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52"/>
          <p:cNvSpPr/>
          <p:nvPr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52"/>
          <p:cNvSpPr>
            <a:spLocks noGrp="1"/>
          </p:cNvSpPr>
          <p:nvPr>
            <p:ph type="pic" idx="3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4" name="Google Shape;84;p52"/>
          <p:cNvSpPr>
            <a:spLocks noGrp="1"/>
          </p:cNvSpPr>
          <p:nvPr>
            <p:ph type="pic" idx="4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5" name="Google Shape;85;p52"/>
          <p:cNvSpPr>
            <a:spLocks noGrp="1"/>
          </p:cNvSpPr>
          <p:nvPr>
            <p:ph type="pic" idx="5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6" name="Google Shape;86;p52"/>
          <p:cNvSpPr>
            <a:spLocks noGrp="1"/>
          </p:cNvSpPr>
          <p:nvPr>
            <p:ph type="pic" idx="6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7" name="Google Shape;87;p52"/>
          <p:cNvSpPr>
            <a:spLocks noGrp="1"/>
          </p:cNvSpPr>
          <p:nvPr>
            <p:ph type="pic" idx="7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Images and Contents Layout">
  <p:cSld name="7_Images and Contents Layout">
    <p:bg>
      <p:bgPr>
        <a:solidFill>
          <a:schemeClr val="accen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3"/>
          <p:cNvSpPr>
            <a:spLocks noGrp="1"/>
          </p:cNvSpPr>
          <p:nvPr>
            <p:ph type="pic" idx="2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0" name="Google Shape;90;p53"/>
          <p:cNvSpPr>
            <a:spLocks noGrp="1"/>
          </p:cNvSpPr>
          <p:nvPr>
            <p:ph type="pic" idx="3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1" name="Google Shape;91;p53"/>
          <p:cNvSpPr>
            <a:spLocks noGrp="1"/>
          </p:cNvSpPr>
          <p:nvPr>
            <p:ph type="pic" idx="4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2" name="Google Shape;92;p53"/>
          <p:cNvSpPr>
            <a:spLocks noGrp="1"/>
          </p:cNvSpPr>
          <p:nvPr>
            <p:ph type="pic" idx="5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Agenda Layout">
  <p:cSld name="1_Agenda Layou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4"/>
          <p:cNvSpPr/>
          <p:nvPr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54" descr="E:\002-KIMS BUSINESS\007-02-Fullslidesppt-Contents\20161228\02-edu\bulb-item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6735" y="2931790"/>
            <a:ext cx="945499" cy="2098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Basic Layout">
  <p:cSld name="3_Basic Layou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5"/>
          <p:cNvSpPr/>
          <p:nvPr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55"/>
          <p:cNvSpPr txBox="1">
            <a:spLocks noGrp="1"/>
          </p:cNvSpPr>
          <p:nvPr>
            <p:ph type="body" idx="1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55"/>
          <p:cNvSpPr txBox="1">
            <a:spLocks noGrp="1"/>
          </p:cNvSpPr>
          <p:nvPr>
            <p:ph type="body" idx="2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55"/>
          <p:cNvSpPr/>
          <p:nvPr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55" descr="E:\002-KIMS BUSINESS\007-02-Fullslidesppt-Contents\20161228\02-edu\bulb-ite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08057" y="3010192"/>
            <a:ext cx="351128" cy="77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apes sets layout">
  <p:cSld name="shapes sets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6"/>
          <p:cNvSpPr txBox="1">
            <a:spLocks noGrp="1"/>
          </p:cNvSpPr>
          <p:nvPr>
            <p:ph type="body" idx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810"/>
              </a:spcBef>
              <a:spcAft>
                <a:spcPts val="0"/>
              </a:spcAft>
              <a:buClr>
                <a:srgbClr val="262626"/>
              </a:buClr>
              <a:buSzPts val="4050"/>
              <a:buFont typeface="Arial"/>
              <a:buNone/>
              <a:defRPr sz="405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 Layout">
  <p:cSld name="End Slide Layout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6"/>
          <p:cNvSpPr txBox="1">
            <a:spLocks noGrp="1"/>
          </p:cNvSpPr>
          <p:nvPr>
            <p:ph type="body" idx="1"/>
          </p:nvPr>
        </p:nvSpPr>
        <p:spPr>
          <a:xfrm>
            <a:off x="0" y="3572242"/>
            <a:ext cx="9144000" cy="576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6"/>
          <p:cNvSpPr txBox="1">
            <a:spLocks noGrp="1"/>
          </p:cNvSpPr>
          <p:nvPr>
            <p:ph type="body" idx="2"/>
          </p:nvPr>
        </p:nvSpPr>
        <p:spPr>
          <a:xfrm>
            <a:off x="-148" y="414830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46"/>
          <p:cNvSpPr/>
          <p:nvPr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46" descr="E:\002-KIMS BUSINESS\007-02-Fullslidesppt-Contents\20161228\02-edu\bulb-ite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62351" y="1139211"/>
            <a:ext cx="819298" cy="1818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 sets layout">
  <p:cSld name="icon sets layou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7"/>
          <p:cNvSpPr txBox="1">
            <a:spLocks noGrp="1"/>
          </p:cNvSpPr>
          <p:nvPr>
            <p:ph type="body" idx="1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57"/>
          <p:cNvSpPr/>
          <p:nvPr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57"/>
          <p:cNvSpPr/>
          <p:nvPr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lt1">
              <a:alpha val="40784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57"/>
          <p:cNvSpPr/>
          <p:nvPr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lt1">
              <a:alpha val="2274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Break Layout">
  <p:cSld name="Section Break Layou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0"/>
          <p:cNvSpPr/>
          <p:nvPr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0"/>
          <p:cNvSpPr/>
          <p:nvPr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0"/>
          <p:cNvSpPr/>
          <p:nvPr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40"/>
          <p:cNvSpPr/>
          <p:nvPr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0"/>
          <p:cNvSpPr txBox="1">
            <a:spLocks noGrp="1"/>
          </p:cNvSpPr>
          <p:nvPr>
            <p:ph type="body" idx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40"/>
          <p:cNvSpPr txBox="1">
            <a:spLocks noGrp="1"/>
          </p:cNvSpPr>
          <p:nvPr>
            <p:ph type="body" idx="2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7" name="Google Shape;117;p40" descr="E:\002-KIMS BUSINESS\007-02-Fullslidesppt-Contents\20161228\02-edu\bulb-ite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4155985" y="1156325"/>
            <a:ext cx="816788" cy="1812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Images and Contents Layout">
  <p:cSld name="3_Images and Contents Layou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7"/>
          <p:cNvSpPr/>
          <p:nvPr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47"/>
          <p:cNvSpPr>
            <a:spLocks noGrp="1"/>
          </p:cNvSpPr>
          <p:nvPr>
            <p:ph type="pic" idx="2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6" name="Google Shape;56;p47"/>
          <p:cNvSpPr>
            <a:spLocks noGrp="1"/>
          </p:cNvSpPr>
          <p:nvPr>
            <p:ph type="pic" idx="3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7" name="Google Shape;57;p47"/>
          <p:cNvSpPr>
            <a:spLocks noGrp="1"/>
          </p:cNvSpPr>
          <p:nvPr>
            <p:ph type="pic" idx="4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233452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Layout">
  <p:cSld name="Agenda Layou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8"/>
          <p:cNvSpPr/>
          <p:nvPr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38" descr="E:\002-KIMS BUSINESS\007-02-Fullslidesppt-Contents\20161228\02-edu\bulb-item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9484" y="938231"/>
            <a:ext cx="1584176" cy="3515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8" descr="E:\002-KIMS BUSINESS\007-02-Fullslidesppt-Contents\20161228\02-edu\bulb-item.png"/>
          <p:cNvPicPr preferRelativeResize="0"/>
          <p:nvPr/>
        </p:nvPicPr>
        <p:blipFill rotWithShape="1">
          <a:blip r:embed="rId3">
            <a:alphaModFix/>
          </a:blip>
          <a:srcRect r="50000"/>
          <a:stretch/>
        </p:blipFill>
        <p:spPr>
          <a:xfrm>
            <a:off x="789484" y="938231"/>
            <a:ext cx="792088" cy="3515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Layout">
  <p:cSld name="Basic Layou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1"/>
          <p:cNvSpPr txBox="1">
            <a:spLocks noGrp="1"/>
          </p:cNvSpPr>
          <p:nvPr>
            <p:ph type="body" idx="1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41"/>
          <p:cNvSpPr txBox="1">
            <a:spLocks noGrp="1"/>
          </p:cNvSpPr>
          <p:nvPr>
            <p:ph type="body" idx="2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41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1"/>
          <p:cNvSpPr/>
          <p:nvPr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Images and Contents Layout">
  <p:cSld name="6_Images and Contents Layou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2"/>
          <p:cNvSpPr txBox="1">
            <a:spLocks noGrp="1"/>
          </p:cNvSpPr>
          <p:nvPr>
            <p:ph type="body" idx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42"/>
          <p:cNvSpPr txBox="1">
            <a:spLocks noGrp="1"/>
          </p:cNvSpPr>
          <p:nvPr>
            <p:ph type="body" idx="2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42"/>
          <p:cNvSpPr>
            <a:spLocks noGrp="1"/>
          </p:cNvSpPr>
          <p:nvPr>
            <p:ph type="pic" idx="3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9" name="Google Shape;29;p42"/>
          <p:cNvSpPr>
            <a:spLocks noGrp="1"/>
          </p:cNvSpPr>
          <p:nvPr>
            <p:ph type="pic" idx="4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Break Layout">
  <p:cSld name="Section Break Layou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3"/>
          <p:cNvSpPr/>
          <p:nvPr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3"/>
          <p:cNvSpPr/>
          <p:nvPr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3"/>
          <p:cNvSpPr/>
          <p:nvPr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3"/>
          <p:cNvSpPr/>
          <p:nvPr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43"/>
          <p:cNvSpPr txBox="1">
            <a:spLocks noGrp="1"/>
          </p:cNvSpPr>
          <p:nvPr>
            <p:ph type="body" idx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43"/>
          <p:cNvSpPr txBox="1">
            <a:spLocks noGrp="1"/>
          </p:cNvSpPr>
          <p:nvPr>
            <p:ph type="body" idx="2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7" name="Google Shape;37;p43" descr="E:\002-KIMS BUSINESS\007-02-Fullslidesppt-Contents\20161228\02-edu\bulb-ite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4155985" y="1156325"/>
            <a:ext cx="816788" cy="1812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and Contents Layout">
  <p:cSld name="Images and Contents Layout"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4"/>
          <p:cNvSpPr/>
          <p:nvPr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44"/>
          <p:cNvSpPr txBox="1">
            <a:spLocks noGrp="1"/>
          </p:cNvSpPr>
          <p:nvPr>
            <p:ph type="body" idx="1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44"/>
          <p:cNvSpPr txBox="1">
            <a:spLocks noGrp="1"/>
          </p:cNvSpPr>
          <p:nvPr>
            <p:ph type="body" idx="2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44"/>
          <p:cNvSpPr>
            <a:spLocks noGrp="1"/>
          </p:cNvSpPr>
          <p:nvPr>
            <p:ph type="pic" idx="3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3" name="Google Shape;43;p44"/>
          <p:cNvSpPr>
            <a:spLocks noGrp="1"/>
          </p:cNvSpPr>
          <p:nvPr>
            <p:ph type="pic" idx="4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4" name="Google Shape;44;p44"/>
          <p:cNvSpPr>
            <a:spLocks noGrp="1"/>
          </p:cNvSpPr>
          <p:nvPr>
            <p:ph type="pic" idx="5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5" name="Google Shape;45;p44"/>
          <p:cNvSpPr>
            <a:spLocks noGrp="1"/>
          </p:cNvSpPr>
          <p:nvPr>
            <p:ph type="pic" idx="6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6" name="Google Shape;46;p44"/>
          <p:cNvSpPr/>
          <p:nvPr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44"/>
          <p:cNvSpPr/>
          <p:nvPr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44"/>
          <p:cNvSpPr/>
          <p:nvPr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44"/>
          <p:cNvSpPr/>
          <p:nvPr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Basic Layout">
  <p:cSld name="4_Basic Layou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5"/>
          <p:cNvSpPr txBox="1">
            <a:spLocks noGrp="1"/>
          </p:cNvSpPr>
          <p:nvPr>
            <p:ph type="body" idx="1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45"/>
          <p:cNvSpPr txBox="1">
            <a:spLocks noGrp="1"/>
          </p:cNvSpPr>
          <p:nvPr>
            <p:ph type="body" idx="2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otion.so/8e7e163d1e4a49ca96ad3cacfa6504b1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png"/><Relationship Id="rId4" Type="http://schemas.openxmlformats.org/officeDocument/2006/relationships/hyperlink" Target="https://bedecked-rover-030.notion.site/8e7e163d1e4a49ca96ad3cacfa6504b1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"/>
          <p:cNvSpPr txBox="1">
            <a:spLocks noGrp="1"/>
          </p:cNvSpPr>
          <p:nvPr>
            <p:ph type="body" idx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sz="3600"/>
              <a:t>소프트웨어 공학 1조</a:t>
            </a:r>
            <a:endParaRPr sz="3600"/>
          </a:p>
        </p:txBody>
      </p:sp>
      <p:sp>
        <p:nvSpPr>
          <p:cNvPr id="123" name="Google Shape;123;p1"/>
          <p:cNvSpPr txBox="1">
            <a:spLocks noGrp="1"/>
          </p:cNvSpPr>
          <p:nvPr>
            <p:ph type="body" idx="2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201810903 김경은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201810962 윤석현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201811000 최세민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201810944 백지수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3617501bc6_1_0"/>
          <p:cNvSpPr txBox="1"/>
          <p:nvPr/>
        </p:nvSpPr>
        <p:spPr>
          <a:xfrm>
            <a:off x="6516216" y="411510"/>
            <a:ext cx="2492100" cy="15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2800" b="1">
                <a:solidFill>
                  <a:schemeClr val="accent1"/>
                </a:solidFill>
              </a:rPr>
              <a:t>경계 클래스</a:t>
            </a:r>
            <a:r>
              <a:rPr lang="en-US" sz="2800" b="1">
                <a:solidFill>
                  <a:srgbClr val="3F3F3F"/>
                </a:solidFill>
              </a:rPr>
              <a:t> 다이어그램</a:t>
            </a:r>
            <a:br>
              <a:rPr lang="en-US" sz="2800" b="1">
                <a:solidFill>
                  <a:srgbClr val="3F3F3F"/>
                </a:solidFill>
              </a:rPr>
            </a:br>
            <a:endParaRPr sz="28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g13617501bc6_1_0"/>
          <p:cNvSpPr txBox="1"/>
          <p:nvPr/>
        </p:nvSpPr>
        <p:spPr>
          <a:xfrm>
            <a:off x="6563813" y="2061649"/>
            <a:ext cx="22566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요구사항 분석에서 화면 기술을 기반으로 서비스에 필요한 페이지를 하나의 다이어그램으로 만들었습니다.</a:t>
            </a:r>
            <a:endParaRPr sz="1200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Attriubute에는 각 페이지에서 필요로하는 이벤트 요청을 처리할 버튼을, Operation에는 이벤트를 발생시키는 기능들을 설계하였습니다.</a:t>
            </a:r>
            <a:endParaRPr sz="1200">
              <a:solidFill>
                <a:srgbClr val="3F3F3F"/>
              </a:solidFill>
            </a:endParaRPr>
          </a:p>
        </p:txBody>
      </p:sp>
      <p:pic>
        <p:nvPicPr>
          <p:cNvPr id="269" name="Google Shape;269;g13617501bc6_1_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104" b="1114"/>
          <a:stretch/>
        </p:blipFill>
        <p:spPr>
          <a:xfrm>
            <a:off x="135632" y="195475"/>
            <a:ext cx="6171301" cy="47526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3617501bc6_1_9"/>
          <p:cNvSpPr txBox="1"/>
          <p:nvPr/>
        </p:nvSpPr>
        <p:spPr>
          <a:xfrm>
            <a:off x="6516216" y="411510"/>
            <a:ext cx="2492100" cy="15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2800" b="1">
                <a:solidFill>
                  <a:schemeClr val="accent1"/>
                </a:solidFill>
              </a:rPr>
              <a:t>제어 클래스</a:t>
            </a:r>
            <a:r>
              <a:rPr lang="en-US" sz="28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 sz="2800" b="1">
                <a:solidFill>
                  <a:srgbClr val="3F3F3F"/>
                </a:solidFill>
              </a:rPr>
              <a:t>다이어그램</a:t>
            </a:r>
            <a:endParaRPr sz="28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13617501bc6_1_9"/>
          <p:cNvSpPr txBox="1"/>
          <p:nvPr/>
        </p:nvSpPr>
        <p:spPr>
          <a:xfrm>
            <a:off x="6563813" y="2061649"/>
            <a:ext cx="22566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제어 클래스는 엔티티 클래스를 관리하기 위한 클래스입니다.</a:t>
            </a:r>
            <a:endParaRPr sz="1200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클라이언트는 경계 클래스를 통해 제어 클래스를 호출하기 때문에 엔티티에 직접 접근하여 정보를 훼손하는 등의 상황을 방지할 수 있습니다.</a:t>
            </a:r>
            <a:endParaRPr sz="1200">
              <a:solidFill>
                <a:srgbClr val="3F3F3F"/>
              </a:solidFill>
            </a:endParaRPr>
          </a:p>
        </p:txBody>
      </p:sp>
      <p:pic>
        <p:nvPicPr>
          <p:cNvPr id="276" name="Google Shape;276;g13617501bc6_1_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4652" r="4661"/>
          <a:stretch/>
        </p:blipFill>
        <p:spPr>
          <a:xfrm>
            <a:off x="135631" y="195475"/>
            <a:ext cx="6140699" cy="47526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3617501bc6_1_18"/>
          <p:cNvSpPr txBox="1"/>
          <p:nvPr/>
        </p:nvSpPr>
        <p:spPr>
          <a:xfrm>
            <a:off x="6516216" y="411510"/>
            <a:ext cx="2492100" cy="15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2800" b="1">
                <a:solidFill>
                  <a:schemeClr val="accent1"/>
                </a:solidFill>
              </a:rPr>
              <a:t>엔티티 클래스</a:t>
            </a:r>
            <a:endParaRPr/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 sz="2800" b="1">
                <a:solidFill>
                  <a:srgbClr val="3F3F3F"/>
                </a:solidFill>
              </a:rPr>
              <a:t>다이어그램</a:t>
            </a:r>
            <a:endParaRPr sz="28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13617501bc6_1_18"/>
          <p:cNvSpPr txBox="1"/>
          <p:nvPr/>
        </p:nvSpPr>
        <p:spPr>
          <a:xfrm>
            <a:off x="6563813" y="2061649"/>
            <a:ext cx="22566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명사 추출법을 이용하여 서비스에 필요한 엔티티를 추출하였습니다.</a:t>
            </a:r>
            <a:endParaRPr sz="1200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해당 엔티티들에 필요한 값들을 attribute로 추가하였습니다.</a:t>
            </a:r>
            <a:endParaRPr sz="1200">
              <a:solidFill>
                <a:srgbClr val="3F3F3F"/>
              </a:solidFill>
            </a:endParaRPr>
          </a:p>
        </p:txBody>
      </p:sp>
      <p:pic>
        <p:nvPicPr>
          <p:cNvPr id="283" name="Google Shape;283;g13617501bc6_1_1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2579" b="2570"/>
          <a:stretch/>
        </p:blipFill>
        <p:spPr>
          <a:xfrm>
            <a:off x="135631" y="195475"/>
            <a:ext cx="6038699" cy="47526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3617501bc6_1_34"/>
          <p:cNvSpPr txBox="1"/>
          <p:nvPr/>
        </p:nvSpPr>
        <p:spPr>
          <a:xfrm>
            <a:off x="6516216" y="411510"/>
            <a:ext cx="2492100" cy="15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2800" b="1">
                <a:solidFill>
                  <a:schemeClr val="accent1"/>
                </a:solidFill>
              </a:rPr>
              <a:t>ERD 설계</a:t>
            </a:r>
            <a:r>
              <a:rPr lang="en-US" sz="28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endParaRPr sz="28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13617501bc6_1_34"/>
          <p:cNvSpPr txBox="1"/>
          <p:nvPr/>
        </p:nvSpPr>
        <p:spPr>
          <a:xfrm>
            <a:off x="6563813" y="2061649"/>
            <a:ext cx="2256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엔티티의 데이터 베이스 관계 설계를 위해 ERD Tool을 사용하였습니다.</a:t>
            </a:r>
            <a:endParaRPr/>
          </a:p>
        </p:txBody>
      </p:sp>
      <p:pic>
        <p:nvPicPr>
          <p:cNvPr id="290" name="Google Shape;290;g13617501bc6_1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25" y="262425"/>
            <a:ext cx="6211425" cy="463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3617501bc6_1_26"/>
          <p:cNvSpPr txBox="1"/>
          <p:nvPr/>
        </p:nvSpPr>
        <p:spPr>
          <a:xfrm>
            <a:off x="6516216" y="411510"/>
            <a:ext cx="2492100" cy="15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2800" b="1">
                <a:solidFill>
                  <a:schemeClr val="accent1"/>
                </a:solidFill>
              </a:rPr>
              <a:t>API 문서화</a:t>
            </a:r>
            <a:endParaRPr sz="28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g13617501bc6_1_26"/>
          <p:cNvSpPr txBox="1"/>
          <p:nvPr/>
        </p:nvSpPr>
        <p:spPr>
          <a:xfrm>
            <a:off x="6563813" y="2061649"/>
            <a:ext cx="2256600" cy="26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서버와 클라이언트의 통신방법으로는  restful API를 사용하기로 결정하였습니다.</a:t>
            </a:r>
            <a:endParaRPr sz="1200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노션을 활용하여 frontend의 request 형식과 backend의 return 형식을 문서화하여 이를 기준으로 개발 및 소통을 진행하였습니다.</a:t>
            </a:r>
            <a:endParaRPr sz="1200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노션으로 </a:t>
            </a:r>
            <a:r>
              <a:rPr lang="en-US" sz="1200" u="sng">
                <a:solidFill>
                  <a:schemeClr val="hlink"/>
                </a:solidFill>
                <a:hlinkClick r:id="rId3"/>
              </a:rPr>
              <a:t>이동</a:t>
            </a:r>
            <a:endParaRPr sz="1200"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hlink"/>
                </a:solidFill>
                <a:hlinkClick r:id="rId4"/>
              </a:rPr>
              <a:t>https://bedecked-rover-030.notion.site/8e7e163d1e4a49ca96ad3cacfa6504b1</a:t>
            </a:r>
            <a:endParaRPr sz="1200">
              <a:solidFill>
                <a:srgbClr val="3F3F3F"/>
              </a:solidFill>
            </a:endParaRPr>
          </a:p>
        </p:txBody>
      </p:sp>
      <p:pic>
        <p:nvPicPr>
          <p:cNvPr id="297" name="Google Shape;297;g13617501bc6_1_2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5">
            <a:alphaModFix/>
          </a:blip>
          <a:srcRect l="17341" r="17341"/>
          <a:stretch/>
        </p:blipFill>
        <p:spPr>
          <a:xfrm>
            <a:off x="135631" y="195475"/>
            <a:ext cx="6089702" cy="475260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0"/>
          <p:cNvSpPr txBox="1">
            <a:spLocks noGrp="1"/>
          </p:cNvSpPr>
          <p:nvPr>
            <p:ph type="body" idx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/>
              <a:t>구현 결과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3617501bc6_0_5"/>
          <p:cNvSpPr/>
          <p:nvPr/>
        </p:nvSpPr>
        <p:spPr>
          <a:xfrm>
            <a:off x="6651775" y="0"/>
            <a:ext cx="20163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g13617501bc6_0_5"/>
          <p:cNvSpPr/>
          <p:nvPr/>
        </p:nvSpPr>
        <p:spPr>
          <a:xfrm>
            <a:off x="215516" y="177378"/>
            <a:ext cx="8712900" cy="4788600"/>
          </a:xfrm>
          <a:prstGeom prst="frame">
            <a:avLst>
              <a:gd name="adj1" fmla="val 89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9" name="Google Shape;309;g13617501bc6_0_5"/>
          <p:cNvGrpSpPr/>
          <p:nvPr/>
        </p:nvGrpSpPr>
        <p:grpSpPr>
          <a:xfrm>
            <a:off x="611600" y="691625"/>
            <a:ext cx="5531106" cy="2145329"/>
            <a:chOff x="3687664" y="1203589"/>
            <a:chExt cx="4553100" cy="2145329"/>
          </a:xfrm>
        </p:grpSpPr>
        <p:sp>
          <p:nvSpPr>
            <p:cNvPr id="310" name="Google Shape;310;g13617501bc6_0_5"/>
            <p:cNvSpPr txBox="1"/>
            <p:nvPr/>
          </p:nvSpPr>
          <p:spPr>
            <a:xfrm>
              <a:off x="3687664" y="1871418"/>
              <a:ext cx="4553100" cy="147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marR="0" lvl="0" indent="-342900" algn="l" rtl="0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800"/>
                <a:buChar char="●"/>
              </a:pPr>
              <a:r>
                <a:rPr lang="en-US" sz="1800">
                  <a:solidFill>
                    <a:srgbClr val="3F3F3F"/>
                  </a:solidFill>
                </a:rPr>
                <a:t>프론트엔드</a:t>
              </a:r>
              <a:endParaRPr sz="1800">
                <a:solidFill>
                  <a:srgbClr val="3F3F3F"/>
                </a:solidFill>
              </a:endParaRPr>
            </a:p>
            <a:p>
              <a:pPr marL="914400" marR="0" lvl="1" indent="-342900" algn="l" rtl="0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800"/>
                <a:buChar char="○"/>
              </a:pPr>
              <a:r>
                <a:rPr lang="en-US" sz="1800">
                  <a:solidFill>
                    <a:srgbClr val="3F3F3F"/>
                  </a:solidFill>
                </a:rPr>
                <a:t>html, css, Javascript</a:t>
              </a:r>
              <a:endParaRPr sz="1800">
                <a:solidFill>
                  <a:srgbClr val="3F3F3F"/>
                </a:solidFill>
              </a:endParaRPr>
            </a:p>
            <a:p>
              <a:pPr marL="45720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3F3F3F"/>
                </a:solidFill>
              </a:endParaRPr>
            </a:p>
            <a:p>
              <a:pPr marL="457200" marR="0" lvl="0" indent="-342900" algn="l" rtl="0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800"/>
                <a:buChar char="●"/>
              </a:pPr>
              <a:r>
                <a:rPr lang="en-US" sz="1800">
                  <a:solidFill>
                    <a:srgbClr val="3F3F3F"/>
                  </a:solidFill>
                </a:rPr>
                <a:t>백엔드</a:t>
              </a:r>
              <a:endParaRPr sz="1800">
                <a:solidFill>
                  <a:srgbClr val="3F3F3F"/>
                </a:solidFill>
              </a:endParaRPr>
            </a:p>
            <a:p>
              <a:pPr marL="914400" marR="0" lvl="1" indent="-342900" algn="l" rtl="0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800"/>
                <a:buChar char="○"/>
              </a:pPr>
              <a:r>
                <a:rPr lang="en-US" sz="1800">
                  <a:solidFill>
                    <a:srgbClr val="3F3F3F"/>
                  </a:solidFill>
                </a:rPr>
                <a:t>Java, Spring boot, JPA, mysql</a:t>
              </a:r>
              <a:endParaRPr sz="1800">
                <a:solidFill>
                  <a:srgbClr val="3F3F3F"/>
                </a:solidFill>
              </a:endParaRPr>
            </a:p>
          </p:txBody>
        </p:sp>
        <p:sp>
          <p:nvSpPr>
            <p:cNvPr id="311" name="Google Shape;311;g13617501bc6_0_5"/>
            <p:cNvSpPr txBox="1"/>
            <p:nvPr/>
          </p:nvSpPr>
          <p:spPr>
            <a:xfrm>
              <a:off x="3687666" y="1203589"/>
              <a:ext cx="33552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 b="1">
                  <a:solidFill>
                    <a:srgbClr val="3F3F3F"/>
                  </a:solidFill>
                </a:rPr>
                <a:t>사용한 기술 스택</a:t>
              </a:r>
              <a:endParaRPr sz="3000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36272da0be_0_5"/>
          <p:cNvSpPr txBox="1">
            <a:spLocks noGrp="1"/>
          </p:cNvSpPr>
          <p:nvPr>
            <p:ph type="body" idx="1"/>
          </p:nvPr>
        </p:nvSpPr>
        <p:spPr>
          <a:xfrm>
            <a:off x="-167275" y="3561194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 dirty="0"/>
              <a:t>				</a:t>
            </a:r>
            <a:r>
              <a:rPr lang="en-US" dirty="0" err="1"/>
              <a:t>구현</a:t>
            </a:r>
            <a:r>
              <a:rPr lang="en-US" dirty="0"/>
              <a:t> </a:t>
            </a:r>
            <a:r>
              <a:rPr lang="en-US" dirty="0" err="1"/>
              <a:t>시연</a:t>
            </a:r>
            <a:endParaRPr sz="3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3617501bc6_1_34"/>
          <p:cNvSpPr txBox="1"/>
          <p:nvPr/>
        </p:nvSpPr>
        <p:spPr>
          <a:xfrm>
            <a:off x="6516216" y="411510"/>
            <a:ext cx="2492100" cy="15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CODY </a:t>
            </a:r>
            <a:r>
              <a:rPr lang="ko-KR" altLang="en-US" sz="28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생성</a:t>
            </a:r>
            <a:endParaRPr lang="en-US" altLang="ko-KR" sz="2800" b="1" dirty="0">
              <a:solidFill>
                <a:schemeClr val="accen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altLang="ko-KR" sz="28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Postman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endParaRPr sz="2800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253CAD-FDBE-903F-BD70-99E41896A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1530" y="658930"/>
            <a:ext cx="6526090" cy="3825639"/>
          </a:xfrm>
          <a:prstGeom prst="rect">
            <a:avLst/>
          </a:prstGeom>
        </p:spPr>
      </p:pic>
      <p:sp>
        <p:nvSpPr>
          <p:cNvPr id="6" name="Google Shape;289;g13617501bc6_1_34">
            <a:extLst>
              <a:ext uri="{FF2B5EF4-FFF2-40B4-BE49-F238E27FC236}">
                <a16:creationId xmlns:a16="http://schemas.microsoft.com/office/drawing/2014/main" id="{CE075163-6BEF-488D-5077-46C03CA43677}"/>
              </a:ext>
            </a:extLst>
          </p:cNvPr>
          <p:cNvSpPr txBox="1"/>
          <p:nvPr/>
        </p:nvSpPr>
        <p:spPr>
          <a:xfrm>
            <a:off x="6563813" y="2061649"/>
            <a:ext cx="22566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rgbClr val="3F3F3F"/>
                </a:solidFill>
              </a:rPr>
              <a:t>사진과 </a:t>
            </a:r>
            <a:r>
              <a:rPr lang="en-US" altLang="ko-KR" sz="1200" dirty="0" err="1">
                <a:solidFill>
                  <a:srgbClr val="3F3F3F"/>
                </a:solidFill>
              </a:rPr>
              <a:t>jsonString</a:t>
            </a:r>
            <a:r>
              <a:rPr lang="ko-KR" altLang="en-US" sz="1200" dirty="0">
                <a:solidFill>
                  <a:srgbClr val="3F3F3F"/>
                </a:solidFill>
              </a:rPr>
              <a:t>을 </a:t>
            </a:r>
            <a:r>
              <a:rPr lang="ko-KR" altLang="en-US" sz="1200" dirty="0" err="1">
                <a:solidFill>
                  <a:srgbClr val="3F3F3F"/>
                </a:solidFill>
              </a:rPr>
              <a:t>요청받아</a:t>
            </a:r>
            <a:r>
              <a:rPr lang="ko-KR" altLang="en-US" sz="1200" dirty="0">
                <a:solidFill>
                  <a:srgbClr val="3F3F3F"/>
                </a:solidFill>
              </a:rPr>
              <a:t> 코디를 생성합니다</a:t>
            </a:r>
            <a:r>
              <a:rPr lang="en-US" altLang="ko-KR" sz="1200" dirty="0">
                <a:solidFill>
                  <a:srgbClr val="3F3F3F"/>
                </a:solidFill>
              </a:rPr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079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3617501bc6_1_34"/>
          <p:cNvSpPr txBox="1"/>
          <p:nvPr/>
        </p:nvSpPr>
        <p:spPr>
          <a:xfrm>
            <a:off x="6516216" y="411510"/>
            <a:ext cx="2492100" cy="15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chemeClr val="accent1"/>
                </a:solidFill>
              </a:rPr>
              <a:t>MY CODY</a:t>
            </a:r>
            <a:br>
              <a:rPr lang="en-US" sz="2800" b="1" dirty="0">
                <a:solidFill>
                  <a:schemeClr val="accent1"/>
                </a:solidFill>
              </a:rPr>
            </a:br>
            <a:r>
              <a:rPr lang="ko-KR" altLang="en-US" sz="2800" b="1" dirty="0">
                <a:solidFill>
                  <a:schemeClr val="accent1"/>
                </a:solidFill>
              </a:rPr>
              <a:t>조회</a:t>
            </a:r>
            <a:endParaRPr dirty="0"/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endParaRPr sz="2800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0BCDDB-3470-5CB6-1F1D-CDC384545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87" y="758064"/>
            <a:ext cx="5614616" cy="36273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F87EB9-5100-16AC-3578-D37A647CDACE}"/>
              </a:ext>
            </a:extLst>
          </p:cNvPr>
          <p:cNvSpPr txBox="1"/>
          <p:nvPr/>
        </p:nvSpPr>
        <p:spPr>
          <a:xfrm>
            <a:off x="6582169" y="1934598"/>
            <a:ext cx="2238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사용자</a:t>
            </a:r>
            <a:r>
              <a:rPr kumimoji="1" lang="ko-KR" altLang="en-US" dirty="0"/>
              <a:t> 로그인 정보를 통해 저장된 코디 조회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45483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"/>
          <p:cNvSpPr txBox="1"/>
          <p:nvPr/>
        </p:nvSpPr>
        <p:spPr>
          <a:xfrm>
            <a:off x="2555776" y="339502"/>
            <a:ext cx="6588224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0" name="Google Shape;130;p2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131" name="Google Shape;131;p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" name="Google Shape;133;p2"/>
          <p:cNvGrpSpPr/>
          <p:nvPr/>
        </p:nvGrpSpPr>
        <p:grpSpPr>
          <a:xfrm>
            <a:off x="3126085" y="2163705"/>
            <a:ext cx="5256584" cy="720000"/>
            <a:chOff x="3131840" y="1491630"/>
            <a:chExt cx="5256584" cy="576064"/>
          </a:xfrm>
        </p:grpSpPr>
        <p:sp>
          <p:nvSpPr>
            <p:cNvPr id="134" name="Google Shape;134;p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" name="Google Shape;136;p2"/>
          <p:cNvGrpSpPr/>
          <p:nvPr/>
        </p:nvGrpSpPr>
        <p:grpSpPr>
          <a:xfrm>
            <a:off x="3120330" y="3051804"/>
            <a:ext cx="5256584" cy="720000"/>
            <a:chOff x="3131840" y="1491630"/>
            <a:chExt cx="5256584" cy="576064"/>
          </a:xfrm>
        </p:grpSpPr>
        <p:sp>
          <p:nvSpPr>
            <p:cNvPr id="137" name="Google Shape;137;p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" name="Google Shape;139;p2"/>
          <p:cNvGrpSpPr/>
          <p:nvPr/>
        </p:nvGrpSpPr>
        <p:grpSpPr>
          <a:xfrm>
            <a:off x="3114575" y="3939902"/>
            <a:ext cx="5256584" cy="720000"/>
            <a:chOff x="3131840" y="1491630"/>
            <a:chExt cx="5256584" cy="576064"/>
          </a:xfrm>
        </p:grpSpPr>
        <p:sp>
          <p:nvSpPr>
            <p:cNvPr id="140" name="Google Shape;140;p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" name="Google Shape;142;p2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"/>
          <p:cNvSpPr txBox="1"/>
          <p:nvPr/>
        </p:nvSpPr>
        <p:spPr>
          <a:xfrm>
            <a:off x="3097310" y="3939903"/>
            <a:ext cx="53316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"/>
          <p:cNvSpPr txBox="1"/>
          <p:nvPr/>
        </p:nvSpPr>
        <p:spPr>
          <a:xfrm>
            <a:off x="3851840" y="1356248"/>
            <a:ext cx="439256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요구사항 분석</a:t>
            </a:r>
            <a:endParaRPr/>
          </a:p>
        </p:txBody>
      </p:sp>
      <p:sp>
        <p:nvSpPr>
          <p:cNvPr id="147" name="Google Shape;147;p2"/>
          <p:cNvSpPr txBox="1"/>
          <p:nvPr/>
        </p:nvSpPr>
        <p:spPr>
          <a:xfrm>
            <a:off x="3851840" y="2250553"/>
            <a:ext cx="439256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설계 내용</a:t>
            </a:r>
            <a:endParaRPr/>
          </a:p>
        </p:txBody>
      </p:sp>
      <p:sp>
        <p:nvSpPr>
          <p:cNvPr id="148" name="Google Shape;148;p2"/>
          <p:cNvSpPr txBox="1"/>
          <p:nvPr/>
        </p:nvSpPr>
        <p:spPr>
          <a:xfrm>
            <a:off x="3851840" y="3144858"/>
            <a:ext cx="439256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구현 결과</a:t>
            </a:r>
            <a:endParaRPr/>
          </a:p>
        </p:txBody>
      </p:sp>
      <p:sp>
        <p:nvSpPr>
          <p:cNvPr id="149" name="Google Shape;149;p2"/>
          <p:cNvSpPr txBox="1"/>
          <p:nvPr/>
        </p:nvSpPr>
        <p:spPr>
          <a:xfrm>
            <a:off x="3851840" y="4039163"/>
            <a:ext cx="439256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회고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3617501bc6_1_34"/>
          <p:cNvSpPr txBox="1"/>
          <p:nvPr/>
        </p:nvSpPr>
        <p:spPr>
          <a:xfrm>
            <a:off x="6516216" y="411510"/>
            <a:ext cx="2492100" cy="15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chemeClr val="accent1"/>
                </a:solidFill>
              </a:rPr>
              <a:t>MY CODY</a:t>
            </a:r>
            <a:br>
              <a:rPr lang="en-US" sz="2800" b="1" dirty="0">
                <a:solidFill>
                  <a:schemeClr val="accent1"/>
                </a:solidFill>
              </a:rPr>
            </a:br>
            <a:r>
              <a:rPr lang="ko-KR" altLang="en-US" sz="2800" b="1" dirty="0">
                <a:solidFill>
                  <a:schemeClr val="accent1"/>
                </a:solidFill>
              </a:rPr>
              <a:t>삭제</a:t>
            </a:r>
            <a:endParaRPr dirty="0"/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endParaRPr sz="2800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13617501bc6_1_34"/>
          <p:cNvSpPr txBox="1"/>
          <p:nvPr/>
        </p:nvSpPr>
        <p:spPr>
          <a:xfrm>
            <a:off x="6563813" y="2061649"/>
            <a:ext cx="22566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3F3F3F"/>
                </a:solidFill>
              </a:rPr>
              <a:t>PathVariable</a:t>
            </a:r>
            <a:r>
              <a:rPr lang="ko-KR" altLang="en-US" sz="1200" dirty="0">
                <a:solidFill>
                  <a:srgbClr val="3F3F3F"/>
                </a:solidFill>
              </a:rPr>
              <a:t>로 </a:t>
            </a:r>
            <a:r>
              <a:rPr lang="en-US" altLang="ko-KR" sz="1200" dirty="0" err="1">
                <a:solidFill>
                  <a:srgbClr val="3F3F3F"/>
                </a:solidFill>
              </a:rPr>
              <a:t>cody</a:t>
            </a:r>
            <a:r>
              <a:rPr lang="ko-KR" altLang="en-US" sz="1200" dirty="0">
                <a:solidFill>
                  <a:srgbClr val="3F3F3F"/>
                </a:solidFill>
              </a:rPr>
              <a:t>의 </a:t>
            </a:r>
            <a:r>
              <a:rPr lang="ko-KR" altLang="en-US" sz="1200" dirty="0" err="1">
                <a:solidFill>
                  <a:srgbClr val="3F3F3F"/>
                </a:solidFill>
              </a:rPr>
              <a:t>식별값을</a:t>
            </a:r>
            <a:r>
              <a:rPr lang="ko-KR" altLang="en-US" sz="1200" dirty="0">
                <a:solidFill>
                  <a:srgbClr val="3F3F3F"/>
                </a:solidFill>
              </a:rPr>
              <a:t> 전달하여 삭제합니다</a:t>
            </a:r>
            <a:r>
              <a:rPr lang="en-US" altLang="ko-KR" sz="1200" dirty="0">
                <a:solidFill>
                  <a:srgbClr val="3F3F3F"/>
                </a:solidFill>
              </a:rPr>
              <a:t>.</a:t>
            </a:r>
            <a:endParaRPr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75106C8-B2A3-A7CE-DCFD-12CA67337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87" y="475204"/>
            <a:ext cx="5773568" cy="409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129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2"/>
          <p:cNvSpPr txBox="1">
            <a:spLocks noGrp="1"/>
          </p:cNvSpPr>
          <p:nvPr>
            <p:ph type="body" idx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/>
              <a:t>프로젝트 회고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3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3"/>
          <p:cNvSpPr txBox="1"/>
          <p:nvPr/>
        </p:nvSpPr>
        <p:spPr>
          <a:xfrm>
            <a:off x="6763892" y="771302"/>
            <a:ext cx="1800200" cy="144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1">
                <a:solidFill>
                  <a:schemeClr val="lt1"/>
                </a:solidFill>
              </a:rPr>
              <a:t>프로젝트</a:t>
            </a:r>
            <a:endParaRPr sz="2800" b="1">
              <a:solidFill>
                <a:schemeClr val="lt1"/>
              </a:solidFill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1">
                <a:solidFill>
                  <a:schemeClr val="lt1"/>
                </a:solidFill>
              </a:rPr>
              <a:t>회고</a:t>
            </a:r>
            <a:endParaRPr sz="2800" b="1">
              <a:solidFill>
                <a:schemeClr val="lt1"/>
              </a:solidFill>
            </a:endParaRPr>
          </a:p>
        </p:txBody>
      </p:sp>
      <p:grpSp>
        <p:nvGrpSpPr>
          <p:cNvPr id="329" name="Google Shape;329;p13"/>
          <p:cNvGrpSpPr/>
          <p:nvPr/>
        </p:nvGrpSpPr>
        <p:grpSpPr>
          <a:xfrm>
            <a:off x="611560" y="691634"/>
            <a:ext cx="5531065" cy="3706220"/>
            <a:chOff x="3687661" y="1203598"/>
            <a:chExt cx="4553103" cy="3706220"/>
          </a:xfrm>
        </p:grpSpPr>
        <p:sp>
          <p:nvSpPr>
            <p:cNvPr id="330" name="Google Shape;330;p13"/>
            <p:cNvSpPr txBox="1"/>
            <p:nvPr/>
          </p:nvSpPr>
          <p:spPr>
            <a:xfrm>
              <a:off x="3687664" y="1871418"/>
              <a:ext cx="4553100" cy="303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marR="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-US" sz="1200" b="1">
                  <a:solidFill>
                    <a:srgbClr val="3F3F3F"/>
                  </a:solidFill>
                </a:rPr>
                <a:t>요구사항 분석 및 설계 단계</a:t>
              </a:r>
              <a:endParaRPr sz="1200" b="1">
                <a:solidFill>
                  <a:srgbClr val="3F3F3F"/>
                </a:solidFill>
              </a:endParaRPr>
            </a:p>
            <a:p>
              <a:pPr marL="914400" marR="0" lvl="1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○"/>
              </a:pPr>
              <a:r>
                <a:rPr lang="en-US" sz="1200">
                  <a:solidFill>
                    <a:srgbClr val="3F3F3F"/>
                  </a:solidFill>
                </a:rPr>
                <a:t>구상 및 설계하는 기능들의 비용 산정의 어려움</a:t>
              </a:r>
              <a:endParaRPr sz="1200">
                <a:solidFill>
                  <a:srgbClr val="3F3F3F"/>
                </a:solidFill>
              </a:endParaRPr>
            </a:p>
            <a:p>
              <a:pPr marL="914400" marR="0" lvl="1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○"/>
              </a:pPr>
              <a:r>
                <a:rPr lang="en-US" sz="1200">
                  <a:solidFill>
                    <a:srgbClr val="3F3F3F"/>
                  </a:solidFill>
                </a:rPr>
                <a:t>비용 산정의 어려움으로 인한 개발 기간 예측 어려움</a:t>
              </a:r>
              <a:endParaRPr sz="1200">
                <a:solidFill>
                  <a:srgbClr val="3F3F3F"/>
                </a:solidFill>
              </a:endParaRPr>
            </a:p>
            <a:p>
              <a:pPr marL="914400" marR="0" lvl="1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○"/>
              </a:pPr>
              <a:r>
                <a:rPr lang="en-US" sz="1200">
                  <a:solidFill>
                    <a:srgbClr val="3F3F3F"/>
                  </a:solidFill>
                </a:rPr>
                <a:t>팀원들 간의 경험 차이로 인한 개발 환경 협의점의 어려움</a:t>
              </a:r>
              <a:endParaRPr sz="1200">
                <a:solidFill>
                  <a:srgbClr val="3F3F3F"/>
                </a:solidFill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3F3F3F"/>
                </a:solidFill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3F3F3F"/>
                </a:solidFill>
              </a:endParaRPr>
            </a:p>
            <a:p>
              <a:pPr marL="457200" marR="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-US" sz="1200" b="1">
                  <a:solidFill>
                    <a:srgbClr val="3F3F3F"/>
                  </a:solidFill>
                </a:rPr>
                <a:t>개발 단계</a:t>
              </a:r>
              <a:endParaRPr sz="1200" b="1">
                <a:solidFill>
                  <a:srgbClr val="3F3F3F"/>
                </a:solidFill>
              </a:endParaRPr>
            </a:p>
            <a:p>
              <a:pPr marL="914400" marR="0" lvl="1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○"/>
              </a:pPr>
              <a:r>
                <a:rPr lang="en-US" sz="1200">
                  <a:solidFill>
                    <a:srgbClr val="3F3F3F"/>
                  </a:solidFill>
                </a:rPr>
                <a:t>설계를 실제로 구현하는 것 자체의 어려움</a:t>
              </a:r>
              <a:endParaRPr sz="1200">
                <a:solidFill>
                  <a:srgbClr val="3F3F3F"/>
                </a:solidFill>
              </a:endParaRPr>
            </a:p>
            <a:p>
              <a:pPr marL="914400" marR="0" lvl="1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○"/>
              </a:pPr>
              <a:r>
                <a:rPr lang="en-US" sz="1200">
                  <a:solidFill>
                    <a:srgbClr val="3F3F3F"/>
                  </a:solidFill>
                </a:rPr>
                <a:t>개발 도중 예상치 못한 문제 발생으로 인한 전체적인 코드 수정 발생</a:t>
              </a:r>
              <a:endParaRPr sz="1200">
                <a:solidFill>
                  <a:srgbClr val="3F3F3F"/>
                </a:solidFill>
              </a:endParaRPr>
            </a:p>
            <a:p>
              <a:pPr marL="914400" marR="0" lvl="1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○"/>
              </a:pPr>
              <a:r>
                <a:rPr lang="en-US" sz="1200">
                  <a:solidFill>
                    <a:srgbClr val="3F3F3F"/>
                  </a:solidFill>
                </a:rPr>
                <a:t>처음 설계와 방향이 달라지고 수정이 진행되면서 코드의 일관성이 없어지고 그로 인해 다시 문제가 발생하는 악순환 발생</a:t>
              </a:r>
              <a:endParaRPr sz="1200">
                <a:solidFill>
                  <a:srgbClr val="3F3F3F"/>
                </a:solidFill>
              </a:endParaRPr>
            </a:p>
            <a:p>
              <a:pPr marL="914400" marR="0" lvl="1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○"/>
              </a:pPr>
              <a:r>
                <a:rPr lang="en-US" sz="1200">
                  <a:solidFill>
                    <a:srgbClr val="3F3F3F"/>
                  </a:solidFill>
                </a:rPr>
                <a:t>프론트엔드와 백엔드 상호간 예상보다 더 많은 소통이 필요</a:t>
              </a:r>
              <a:endParaRPr sz="1200">
                <a:solidFill>
                  <a:srgbClr val="3F3F3F"/>
                </a:solidFill>
              </a:endParaRPr>
            </a:p>
            <a:p>
              <a:pPr marL="914400" marR="0" lvl="1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○"/>
              </a:pPr>
              <a:r>
                <a:rPr lang="en-US" sz="1200">
                  <a:solidFill>
                    <a:srgbClr val="3F3F3F"/>
                  </a:solidFill>
                </a:rPr>
                <a:t>프론트엔드와 백엔드 서로 부족한 상대 파트의 지식으로 인한 소통의 어려움</a:t>
              </a:r>
              <a:endParaRPr sz="1200">
                <a:solidFill>
                  <a:srgbClr val="3F3F3F"/>
                </a:solidFill>
              </a:endParaRPr>
            </a:p>
          </p:txBody>
        </p:sp>
        <p:sp>
          <p:nvSpPr>
            <p:cNvPr id="331" name="Google Shape;331;p13"/>
            <p:cNvSpPr txBox="1"/>
            <p:nvPr/>
          </p:nvSpPr>
          <p:spPr>
            <a:xfrm>
              <a:off x="3687661" y="1203598"/>
              <a:ext cx="2252491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어려웠던 점</a:t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200eaf36b6_0_0"/>
          <p:cNvSpPr/>
          <p:nvPr/>
        </p:nvSpPr>
        <p:spPr>
          <a:xfrm>
            <a:off x="215516" y="177378"/>
            <a:ext cx="8712900" cy="4788600"/>
          </a:xfrm>
          <a:prstGeom prst="frame">
            <a:avLst>
              <a:gd name="adj1" fmla="val 89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g1200eaf36b6_0_0"/>
          <p:cNvSpPr/>
          <p:nvPr/>
        </p:nvSpPr>
        <p:spPr>
          <a:xfrm>
            <a:off x="6651775" y="0"/>
            <a:ext cx="20163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1200eaf36b6_0_0"/>
          <p:cNvSpPr txBox="1"/>
          <p:nvPr/>
        </p:nvSpPr>
        <p:spPr>
          <a:xfrm>
            <a:off x="6763892" y="771302"/>
            <a:ext cx="1800300" cy="14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1">
                <a:solidFill>
                  <a:schemeClr val="lt1"/>
                </a:solidFill>
              </a:rPr>
              <a:t>프로젝트 회고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9" name="Google Shape;339;g1200eaf36b6_0_0"/>
          <p:cNvGrpSpPr/>
          <p:nvPr/>
        </p:nvGrpSpPr>
        <p:grpSpPr>
          <a:xfrm>
            <a:off x="611596" y="691634"/>
            <a:ext cx="5531110" cy="3453920"/>
            <a:chOff x="3687661" y="1203598"/>
            <a:chExt cx="4553103" cy="3453920"/>
          </a:xfrm>
        </p:grpSpPr>
        <p:sp>
          <p:nvSpPr>
            <p:cNvPr id="340" name="Google Shape;340;g1200eaf36b6_0_0"/>
            <p:cNvSpPr txBox="1"/>
            <p:nvPr/>
          </p:nvSpPr>
          <p:spPr>
            <a:xfrm>
              <a:off x="3687664" y="1871418"/>
              <a:ext cx="4553100" cy="278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marR="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400"/>
                <a:buChar char="●"/>
              </a:pPr>
              <a:r>
                <a:rPr lang="en-US">
                  <a:solidFill>
                    <a:srgbClr val="3F3F3F"/>
                  </a:solidFill>
                </a:rPr>
                <a:t>분석과 설계단계에서의 문서화가 개발할 때 얼마나 큰 도움이 되고 영향을 미치는지 느낌</a:t>
              </a:r>
              <a:endParaRPr>
                <a:solidFill>
                  <a:srgbClr val="3F3F3F"/>
                </a:solidFill>
              </a:endParaRPr>
            </a:p>
            <a:p>
              <a:pPr marL="457200" marR="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400"/>
                <a:buChar char="●"/>
              </a:pPr>
              <a:r>
                <a:rPr lang="en-US">
                  <a:solidFill>
                    <a:srgbClr val="3F3F3F"/>
                  </a:solidFill>
                </a:rPr>
                <a:t>이번 프로젝트 설계에서 문제점을 발견하고 잘못된 설계의 예시를 직접 경험함</a:t>
              </a:r>
              <a:endParaRPr>
                <a:solidFill>
                  <a:srgbClr val="3F3F3F"/>
                </a:solidFill>
              </a:endParaRPr>
            </a:p>
            <a:p>
              <a:pPr marL="457200" marR="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400"/>
                <a:buChar char="●"/>
              </a:pPr>
              <a:r>
                <a:rPr lang="en-US">
                  <a:solidFill>
                    <a:srgbClr val="3F3F3F"/>
                  </a:solidFill>
                </a:rPr>
                <a:t>어떤 기능에 어느 정도의 비용이 필요한지 대략적으로 경험</a:t>
              </a:r>
              <a:endParaRPr>
                <a:solidFill>
                  <a:srgbClr val="3F3F3F"/>
                </a:solidFill>
              </a:endParaRPr>
            </a:p>
            <a:p>
              <a:pPr marL="457200" marR="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400"/>
                <a:buChar char="●"/>
              </a:pPr>
              <a:r>
                <a:rPr lang="en-US">
                  <a:solidFill>
                    <a:srgbClr val="3F3F3F"/>
                  </a:solidFill>
                </a:rPr>
                <a:t>그럼에도 불구하고 겉보기에 진행률과 실제 남은시간이 비례하지 않다는 것을 느낌</a:t>
              </a:r>
              <a:endParaRPr>
                <a:solidFill>
                  <a:srgbClr val="3F3F3F"/>
                </a:solidFill>
              </a:endParaRPr>
            </a:p>
            <a:p>
              <a:pPr marL="457200" marR="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400"/>
                <a:buChar char="●"/>
              </a:pPr>
              <a:r>
                <a:rPr lang="en-US">
                  <a:solidFill>
                    <a:srgbClr val="3F3F3F"/>
                  </a:solidFill>
                </a:rPr>
                <a:t>개발 중 오류가 발생했을 때 해당 오류를 반복하지 않기 위해 기록의 중요성을 느낌</a:t>
              </a:r>
              <a:endParaRPr>
                <a:solidFill>
                  <a:srgbClr val="3F3F3F"/>
                </a:solidFill>
              </a:endParaRPr>
            </a:p>
            <a:p>
              <a:pPr marL="457200" marR="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400"/>
                <a:buChar char="●"/>
              </a:pPr>
              <a:r>
                <a:rPr lang="en-US">
                  <a:solidFill>
                    <a:srgbClr val="3F3F3F"/>
                  </a:solidFill>
                </a:rPr>
                <a:t>필요한 코드를 구글링하고 해당 코드를 진행중인 프로젝트에 알맞게 활용하는 법을 배움</a:t>
              </a:r>
              <a:endParaRPr>
                <a:solidFill>
                  <a:srgbClr val="3F3F3F"/>
                </a:solidFill>
              </a:endParaRPr>
            </a:p>
          </p:txBody>
        </p:sp>
        <p:sp>
          <p:nvSpPr>
            <p:cNvPr id="341" name="Google Shape;341;g1200eaf36b6_0_0"/>
            <p:cNvSpPr txBox="1"/>
            <p:nvPr/>
          </p:nvSpPr>
          <p:spPr>
            <a:xfrm>
              <a:off x="3687661" y="1203598"/>
              <a:ext cx="2252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>
                  <a:solidFill>
                    <a:srgbClr val="3F3F3F"/>
                  </a:solidFill>
                </a:rPr>
                <a:t>배웠던</a:t>
              </a:r>
              <a:r>
                <a:rPr lang="en-US" sz="1400" b="1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점</a:t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1"/>
          <p:cNvSpPr txBox="1">
            <a:spLocks noGrp="1"/>
          </p:cNvSpPr>
          <p:nvPr>
            <p:ph type="body" idx="1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/>
              <a:t>역할 및 기여도</a:t>
            </a:r>
            <a:endParaRPr/>
          </a:p>
        </p:txBody>
      </p:sp>
      <p:grpSp>
        <p:nvGrpSpPr>
          <p:cNvPr id="347" name="Google Shape;347;p11"/>
          <p:cNvGrpSpPr/>
          <p:nvPr/>
        </p:nvGrpSpPr>
        <p:grpSpPr>
          <a:xfrm>
            <a:off x="251520" y="3350185"/>
            <a:ext cx="1656350" cy="1270508"/>
            <a:chOff x="251520" y="3350185"/>
            <a:chExt cx="1656350" cy="1270508"/>
          </a:xfrm>
        </p:grpSpPr>
        <p:grpSp>
          <p:nvGrpSpPr>
            <p:cNvPr id="348" name="Google Shape;348;p11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</p:grpSpPr>
          <p:sp>
            <p:nvSpPr>
              <p:cNvPr id="349" name="Google Shape;349;p11"/>
              <p:cNvSpPr txBox="1"/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400"/>
                  <a:buFont typeface="Arial"/>
                  <a:buNone/>
                </a:pPr>
                <a:r>
                  <a:rPr lang="en-US" sz="1400" b="1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윤석현</a:t>
                </a:r>
                <a:endParaRPr sz="1400" b="1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11"/>
              <p:cNvSpPr txBox="1"/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200"/>
                  <a:buFont typeface="Arial"/>
                  <a:buNone/>
                </a:pPr>
                <a:r>
                  <a:rPr lang="en-US" sz="1200" b="1">
                    <a:solidFill>
                      <a:schemeClr val="accent1"/>
                    </a:solidFill>
                    <a:latin typeface="Arial"/>
                    <a:ea typeface="Arial"/>
                    <a:cs typeface="Arial"/>
                    <a:sym typeface="Arial"/>
                  </a:rPr>
                  <a:t> Frontend Programmer</a:t>
                </a:r>
                <a:endParaRPr/>
              </a:p>
            </p:txBody>
          </p:sp>
        </p:grpSp>
        <p:sp>
          <p:nvSpPr>
            <p:cNvPr id="351" name="Google Shape;351;p11"/>
            <p:cNvSpPr txBox="1"/>
            <p:nvPr/>
          </p:nvSpPr>
          <p:spPr>
            <a:xfrm>
              <a:off x="251570" y="3974193"/>
              <a:ext cx="16563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코디 관리 시스템</a:t>
              </a:r>
              <a:endParaRPr sz="1200">
                <a:solidFill>
                  <a:srgbClr val="3F3F3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3F3F3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3F3F3F"/>
                  </a:solidFill>
                </a:rPr>
                <a:t>기여도 : 22%</a:t>
              </a:r>
              <a:endParaRPr sz="1200" b="1">
                <a:solidFill>
                  <a:srgbClr val="3F3F3F"/>
                </a:solidFill>
              </a:endParaRPr>
            </a:p>
          </p:txBody>
        </p:sp>
      </p:grpSp>
      <p:grpSp>
        <p:nvGrpSpPr>
          <p:cNvPr id="352" name="Google Shape;352;p11"/>
          <p:cNvGrpSpPr/>
          <p:nvPr/>
        </p:nvGrpSpPr>
        <p:grpSpPr>
          <a:xfrm>
            <a:off x="2528934" y="3350185"/>
            <a:ext cx="1706859" cy="1455008"/>
            <a:chOff x="200845" y="3350185"/>
            <a:chExt cx="1706859" cy="1455008"/>
          </a:xfrm>
        </p:grpSpPr>
        <p:grpSp>
          <p:nvGrpSpPr>
            <p:cNvPr id="353" name="Google Shape;353;p11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</p:grpSpPr>
          <p:sp>
            <p:nvSpPr>
              <p:cNvPr id="354" name="Google Shape;354;p11"/>
              <p:cNvSpPr txBox="1"/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400"/>
                  <a:buFont typeface="Arial"/>
                  <a:buNone/>
                </a:pPr>
                <a:r>
                  <a:rPr lang="en-US" sz="1400" b="1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백지수 </a:t>
                </a:r>
                <a:endParaRPr sz="1400" b="1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11"/>
              <p:cNvSpPr txBox="1"/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200"/>
                  <a:buFont typeface="Arial"/>
                  <a:buNone/>
                </a:pPr>
                <a:r>
                  <a:rPr lang="en-US" sz="1200" b="1">
                    <a:solidFill>
                      <a:schemeClr val="accent1"/>
                    </a:solidFill>
                    <a:latin typeface="Arial"/>
                    <a:ea typeface="Arial"/>
                    <a:cs typeface="Arial"/>
                    <a:sym typeface="Arial"/>
                  </a:rPr>
                  <a:t>Frontend Programmer</a:t>
                </a:r>
                <a:endParaRPr/>
              </a:p>
            </p:txBody>
          </p:sp>
        </p:grpSp>
        <p:sp>
          <p:nvSpPr>
            <p:cNvPr id="356" name="Google Shape;356;p11"/>
            <p:cNvSpPr txBox="1"/>
            <p:nvPr/>
          </p:nvSpPr>
          <p:spPr>
            <a:xfrm>
              <a:off x="200845" y="3974193"/>
              <a:ext cx="16563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회원관리 시스템</a:t>
              </a:r>
              <a:endParaRPr sz="1200">
                <a:solidFill>
                  <a:srgbClr val="3F3F3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옷장 관리 시스템</a:t>
              </a:r>
              <a:endParaRPr sz="1200">
                <a:solidFill>
                  <a:srgbClr val="3F3F3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3F3F3F"/>
                  </a:solidFill>
                </a:rPr>
                <a:t>기여도 : 25%</a:t>
              </a:r>
              <a:endParaRPr sz="1200" b="1">
                <a:solidFill>
                  <a:srgbClr val="3F3F3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3F3F3F"/>
                </a:solidFill>
              </a:endParaRPr>
            </a:p>
          </p:txBody>
        </p:sp>
      </p:grpSp>
      <p:grpSp>
        <p:nvGrpSpPr>
          <p:cNvPr id="357" name="Google Shape;357;p11"/>
          <p:cNvGrpSpPr/>
          <p:nvPr/>
        </p:nvGrpSpPr>
        <p:grpSpPr>
          <a:xfrm>
            <a:off x="4907698" y="3350185"/>
            <a:ext cx="1656375" cy="1270508"/>
            <a:chOff x="251520" y="3350185"/>
            <a:chExt cx="1656375" cy="1270508"/>
          </a:xfrm>
        </p:grpSpPr>
        <p:grpSp>
          <p:nvGrpSpPr>
            <p:cNvPr id="358" name="Google Shape;358;p11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</p:grpSpPr>
          <p:sp>
            <p:nvSpPr>
              <p:cNvPr id="359" name="Google Shape;359;p11"/>
              <p:cNvSpPr txBox="1"/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400"/>
                  <a:buFont typeface="Arial"/>
                  <a:buNone/>
                </a:pPr>
                <a:r>
                  <a:rPr lang="en-US" sz="1400" b="1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김경은</a:t>
                </a:r>
                <a:endParaRPr sz="1400" b="1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11"/>
              <p:cNvSpPr txBox="1"/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200"/>
                  <a:buFont typeface="Arial"/>
                  <a:buNone/>
                </a:pPr>
                <a:r>
                  <a:rPr lang="en-US" sz="1200" b="1">
                    <a:solidFill>
                      <a:schemeClr val="accent1"/>
                    </a:solidFill>
                    <a:latin typeface="Arial"/>
                    <a:ea typeface="Arial"/>
                    <a:cs typeface="Arial"/>
                    <a:sym typeface="Arial"/>
                  </a:rPr>
                  <a:t>Backend Programmer</a:t>
                </a:r>
                <a:endParaRPr/>
              </a:p>
            </p:txBody>
          </p:sp>
        </p:grpSp>
        <p:sp>
          <p:nvSpPr>
            <p:cNvPr id="361" name="Google Shape;361;p11"/>
            <p:cNvSpPr txBox="1"/>
            <p:nvPr/>
          </p:nvSpPr>
          <p:spPr>
            <a:xfrm>
              <a:off x="251595" y="3974193"/>
              <a:ext cx="16563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회원관리 시스템</a:t>
              </a:r>
              <a:endParaRPr sz="1200">
                <a:solidFill>
                  <a:srgbClr val="3F3F3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코디 관리 시스템</a:t>
              </a:r>
              <a:endParaRPr sz="1200">
                <a:solidFill>
                  <a:srgbClr val="3F3F3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3F3F3F"/>
                  </a:solidFill>
                </a:rPr>
                <a:t>기여도 : 31%</a:t>
              </a:r>
              <a:endParaRPr sz="1200" b="1">
                <a:solidFill>
                  <a:srgbClr val="3F3F3F"/>
                </a:solidFill>
              </a:endParaRPr>
            </a:p>
          </p:txBody>
        </p:sp>
      </p:grpSp>
      <p:grpSp>
        <p:nvGrpSpPr>
          <p:cNvPr id="362" name="Google Shape;362;p11"/>
          <p:cNvGrpSpPr/>
          <p:nvPr/>
        </p:nvGrpSpPr>
        <p:grpSpPr>
          <a:xfrm>
            <a:off x="7235788" y="3350185"/>
            <a:ext cx="1656350" cy="1270508"/>
            <a:chOff x="251520" y="3350185"/>
            <a:chExt cx="1656350" cy="1270508"/>
          </a:xfrm>
        </p:grpSpPr>
        <p:grpSp>
          <p:nvGrpSpPr>
            <p:cNvPr id="363" name="Google Shape;363;p11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</p:grpSpPr>
          <p:sp>
            <p:nvSpPr>
              <p:cNvPr id="364" name="Google Shape;364;p11"/>
              <p:cNvSpPr txBox="1"/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400"/>
                  <a:buFont typeface="Arial"/>
                  <a:buNone/>
                </a:pPr>
                <a:r>
                  <a:rPr lang="en-US" sz="1400" b="1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최세민</a:t>
                </a:r>
                <a:endParaRPr sz="1400" b="1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11"/>
              <p:cNvSpPr txBox="1"/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200"/>
                  <a:buFont typeface="Arial"/>
                  <a:buNone/>
                </a:pPr>
                <a:r>
                  <a:rPr lang="en-US" sz="1200" b="1">
                    <a:solidFill>
                      <a:schemeClr val="accent1"/>
                    </a:solidFill>
                    <a:latin typeface="Arial"/>
                    <a:ea typeface="Arial"/>
                    <a:cs typeface="Arial"/>
                    <a:sym typeface="Arial"/>
                  </a:rPr>
                  <a:t>Backend Programmer</a:t>
                </a:r>
                <a:endParaRPr/>
              </a:p>
            </p:txBody>
          </p:sp>
        </p:grpSp>
        <p:sp>
          <p:nvSpPr>
            <p:cNvPr id="366" name="Google Shape;366;p11"/>
            <p:cNvSpPr txBox="1"/>
            <p:nvPr/>
          </p:nvSpPr>
          <p:spPr>
            <a:xfrm>
              <a:off x="251570" y="3974193"/>
              <a:ext cx="16563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옷장 관리 시스템</a:t>
              </a:r>
              <a:endParaRPr sz="1200">
                <a:solidFill>
                  <a:srgbClr val="3F3F3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3F3F3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3F3F3F"/>
                  </a:solidFill>
                </a:rPr>
                <a:t>기여도 : 22%</a:t>
              </a:r>
              <a:endParaRPr sz="1200" b="1">
                <a:solidFill>
                  <a:srgbClr val="3F3F3F"/>
                </a:solidFill>
              </a:endParaRPr>
            </a:p>
          </p:txBody>
        </p:sp>
      </p:grpSp>
      <p:pic>
        <p:nvPicPr>
          <p:cNvPr id="367" name="Google Shape;367;p11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6673" b="6664"/>
          <a:stretch/>
        </p:blipFill>
        <p:spPr>
          <a:xfrm>
            <a:off x="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3" name="그림 개체 틀 2" descr="인형, 옅은이(가) 표시된 사진&#10;&#10;자동 생성된 설명">
            <a:extLst>
              <a:ext uri="{FF2B5EF4-FFF2-40B4-BE49-F238E27FC236}">
                <a16:creationId xmlns:a16="http://schemas.microsoft.com/office/drawing/2014/main" id="{F8452885-346F-AFF5-A641-1768446DFD6D}"/>
              </a:ext>
            </a:extLst>
          </p:cNvPr>
          <p:cNvPicPr>
            <a:picLocks noGrp="1" noChangeAspect="1"/>
          </p:cNvPicPr>
          <p:nvPr>
            <p:ph type="pic" idx="4"/>
          </p:nvPr>
        </p:nvPicPr>
        <p:blipFill>
          <a:blip r:embed="rId4"/>
          <a:srcRect t="6686" b="6686"/>
          <a:stretch>
            <a:fillRect/>
          </a:stretch>
        </p:blipFill>
        <p:spPr>
          <a:xfrm>
            <a:off x="2327275" y="1347788"/>
            <a:ext cx="2160588" cy="187166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369" name="Google Shape;369;p11"/>
          <p:cNvPicPr preferRelativeResize="0">
            <a:picLocks noGrp="1"/>
          </p:cNvPicPr>
          <p:nvPr>
            <p:ph type="pic" idx="5"/>
          </p:nvPr>
        </p:nvPicPr>
        <p:blipFill rotWithShape="1">
          <a:blip r:embed="rId5">
            <a:alphaModFix/>
          </a:blip>
          <a:srcRect t="6673" b="6664"/>
          <a:stretch/>
        </p:blipFill>
        <p:spPr>
          <a:xfrm>
            <a:off x="465584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370" name="Google Shape;370;p11"/>
          <p:cNvPicPr preferRelativeResize="0">
            <a:picLocks noGrp="1"/>
          </p:cNvPicPr>
          <p:nvPr>
            <p:ph type="pic" idx="6"/>
          </p:nvPr>
        </p:nvPicPr>
        <p:blipFill rotWithShape="1">
          <a:blip r:embed="rId6">
            <a:alphaModFix/>
          </a:blip>
          <a:srcRect t="6672" b="6672"/>
          <a:stretch/>
        </p:blipFill>
        <p:spPr>
          <a:xfrm>
            <a:off x="6983785" y="1347774"/>
            <a:ext cx="2160300" cy="187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4"/>
          <p:cNvSpPr txBox="1">
            <a:spLocks noGrp="1"/>
          </p:cNvSpPr>
          <p:nvPr>
            <p:ph type="body" idx="1"/>
          </p:nvPr>
        </p:nvSpPr>
        <p:spPr>
          <a:xfrm>
            <a:off x="0" y="3561194"/>
            <a:ext cx="9144000" cy="576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 sz="3600"/>
              <a:t>Thank you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"/>
          <p:cNvSpPr txBox="1">
            <a:spLocks noGrp="1"/>
          </p:cNvSpPr>
          <p:nvPr>
            <p:ph type="body" idx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/>
              <a:t>요구사항 분석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"/>
          <p:cNvSpPr txBox="1">
            <a:spLocks noGrp="1"/>
          </p:cNvSpPr>
          <p:nvPr>
            <p:ph type="body" idx="1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“오늘 뭐 입지”</a:t>
            </a:r>
            <a:endParaRPr/>
          </a:p>
        </p:txBody>
      </p:sp>
      <p:sp>
        <p:nvSpPr>
          <p:cNvPr id="160" name="Google Shape;160;p4"/>
          <p:cNvSpPr/>
          <p:nvPr/>
        </p:nvSpPr>
        <p:spPr>
          <a:xfrm>
            <a:off x="0" y="1286986"/>
            <a:ext cx="9144000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4"/>
          <p:cNvSpPr/>
          <p:nvPr/>
        </p:nvSpPr>
        <p:spPr>
          <a:xfrm>
            <a:off x="899592" y="1636901"/>
            <a:ext cx="576064" cy="57606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4"/>
          <p:cNvSpPr/>
          <p:nvPr/>
        </p:nvSpPr>
        <p:spPr>
          <a:xfrm>
            <a:off x="881733" y="2645013"/>
            <a:ext cx="576064" cy="57606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4"/>
          <p:cNvSpPr/>
          <p:nvPr/>
        </p:nvSpPr>
        <p:spPr>
          <a:xfrm>
            <a:off x="4789040" y="1639267"/>
            <a:ext cx="576064" cy="57606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4" name="Google Shape;164;p4"/>
          <p:cNvGrpSpPr/>
          <p:nvPr/>
        </p:nvGrpSpPr>
        <p:grpSpPr>
          <a:xfrm>
            <a:off x="1547664" y="1468502"/>
            <a:ext cx="2664296" cy="921245"/>
            <a:chOff x="803640" y="3371218"/>
            <a:chExt cx="2059657" cy="921245"/>
          </a:xfrm>
        </p:grpSpPr>
        <p:sp>
          <p:nvSpPr>
            <p:cNvPr id="165" name="Google Shape;165;p4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회원 가입/ 탈퇴 로그인/로그아웃 기능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4"/>
            <p:cNvSpPr txBox="1"/>
            <p:nvPr/>
          </p:nvSpPr>
          <p:spPr>
            <a:xfrm>
              <a:off x="803640" y="3371218"/>
              <a:ext cx="205965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회원</a:t>
              </a:r>
              <a:r>
                <a:rPr lang="en-US" b="1">
                  <a:solidFill>
                    <a:schemeClr val="lt1"/>
                  </a:solidFill>
                </a:rPr>
                <a:t> 관리 </a:t>
              </a:r>
              <a:r>
                <a:rPr lang="en-US" sz="1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기능</a:t>
              </a:r>
              <a:endParaRPr/>
            </a:p>
          </p:txBody>
        </p:sp>
      </p:grpSp>
      <p:grpSp>
        <p:nvGrpSpPr>
          <p:cNvPr id="167" name="Google Shape;167;p4"/>
          <p:cNvGrpSpPr/>
          <p:nvPr/>
        </p:nvGrpSpPr>
        <p:grpSpPr>
          <a:xfrm>
            <a:off x="1547664" y="2468231"/>
            <a:ext cx="2664296" cy="929628"/>
            <a:chOff x="803640" y="3362835"/>
            <a:chExt cx="2059657" cy="929628"/>
          </a:xfrm>
        </p:grpSpPr>
        <p:sp>
          <p:nvSpPr>
            <p:cNvPr id="168" name="Google Shape;168;p4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사용자가 가지고 있는 옷들을 간편하게 웹으로 관리할 수 있는 시스템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4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옷장 관리 기능</a:t>
              </a:r>
              <a:endParaRPr/>
            </a:p>
          </p:txBody>
        </p:sp>
      </p:grpSp>
      <p:grpSp>
        <p:nvGrpSpPr>
          <p:cNvPr id="170" name="Google Shape;170;p4"/>
          <p:cNvGrpSpPr/>
          <p:nvPr/>
        </p:nvGrpSpPr>
        <p:grpSpPr>
          <a:xfrm>
            <a:off x="5472830" y="1462485"/>
            <a:ext cx="2664296" cy="929628"/>
            <a:chOff x="803640" y="3362835"/>
            <a:chExt cx="2059657" cy="929628"/>
          </a:xfrm>
        </p:grpSpPr>
        <p:sp>
          <p:nvSpPr>
            <p:cNvPr id="171" name="Google Shape;171;p4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가지고 있는 옷들을 기반으로 나만의 코디를 만들 수 있는 시스템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4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코디 관리 기능</a:t>
              </a:r>
              <a:endParaRPr/>
            </a:p>
          </p:txBody>
        </p:sp>
      </p:grpSp>
      <p:sp>
        <p:nvSpPr>
          <p:cNvPr id="173" name="Google Shape;173;p4"/>
          <p:cNvSpPr txBox="1"/>
          <p:nvPr/>
        </p:nvSpPr>
        <p:spPr>
          <a:xfrm>
            <a:off x="866188" y="1702483"/>
            <a:ext cx="64287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24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4"/>
          <p:cNvSpPr txBox="1"/>
          <p:nvPr/>
        </p:nvSpPr>
        <p:spPr>
          <a:xfrm>
            <a:off x="830470" y="2702212"/>
            <a:ext cx="64287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24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4"/>
          <p:cNvSpPr txBox="1"/>
          <p:nvPr/>
        </p:nvSpPr>
        <p:spPr>
          <a:xfrm>
            <a:off x="4755636" y="1696466"/>
            <a:ext cx="64287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24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6" name="Google Shape;176;p4"/>
          <p:cNvGrpSpPr/>
          <p:nvPr/>
        </p:nvGrpSpPr>
        <p:grpSpPr>
          <a:xfrm>
            <a:off x="4716016" y="2471900"/>
            <a:ext cx="3345957" cy="921414"/>
            <a:chOff x="5441298" y="3686473"/>
            <a:chExt cx="3345957" cy="921414"/>
          </a:xfrm>
        </p:grpSpPr>
        <p:sp>
          <p:nvSpPr>
            <p:cNvPr id="177" name="Google Shape;177;p4"/>
            <p:cNvSpPr/>
            <p:nvPr/>
          </p:nvSpPr>
          <p:spPr>
            <a:xfrm>
              <a:off x="5474702" y="3854872"/>
              <a:ext cx="576064" cy="57606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8" name="Google Shape;178;p4"/>
            <p:cNvGrpSpPr/>
            <p:nvPr/>
          </p:nvGrpSpPr>
          <p:grpSpPr>
            <a:xfrm>
              <a:off x="6122774" y="3686473"/>
              <a:ext cx="2664481" cy="921414"/>
              <a:chOff x="803640" y="3371218"/>
              <a:chExt cx="2059800" cy="921414"/>
            </a:xfrm>
          </p:grpSpPr>
          <p:sp>
            <p:nvSpPr>
              <p:cNvPr id="179" name="Google Shape;179;p4"/>
              <p:cNvSpPr txBox="1"/>
              <p:nvPr/>
            </p:nvSpPr>
            <p:spPr>
              <a:xfrm>
                <a:off x="803640" y="3646132"/>
                <a:ext cx="2059800" cy="64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lt1"/>
                    </a:solidFill>
                  </a:rPr>
                  <a:t>사용자의 위치정보에 따른 날씨에 적합한 코디 팁을 제공한다.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4"/>
              <p:cNvSpPr txBox="1"/>
              <p:nvPr/>
            </p:nvSpPr>
            <p:spPr>
              <a:xfrm>
                <a:off x="803640" y="3371218"/>
                <a:ext cx="205965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날씨 정보에 따른 코디 팁 제공</a:t>
                </a:r>
                <a:endParaRPr/>
              </a:p>
            </p:txBody>
          </p:sp>
        </p:grpSp>
        <p:sp>
          <p:nvSpPr>
            <p:cNvPr id="181" name="Google Shape;181;p4"/>
            <p:cNvSpPr txBox="1"/>
            <p:nvPr/>
          </p:nvSpPr>
          <p:spPr>
            <a:xfrm>
              <a:off x="5441298" y="3920454"/>
              <a:ext cx="642872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  <a:endParaRPr sz="2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"/>
          <p:cNvSpPr/>
          <p:nvPr/>
        </p:nvSpPr>
        <p:spPr>
          <a:xfrm rot="5400000">
            <a:off x="3335961" y="2172250"/>
            <a:ext cx="2736052" cy="1518828"/>
          </a:xfrm>
          <a:prstGeom prst="trapezoid">
            <a:avLst>
              <a:gd name="adj" fmla="val 72234"/>
            </a:avLst>
          </a:prstGeom>
          <a:gradFill>
            <a:gsLst>
              <a:gs pos="0">
                <a:srgbClr val="90DCE2"/>
              </a:gs>
              <a:gs pos="50000">
                <a:srgbClr val="A6E3E7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5"/>
          <p:cNvSpPr txBox="1">
            <a:spLocks noGrp="1"/>
          </p:cNvSpPr>
          <p:nvPr>
            <p:ph type="body" idx="1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1. 회원관리 기능</a:t>
            </a:r>
            <a:endParaRPr/>
          </a:p>
        </p:txBody>
      </p:sp>
      <p:sp>
        <p:nvSpPr>
          <p:cNvPr id="188" name="Google Shape;188;p5"/>
          <p:cNvSpPr/>
          <p:nvPr/>
        </p:nvSpPr>
        <p:spPr>
          <a:xfrm rot="5400000">
            <a:off x="1834780" y="288416"/>
            <a:ext cx="540000" cy="306001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5"/>
          <p:cNvSpPr/>
          <p:nvPr/>
        </p:nvSpPr>
        <p:spPr>
          <a:xfrm>
            <a:off x="5029077" y="2317823"/>
            <a:ext cx="1224136" cy="12241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0" name="Google Shape;190;p5"/>
          <p:cNvGrpSpPr/>
          <p:nvPr/>
        </p:nvGrpSpPr>
        <p:grpSpPr>
          <a:xfrm>
            <a:off x="6372200" y="2419626"/>
            <a:ext cx="2304416" cy="1048027"/>
            <a:chOff x="803640" y="3362835"/>
            <a:chExt cx="2059800" cy="1048027"/>
          </a:xfrm>
        </p:grpSpPr>
        <p:sp>
          <p:nvSpPr>
            <p:cNvPr id="191" name="Google Shape;191;p5"/>
            <p:cNvSpPr txBox="1"/>
            <p:nvPr/>
          </p:nvSpPr>
          <p:spPr>
            <a:xfrm>
              <a:off x="803640" y="3579862"/>
              <a:ext cx="20598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사용자는 회원가입과 로그인 후 모든 서비스를 이용할 수 있다.</a:t>
              </a:r>
              <a:endParaRPr sz="1200">
                <a:solidFill>
                  <a:srgbClr val="3F3F3F"/>
                </a:solidFill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Id와 password를 입력받아 가입을 할 수 있다.</a:t>
              </a:r>
              <a:endParaRPr sz="1200">
                <a:solidFill>
                  <a:srgbClr val="3F3F3F"/>
                </a:solidFill>
              </a:endParaRPr>
            </a:p>
          </p:txBody>
        </p:sp>
        <p:sp>
          <p:nvSpPr>
            <p:cNvPr id="192" name="Google Shape;192;p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3F3F3F"/>
                  </a:solidFill>
                </a:rPr>
                <a:t>회원 관리 기능</a:t>
              </a:r>
              <a:endParaRPr sz="12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3" name="Google Shape;193;p5"/>
          <p:cNvSpPr/>
          <p:nvPr/>
        </p:nvSpPr>
        <p:spPr>
          <a:xfrm>
            <a:off x="747254" y="1587375"/>
            <a:ext cx="462096" cy="46209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5"/>
          <p:cNvSpPr txBox="1"/>
          <p:nvPr/>
        </p:nvSpPr>
        <p:spPr>
          <a:xfrm>
            <a:off x="700246" y="1609311"/>
            <a:ext cx="53352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20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271727" y="3011308"/>
            <a:ext cx="237179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Add Contents Title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1763688" y="1662363"/>
            <a:ext cx="97469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회원 가입</a:t>
            </a:r>
            <a:endParaRPr/>
          </a:p>
        </p:txBody>
      </p:sp>
      <p:sp>
        <p:nvSpPr>
          <p:cNvPr id="197" name="Google Shape;197;p5"/>
          <p:cNvSpPr txBox="1"/>
          <p:nvPr/>
        </p:nvSpPr>
        <p:spPr>
          <a:xfrm>
            <a:off x="4064204" y="4513956"/>
            <a:ext cx="237179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Add Contents Title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5"/>
          <p:cNvSpPr/>
          <p:nvPr/>
        </p:nvSpPr>
        <p:spPr>
          <a:xfrm rot="5400000">
            <a:off x="1831034" y="1065332"/>
            <a:ext cx="540000" cy="306001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5"/>
          <p:cNvSpPr/>
          <p:nvPr/>
        </p:nvSpPr>
        <p:spPr>
          <a:xfrm>
            <a:off x="743508" y="2364291"/>
            <a:ext cx="462096" cy="46209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5"/>
          <p:cNvSpPr txBox="1"/>
          <p:nvPr/>
        </p:nvSpPr>
        <p:spPr>
          <a:xfrm>
            <a:off x="696500" y="2386227"/>
            <a:ext cx="53352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20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5"/>
          <p:cNvSpPr txBox="1"/>
          <p:nvPr/>
        </p:nvSpPr>
        <p:spPr>
          <a:xfrm>
            <a:off x="1867929" y="2440909"/>
            <a:ext cx="766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  <a:endParaRPr/>
          </a:p>
        </p:txBody>
      </p:sp>
      <p:sp>
        <p:nvSpPr>
          <p:cNvPr id="202" name="Google Shape;202;p5"/>
          <p:cNvSpPr/>
          <p:nvPr/>
        </p:nvSpPr>
        <p:spPr>
          <a:xfrm rot="5400000">
            <a:off x="1819097" y="1841156"/>
            <a:ext cx="540000" cy="306001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5"/>
          <p:cNvSpPr/>
          <p:nvPr/>
        </p:nvSpPr>
        <p:spPr>
          <a:xfrm>
            <a:off x="731571" y="3140115"/>
            <a:ext cx="462096" cy="46209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5"/>
          <p:cNvSpPr txBox="1"/>
          <p:nvPr/>
        </p:nvSpPr>
        <p:spPr>
          <a:xfrm>
            <a:off x="684563" y="3162051"/>
            <a:ext cx="53352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20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5"/>
          <p:cNvSpPr txBox="1"/>
          <p:nvPr/>
        </p:nvSpPr>
        <p:spPr>
          <a:xfrm>
            <a:off x="1763682" y="3245313"/>
            <a:ext cx="974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로그아웃</a:t>
            </a:r>
            <a:endParaRPr/>
          </a:p>
        </p:txBody>
      </p:sp>
      <p:sp>
        <p:nvSpPr>
          <p:cNvPr id="206" name="Google Shape;206;p5"/>
          <p:cNvSpPr/>
          <p:nvPr/>
        </p:nvSpPr>
        <p:spPr>
          <a:xfrm rot="5400000">
            <a:off x="1819096" y="2673099"/>
            <a:ext cx="540000" cy="306001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5"/>
          <p:cNvSpPr/>
          <p:nvPr/>
        </p:nvSpPr>
        <p:spPr>
          <a:xfrm>
            <a:off x="731570" y="3972058"/>
            <a:ext cx="462096" cy="46209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5"/>
          <p:cNvSpPr txBox="1"/>
          <p:nvPr/>
        </p:nvSpPr>
        <p:spPr>
          <a:xfrm>
            <a:off x="684562" y="3993994"/>
            <a:ext cx="53352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0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5"/>
          <p:cNvSpPr txBox="1"/>
          <p:nvPr/>
        </p:nvSpPr>
        <p:spPr>
          <a:xfrm>
            <a:off x="1763688" y="4049750"/>
            <a:ext cx="974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회원 탈퇴</a:t>
            </a:r>
            <a:endParaRPr/>
          </a:p>
        </p:txBody>
      </p:sp>
      <p:sp>
        <p:nvSpPr>
          <p:cNvPr id="210" name="Google Shape;210;p5"/>
          <p:cNvSpPr/>
          <p:nvPr/>
        </p:nvSpPr>
        <p:spPr>
          <a:xfrm>
            <a:off x="5153800" y="2442537"/>
            <a:ext cx="974700" cy="974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7263" y="2583414"/>
            <a:ext cx="707776" cy="720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"/>
          <p:cNvSpPr txBox="1">
            <a:spLocks noGrp="1"/>
          </p:cNvSpPr>
          <p:nvPr>
            <p:ph type="body" idx="1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2. 옷장 관리 기능</a:t>
            </a:r>
            <a:endParaRPr/>
          </a:p>
        </p:txBody>
      </p:sp>
      <p:grpSp>
        <p:nvGrpSpPr>
          <p:cNvPr id="217" name="Google Shape;217;p6"/>
          <p:cNvGrpSpPr/>
          <p:nvPr/>
        </p:nvGrpSpPr>
        <p:grpSpPr>
          <a:xfrm>
            <a:off x="0" y="1270544"/>
            <a:ext cx="4355976" cy="653133"/>
            <a:chOff x="0" y="1270545"/>
            <a:chExt cx="4355976" cy="504056"/>
          </a:xfrm>
        </p:grpSpPr>
        <p:sp>
          <p:nvSpPr>
            <p:cNvPr id="218" name="Google Shape;218;p6"/>
            <p:cNvSpPr/>
            <p:nvPr/>
          </p:nvSpPr>
          <p:spPr>
            <a:xfrm>
              <a:off x="323528" y="1270545"/>
              <a:ext cx="4032448" cy="5040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0" y="1270545"/>
              <a:ext cx="323528" cy="504056"/>
            </a:xfrm>
            <a:prstGeom prst="rect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0" name="Google Shape;220;p6"/>
          <p:cNvSpPr txBox="1"/>
          <p:nvPr/>
        </p:nvSpPr>
        <p:spPr>
          <a:xfrm>
            <a:off x="467544" y="1315361"/>
            <a:ext cx="324036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매년 옷장에 어떤 옷이 있는지 까먹는 사람들을 위한 옷 관리 기능</a:t>
            </a:r>
            <a:endParaRPr/>
          </a:p>
        </p:txBody>
      </p:sp>
      <p:sp>
        <p:nvSpPr>
          <p:cNvPr id="221" name="Google Shape;221;p6"/>
          <p:cNvSpPr/>
          <p:nvPr/>
        </p:nvSpPr>
        <p:spPr>
          <a:xfrm rot="-877503">
            <a:off x="4984754" y="838803"/>
            <a:ext cx="4312380" cy="894796"/>
          </a:xfrm>
          <a:custGeom>
            <a:avLst/>
            <a:gdLst/>
            <a:ahLst/>
            <a:cxnLst/>
            <a:rect l="l" t="t" r="r" b="b"/>
            <a:pathLst>
              <a:path w="4312380" h="894796" extrusionOk="0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6"/>
          <p:cNvSpPr txBox="1"/>
          <p:nvPr/>
        </p:nvSpPr>
        <p:spPr>
          <a:xfrm rot="-840095">
            <a:off x="5595984" y="1128725"/>
            <a:ext cx="3247383" cy="32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가지고 있는 옷의 정보를 업로드</a:t>
            </a:r>
            <a:endParaRPr sz="1500"/>
          </a:p>
        </p:txBody>
      </p:sp>
      <p:sp>
        <p:nvSpPr>
          <p:cNvPr id="223" name="Google Shape;223;p6"/>
          <p:cNvSpPr/>
          <p:nvPr/>
        </p:nvSpPr>
        <p:spPr>
          <a:xfrm rot="-877503">
            <a:off x="4984754" y="1707590"/>
            <a:ext cx="4312380" cy="894796"/>
          </a:xfrm>
          <a:custGeom>
            <a:avLst/>
            <a:gdLst/>
            <a:ahLst/>
            <a:cxnLst/>
            <a:rect l="l" t="t" r="r" b="b"/>
            <a:pathLst>
              <a:path w="4312380" h="894796" extrusionOk="0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6"/>
          <p:cNvSpPr/>
          <p:nvPr/>
        </p:nvSpPr>
        <p:spPr>
          <a:xfrm rot="-877614">
            <a:off x="4984746" y="2576358"/>
            <a:ext cx="4311976" cy="894712"/>
          </a:xfrm>
          <a:custGeom>
            <a:avLst/>
            <a:gdLst/>
            <a:ahLst/>
            <a:cxnLst/>
            <a:rect l="l" t="t" r="r" b="b"/>
            <a:pathLst>
              <a:path w="4312380" h="894796" extrusionOk="0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6"/>
          <p:cNvSpPr txBox="1"/>
          <p:nvPr/>
        </p:nvSpPr>
        <p:spPr>
          <a:xfrm rot="-839994">
            <a:off x="5744480" y="2862136"/>
            <a:ext cx="3096477" cy="32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태그를 사용한 검색</a:t>
            </a:r>
            <a:endParaRPr sz="1500"/>
          </a:p>
        </p:txBody>
      </p:sp>
      <p:sp>
        <p:nvSpPr>
          <p:cNvPr id="226" name="Google Shape;226;p6"/>
          <p:cNvSpPr txBox="1"/>
          <p:nvPr/>
        </p:nvSpPr>
        <p:spPr>
          <a:xfrm rot="-840095">
            <a:off x="5671159" y="1938816"/>
            <a:ext cx="3487930" cy="32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색깔, 소재, 종류, 계절감에 따라 분류</a:t>
            </a:r>
            <a:endParaRPr sz="1500"/>
          </a:p>
        </p:txBody>
      </p:sp>
      <p:sp>
        <p:nvSpPr>
          <p:cNvPr id="227" name="Google Shape;227;p6"/>
          <p:cNvSpPr/>
          <p:nvPr/>
        </p:nvSpPr>
        <p:spPr>
          <a:xfrm rot="-877503">
            <a:off x="4984754" y="3445164"/>
            <a:ext cx="4312380" cy="894796"/>
          </a:xfrm>
          <a:custGeom>
            <a:avLst/>
            <a:gdLst/>
            <a:ahLst/>
            <a:cxnLst/>
            <a:rect l="l" t="t" r="r" b="b"/>
            <a:pathLst>
              <a:path w="4312380" h="894796" extrusionOk="0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6"/>
          <p:cNvSpPr txBox="1"/>
          <p:nvPr/>
        </p:nvSpPr>
        <p:spPr>
          <a:xfrm rot="-839994">
            <a:off x="5866880" y="3692123"/>
            <a:ext cx="3096477" cy="32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수정, 삭제 기능</a:t>
            </a:r>
            <a:endParaRPr sz="1500"/>
          </a:p>
        </p:txBody>
      </p:sp>
      <p:pic>
        <p:nvPicPr>
          <p:cNvPr id="229" name="Google Shape;22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476" y="2206772"/>
            <a:ext cx="2469075" cy="246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7"/>
          <p:cNvSpPr txBox="1">
            <a:spLocks noGrp="1"/>
          </p:cNvSpPr>
          <p:nvPr>
            <p:ph type="body" idx="1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3. 코디 관리 기능</a:t>
            </a:r>
            <a:endParaRPr/>
          </a:p>
        </p:txBody>
      </p:sp>
      <p:sp>
        <p:nvSpPr>
          <p:cNvPr id="235" name="Google Shape;235;p7"/>
          <p:cNvSpPr/>
          <p:nvPr/>
        </p:nvSpPr>
        <p:spPr>
          <a:xfrm>
            <a:off x="4164238" y="1403944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2AEB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7"/>
          <p:cNvSpPr/>
          <p:nvPr/>
        </p:nvSpPr>
        <p:spPr>
          <a:xfrm>
            <a:off x="4164238" y="2262705"/>
            <a:ext cx="576064" cy="5760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2AEB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7"/>
          <p:cNvSpPr/>
          <p:nvPr/>
        </p:nvSpPr>
        <p:spPr>
          <a:xfrm>
            <a:off x="4164238" y="3104324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2AEB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8" name="Google Shape;238;p7"/>
          <p:cNvGrpSpPr/>
          <p:nvPr/>
        </p:nvGrpSpPr>
        <p:grpSpPr>
          <a:xfrm>
            <a:off x="4841052" y="1538083"/>
            <a:ext cx="3672663" cy="341708"/>
            <a:chOff x="803563" y="3581423"/>
            <a:chExt cx="2059800" cy="341708"/>
          </a:xfrm>
        </p:grpSpPr>
        <p:sp>
          <p:nvSpPr>
            <p:cNvPr id="239" name="Google Shape;239;p7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7"/>
            <p:cNvSpPr txBox="1"/>
            <p:nvPr/>
          </p:nvSpPr>
          <p:spPr>
            <a:xfrm>
              <a:off x="803563" y="3581423"/>
              <a:ext cx="2059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옷을 조합하여 나만의 코디 만들기</a:t>
              </a:r>
              <a:endParaRPr/>
            </a:p>
          </p:txBody>
        </p:sp>
      </p:grpSp>
      <p:sp>
        <p:nvSpPr>
          <p:cNvPr id="241" name="Google Shape;241;p7"/>
          <p:cNvSpPr txBox="1"/>
          <p:nvPr/>
        </p:nvSpPr>
        <p:spPr>
          <a:xfrm>
            <a:off x="4841211" y="2396844"/>
            <a:ext cx="3672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한 가지 옷으로 다양한 코디 만들기</a:t>
            </a:r>
            <a:endParaRPr/>
          </a:p>
        </p:txBody>
      </p:sp>
      <p:grpSp>
        <p:nvGrpSpPr>
          <p:cNvPr id="242" name="Google Shape;242;p7"/>
          <p:cNvGrpSpPr/>
          <p:nvPr/>
        </p:nvGrpSpPr>
        <p:grpSpPr>
          <a:xfrm>
            <a:off x="4841049" y="3221675"/>
            <a:ext cx="3672623" cy="560197"/>
            <a:chOff x="803640" y="3362835"/>
            <a:chExt cx="2059800" cy="560197"/>
          </a:xfrm>
        </p:grpSpPr>
        <p:sp>
          <p:nvSpPr>
            <p:cNvPr id="243" name="Google Shape;243;p7"/>
            <p:cNvSpPr txBox="1"/>
            <p:nvPr/>
          </p:nvSpPr>
          <p:spPr>
            <a:xfrm>
              <a:off x="803640" y="3646132"/>
              <a:ext cx="2059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7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>
                  <a:solidFill>
                    <a:srgbClr val="3F3F3F"/>
                  </a:solidFill>
                </a:rPr>
                <a:t>코디 수정과 삭제</a:t>
              </a:r>
              <a:endParaRPr sz="14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5" name="Google Shape;245;p7"/>
          <p:cNvSpPr txBox="1"/>
          <p:nvPr/>
        </p:nvSpPr>
        <p:spPr>
          <a:xfrm>
            <a:off x="4130834" y="1461144"/>
            <a:ext cx="64287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2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7"/>
          <p:cNvSpPr txBox="1"/>
          <p:nvPr/>
        </p:nvSpPr>
        <p:spPr>
          <a:xfrm>
            <a:off x="4130834" y="2319905"/>
            <a:ext cx="64287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2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7"/>
          <p:cNvSpPr txBox="1"/>
          <p:nvPr/>
        </p:nvSpPr>
        <p:spPr>
          <a:xfrm>
            <a:off x="4130834" y="3161524"/>
            <a:ext cx="64287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2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7" descr="Pin on 패션 스타일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5173" y="995740"/>
            <a:ext cx="3689997" cy="3689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8"/>
          <p:cNvSpPr txBox="1">
            <a:spLocks noGrp="1"/>
          </p:cNvSpPr>
          <p:nvPr>
            <p:ph type="body" idx="1"/>
          </p:nvPr>
        </p:nvSpPr>
        <p:spPr>
          <a:xfrm>
            <a:off x="1565840" y="244982"/>
            <a:ext cx="60123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 b="1"/>
              <a:t>4</a:t>
            </a:r>
            <a:r>
              <a:rPr lang="en-US" b="1">
                <a:solidFill>
                  <a:srgbClr val="3F3F3F"/>
                </a:solidFill>
              </a:rPr>
              <a:t>. 날씨에 따른 코디 </a:t>
            </a:r>
            <a:r>
              <a:rPr lang="en-US" b="1"/>
              <a:t>팁 제공</a:t>
            </a:r>
            <a:r>
              <a:rPr lang="en-US" b="1">
                <a:solidFill>
                  <a:srgbClr val="3F3F3F"/>
                </a:solidFill>
              </a:rPr>
              <a:t> </a:t>
            </a:r>
            <a:endParaRPr/>
          </a:p>
        </p:txBody>
      </p:sp>
      <p:sp>
        <p:nvSpPr>
          <p:cNvPr id="254" name="Google Shape;254;p8"/>
          <p:cNvSpPr txBox="1"/>
          <p:nvPr/>
        </p:nvSpPr>
        <p:spPr>
          <a:xfrm>
            <a:off x="4703925" y="2263625"/>
            <a:ext cx="34548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Char char="●"/>
            </a:pPr>
            <a:r>
              <a:rPr lang="en-US">
                <a:solidFill>
                  <a:srgbClr val="3F3F3F"/>
                </a:solidFill>
              </a:rPr>
              <a:t>사용자의 위치를 기반으로 실시간 날씨 정보를 제공한다.</a:t>
            </a:r>
            <a:endParaRPr>
              <a:solidFill>
                <a:srgbClr val="3F3F3F"/>
              </a:solidFill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Char char="●"/>
            </a:pPr>
            <a:r>
              <a:rPr lang="en-US">
                <a:solidFill>
                  <a:srgbClr val="3F3F3F"/>
                </a:solidFill>
              </a:rPr>
              <a:t>체감온도를 기준으로 적절한 코디 팁을 제공한다.</a:t>
            </a:r>
            <a:endParaRPr/>
          </a:p>
        </p:txBody>
      </p:sp>
      <p:sp>
        <p:nvSpPr>
          <p:cNvPr id="255" name="Google Shape;255;p8"/>
          <p:cNvSpPr txBox="1"/>
          <p:nvPr/>
        </p:nvSpPr>
        <p:spPr>
          <a:xfrm>
            <a:off x="4836976" y="1720523"/>
            <a:ext cx="31887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rPr lang="en-US" sz="16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기상청 API를 활용한 날씨 정보</a:t>
            </a:r>
            <a:endParaRPr sz="1600"/>
          </a:p>
        </p:txBody>
      </p:sp>
      <p:pic>
        <p:nvPicPr>
          <p:cNvPr id="256" name="Google Shape;256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950" y="1045725"/>
            <a:ext cx="2940349" cy="399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9"/>
          <p:cNvSpPr txBox="1">
            <a:spLocks noGrp="1"/>
          </p:cNvSpPr>
          <p:nvPr>
            <p:ph type="body" idx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/>
              <a:t>설계 내용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747</Words>
  <Application>Microsoft Macintosh PowerPoint</Application>
  <PresentationFormat>화면 슬라이드 쇼(16:9)</PresentationFormat>
  <Paragraphs>153</Paragraphs>
  <Slides>25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googleslidesppt.com;allppt.com</dc:creator>
  <cp:lastModifiedBy>최세민</cp:lastModifiedBy>
  <cp:revision>2</cp:revision>
  <dcterms:created xsi:type="dcterms:W3CDTF">2016-12-05T23:26:54Z</dcterms:created>
  <dcterms:modified xsi:type="dcterms:W3CDTF">2022-06-22T23:24:37Z</dcterms:modified>
</cp:coreProperties>
</file>