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8631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System Overview and Analysis Scope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85838"/>
            <a:ext cx="32875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The</a:t>
            </a:r>
            <a:endParaRPr lang="en-US" sz="1013" dirty="0"/>
          </a:p>
        </p:txBody>
      </p:sp>
      <p:sp>
        <p:nvSpPr>
          <p:cNvPr id="5" name="Text 2"/>
          <p:cNvSpPr/>
          <p:nvPr/>
        </p:nvSpPr>
        <p:spPr>
          <a:xfrm>
            <a:off x="543065" y="985838"/>
            <a:ext cx="276750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Mirador multi-agent AI orchestration system</a:t>
            </a:r>
            <a:endParaRPr lang="en-US" sz="1013" dirty="0"/>
          </a:p>
        </p:txBody>
      </p:sp>
      <p:sp>
        <p:nvSpPr>
          <p:cNvPr id="6" name="Text 3"/>
          <p:cNvSpPr/>
          <p:nvPr/>
        </p:nvSpPr>
        <p:spPr>
          <a:xfrm>
            <a:off x="285750" y="985838"/>
            <a:ext cx="400290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represents a sophisticated approach to personal life automation that demonstrates exceptional potential for transforming individual decision-making capabilities.</a:t>
            </a:r>
            <a:endParaRPr lang="en-US" sz="1013" dirty="0"/>
          </a:p>
        </p:txBody>
      </p:sp>
      <p:sp>
        <p:nvSpPr>
          <p:cNvPr id="7" name="Shape 4"/>
          <p:cNvSpPr/>
          <p:nvPr/>
        </p:nvSpPr>
        <p:spPr>
          <a:xfrm>
            <a:off x="285750" y="1928813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1928813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2066330"/>
            <a:ext cx="142875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5781" y="2062758"/>
            <a:ext cx="108007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Analysis Scope</a:t>
            </a:r>
            <a:endParaRPr lang="en-US" sz="1125" dirty="0"/>
          </a:p>
        </p:txBody>
      </p:sp>
      <p:sp>
        <p:nvSpPr>
          <p:cNvPr id="11" name="Text 7"/>
          <p:cNvSpPr/>
          <p:nvPr/>
        </p:nvSpPr>
        <p:spPr>
          <a:xfrm>
            <a:off x="392906" y="2307431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Comprehensive evaluation based on 189 output chains, technical architecture, and implementation analysis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285750" y="2864644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9"/>
          <p:cNvSpPr/>
          <p:nvPr/>
        </p:nvSpPr>
        <p:spPr>
          <a:xfrm>
            <a:off x="285750" y="2864644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3002161"/>
            <a:ext cx="142875" cy="14287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35781" y="2998589"/>
            <a:ext cx="113527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System Maturity</a:t>
            </a:r>
            <a:endParaRPr lang="en-US" sz="1125" dirty="0"/>
          </a:p>
        </p:txBody>
      </p:sp>
      <p:sp>
        <p:nvSpPr>
          <p:cNvPr id="16" name="Text 11"/>
          <p:cNvSpPr/>
          <p:nvPr/>
        </p:nvSpPr>
        <p:spPr>
          <a:xfrm>
            <a:off x="392906" y="3243263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Advanced prototype that has successfully evolved from concept to near-production readiness</a:t>
            </a:r>
            <a:endParaRPr lang="en-US" sz="900" dirty="0"/>
          </a:p>
        </p:txBody>
      </p:sp>
      <p:sp>
        <p:nvSpPr>
          <p:cNvPr id="17" name="Shape 12"/>
          <p:cNvSpPr/>
          <p:nvPr/>
        </p:nvSpPr>
        <p:spPr>
          <a:xfrm>
            <a:off x="285750" y="3800475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3"/>
          <p:cNvSpPr/>
          <p:nvPr/>
        </p:nvSpPr>
        <p:spPr>
          <a:xfrm>
            <a:off x="285750" y="3800475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3937992"/>
            <a:ext cx="142875" cy="14287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35781" y="3934420"/>
            <a:ext cx="131015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Assessment Focus</a:t>
            </a:r>
            <a:endParaRPr lang="en-US" sz="1125" dirty="0"/>
          </a:p>
        </p:txBody>
      </p:sp>
      <p:sp>
        <p:nvSpPr>
          <p:cNvPr id="21" name="Text 15"/>
          <p:cNvSpPr/>
          <p:nvPr/>
        </p:nvSpPr>
        <p:spPr>
          <a:xfrm>
            <a:off x="392906" y="4179094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Architecture excellence, content quality, technical implementation, and optimization opportunities</a:t>
            </a:r>
            <a:endParaRPr lang="en-US" sz="9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156" y="1396603"/>
            <a:ext cx="3929063" cy="2500313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4679156" y="4011216"/>
            <a:ext cx="425053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Mirador orchestrates specialized AI models to provide comprehensive, contextually-aware analysis across multiple life domains</a:t>
            </a:r>
            <a:endParaRPr lang="en-US" sz="78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792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8631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Multi-Agent Architecture Excellence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85838"/>
            <a:ext cx="252609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Mirador's fundamental innovation lies in its</a:t>
            </a:r>
            <a:endParaRPr lang="en-US" sz="1013" dirty="0"/>
          </a:p>
        </p:txBody>
      </p:sp>
      <p:sp>
        <p:nvSpPr>
          <p:cNvPr id="5" name="Text 2"/>
          <p:cNvSpPr/>
          <p:nvPr/>
        </p:nvSpPr>
        <p:spPr>
          <a:xfrm>
            <a:off x="285750" y="985838"/>
            <a:ext cx="408360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sophisticated multi-agent orchestration approach</a:t>
            </a:r>
            <a:endParaRPr lang="en-US" sz="1013" dirty="0"/>
          </a:p>
        </p:txBody>
      </p:sp>
      <p:sp>
        <p:nvSpPr>
          <p:cNvPr id="6" name="Text 3"/>
          <p:cNvSpPr/>
          <p:nvPr/>
        </p:nvSpPr>
        <p:spPr>
          <a:xfrm>
            <a:off x="285750" y="1185863"/>
            <a:ext cx="415216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that transcends the limitations of single-model AI interactions.</a:t>
            </a:r>
            <a:endParaRPr lang="en-US" sz="1013" dirty="0"/>
          </a:p>
        </p:txBody>
      </p:sp>
      <p:sp>
        <p:nvSpPr>
          <p:cNvPr id="7" name="Shape 4"/>
          <p:cNvSpPr/>
          <p:nvPr/>
        </p:nvSpPr>
        <p:spPr>
          <a:xfrm>
            <a:off x="285750" y="1728788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1728788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871663"/>
            <a:ext cx="160734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25078" y="1835944"/>
            <a:ext cx="2178286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Three-Tier Specialist Architecture</a:t>
            </a:r>
            <a:endParaRPr lang="en-US" sz="1125" dirty="0"/>
          </a:p>
        </p:txBody>
      </p:sp>
      <p:sp>
        <p:nvSpPr>
          <p:cNvPr id="11" name="Text 7"/>
          <p:cNvSpPr/>
          <p:nvPr/>
        </p:nvSpPr>
        <p:spPr>
          <a:xfrm>
            <a:off x="392906" y="2107406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Domain Specialist → Contextual Specialist → Synthesizer pattern enables comprehensive analysis across multiple domains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285750" y="2664619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9"/>
          <p:cNvSpPr/>
          <p:nvPr/>
        </p:nvSpPr>
        <p:spPr>
          <a:xfrm>
            <a:off x="285750" y="2664619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807494"/>
            <a:ext cx="142875" cy="14287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607219" y="2771775"/>
            <a:ext cx="1905930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Progressive Context Building</a:t>
            </a:r>
            <a:endParaRPr lang="en-US" sz="1125" dirty="0"/>
          </a:p>
        </p:txBody>
      </p:sp>
      <p:sp>
        <p:nvSpPr>
          <p:cNvPr id="16" name="Text 11"/>
          <p:cNvSpPr/>
          <p:nvPr/>
        </p:nvSpPr>
        <p:spPr>
          <a:xfrm>
            <a:off x="392906" y="3043238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Each model builds upon previous analysis while adding unique value, creating a cumulative intelligence effect</a:t>
            </a:r>
            <a:endParaRPr lang="en-US" sz="900" dirty="0"/>
          </a:p>
        </p:txBody>
      </p:sp>
      <p:sp>
        <p:nvSpPr>
          <p:cNvPr id="17" name="Shape 12"/>
          <p:cNvSpPr/>
          <p:nvPr/>
        </p:nvSpPr>
        <p:spPr>
          <a:xfrm>
            <a:off x="285750" y="3600450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3"/>
          <p:cNvSpPr/>
          <p:nvPr/>
        </p:nvSpPr>
        <p:spPr>
          <a:xfrm>
            <a:off x="285750" y="3600450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3743325"/>
            <a:ext cx="142875" cy="14287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07219" y="3707606"/>
            <a:ext cx="172351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Intelligent Chain Selection</a:t>
            </a:r>
            <a:endParaRPr lang="en-US" sz="1125" dirty="0"/>
          </a:p>
        </p:txBody>
      </p:sp>
      <p:sp>
        <p:nvSpPr>
          <p:cNvPr id="21" name="Text 15"/>
          <p:cNvSpPr/>
          <p:nvPr/>
        </p:nvSpPr>
        <p:spPr>
          <a:xfrm>
            <a:off x="392906" y="3979069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Automatic query routing to appropriate specialist chains based on sophisticated content classification</a:t>
            </a:r>
            <a:endParaRPr lang="en-US" sz="900" dirty="0"/>
          </a:p>
        </p:txBody>
      </p:sp>
      <p:sp>
        <p:nvSpPr>
          <p:cNvPr id="22" name="Shape 16"/>
          <p:cNvSpPr/>
          <p:nvPr/>
        </p:nvSpPr>
        <p:spPr>
          <a:xfrm>
            <a:off x="285750" y="4536281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7"/>
          <p:cNvSpPr/>
          <p:nvPr/>
        </p:nvSpPr>
        <p:spPr>
          <a:xfrm>
            <a:off x="285750" y="4536281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4679156"/>
            <a:ext cx="178594" cy="142875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642938" y="4643438"/>
            <a:ext cx="168360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Technical Implementation</a:t>
            </a:r>
            <a:endParaRPr lang="en-US" sz="1125" dirty="0"/>
          </a:p>
        </p:txBody>
      </p:sp>
      <p:sp>
        <p:nvSpPr>
          <p:cNvPr id="26" name="Text 19"/>
          <p:cNvSpPr/>
          <p:nvPr/>
        </p:nvSpPr>
        <p:spPr>
          <a:xfrm>
            <a:off x="392906" y="4914900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Python-based orchestration engine with robust error handling, comprehensive logging, and sophisticated state management</a:t>
            </a:r>
            <a:endParaRPr lang="en-US" sz="900" dirty="0"/>
          </a:p>
        </p:txBody>
      </p:sp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156" y="1585913"/>
            <a:ext cx="3929063" cy="2857500"/>
          </a:xfrm>
          <a:prstGeom prst="rect">
            <a:avLst/>
          </a:prstGeom>
        </p:spPr>
      </p:pic>
      <p:sp>
        <p:nvSpPr>
          <p:cNvPr id="28" name="Text 20"/>
          <p:cNvSpPr/>
          <p:nvPr/>
        </p:nvSpPr>
        <p:spPr>
          <a:xfrm>
            <a:off x="4679156" y="4557713"/>
            <a:ext cx="425053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Mirador's multi-agent architecture enables collaborative intelligence through specialized model coordination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792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8631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System Strengths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85838"/>
            <a:ext cx="18152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Mirador consistently produces</a:t>
            </a:r>
            <a:endParaRPr lang="en-US" sz="1013" dirty="0"/>
          </a:p>
        </p:txBody>
      </p:sp>
      <p:sp>
        <p:nvSpPr>
          <p:cNvPr id="5" name="Text 2"/>
          <p:cNvSpPr/>
          <p:nvPr/>
        </p:nvSpPr>
        <p:spPr>
          <a:xfrm>
            <a:off x="2029606" y="985838"/>
            <a:ext cx="130005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high-quality content</a:t>
            </a:r>
            <a:endParaRPr lang="en-US" sz="1013" dirty="0"/>
          </a:p>
        </p:txBody>
      </p:sp>
      <p:sp>
        <p:nvSpPr>
          <p:cNvPr id="6" name="Text 3"/>
          <p:cNvSpPr/>
          <p:nvPr/>
        </p:nvSpPr>
        <p:spPr>
          <a:xfrm>
            <a:off x="285750" y="985838"/>
            <a:ext cx="400186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that approaches professional consulting standards across multiple domains.</a:t>
            </a:r>
            <a:endParaRPr lang="en-US" sz="1013" dirty="0"/>
          </a:p>
        </p:txBody>
      </p:sp>
      <p:sp>
        <p:nvSpPr>
          <p:cNvPr id="7" name="Shape 4"/>
          <p:cNvSpPr/>
          <p:nvPr/>
        </p:nvSpPr>
        <p:spPr>
          <a:xfrm>
            <a:off x="285750" y="1528763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1528763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671638"/>
            <a:ext cx="142875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07219" y="1635919"/>
            <a:ext cx="2398542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Content Quality and Analytical Depth</a:t>
            </a:r>
            <a:endParaRPr lang="en-US" sz="1125" dirty="0"/>
          </a:p>
        </p:txBody>
      </p:sp>
      <p:sp>
        <p:nvSpPr>
          <p:cNvPr id="11" name="Text 7"/>
          <p:cNvSpPr/>
          <p:nvPr/>
        </p:nvSpPr>
        <p:spPr>
          <a:xfrm>
            <a:off x="392906" y="1907381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Comprehensive financial planning, career development analysis, and personal decision-making support with structured matrices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285750" y="2464594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9"/>
          <p:cNvSpPr/>
          <p:nvPr/>
        </p:nvSpPr>
        <p:spPr>
          <a:xfrm>
            <a:off x="285750" y="2464594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607469"/>
            <a:ext cx="107156" cy="14287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71500" y="2571750"/>
            <a:ext cx="1842250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Louisville-Specific Expertise</a:t>
            </a:r>
            <a:endParaRPr lang="en-US" sz="1125" dirty="0"/>
          </a:p>
        </p:txBody>
      </p:sp>
      <p:sp>
        <p:nvSpPr>
          <p:cNvPr id="16" name="Text 11"/>
          <p:cNvSpPr/>
          <p:nvPr/>
        </p:nvSpPr>
        <p:spPr>
          <a:xfrm>
            <a:off x="392906" y="2843213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Genuine local context integration with regional economic conditions, cultural factors, and community resources</a:t>
            </a:r>
            <a:endParaRPr lang="en-US" sz="900" dirty="0"/>
          </a:p>
        </p:txBody>
      </p:sp>
      <p:sp>
        <p:nvSpPr>
          <p:cNvPr id="17" name="Shape 12"/>
          <p:cNvSpPr/>
          <p:nvPr/>
        </p:nvSpPr>
        <p:spPr>
          <a:xfrm>
            <a:off x="285750" y="3400425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3"/>
          <p:cNvSpPr/>
          <p:nvPr/>
        </p:nvSpPr>
        <p:spPr>
          <a:xfrm>
            <a:off x="285750" y="3400425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3543300"/>
            <a:ext cx="107156" cy="14287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71500" y="3507581"/>
            <a:ext cx="2644304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Originality and Creative Problem-Solving</a:t>
            </a:r>
            <a:endParaRPr lang="en-US" sz="1125" dirty="0"/>
          </a:p>
        </p:txBody>
      </p:sp>
      <p:sp>
        <p:nvSpPr>
          <p:cNvPr id="21" name="Text 15"/>
          <p:cNvSpPr/>
          <p:nvPr/>
        </p:nvSpPr>
        <p:spPr>
          <a:xfrm>
            <a:off x="392906" y="3779044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Innovative solutions that go beyond conventional wisdom, with distinctive voice development and creative storytelling</a:t>
            </a:r>
            <a:endParaRPr lang="en-US" sz="900" dirty="0"/>
          </a:p>
        </p:txBody>
      </p:sp>
      <p:sp>
        <p:nvSpPr>
          <p:cNvPr id="22" name="Shape 16"/>
          <p:cNvSpPr/>
          <p:nvPr/>
        </p:nvSpPr>
        <p:spPr>
          <a:xfrm>
            <a:off x="285750" y="4336256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7"/>
          <p:cNvSpPr/>
          <p:nvPr/>
        </p:nvSpPr>
        <p:spPr>
          <a:xfrm>
            <a:off x="285750" y="4336256"/>
            <a:ext cx="28575" cy="828675"/>
          </a:xfrm>
          <a:prstGeom prst="rect">
            <a:avLst/>
          </a:prstGeom>
          <a:solidFill>
            <a:srgbClr val="2A9D8F"/>
          </a:solidFill>
          <a:ln/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4479131"/>
            <a:ext cx="178594" cy="142875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642938" y="4443413"/>
            <a:ext cx="2612854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Technical Implementation Sophistication</a:t>
            </a:r>
            <a:endParaRPr lang="en-US" sz="1125" dirty="0"/>
          </a:p>
        </p:txBody>
      </p:sp>
      <p:sp>
        <p:nvSpPr>
          <p:cNvPr id="26" name="Text 19"/>
          <p:cNvSpPr/>
          <p:nvPr/>
        </p:nvSpPr>
        <p:spPr>
          <a:xfrm>
            <a:off x="392906" y="4714875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Professional-level software design with optimized model configurations and comprehensive output management</a:t>
            </a:r>
            <a:endParaRPr lang="en-US" sz="900" dirty="0"/>
          </a:p>
        </p:txBody>
      </p:sp>
      <p:sp>
        <p:nvSpPr>
          <p:cNvPr id="27" name="Shape 20"/>
          <p:cNvSpPr/>
          <p:nvPr/>
        </p:nvSpPr>
        <p:spPr>
          <a:xfrm>
            <a:off x="4679156" y="1557338"/>
            <a:ext cx="3929063" cy="2857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031" y="1700213"/>
            <a:ext cx="3643313" cy="2571750"/>
          </a:xfrm>
          <a:prstGeom prst="rect">
            <a:avLst/>
          </a:prstGeom>
        </p:spPr>
      </p:pic>
      <p:sp>
        <p:nvSpPr>
          <p:cNvPr id="29" name="Text 21"/>
          <p:cNvSpPr/>
          <p:nvPr/>
        </p:nvSpPr>
        <p:spPr>
          <a:xfrm>
            <a:off x="4679156" y="4529138"/>
            <a:ext cx="425053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Mirador's performance across key capability dimensions compared to standard AI assistants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8631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Critical Optimization Opportunities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85838"/>
            <a:ext cx="3187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The most significant challenges facing Mirador require</a:t>
            </a:r>
            <a:endParaRPr lang="en-US" sz="1013" dirty="0"/>
          </a:p>
        </p:txBody>
      </p:sp>
      <p:sp>
        <p:nvSpPr>
          <p:cNvPr id="5" name="Text 2"/>
          <p:cNvSpPr/>
          <p:nvPr/>
        </p:nvSpPr>
        <p:spPr>
          <a:xfrm>
            <a:off x="285750" y="985838"/>
            <a:ext cx="372365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intervention</a:t>
            </a:r>
            <a:endParaRPr lang="en-US" sz="1013" dirty="0"/>
          </a:p>
        </p:txBody>
      </p:sp>
      <p:sp>
        <p:nvSpPr>
          <p:cNvPr id="6" name="Text 3"/>
          <p:cNvSpPr/>
          <p:nvPr/>
        </p:nvSpPr>
        <p:spPr>
          <a:xfrm>
            <a:off x="1021612" y="1185863"/>
            <a:ext cx="212582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 unlock the system's full potential.</a:t>
            </a:r>
            <a:endParaRPr lang="en-US" sz="1013" dirty="0"/>
          </a:p>
        </p:txBody>
      </p:sp>
      <p:sp>
        <p:nvSpPr>
          <p:cNvPr id="7" name="Shape 4"/>
          <p:cNvSpPr/>
          <p:nvPr/>
        </p:nvSpPr>
        <p:spPr>
          <a:xfrm>
            <a:off x="285750" y="1528763"/>
            <a:ext cx="4179094" cy="10215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285750" y="1528763"/>
            <a:ext cx="28575" cy="1021556"/>
          </a:xfrm>
          <a:prstGeom prst="rect">
            <a:avLst/>
          </a:prstGeom>
          <a:solidFill>
            <a:srgbClr val="1A365D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671638"/>
            <a:ext cx="142875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07219" y="1635919"/>
            <a:ext cx="2008984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Proliferation Complexity</a:t>
            </a:r>
            <a:endParaRPr lang="en-US" sz="1125" dirty="0"/>
          </a:p>
        </p:txBody>
      </p:sp>
      <p:sp>
        <p:nvSpPr>
          <p:cNvPr id="11" name="Text 7"/>
          <p:cNvSpPr/>
          <p:nvPr/>
        </p:nvSpPr>
        <p:spPr>
          <a:xfrm>
            <a:off x="392906" y="1928813"/>
            <a:ext cx="3480122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56+ models with unclear deprecation policies, version management challenges, and base model inconsistency between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3029843" y="2110978"/>
            <a:ext cx="6201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llama3.2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3578572" y="2100263"/>
            <a:ext cx="2938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and</a:t>
            </a:r>
            <a:endParaRPr lang="en-US" sz="900" dirty="0"/>
          </a:p>
        </p:txBody>
      </p:sp>
      <p:sp>
        <p:nvSpPr>
          <p:cNvPr id="14" name="Text 10"/>
          <p:cNvSpPr/>
          <p:nvPr/>
        </p:nvSpPr>
        <p:spPr>
          <a:xfrm>
            <a:off x="392906" y="2293144"/>
            <a:ext cx="123748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llama3.2_balanced</a:t>
            </a:r>
            <a:endParaRPr lang="en-US" sz="900" dirty="0"/>
          </a:p>
        </p:txBody>
      </p:sp>
      <p:sp>
        <p:nvSpPr>
          <p:cNvPr id="15" name="Shape 11"/>
          <p:cNvSpPr/>
          <p:nvPr/>
        </p:nvSpPr>
        <p:spPr>
          <a:xfrm>
            <a:off x="285750" y="2657475"/>
            <a:ext cx="4179094" cy="10001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2"/>
          <p:cNvSpPr/>
          <p:nvPr/>
        </p:nvSpPr>
        <p:spPr>
          <a:xfrm>
            <a:off x="285750" y="2657475"/>
            <a:ext cx="28575" cy="1000125"/>
          </a:xfrm>
          <a:prstGeom prst="rect">
            <a:avLst/>
          </a:prstGeom>
          <a:solidFill>
            <a:srgbClr val="1A365D"/>
          </a:solidFill>
          <a:ln/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800350"/>
            <a:ext cx="160734" cy="142875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625078" y="2764631"/>
            <a:ext cx="161194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Performance Limitations</a:t>
            </a:r>
            <a:endParaRPr lang="en-US" sz="1125" dirty="0"/>
          </a:p>
        </p:txBody>
      </p:sp>
      <p:sp>
        <p:nvSpPr>
          <p:cNvPr id="19" name="Text 14"/>
          <p:cNvSpPr/>
          <p:nvPr/>
        </p:nvSpPr>
        <p:spPr>
          <a:xfrm>
            <a:off x="392906" y="3036094"/>
            <a:ext cx="4036219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Sequential processing architecture with 1-2 minute execution times for complex chains, ~4.5GB memory usage at peak, and context window management constraints</a:t>
            </a:r>
            <a:endParaRPr lang="en-US" sz="900" dirty="0"/>
          </a:p>
        </p:txBody>
      </p:sp>
      <p:sp>
        <p:nvSpPr>
          <p:cNvPr id="20" name="Shape 15"/>
          <p:cNvSpPr/>
          <p:nvPr/>
        </p:nvSpPr>
        <p:spPr>
          <a:xfrm>
            <a:off x="285750" y="3764756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6"/>
          <p:cNvSpPr/>
          <p:nvPr/>
        </p:nvSpPr>
        <p:spPr>
          <a:xfrm>
            <a:off x="285750" y="3764756"/>
            <a:ext cx="28575" cy="828675"/>
          </a:xfrm>
          <a:prstGeom prst="rect">
            <a:avLst/>
          </a:prstGeom>
          <a:solidFill>
            <a:srgbClr val="1A365D"/>
          </a:solidFill>
          <a:ln/>
        </p:spPr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3907631"/>
            <a:ext cx="107156" cy="142875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571500" y="3871913"/>
            <a:ext cx="1556556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Integration Deficiencies</a:t>
            </a:r>
            <a:endParaRPr lang="en-US" sz="1125" dirty="0"/>
          </a:p>
        </p:txBody>
      </p:sp>
      <p:sp>
        <p:nvSpPr>
          <p:cNvPr id="24" name="Text 18"/>
          <p:cNvSpPr/>
          <p:nvPr/>
        </p:nvSpPr>
        <p:spPr>
          <a:xfrm>
            <a:off x="392906" y="4143375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Limited external data integration with financial accounts, calendar systems, and local data sources, with reliance on manual execution</a:t>
            </a:r>
            <a:endParaRPr lang="en-US" sz="900" dirty="0"/>
          </a:p>
        </p:txBody>
      </p:sp>
      <p:sp>
        <p:nvSpPr>
          <p:cNvPr id="25" name="Shape 19"/>
          <p:cNvSpPr/>
          <p:nvPr/>
        </p:nvSpPr>
        <p:spPr>
          <a:xfrm>
            <a:off x="285750" y="4700588"/>
            <a:ext cx="4179094" cy="828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20"/>
          <p:cNvSpPr/>
          <p:nvPr/>
        </p:nvSpPr>
        <p:spPr>
          <a:xfrm>
            <a:off x="285750" y="4700588"/>
            <a:ext cx="28575" cy="828675"/>
          </a:xfrm>
          <a:prstGeom prst="rect">
            <a:avLst/>
          </a:prstGeom>
          <a:solidFill>
            <a:srgbClr val="1A365D"/>
          </a:solidFill>
          <a:ln/>
        </p:spPr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4843463"/>
            <a:ext cx="142875" cy="142875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607219" y="4807744"/>
            <a:ext cx="160413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Quality Assurance Gaps</a:t>
            </a:r>
            <a:endParaRPr lang="en-US" sz="1125" dirty="0"/>
          </a:p>
        </p:txBody>
      </p:sp>
      <p:sp>
        <p:nvSpPr>
          <p:cNvPr id="29" name="Text 22"/>
          <p:cNvSpPr/>
          <p:nvPr/>
        </p:nvSpPr>
        <p:spPr>
          <a:xfrm>
            <a:off x="392906" y="5079206"/>
            <a:ext cx="40362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Lack of systematic validation for recommendation accuracy, fact-checking, and consistency across analysis sessions</a:t>
            </a:r>
            <a:endParaRPr lang="en-US" sz="900" dirty="0"/>
          </a:p>
        </p:txBody>
      </p:sp>
      <p:sp>
        <p:nvSpPr>
          <p:cNvPr id="30" name="Shape 23"/>
          <p:cNvSpPr/>
          <p:nvPr/>
        </p:nvSpPr>
        <p:spPr>
          <a:xfrm>
            <a:off x="4679156" y="1739503"/>
            <a:ext cx="3929063" cy="2857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2031" y="1882378"/>
            <a:ext cx="3643313" cy="2571750"/>
          </a:xfrm>
          <a:prstGeom prst="rect">
            <a:avLst/>
          </a:prstGeom>
        </p:spPr>
      </p:pic>
      <p:sp>
        <p:nvSpPr>
          <p:cNvPr id="32" name="Text 24"/>
          <p:cNvSpPr/>
          <p:nvPr/>
        </p:nvSpPr>
        <p:spPr>
          <a:xfrm>
            <a:off x="4679156" y="4711303"/>
            <a:ext cx="425053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proliferation by category showing version fragmentation and consolidation opportunity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722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8631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Recommendations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85838"/>
            <a:ext cx="135831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phased approach to</a:t>
            </a:r>
            <a:endParaRPr lang="en-US" sz="1013" dirty="0"/>
          </a:p>
        </p:txBody>
      </p:sp>
      <p:sp>
        <p:nvSpPr>
          <p:cNvPr id="5" name="Text 2"/>
          <p:cNvSpPr/>
          <p:nvPr/>
        </p:nvSpPr>
        <p:spPr>
          <a:xfrm>
            <a:off x="1572630" y="985838"/>
            <a:ext cx="140034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optimization</a:t>
            </a:r>
            <a:endParaRPr lang="en-US" sz="1013" dirty="0"/>
          </a:p>
        </p:txBody>
      </p:sp>
      <p:sp>
        <p:nvSpPr>
          <p:cNvPr id="6" name="Text 3"/>
          <p:cNvSpPr/>
          <p:nvPr/>
        </p:nvSpPr>
        <p:spPr>
          <a:xfrm>
            <a:off x="285750" y="985838"/>
            <a:ext cx="424478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will transform Mirador from prototype to production-ready platform.</a:t>
            </a:r>
            <a:endParaRPr lang="en-US" sz="1013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568053"/>
            <a:ext cx="157163" cy="1571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14350" y="1528763"/>
            <a:ext cx="3393504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Immediate Technical Optimizations (2-4 Weeks)</a:t>
            </a:r>
            <a:endParaRPr lang="en-US" sz="1238" dirty="0"/>
          </a:p>
        </p:txBody>
      </p:sp>
      <p:sp>
        <p:nvSpPr>
          <p:cNvPr id="9" name="Shape 5"/>
          <p:cNvSpPr/>
          <p:nvPr/>
        </p:nvSpPr>
        <p:spPr>
          <a:xfrm>
            <a:off x="285750" y="1921669"/>
            <a:ext cx="4179094" cy="53578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2125266"/>
            <a:ext cx="128588" cy="12858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1500" y="2028825"/>
            <a:ext cx="273315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Base Migration: Transition all specialists from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3233217" y="2039541"/>
            <a:ext cx="6201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llama3.2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3781946" y="2028825"/>
            <a:ext cx="19851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571500" y="2221706"/>
            <a:ext cx="123748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llama3.2_balanced</a:t>
            </a:r>
            <a:endParaRPr lang="en-US" sz="900" dirty="0"/>
          </a:p>
        </p:txBody>
      </p:sp>
      <p:sp>
        <p:nvSpPr>
          <p:cNvPr id="15" name="Shape 10"/>
          <p:cNvSpPr/>
          <p:nvPr/>
        </p:nvSpPr>
        <p:spPr>
          <a:xfrm>
            <a:off x="285750" y="2528888"/>
            <a:ext cx="417909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2721769"/>
            <a:ext cx="128588" cy="12858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71500" y="2614613"/>
            <a:ext cx="387905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Consolidation: Reduce from 56+ models to 12-15 optimized specialists</a:t>
            </a:r>
            <a:endParaRPr lang="en-US" sz="900" dirty="0"/>
          </a:p>
        </p:txBody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261122"/>
            <a:ext cx="196453" cy="157163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53641" y="3221831"/>
            <a:ext cx="3547681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Medium-Term System Enhancement (1-3 Months)</a:t>
            </a:r>
            <a:endParaRPr lang="en-US" sz="1238" dirty="0"/>
          </a:p>
        </p:txBody>
      </p:sp>
      <p:sp>
        <p:nvSpPr>
          <p:cNvPr id="20" name="Shape 13"/>
          <p:cNvSpPr/>
          <p:nvPr/>
        </p:nvSpPr>
        <p:spPr>
          <a:xfrm>
            <a:off x="285750" y="3614738"/>
            <a:ext cx="417909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3807619"/>
            <a:ext cx="144661" cy="128588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587573" y="3700463"/>
            <a:ext cx="386298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Parallel Processing: Enable concurrent execution of independent analysis components</a:t>
            </a:r>
            <a:endParaRPr lang="en-US" sz="900" dirty="0"/>
          </a:p>
        </p:txBody>
      </p:sp>
      <p:sp>
        <p:nvSpPr>
          <p:cNvPr id="23" name="Shape 15"/>
          <p:cNvSpPr/>
          <p:nvPr/>
        </p:nvSpPr>
        <p:spPr>
          <a:xfrm>
            <a:off x="285750" y="4200525"/>
            <a:ext cx="417909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75" y="4393406"/>
            <a:ext cx="96441" cy="128588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539353" y="4286250"/>
            <a:ext cx="391120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External Data Integration: Connect to financial APIs, local news feeds, and calendar systems</a:t>
            </a:r>
            <a:endParaRPr lang="en-US" sz="900" dirty="0"/>
          </a:p>
        </p:txBody>
      </p:sp>
      <p:pic>
        <p:nvPicPr>
          <p:cNvPr id="2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4932759"/>
            <a:ext cx="157163" cy="157163"/>
          </a:xfrm>
          <a:prstGeom prst="rect">
            <a:avLst/>
          </a:prstGeom>
        </p:spPr>
      </p:pic>
      <p:sp>
        <p:nvSpPr>
          <p:cNvPr id="27" name="Text 17"/>
          <p:cNvSpPr/>
          <p:nvPr/>
        </p:nvSpPr>
        <p:spPr>
          <a:xfrm>
            <a:off x="514350" y="4893469"/>
            <a:ext cx="3521952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Long-Term Strategic Enhancement (3-12 Months)</a:t>
            </a:r>
            <a:endParaRPr lang="en-US" sz="1238" dirty="0"/>
          </a:p>
        </p:txBody>
      </p:sp>
      <p:sp>
        <p:nvSpPr>
          <p:cNvPr id="28" name="Shape 18"/>
          <p:cNvSpPr/>
          <p:nvPr/>
        </p:nvSpPr>
        <p:spPr>
          <a:xfrm>
            <a:off x="285750" y="5286375"/>
            <a:ext cx="417909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475" y="5479256"/>
            <a:ext cx="128588" cy="128588"/>
          </a:xfrm>
          <a:prstGeom prst="rect">
            <a:avLst/>
          </a:prstGeom>
        </p:spPr>
      </p:pic>
      <p:sp>
        <p:nvSpPr>
          <p:cNvPr id="30" name="Text 19"/>
          <p:cNvSpPr/>
          <p:nvPr/>
        </p:nvSpPr>
        <p:spPr>
          <a:xfrm>
            <a:off x="571500" y="5372100"/>
            <a:ext cx="387905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Quality Assurance System: Implement automated validation and content quality metrics</a:t>
            </a:r>
            <a:endParaRPr lang="en-US" sz="900" dirty="0"/>
          </a:p>
        </p:txBody>
      </p:sp>
      <p:sp>
        <p:nvSpPr>
          <p:cNvPr id="31" name="Shape 20"/>
          <p:cNvSpPr/>
          <p:nvPr/>
        </p:nvSpPr>
        <p:spPr>
          <a:xfrm>
            <a:off x="285750" y="5872163"/>
            <a:ext cx="417909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475" y="6065044"/>
            <a:ext cx="160734" cy="128588"/>
          </a:xfrm>
          <a:prstGeom prst="rect">
            <a:avLst/>
          </a:prstGeom>
        </p:spPr>
      </p:pic>
      <p:sp>
        <p:nvSpPr>
          <p:cNvPr id="33" name="Text 21"/>
          <p:cNvSpPr/>
          <p:nvPr/>
        </p:nvSpPr>
        <p:spPr>
          <a:xfrm>
            <a:off x="603647" y="5957888"/>
            <a:ext cx="384690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Multi-User Capabilities: Enable family or team usage scenarios with personalization</a:t>
            </a:r>
            <a:endParaRPr lang="en-US" sz="900" dirty="0"/>
          </a:p>
        </p:txBody>
      </p:sp>
      <p:sp>
        <p:nvSpPr>
          <p:cNvPr id="34" name="Shape 22"/>
          <p:cNvSpPr/>
          <p:nvPr/>
        </p:nvSpPr>
        <p:spPr>
          <a:xfrm>
            <a:off x="4679156" y="1846659"/>
            <a:ext cx="3929063" cy="35718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2031" y="1989534"/>
            <a:ext cx="3643313" cy="3286125"/>
          </a:xfrm>
          <a:prstGeom prst="rect">
            <a:avLst/>
          </a:prstGeom>
        </p:spPr>
      </p:pic>
      <p:sp>
        <p:nvSpPr>
          <p:cNvPr id="36" name="Text 23"/>
          <p:cNvSpPr/>
          <p:nvPr/>
        </p:nvSpPr>
        <p:spPr>
          <a:xfrm>
            <a:off x="4679156" y="5532834"/>
            <a:ext cx="425053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Implementation timeline with expected performance improvements at each phase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57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8631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Implementation Roadmap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85838"/>
            <a:ext cx="18584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</a:t>
            </a:r>
            <a:endParaRPr lang="en-US" sz="1013" dirty="0"/>
          </a:p>
        </p:txBody>
      </p:sp>
      <p:sp>
        <p:nvSpPr>
          <p:cNvPr id="5" name="Text 2"/>
          <p:cNvSpPr/>
          <p:nvPr/>
        </p:nvSpPr>
        <p:spPr>
          <a:xfrm>
            <a:off x="400162" y="985838"/>
            <a:ext cx="212205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phased implementation approach</a:t>
            </a:r>
            <a:endParaRPr lang="en-US" sz="1013" dirty="0"/>
          </a:p>
        </p:txBody>
      </p:sp>
      <p:sp>
        <p:nvSpPr>
          <p:cNvPr id="6" name="Text 3"/>
          <p:cNvSpPr/>
          <p:nvPr/>
        </p:nvSpPr>
        <p:spPr>
          <a:xfrm>
            <a:off x="285750" y="985838"/>
            <a:ext cx="409459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ensures systematic optimization while maintaining system availability.</a:t>
            </a:r>
            <a:endParaRPr lang="en-US" sz="1013" dirty="0"/>
          </a:p>
        </p:txBody>
      </p:sp>
      <p:sp>
        <p:nvSpPr>
          <p:cNvPr id="7" name="Shape 4"/>
          <p:cNvSpPr/>
          <p:nvPr/>
        </p:nvSpPr>
        <p:spPr>
          <a:xfrm>
            <a:off x="285750" y="1528763"/>
            <a:ext cx="4179094" cy="13644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428625" y="1671638"/>
            <a:ext cx="285750" cy="285750"/>
          </a:xfrm>
          <a:prstGeom prst="ellipse">
            <a:avLst/>
          </a:prstGeom>
          <a:solidFill>
            <a:srgbClr val="1A365D"/>
          </a:solidFill>
          <a:ln/>
        </p:spPr>
      </p:sp>
      <p:sp>
        <p:nvSpPr>
          <p:cNvPr id="9" name="Text 6"/>
          <p:cNvSpPr/>
          <p:nvPr/>
        </p:nvSpPr>
        <p:spPr>
          <a:xfrm>
            <a:off x="428625" y="1671638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821531" y="1707356"/>
            <a:ext cx="1753930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Foundation Optimization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3777760" y="1728788"/>
            <a:ext cx="6156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Weeks 1-4</a:t>
            </a:r>
            <a:endParaRPr lang="en-US" sz="90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1" y="2093119"/>
            <a:ext cx="114300" cy="114300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1007269" y="2064544"/>
            <a:ext cx="20756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System reliability improvement to &gt;95%</a:t>
            </a:r>
            <a:endParaRPr lang="en-US" sz="90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1" y="2321719"/>
            <a:ext cx="114300" cy="11430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007269" y="2293144"/>
            <a:ext cx="18058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library reduction by 60-70%</a:t>
            </a:r>
            <a:endParaRPr lang="en-US" sz="9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31" y="2550319"/>
            <a:ext cx="128588" cy="11430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021556" y="2521744"/>
            <a:ext cx="224419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Comprehensive monitoring implementation</a:t>
            </a:r>
            <a:endParaRPr lang="en-US" sz="900" dirty="0"/>
          </a:p>
        </p:txBody>
      </p:sp>
      <p:sp>
        <p:nvSpPr>
          <p:cNvPr id="18" name="Shape 12"/>
          <p:cNvSpPr/>
          <p:nvPr/>
        </p:nvSpPr>
        <p:spPr>
          <a:xfrm>
            <a:off x="285750" y="3036094"/>
            <a:ext cx="4179094" cy="13644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Shape 13"/>
          <p:cNvSpPr/>
          <p:nvPr/>
        </p:nvSpPr>
        <p:spPr>
          <a:xfrm>
            <a:off x="428625" y="3178969"/>
            <a:ext cx="285750" cy="285750"/>
          </a:xfrm>
          <a:prstGeom prst="ellipse">
            <a:avLst/>
          </a:prstGeom>
          <a:solidFill>
            <a:srgbClr val="1A365D"/>
          </a:solidFill>
          <a:ln/>
        </p:spPr>
      </p:sp>
      <p:sp>
        <p:nvSpPr>
          <p:cNvPr id="20" name="Text 14"/>
          <p:cNvSpPr/>
          <p:nvPr/>
        </p:nvSpPr>
        <p:spPr>
          <a:xfrm>
            <a:off x="428625" y="3178969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  <p:sp>
        <p:nvSpPr>
          <p:cNvPr id="21" name="Text 15"/>
          <p:cNvSpPr/>
          <p:nvPr/>
        </p:nvSpPr>
        <p:spPr>
          <a:xfrm>
            <a:off x="821531" y="3214688"/>
            <a:ext cx="201651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Performance and Integration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3714192" y="3236119"/>
            <a:ext cx="67921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Weeks 5-12</a:t>
            </a:r>
            <a:endParaRPr lang="en-US" sz="900" dirty="0"/>
          </a:p>
        </p:txBody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1" y="3600450"/>
            <a:ext cx="128588" cy="11430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021556" y="3571875"/>
            <a:ext cx="190124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Execution time reduction by 30-50%</a:t>
            </a:r>
            <a:endParaRPr lang="en-US" sz="900" dirty="0"/>
          </a:p>
        </p:txBody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31" y="3829050"/>
            <a:ext cx="85725" cy="11430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978694" y="3800475"/>
            <a:ext cx="21681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Integration with 3-5 external data sources</a:t>
            </a:r>
            <a:endParaRPr lang="en-US" sz="900" dirty="0"/>
          </a:p>
        </p:txBody>
      </p:sp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531" y="4057650"/>
            <a:ext cx="100013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992981" y="4029075"/>
            <a:ext cx="190118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Automation of routine analysis tasks</a:t>
            </a:r>
            <a:endParaRPr lang="en-US" sz="900" dirty="0"/>
          </a:p>
        </p:txBody>
      </p:sp>
      <p:sp>
        <p:nvSpPr>
          <p:cNvPr id="29" name="Shape 20"/>
          <p:cNvSpPr/>
          <p:nvPr/>
        </p:nvSpPr>
        <p:spPr>
          <a:xfrm>
            <a:off x="285750" y="4543425"/>
            <a:ext cx="4179094" cy="13644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0" name="Shape 21"/>
          <p:cNvSpPr/>
          <p:nvPr/>
        </p:nvSpPr>
        <p:spPr>
          <a:xfrm>
            <a:off x="428625" y="4686300"/>
            <a:ext cx="285750" cy="285750"/>
          </a:xfrm>
          <a:prstGeom prst="ellipse">
            <a:avLst/>
          </a:prstGeom>
          <a:solidFill>
            <a:srgbClr val="1A365D"/>
          </a:solidFill>
          <a:ln/>
        </p:spPr>
      </p:sp>
      <p:sp>
        <p:nvSpPr>
          <p:cNvPr id="31" name="Text 22"/>
          <p:cNvSpPr/>
          <p:nvPr/>
        </p:nvSpPr>
        <p:spPr>
          <a:xfrm>
            <a:off x="428625" y="4686300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  <p:sp>
        <p:nvSpPr>
          <p:cNvPr id="32" name="Text 23"/>
          <p:cNvSpPr/>
          <p:nvPr/>
        </p:nvSpPr>
        <p:spPr>
          <a:xfrm>
            <a:off x="821531" y="4722019"/>
            <a:ext cx="1595903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Advanced Capabilities</a:t>
            </a:r>
            <a:endParaRPr lang="en-US" sz="1125" dirty="0"/>
          </a:p>
        </p:txBody>
      </p:sp>
      <p:sp>
        <p:nvSpPr>
          <p:cNvPr id="33" name="Text 24"/>
          <p:cNvSpPr/>
          <p:nvPr/>
        </p:nvSpPr>
        <p:spPr>
          <a:xfrm>
            <a:off x="3650624" y="4743450"/>
            <a:ext cx="74278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Weeks 13-52</a:t>
            </a:r>
            <a:endParaRPr lang="en-US" sz="900" dirty="0"/>
          </a:p>
        </p:txBody>
      </p:sp>
      <p:pic>
        <p:nvPicPr>
          <p:cNvPr id="3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531" y="5107781"/>
            <a:ext cx="114300" cy="114300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1007269" y="5079206"/>
            <a:ext cx="175825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Quality validation accuracy &gt;95%</a:t>
            </a:r>
            <a:endParaRPr lang="en-US" sz="900" dirty="0"/>
          </a:p>
        </p:txBody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531" y="5336381"/>
            <a:ext cx="142875" cy="114300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1035844" y="5307806"/>
            <a:ext cx="168201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Support for 5+ concurrent users</a:t>
            </a:r>
            <a:endParaRPr lang="en-US" sz="900" dirty="0"/>
          </a:p>
        </p:txBody>
      </p:sp>
      <p:pic>
        <p:nvPicPr>
          <p:cNvPr id="3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531" y="5564981"/>
            <a:ext cx="114300" cy="114300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1007269" y="5536406"/>
            <a:ext cx="175183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Predictive insight accuracy &gt;80%</a:t>
            </a:r>
            <a:endParaRPr lang="en-US" sz="900" dirty="0"/>
          </a:p>
        </p:txBody>
      </p:sp>
      <p:pic>
        <p:nvPicPr>
          <p:cNvPr id="40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79156" y="1875234"/>
            <a:ext cx="3929063" cy="2857500"/>
          </a:xfrm>
          <a:prstGeom prst="rect">
            <a:avLst/>
          </a:prstGeom>
        </p:spPr>
      </p:pic>
      <p:sp>
        <p:nvSpPr>
          <p:cNvPr id="41" name="Text 28"/>
          <p:cNvSpPr/>
          <p:nvPr/>
        </p:nvSpPr>
        <p:spPr>
          <a:xfrm>
            <a:off x="4679156" y="4847034"/>
            <a:ext cx="425053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Systematic implementation approach ensures continuous improvement while maintaining system availability</a:t>
            </a:r>
            <a:endParaRPr lang="en-US" sz="7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86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8631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Vision and Conclusion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85838"/>
            <a:ext cx="355906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The Mirador multi-agent AI orchestration system represents a</a:t>
            </a:r>
            <a:endParaRPr lang="en-US" sz="1013" dirty="0"/>
          </a:p>
        </p:txBody>
      </p:sp>
      <p:sp>
        <p:nvSpPr>
          <p:cNvPr id="5" name="Text 2"/>
          <p:cNvSpPr/>
          <p:nvPr/>
        </p:nvSpPr>
        <p:spPr>
          <a:xfrm>
            <a:off x="285750" y="1185863"/>
            <a:ext cx="157249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remarkable achievement</a:t>
            </a:r>
            <a:endParaRPr lang="en-US" sz="1013" dirty="0"/>
          </a:p>
        </p:txBody>
      </p:sp>
      <p:sp>
        <p:nvSpPr>
          <p:cNvPr id="6" name="Text 3"/>
          <p:cNvSpPr/>
          <p:nvPr/>
        </p:nvSpPr>
        <p:spPr>
          <a:xfrm>
            <a:off x="285750" y="1185863"/>
            <a:ext cx="409565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 personal AI assistance that demonstrates the transformative potential of collaborative artificial intelligence.</a:t>
            </a:r>
            <a:endParaRPr lang="en-US" sz="1013" dirty="0"/>
          </a:p>
        </p:txBody>
      </p:sp>
      <p:sp>
        <p:nvSpPr>
          <p:cNvPr id="7" name="Shape 4"/>
          <p:cNvSpPr/>
          <p:nvPr/>
        </p:nvSpPr>
        <p:spPr>
          <a:xfrm>
            <a:off x="285750" y="1728788"/>
            <a:ext cx="4179094" cy="19145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10953"/>
            <a:ext cx="117872" cy="1571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7934" y="1871663"/>
            <a:ext cx="11605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Vision</a:t>
            </a:r>
            <a:endParaRPr lang="en-US" sz="1238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243138"/>
            <a:ext cx="114300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14363" y="2214563"/>
            <a:ext cx="37790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Transform Mirador from impressive prototype to robust, user-friendly platform for personal AI orchestration</a:t>
            </a:r>
            <a:endParaRPr lang="en-US" sz="9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671763"/>
            <a:ext cx="114300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4363" y="2643188"/>
            <a:ext cx="37790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Establish new model of human-AI collaboration that enhances rather than replaces human decision-making</a:t>
            </a:r>
            <a:endParaRPr lang="en-US" sz="9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100388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14363" y="3071813"/>
            <a:ext cx="37790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Contribute valuable insights to AI community regarding multi-agent orchestration and personalization</a:t>
            </a:r>
            <a:endParaRPr lang="en-US" sz="900" dirty="0"/>
          </a:p>
        </p:txBody>
      </p:sp>
      <p:sp>
        <p:nvSpPr>
          <p:cNvPr id="16" name="Shape 9"/>
          <p:cNvSpPr/>
          <p:nvPr/>
        </p:nvSpPr>
        <p:spPr>
          <a:xfrm>
            <a:off x="285750" y="3786188"/>
            <a:ext cx="4179094" cy="1571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25" y="3968353"/>
            <a:ext cx="176808" cy="157163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676870" y="3929063"/>
            <a:ext cx="1361359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1A365D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Differentiators</a:t>
            </a:r>
            <a:endParaRPr lang="en-US" sz="1238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4300538"/>
            <a:ext cx="114300" cy="11430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614363" y="4271963"/>
            <a:ext cx="373099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Sophisticated multi-agent orchestration with progressive context building</a:t>
            </a:r>
            <a:endParaRPr lang="en-US" sz="900" dirty="0"/>
          </a:p>
        </p:txBody>
      </p:sp>
      <p:pic>
        <p:nvPicPr>
          <p:cNvPr id="2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5" y="4557713"/>
            <a:ext cx="114300" cy="114300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614363" y="4529138"/>
            <a:ext cx="336253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Louisville-specific expertise integration with genuine local context</a:t>
            </a:r>
            <a:endParaRPr lang="en-US" sz="900" dirty="0"/>
          </a:p>
        </p:txBody>
      </p:sp>
      <p:pic>
        <p:nvPicPr>
          <p:cNvPr id="2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25" y="4814888"/>
            <a:ext cx="114300" cy="114300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614363" y="4786313"/>
            <a:ext cx="377904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Comprehensive analysis capabilities across financial, career, and personal domains</a:t>
            </a:r>
            <a:endParaRPr lang="en-US" sz="900" dirty="0"/>
          </a:p>
        </p:txBody>
      </p:sp>
      <p:sp>
        <p:nvSpPr>
          <p:cNvPr id="25" name="Shape 14"/>
          <p:cNvSpPr/>
          <p:nvPr/>
        </p:nvSpPr>
        <p:spPr>
          <a:xfrm>
            <a:off x="285750" y="5500688"/>
            <a:ext cx="4179094" cy="1278731"/>
          </a:xfrm>
          <a:prstGeom prst="rect">
            <a:avLst/>
          </a:prstGeom>
          <a:solidFill>
            <a:srgbClr val="1A365D"/>
          </a:solidFill>
          <a:ln/>
        </p:spPr>
      </p:sp>
      <p:sp>
        <p:nvSpPr>
          <p:cNvPr id="26" name="Text 15"/>
          <p:cNvSpPr/>
          <p:nvPr/>
        </p:nvSpPr>
        <p:spPr>
          <a:xfrm>
            <a:off x="428625" y="5643563"/>
            <a:ext cx="3964781" cy="2357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2A9D8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Final Assessment</a:t>
            </a:r>
            <a:endParaRPr lang="en-US" sz="1238" dirty="0"/>
          </a:p>
        </p:txBody>
      </p:sp>
      <p:sp>
        <p:nvSpPr>
          <p:cNvPr id="27" name="Text 16"/>
          <p:cNvSpPr/>
          <p:nvPr/>
        </p:nvSpPr>
        <p:spPr>
          <a:xfrm>
            <a:off x="428625" y="5950744"/>
            <a:ext cx="396478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Through systematic implementation of the recommended optimizations, Mirador can achieve its vision of serving as a comprehensive personal life optimization platform that provides daily value, strategic guidance, and long-term decision support.</a:t>
            </a:r>
            <a:endParaRPr lang="en-US" sz="900" dirty="0"/>
          </a:p>
        </p:txBody>
      </p:sp>
      <p:sp>
        <p:nvSpPr>
          <p:cNvPr id="28" name="Shape 17"/>
          <p:cNvSpPr/>
          <p:nvPr/>
        </p:nvSpPr>
        <p:spPr>
          <a:xfrm>
            <a:off x="4679156" y="2311003"/>
            <a:ext cx="3929063" cy="2857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9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2031" y="2453878"/>
            <a:ext cx="3643313" cy="2571750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4679156" y="5282803"/>
            <a:ext cx="425053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Mirador's value proposition compared to alternative AI assistance approaches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2025-06-19T13:21:20Z</dcterms:created>
  <dcterms:modified xsi:type="dcterms:W3CDTF">2025-06-19T13:21:20Z</dcterms:modified>
</cp:coreProperties>
</file>