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notesSlides/notesSlide18.xml" ContentType="application/vnd.openxmlformats-officedocument.presentationml.notesSlide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notesSlides/notesSlide23.xml" ContentType="application/vnd.openxmlformats-officedocument.presentationml.notesSlide+xml"/>
  <Override PartName="/ppt/tags/tag71.xml" ContentType="application/vnd.openxmlformats-officedocument.presentationml.tags+xml"/>
  <Override PartName="/ppt/notesSlides/notesSlide24.xml" ContentType="application/vnd.openxmlformats-officedocument.presentationml.notesSlide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notesSlides/notesSlide26.xml" ContentType="application/vnd.openxmlformats-officedocument.presentationml.notesSlide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ppt/tags/tag75.xml" ContentType="application/vnd.openxmlformats-officedocument.presentationml.tags+xml"/>
  <Override PartName="/ppt/notesSlides/notesSlide28.xml" ContentType="application/vnd.openxmlformats-officedocument.presentationml.notesSlide+xml"/>
  <Override PartName="/ppt/tags/tag76.xml" ContentType="application/vnd.openxmlformats-officedocument.presentationml.tags+xml"/>
  <Override PartName="/ppt/notesSlides/notesSlide29.xml" ContentType="application/vnd.openxmlformats-officedocument.presentationml.notesSlide+xml"/>
  <Override PartName="/ppt/tags/tag77.xml" ContentType="application/vnd.openxmlformats-officedocument.presentationml.tags+xml"/>
  <Override PartName="/ppt/notesSlides/notesSlide30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1.xml" ContentType="application/vnd.openxmlformats-officedocument.presentationml.notesSlide+xml"/>
  <Override PartName="/ppt/tags/tag103.xml" ContentType="application/vnd.openxmlformats-officedocument.presentationml.tags+xml"/>
  <Override PartName="/ppt/notesSlides/notesSlide32.xml" ContentType="application/vnd.openxmlformats-officedocument.presentationml.notesSlide+xml"/>
  <Override PartName="/ppt/tags/tag104.xml" ContentType="application/vnd.openxmlformats-officedocument.presentationml.tags+xml"/>
  <Override PartName="/ppt/notesSlides/notesSlide33.xml" ContentType="application/vnd.openxmlformats-officedocument.presentationml.notesSlide+xml"/>
  <Override PartName="/ppt/tags/tag105.xml" ContentType="application/vnd.openxmlformats-officedocument.presentationml.tags+xml"/>
  <Override PartName="/ppt/notesSlides/notesSlide34.xml" ContentType="application/vnd.openxmlformats-officedocument.presentationml.notesSlide+xml"/>
  <Override PartName="/ppt/tags/tag106.xml" ContentType="application/vnd.openxmlformats-officedocument.presentationml.tags+xml"/>
  <Override PartName="/ppt/notesSlides/notesSlide35.xml" ContentType="application/vnd.openxmlformats-officedocument.presentationml.notesSlide+xml"/>
  <Override PartName="/ppt/tags/tag107.xml" ContentType="application/vnd.openxmlformats-officedocument.presentationml.tags+xml"/>
  <Override PartName="/ppt/notesSlides/notesSlide36.xml" ContentType="application/vnd.openxmlformats-officedocument.presentationml.notesSlide+xml"/>
  <Override PartName="/ppt/tags/tag108.xml" ContentType="application/vnd.openxmlformats-officedocument.presentationml.tags+xml"/>
  <Override PartName="/ppt/notesSlides/notesSlide37.xml" ContentType="application/vnd.openxmlformats-officedocument.presentationml.notesSlide+xml"/>
  <Override PartName="/ppt/tags/tag109.xml" ContentType="application/vnd.openxmlformats-officedocument.presentationml.tags+xml"/>
  <Override PartName="/ppt/notesSlides/notesSlide38.xml" ContentType="application/vnd.openxmlformats-officedocument.presentationml.notesSlide+xml"/>
  <Override PartName="/ppt/tags/tag1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1.xml" ContentType="application/vnd.openxmlformats-officedocument.presentationml.tags+xml"/>
  <Override PartName="/ppt/notesSlides/notesSlide40.xml" ContentType="application/vnd.openxmlformats-officedocument.presentationml.notesSlide+xml"/>
  <Override PartName="/ppt/tags/tag112.xml" ContentType="application/vnd.openxmlformats-officedocument.presentationml.tags+xml"/>
  <Override PartName="/ppt/notesSlides/notesSlide41.xml" ContentType="application/vnd.openxmlformats-officedocument.presentationml.notesSlide+xml"/>
  <Override PartName="/ppt/tags/tag113.xml" ContentType="application/vnd.openxmlformats-officedocument.presentationml.tags+xml"/>
  <Override PartName="/ppt/notesSlides/notesSlide42.xml" ContentType="application/vnd.openxmlformats-officedocument.presentationml.notesSlide+xml"/>
  <Override PartName="/ppt/tags/tag114.xml" ContentType="application/vnd.openxmlformats-officedocument.presentationml.tags+xml"/>
  <Override PartName="/ppt/notesSlides/notesSlide43.xml" ContentType="application/vnd.openxmlformats-officedocument.presentationml.notesSlide+xml"/>
  <Override PartName="/ppt/tags/tag115.xml" ContentType="application/vnd.openxmlformats-officedocument.presentationml.tags+xml"/>
  <Override PartName="/ppt/notesSlides/notesSlide44.xml" ContentType="application/vnd.openxmlformats-officedocument.presentationml.notesSlide+xml"/>
  <Override PartName="/ppt/tags/tag116.xml" ContentType="application/vnd.openxmlformats-officedocument.presentationml.tags+xml"/>
  <Override PartName="/ppt/notesSlides/notesSlide45.xml" ContentType="application/vnd.openxmlformats-officedocument.presentationml.notesSlide+xml"/>
  <Override PartName="/ppt/tags/tag117.xml" ContentType="application/vnd.openxmlformats-officedocument.presentationml.tags+xml"/>
  <Override PartName="/ppt/notesSlides/notesSlide46.xml" ContentType="application/vnd.openxmlformats-officedocument.presentationml.notesSlide+xml"/>
  <Override PartName="/ppt/tags/tag118.xml" ContentType="application/vnd.openxmlformats-officedocument.presentationml.tags+xml"/>
  <Override PartName="/ppt/notesSlides/notesSlide47.xml" ContentType="application/vnd.openxmlformats-officedocument.presentationml.notesSlide+xml"/>
  <Override PartName="/ppt/tags/tag119.xml" ContentType="application/vnd.openxmlformats-officedocument.presentationml.tags+xml"/>
  <Override PartName="/ppt/notesSlides/notesSlide4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9.xml" ContentType="application/vnd.openxmlformats-officedocument.presentationml.notesSlide+xml"/>
  <Override PartName="/ppt/tags/tag135.xml" ContentType="application/vnd.openxmlformats-officedocument.presentationml.tags+xml"/>
  <Override PartName="/ppt/notesSlides/notesSlide50.xml" ContentType="application/vnd.openxmlformats-officedocument.presentationml.notesSlide+xml"/>
  <Override PartName="/ppt/tags/tag136.xml" ContentType="application/vnd.openxmlformats-officedocument.presentationml.tags+xml"/>
  <Override PartName="/ppt/notesSlides/notesSlide51.xml" ContentType="application/vnd.openxmlformats-officedocument.presentationml.notesSlide+xml"/>
  <Override PartName="/ppt/tags/tag137.xml" ContentType="application/vnd.openxmlformats-officedocument.presentationml.tags+xml"/>
  <Override PartName="/ppt/notesSlides/notesSlide52.xml" ContentType="application/vnd.openxmlformats-officedocument.presentationml.notesSlide+xml"/>
  <Override PartName="/ppt/tags/tag138.xml" ContentType="application/vnd.openxmlformats-officedocument.presentationml.tags+xml"/>
  <Override PartName="/ppt/notesSlides/notesSlide53.xml" ContentType="application/vnd.openxmlformats-officedocument.presentationml.notesSlide+xml"/>
  <Override PartName="/ppt/tags/tag139.xml" ContentType="application/vnd.openxmlformats-officedocument.presentationml.tags+xml"/>
  <Override PartName="/ppt/notesSlides/notesSlide54.xml" ContentType="application/vnd.openxmlformats-officedocument.presentationml.notesSlide+xml"/>
  <Override PartName="/ppt/tags/tag140.xml" ContentType="application/vnd.openxmlformats-officedocument.presentationml.tags+xml"/>
  <Override PartName="/ppt/notesSlides/notesSlide55.xml" ContentType="application/vnd.openxmlformats-officedocument.presentationml.notesSlide+xml"/>
  <Override PartName="/ppt/tags/tag141.xml" ContentType="application/vnd.openxmlformats-officedocument.presentationml.tags+xml"/>
  <Override PartName="/ppt/notesSlides/notesSlide56.xml" ContentType="application/vnd.openxmlformats-officedocument.presentationml.notesSlide+xml"/>
  <Override PartName="/ppt/tags/tag142.xml" ContentType="application/vnd.openxmlformats-officedocument.presentationml.tags+xml"/>
  <Override PartName="/ppt/notesSlides/notesSlide57.xml" ContentType="application/vnd.openxmlformats-officedocument.presentationml.notesSlide+xml"/>
  <Override PartName="/ppt/tags/tag143.xml" ContentType="application/vnd.openxmlformats-officedocument.presentationml.tags+xml"/>
  <Override PartName="/ppt/notesSlides/notesSlide58.xml" ContentType="application/vnd.openxmlformats-officedocument.presentationml.notesSlide+xml"/>
  <Override PartName="/ppt/tags/tag144.xml" ContentType="application/vnd.openxmlformats-officedocument.presentationml.tags+xml"/>
  <Override PartName="/ppt/notesSlides/notesSlide59.xml" ContentType="application/vnd.openxmlformats-officedocument.presentationml.notesSlide+xml"/>
  <Override PartName="/ppt/tags/tag145.xml" ContentType="application/vnd.openxmlformats-officedocument.presentationml.tags+xml"/>
  <Override PartName="/ppt/notesSlides/notesSlide60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61.xml" ContentType="application/vnd.openxmlformats-officedocument.presentationml.notesSlide+xml"/>
  <Override PartName="/ppt/tags/tag149.xml" ContentType="application/vnd.openxmlformats-officedocument.presentationml.tags+xml"/>
  <Override PartName="/ppt/notesSlides/notesSlide62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447" r:id="rId2"/>
    <p:sldId id="294" r:id="rId3"/>
    <p:sldId id="941" r:id="rId4"/>
    <p:sldId id="1027" r:id="rId5"/>
    <p:sldId id="1095" r:id="rId6"/>
    <p:sldId id="1094" r:id="rId7"/>
    <p:sldId id="1093" r:id="rId8"/>
    <p:sldId id="1096" r:id="rId9"/>
    <p:sldId id="1097" r:id="rId10"/>
    <p:sldId id="1098" r:id="rId11"/>
    <p:sldId id="1099" r:id="rId12"/>
    <p:sldId id="1104" r:id="rId13"/>
    <p:sldId id="1105" r:id="rId14"/>
    <p:sldId id="1106" r:id="rId15"/>
    <p:sldId id="1107" r:id="rId16"/>
    <p:sldId id="1108" r:id="rId17"/>
    <p:sldId id="1109" r:id="rId18"/>
    <p:sldId id="1110" r:id="rId19"/>
    <p:sldId id="1111" r:id="rId20"/>
    <p:sldId id="1112" r:id="rId21"/>
    <p:sldId id="1113" r:id="rId22"/>
    <p:sldId id="1165" r:id="rId23"/>
    <p:sldId id="1114" r:id="rId24"/>
    <p:sldId id="1117" r:id="rId25"/>
    <p:sldId id="1120" r:id="rId26"/>
    <p:sldId id="1122" r:id="rId27"/>
    <p:sldId id="1121" r:id="rId28"/>
    <p:sldId id="1119" r:id="rId29"/>
    <p:sldId id="1123" r:id="rId30"/>
    <p:sldId id="1124" r:id="rId31"/>
    <p:sldId id="1125" r:id="rId32"/>
    <p:sldId id="1129" r:id="rId33"/>
    <p:sldId id="1132" r:id="rId34"/>
    <p:sldId id="1133" r:id="rId35"/>
    <p:sldId id="1134" r:id="rId36"/>
    <p:sldId id="1135" r:id="rId37"/>
    <p:sldId id="1136" r:id="rId38"/>
    <p:sldId id="1137" r:id="rId39"/>
    <p:sldId id="1138" r:id="rId40"/>
    <p:sldId id="1139" r:id="rId41"/>
    <p:sldId id="1140" r:id="rId42"/>
    <p:sldId id="1141" r:id="rId43"/>
    <p:sldId id="1142" r:id="rId44"/>
    <p:sldId id="1143" r:id="rId45"/>
    <p:sldId id="1146" r:id="rId46"/>
    <p:sldId id="1147" r:id="rId47"/>
    <p:sldId id="1148" r:id="rId48"/>
    <p:sldId id="1149" r:id="rId49"/>
    <p:sldId id="1150" r:id="rId50"/>
    <p:sldId id="1151" r:id="rId51"/>
    <p:sldId id="1152" r:id="rId52"/>
    <p:sldId id="1153" r:id="rId53"/>
    <p:sldId id="1154" r:id="rId54"/>
    <p:sldId id="1157" r:id="rId55"/>
    <p:sldId id="1158" r:id="rId56"/>
    <p:sldId id="1159" r:id="rId57"/>
    <p:sldId id="1160" r:id="rId58"/>
    <p:sldId id="1161" r:id="rId59"/>
    <p:sldId id="1163" r:id="rId60"/>
    <p:sldId id="1164" r:id="rId61"/>
    <p:sldId id="916" r:id="rId62"/>
    <p:sldId id="1166" r:id="rId63"/>
    <p:sldId id="36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903"/>
    <a:srgbClr val="0E58C4"/>
    <a:srgbClr val="CBD5E8"/>
    <a:srgbClr val="E7EBF4"/>
    <a:srgbClr val="C0C0C0"/>
    <a:srgbClr val="0070C0"/>
    <a:srgbClr val="A3A6AC"/>
    <a:srgbClr val="D4D4D4"/>
    <a:srgbClr val="D3D3D3"/>
    <a:srgbClr val="8D6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-1891" y="-1162"/>
      </p:cViewPr>
      <p:guideLst>
        <p:guide orient="horz" pos="1895"/>
        <p:guide pos="3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D234-1A59-463F-8B12-F9DAA98A294F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BB733-DF6B-4801-AFF9-46967ACB9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BB733-DF6B-4801-AFF9-46967ACB994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06"/>
          <p:cNvGrpSpPr>
            <a:grpSpLocks noChangeAspect="1"/>
          </p:cNvGrpSpPr>
          <p:nvPr userDrawn="1"/>
        </p:nvGrpSpPr>
        <p:grpSpPr bwMode="auto">
          <a:xfrm>
            <a:off x="0" y="-275"/>
            <a:ext cx="12192000" cy="4930268"/>
            <a:chOff x="1602" y="283"/>
            <a:chExt cx="5028" cy="2711"/>
          </a:xfr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grpSpPr>
        <p:sp>
          <p:nvSpPr>
            <p:cNvPr id="17" name="Freeform 107"/>
            <p:cNvSpPr/>
            <p:nvPr/>
          </p:nvSpPr>
          <p:spPr bwMode="auto">
            <a:xfrm>
              <a:off x="1602" y="426"/>
              <a:ext cx="5028" cy="2568"/>
            </a:xfrm>
            <a:custGeom>
              <a:avLst/>
              <a:gdLst/>
              <a:ahLst/>
              <a:cxnLst>
                <a:cxn ang="0">
                  <a:pos x="2129" y="670"/>
                </a:cxn>
                <a:cxn ang="0">
                  <a:pos x="2129" y="640"/>
                </a:cxn>
                <a:cxn ang="0">
                  <a:pos x="0" y="0"/>
                </a:cxn>
                <a:cxn ang="0">
                  <a:pos x="0" y="688"/>
                </a:cxn>
                <a:cxn ang="0">
                  <a:pos x="1053" y="1054"/>
                </a:cxn>
                <a:cxn ang="0">
                  <a:pos x="2129" y="670"/>
                </a:cxn>
              </a:cxnLst>
              <a:rect l="0" t="0" r="r" b="b"/>
              <a:pathLst>
                <a:path w="2129" h="1054">
                  <a:moveTo>
                    <a:pt x="2129" y="670"/>
                  </a:moveTo>
                  <a:cubicBezTo>
                    <a:pt x="2129" y="640"/>
                    <a:pt x="2129" y="640"/>
                    <a:pt x="2129" y="640"/>
                  </a:cubicBezTo>
                  <a:cubicBezTo>
                    <a:pt x="1070" y="830"/>
                    <a:pt x="360" y="617"/>
                    <a:pt x="0" y="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310" y="932"/>
                    <a:pt x="661" y="1054"/>
                    <a:pt x="1053" y="1054"/>
                  </a:cubicBezTo>
                  <a:cubicBezTo>
                    <a:pt x="1454" y="1054"/>
                    <a:pt x="1813" y="926"/>
                    <a:pt x="2129" y="67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08"/>
            <p:cNvSpPr/>
            <p:nvPr/>
          </p:nvSpPr>
          <p:spPr bwMode="auto">
            <a:xfrm>
              <a:off x="1602" y="283"/>
              <a:ext cx="5028" cy="2200"/>
            </a:xfrm>
            <a:custGeom>
              <a:avLst/>
              <a:gdLst/>
              <a:ahLst/>
              <a:cxnLst>
                <a:cxn ang="0">
                  <a:pos x="2129" y="697"/>
                </a:cxn>
                <a:cxn ang="0">
                  <a:pos x="2129" y="623"/>
                </a:cxn>
                <a:cxn ang="0">
                  <a:pos x="1181" y="0"/>
                </a:cxn>
                <a:cxn ang="0">
                  <a:pos x="0" y="0"/>
                </a:cxn>
                <a:cxn ang="0">
                  <a:pos x="0" y="57"/>
                </a:cxn>
                <a:cxn ang="0">
                  <a:pos x="2129" y="697"/>
                </a:cxn>
              </a:cxnLst>
              <a:rect l="0" t="0" r="r" b="b"/>
              <a:pathLst>
                <a:path w="2129" h="887">
                  <a:moveTo>
                    <a:pt x="2129" y="697"/>
                  </a:moveTo>
                  <a:cubicBezTo>
                    <a:pt x="2129" y="623"/>
                    <a:pt x="2129" y="623"/>
                    <a:pt x="2129" y="623"/>
                  </a:cubicBezTo>
                  <a:cubicBezTo>
                    <a:pt x="1448" y="642"/>
                    <a:pt x="1132" y="434"/>
                    <a:pt x="11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0" y="674"/>
                    <a:pt x="1070" y="887"/>
                    <a:pt x="2129" y="69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9"/>
            <p:cNvSpPr/>
            <p:nvPr/>
          </p:nvSpPr>
          <p:spPr bwMode="auto">
            <a:xfrm>
              <a:off x="4255" y="283"/>
              <a:ext cx="2375" cy="1650"/>
            </a:xfrm>
            <a:custGeom>
              <a:avLst/>
              <a:gdLst/>
              <a:ahLst/>
              <a:cxnLst>
                <a:cxn ang="0">
                  <a:pos x="997" y="623"/>
                </a:cxn>
                <a:cxn ang="0">
                  <a:pos x="997" y="0"/>
                </a:cxn>
                <a:cxn ang="0">
                  <a:pos x="49" y="0"/>
                </a:cxn>
                <a:cxn ang="0">
                  <a:pos x="997" y="623"/>
                </a:cxn>
              </a:cxnLst>
              <a:rect l="0" t="0" r="r" b="b"/>
              <a:pathLst>
                <a:path w="997" h="642">
                  <a:moveTo>
                    <a:pt x="997" y="623"/>
                  </a:moveTo>
                  <a:cubicBezTo>
                    <a:pt x="997" y="0"/>
                    <a:pt x="997" y="0"/>
                    <a:pt x="99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34"/>
                    <a:pt x="316" y="642"/>
                    <a:pt x="997" y="6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26"/>
          <p:cNvSpPr/>
          <p:nvPr userDrawn="1"/>
        </p:nvSpPr>
        <p:spPr bwMode="auto">
          <a:xfrm>
            <a:off x="0" y="3968740"/>
            <a:ext cx="12192000" cy="2889261"/>
          </a:xfrm>
          <a:custGeom>
            <a:avLst/>
            <a:gdLst/>
            <a:ahLst/>
            <a:cxnLst>
              <a:cxn ang="0">
                <a:pos x="2861" y="904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904"/>
              </a:cxn>
              <a:cxn ang="0">
                <a:pos x="2861" y="904"/>
              </a:cxn>
            </a:cxnLst>
            <a:rect l="0" t="0" r="r" b="b"/>
            <a:pathLst>
              <a:path w="2861" h="904">
                <a:moveTo>
                  <a:pt x="2861" y="904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904"/>
                  <a:pt x="0" y="904"/>
                  <a:pt x="0" y="904"/>
                </a:cubicBezTo>
                <a:cubicBezTo>
                  <a:pt x="2861" y="904"/>
                  <a:pt x="2861" y="904"/>
                  <a:pt x="2861" y="90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Freeform 27"/>
          <p:cNvSpPr/>
          <p:nvPr/>
        </p:nvSpPr>
        <p:spPr bwMode="auto">
          <a:xfrm>
            <a:off x="0" y="3148980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Freeform 28"/>
          <p:cNvSpPr/>
          <p:nvPr/>
        </p:nvSpPr>
        <p:spPr bwMode="auto">
          <a:xfrm>
            <a:off x="0" y="3840896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solidFill>
            <a:srgbClr val="97BD4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2020/6/22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264807" y="692696"/>
            <a:ext cx="0" cy="3600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2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CONTENTS</a:t>
            </a:r>
          </a:p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 PAGE</a:t>
            </a: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264807" y="692696"/>
            <a:ext cx="0" cy="3600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 userDrawn="1"/>
        </p:nvSpPr>
        <p:spPr>
          <a:xfrm>
            <a:off x="2280569" y="692254"/>
            <a:ext cx="14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</a:p>
        </p:txBody>
      </p:sp>
      <p:sp>
        <p:nvSpPr>
          <p:cNvPr id="11" name="矩形 24"/>
          <p:cNvSpPr>
            <a:spLocks noChangeArrowheads="1"/>
          </p:cNvSpPr>
          <p:nvPr userDrawn="1"/>
        </p:nvSpPr>
        <p:spPr bwMode="auto">
          <a:xfrm>
            <a:off x="1056752" y="704309"/>
            <a:ext cx="1079839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TRANSITION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6545" y="-4445"/>
            <a:ext cx="1733550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280569" y="692254"/>
            <a:ext cx="316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人事管理与人力资源管理</a:t>
            </a:r>
          </a:p>
        </p:txBody>
      </p:sp>
      <p:sp>
        <p:nvSpPr>
          <p:cNvPr id="7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第二章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1400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正文</a:t>
            </a:r>
            <a:endParaRPr lang="en-US" altLang="zh-CN" sz="1400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第三章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第四章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4"/>
          <p:cNvSpPr>
            <a:spLocks noChangeArrowheads="1"/>
          </p:cNvSpPr>
          <p:nvPr userDrawn="1"/>
        </p:nvSpPr>
        <p:spPr bwMode="auto">
          <a:xfrm>
            <a:off x="1056752" y="565810"/>
            <a:ext cx="1079839" cy="3712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第五章</a:t>
            </a:r>
            <a:endParaRPr lang="en-US" altLang="zh-CN" b="1" dirty="0">
              <a:solidFill>
                <a:prstClr val="white"/>
              </a:solidFill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18"/>
          <p:cNvSpPr/>
          <p:nvPr userDrawn="1"/>
        </p:nvSpPr>
        <p:spPr>
          <a:xfrm rot="5400000">
            <a:off x="1226035" y="502221"/>
            <a:ext cx="741272" cy="1079839"/>
          </a:xfrm>
          <a:prstGeom prst="homePlat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056752" y="0"/>
            <a:ext cx="1079839" cy="671504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0" y="6265681"/>
            <a:ext cx="11397485" cy="432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18379" y="6265681"/>
            <a:ext cx="673622" cy="432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TextBox 15"/>
          <p:cNvSpPr txBox="1"/>
          <p:nvPr userDrawn="1"/>
        </p:nvSpPr>
        <p:spPr>
          <a:xfrm>
            <a:off x="11646102" y="6312404"/>
            <a:ext cx="425005" cy="338554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>
                <a:solidFill>
                  <a:prstClr val="white"/>
                </a:solidFill>
              </a:rPr>
              <a:t>‹#›</a:t>
            </a:fld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0.xml"/><Relationship Id="rId16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slideLayout" Target="../slideLayouts/slideLayout11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notesSlide" Target="../notesSlides/notesSlide49.xml"/><Relationship Id="rId2" Type="http://schemas.openxmlformats.org/officeDocument/2006/relationships/tags" Target="../tags/tag121.xml"/><Relationship Id="rId16" Type="http://schemas.openxmlformats.org/officeDocument/2006/relationships/slideLayout" Target="../slideLayouts/slideLayout1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10" Type="http://schemas.openxmlformats.org/officeDocument/2006/relationships/tags" Target="../tags/tag159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211455" y="3109595"/>
            <a:ext cx="7343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Shell基础及编程</a:t>
            </a:r>
          </a:p>
        </p:txBody>
      </p:sp>
      <p:sp>
        <p:nvSpPr>
          <p:cNvPr id="23" name="PA_淘宝网chenying0907出品 22"/>
          <p:cNvSpPr txBox="1"/>
          <p:nvPr>
            <p:custDataLst>
              <p:tags r:id="rId16"/>
            </p:custDataLst>
          </p:nvPr>
        </p:nvSpPr>
        <p:spPr>
          <a:xfrm>
            <a:off x="5928995" y="709930"/>
            <a:ext cx="4653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133690" y="435412"/>
            <a:ext cx="34009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四川信息职业技术学院</a:t>
            </a:r>
          </a:p>
        </p:txBody>
      </p:sp>
      <p:sp>
        <p:nvSpPr>
          <p:cNvPr id="3" name="PA_淘宝网chenying0907出品 22"/>
          <p:cNvSpPr txBox="1"/>
          <p:nvPr>
            <p:custDataLst>
              <p:tags r:id="rId18"/>
            </p:custDataLst>
          </p:nvPr>
        </p:nvSpPr>
        <p:spPr>
          <a:xfrm>
            <a:off x="3484085" y="4587049"/>
            <a:ext cx="2432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34980" y="5080"/>
            <a:ext cx="155575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49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49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49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49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9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5" grpId="0" bldLvl="0" animBg="1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/>
      <p:bldP spid="23" grpId="0"/>
      <p:bldP spid="26" grpId="0"/>
      <p:bldP spid="26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8997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1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）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创建一个Shell脚本：vi或其他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2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）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执行脚本：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Calibri" panose="020F050202020403020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①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在命令提示处输入：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 bash  Shell脚本</a:t>
            </a:r>
            <a:endParaRPr lang="zh-CN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Calibri" panose="020F050202020403020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②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在命令提示处输入：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 chmod u+x  Shell脚本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 ./Shell脚本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假如想指定/bin/bash为脚本的解释器，那么就应该在shell脚本的开始写入  #!/bin/bash。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465899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Shell脚本的创建和执行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echo命令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88861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显示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“”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内的内容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并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自动换行。</a:t>
            </a: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加-n选项，则不换行。</a:t>
            </a: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例如：</a:t>
            </a:r>
          </a:p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echo “testing :character string”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注释语句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2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插入注解：使用#符号插入注解语句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#!/bin/bash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echo “Hello”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#This is a comment line. This would not produce any output.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echo “World”</a:t>
            </a: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创建变量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3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创建变量：&lt;变量名&gt;=&lt;值&gt;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（</a:t>
            </a: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“=”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前后不能有空格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）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例如：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name=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“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John Rose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” 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在Linux中的所有变量都被当作字符串来处理。例如：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ctr=1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因此，变量ctr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是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字符“1”，而不是数字1。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引用变量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4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$符号用于引用一个变量的内容。例如：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定义变量：</a:t>
            </a: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today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=Monday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lang="zh-CN" altLang="en-US" sz="2800" b="1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引用变量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：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		echo  ${today}</a:t>
            </a: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	</a:t>
            </a:r>
            <a:r>
              <a:rPr lang="zh-CN" alt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或</a:t>
            </a:r>
            <a:r>
              <a:rPr lang="en-US" alt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echo $today</a:t>
            </a: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给变量赋值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5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shell允许用户从键盘中输入一个值给变量。如：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	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read   var1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例子：</a:t>
            </a: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      #!/bin/bash</a:t>
            </a: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echo “Enter the name of the customer.”</a:t>
            </a: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read name</a:t>
            </a: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echo “Enter the mobile phone number.”</a:t>
            </a: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　　read number</a:t>
            </a:r>
          </a:p>
          <a:p>
            <a:pPr lvl="1" indent="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       echo “$name:$number” &gt;&gt; customerdata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read命令</a:t>
            </a:r>
            <a:r>
              <a:rPr lang="zh-CN"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可以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提示用户输入数据。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941060" cy="487680"/>
            <a:chOff x="493" y="2149"/>
            <a:chExt cx="93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9356" cy="764"/>
              <a:chOff x="997338" y="3464644"/>
              <a:chExt cx="3531391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3185650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本地和全局shell变量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6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1169670" y="1842770"/>
            <a:ext cx="98990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默认情况下，只有创建shell变量的shell才能引用该变量。其他的shell是不知道该变量的存在的。</a:t>
            </a: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75" y="3181350"/>
            <a:ext cx="6674485" cy="296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941060" cy="487680"/>
            <a:chOff x="493" y="2149"/>
            <a:chExt cx="93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9356" cy="764"/>
              <a:chOff x="997338" y="3464644"/>
              <a:chExt cx="3531391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3185650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本地和全局shell变量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6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1990" y="1995170"/>
            <a:ext cx="110566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bash shell提供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export命令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使所有子shell都知道父shell的变量。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所有export定义的变量会被传递给所有后续的子shell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</a:p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export命令把变量名和值的一个副本传递给了子shell。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子shell可以改变副本的值，而其原先变量并未改变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941060" cy="487680"/>
            <a:chOff x="493" y="2149"/>
            <a:chExt cx="93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9356" cy="764"/>
              <a:chOff x="997338" y="3464644"/>
              <a:chExt cx="3531391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3185650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本地和全局shell变量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6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435" y="1842770"/>
            <a:ext cx="8319135" cy="441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7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1990" y="1995170"/>
            <a:ext cx="110566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Linux是一个多用户的操作系统。每个用户登录系统后，都会有一个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专用的运行环境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</a:p>
          <a:p>
            <a:pPr indent="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shell也有被称为环境变量的特殊变量，通过修改变量，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为用户定制环境</a:t>
            </a:r>
            <a:r>
              <a:rPr sz="2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A_直接连接符 5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淘宝网chenying0907出品 6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412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Shell基础及编程</a:t>
            </a:r>
          </a:p>
        </p:txBody>
      </p:sp>
      <p:pic>
        <p:nvPicPr>
          <p:cNvPr id="8" name="PA_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2" name="PA_淘宝网chenying0907出品 1"/>
          <p:cNvGrpSpPr/>
          <p:nvPr>
            <p:custDataLst>
              <p:tags r:id="rId4"/>
            </p:custDataLst>
          </p:nvPr>
        </p:nvGrpSpPr>
        <p:grpSpPr>
          <a:xfrm>
            <a:off x="3674745" y="2014855"/>
            <a:ext cx="4825365" cy="688340"/>
            <a:chOff x="5463" y="3075"/>
            <a:chExt cx="8134" cy="1084"/>
          </a:xfrm>
        </p:grpSpPr>
        <p:sp>
          <p:nvSpPr>
            <p:cNvPr id="9" name="PA_圆角淘宝网chenying0907出品 8"/>
            <p:cNvSpPr/>
            <p:nvPr>
              <p:custDataLst>
                <p:tags r:id="rId14"/>
              </p:custDataLst>
            </p:nvPr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shell的主要功能</a:t>
              </a:r>
            </a:p>
          </p:txBody>
        </p:sp>
        <p:sp>
          <p:nvSpPr>
            <p:cNvPr id="10" name="PA_淘宝网chenying0907出品 9"/>
            <p:cNvSpPr/>
            <p:nvPr>
              <p:custDataLst>
                <p:tags r:id="rId15"/>
              </p:custDataLst>
            </p:nvPr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" name="PA_淘宝网chenying0907出品 2"/>
          <p:cNvGrpSpPr/>
          <p:nvPr>
            <p:custDataLst>
              <p:tags r:id="rId5"/>
            </p:custDataLst>
          </p:nvPr>
        </p:nvGrpSpPr>
        <p:grpSpPr>
          <a:xfrm>
            <a:off x="3674745" y="2856230"/>
            <a:ext cx="4824730" cy="688340"/>
            <a:chOff x="5463" y="4740"/>
            <a:chExt cx="8134" cy="1084"/>
          </a:xfrm>
        </p:grpSpPr>
        <p:sp>
          <p:nvSpPr>
            <p:cNvPr id="17" name="PA_圆角淘宝网chenying0907出品 16"/>
            <p:cNvSpPr/>
            <p:nvPr>
              <p:custDataLst>
                <p:tags r:id="rId12"/>
              </p:custDataLst>
            </p:nvPr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脚本及</a:t>
              </a:r>
              <a:r>
                <a:rPr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</a:p>
          </p:txBody>
        </p:sp>
        <p:sp>
          <p:nvSpPr>
            <p:cNvPr id="18" name="PA_淘宝网chenying0907出品 17"/>
            <p:cNvSpPr/>
            <p:nvPr>
              <p:custDataLst>
                <p:tags r:id="rId13"/>
              </p:custDataLst>
            </p:nvPr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2</a:t>
              </a:r>
              <a:endParaRPr lang="zh-CN" altLang="en-US" sz="2800" b="1" dirty="0">
                <a:solidFill>
                  <a:srgbClr val="006EC0"/>
                </a:solidFill>
              </a:endParaRPr>
            </a:p>
          </p:txBody>
        </p:sp>
      </p:grpSp>
      <p:grpSp>
        <p:nvGrpSpPr>
          <p:cNvPr id="4" name="PA_淘宝网chenying0907出品 1"/>
          <p:cNvGrpSpPr/>
          <p:nvPr>
            <p:custDataLst>
              <p:tags r:id="rId6"/>
            </p:custDataLst>
          </p:nvPr>
        </p:nvGrpSpPr>
        <p:grpSpPr>
          <a:xfrm>
            <a:off x="3674745" y="3665855"/>
            <a:ext cx="4825365" cy="688340"/>
            <a:chOff x="5463" y="3075"/>
            <a:chExt cx="8134" cy="1084"/>
          </a:xfrm>
        </p:grpSpPr>
        <p:sp>
          <p:nvSpPr>
            <p:cNvPr id="5" name="PA_圆角淘宝网chenying0907出品 8"/>
            <p:cNvSpPr/>
            <p:nvPr>
              <p:custDataLst>
                <p:tags r:id="rId10"/>
              </p:custDataLst>
            </p:nvPr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条件语句</a:t>
              </a:r>
            </a:p>
          </p:txBody>
        </p:sp>
        <p:sp>
          <p:nvSpPr>
            <p:cNvPr id="11" name="PA_淘宝网chenying0907出品 9"/>
            <p:cNvSpPr/>
            <p:nvPr>
              <p:custDataLst>
                <p:tags r:id="rId11"/>
              </p:custDataLst>
            </p:nvPr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2" name="PA_淘宝网chenying0907出品 2"/>
          <p:cNvGrpSpPr/>
          <p:nvPr>
            <p:custDataLst>
              <p:tags r:id="rId7"/>
            </p:custDataLst>
          </p:nvPr>
        </p:nvGrpSpPr>
        <p:grpSpPr>
          <a:xfrm>
            <a:off x="3674745" y="4507230"/>
            <a:ext cx="4824730" cy="688340"/>
            <a:chOff x="5463" y="4740"/>
            <a:chExt cx="8134" cy="1084"/>
          </a:xfrm>
        </p:grpSpPr>
        <p:sp>
          <p:nvSpPr>
            <p:cNvPr id="13" name="PA_圆角淘宝网chenying0907出品 16"/>
            <p:cNvSpPr/>
            <p:nvPr>
              <p:custDataLst>
                <p:tags r:id="rId8"/>
              </p:custDataLst>
            </p:nvPr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solidFill>
                <a:srgbClr val="F6424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循环命令</a:t>
              </a:r>
            </a:p>
          </p:txBody>
        </p:sp>
        <p:sp>
          <p:nvSpPr>
            <p:cNvPr id="14" name="PA_淘宝网chenying0907出品 17"/>
            <p:cNvSpPr/>
            <p:nvPr>
              <p:custDataLst>
                <p:tags r:id="rId9"/>
              </p:custDataLst>
            </p:nvPr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solidFill>
                <a:srgbClr val="F6424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4</a:t>
              </a:r>
              <a:endParaRPr lang="en-US" sz="2800" b="1" dirty="0">
                <a:solidFill>
                  <a:srgbClr val="006EC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49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49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49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7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HOME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变量：存在当前用户主目录的位置</a:t>
            </a:r>
            <a:endParaRPr lang="zh-CN" altLang="en-US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PATH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变量：存储可执行程序的搜索路径</a:t>
            </a:r>
            <a:endParaRPr lang="zh-CN" altLang="en-US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PS1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PS2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Linux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下的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bash shell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有两级用户提示符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PS1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PS2</a:t>
            </a:r>
            <a:endParaRPr lang="en-US" altLang="zh-CN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SHLVL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变量：存储当前工作的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shell level</a:t>
            </a:r>
            <a:endParaRPr lang="en-US" altLang="zh-CN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SHELL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变量：存储了用户的缺省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shell</a:t>
            </a:r>
            <a:endParaRPr lang="en-US" altLang="zh-CN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indent="-457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env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命令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:列出所有变量及其赋值</a:t>
            </a:r>
            <a:endParaRPr lang="en-US" altLang="zh-CN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8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在shell执行之前定义；并根据shell的定义来使用这些变量，不能重复定义；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由$和另一个字符组成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$#：位置参数的数量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$*：所有位置参数的内容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$?：命令执行后返回的状态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$$：当前进程的进程号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$!：后台运行的最后一个进行号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8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314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  <a:r>
              <a:rPr sz="2800" dirty="0" smtClean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引用Shell 脚本命令行参数</a:t>
            </a:r>
            <a:r>
              <a:rPr 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sz="2800" dirty="0" smtClean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$0：当前执行的程序名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$1	第一个参数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$2	第二个参数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$3	第二个参数</a:t>
            </a:r>
          </a:p>
          <a:p>
            <a:pPr lvl="3" indent="-457200" algn="just" fontAlgn="base">
              <a:lnSpc>
                <a:spcPts val="376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$N	第N个参数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内部变量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8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例如：p1.sh</a:t>
            </a:r>
          </a:p>
          <a:p>
            <a:pPr marL="0" lvl="1" algn="just" fontAlgn="base">
              <a:lnSpc>
                <a:spcPct val="200000"/>
              </a:lnSpc>
              <a:spcBef>
                <a:spcPts val="0"/>
              </a:spcBef>
              <a:buFont typeface="宋体" panose="02010600030101010101" pitchFamily="2" charset="-122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echo "Program name is $0"</a:t>
            </a:r>
            <a:endParaRPr lang="zh-CN" altLang="en-US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algn="just" fontAlgn="base">
              <a:lnSpc>
                <a:spcPct val="200000"/>
              </a:lnSpc>
              <a:spcBef>
                <a:spcPts val="0"/>
              </a:spcBef>
              <a:buFont typeface="宋体" panose="02010600030101010101" pitchFamily="2" charset="-122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echo "There are totally $# parameters passed to this program"</a:t>
            </a:r>
            <a:endParaRPr lang="zh-CN" altLang="en-US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algn="just" fontAlgn="base">
              <a:lnSpc>
                <a:spcPct val="200000"/>
              </a:lnSpc>
              <a:spcBef>
                <a:spcPts val="0"/>
              </a:spcBef>
              <a:buFont typeface="宋体" panose="02010600030101010101" pitchFamily="2" charset="-122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echo "The last is $?"</a:t>
            </a:r>
            <a:endParaRPr lang="zh-CN" altLang="en-US" sz="2800" b="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0" lvl="1" algn="just" fontAlgn="base">
              <a:lnSpc>
                <a:spcPct val="200000"/>
              </a:lnSpc>
              <a:spcBef>
                <a:spcPts val="0"/>
              </a:spcBef>
              <a:buFont typeface="宋体" panose="02010600030101010101" pitchFamily="2" charset="-122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echo "The parameters are $*"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命令别名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9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11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给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命令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取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别名alias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，如：</a:t>
            </a:r>
            <a:endParaRPr lang="en-US" altLang="zh-CN" sz="28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1" indent="711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alias ll='ls -al'</a:t>
            </a:r>
          </a:p>
          <a:p>
            <a:pPr marL="0" lvl="1" indent="711200" algn="just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用户可以将这些设置放入一个系统环境配置文件中，使其长期生效。如将其加入到用户环境配置文件~/.bashrc中，则每次用户登录时都可以自动生效了。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算术</a:t>
                </a:r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9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10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expr命令用于求算术表达式的值，例如：</a:t>
            </a:r>
          </a:p>
          <a:p>
            <a:pPr marL="800100" lvl="1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expr 4 + 5 （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运算符前后有空格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800100" lvl="1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expr支持的运算符可以是+，-，*，/。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使用*时，前面加反斜杠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8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expr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不支持小数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例如：</a:t>
            </a:r>
          </a:p>
          <a:p>
            <a:pPr marL="800100" lvl="1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	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expr 5 / 2</a:t>
            </a:r>
            <a:endParaRPr lang="en-US" altLang="zh-CN" sz="24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算术</a:t>
                </a:r>
                <a:r>
                  <a:rPr 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9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10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lvl="2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$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(( ))语法中，shell 提供了完整的算数运算能力，而且使用与c相同运算符与优先级。</a:t>
            </a:r>
          </a:p>
          <a:p>
            <a:pPr marL="360045" lvl="2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语法：</a:t>
            </a: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$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((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表达式1,表达式2…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))</a:t>
            </a:r>
            <a:endParaRPr lang="zh-CN" altLang="en-US" sz="28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60045" lvl="2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特点：</a:t>
            </a:r>
          </a:p>
          <a:p>
            <a:pPr marL="539750" lvl="2" indent="0" algn="l" fontAlgn="base">
              <a:lnSpc>
                <a:spcPct val="10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在双括号结构中，所有表达式可以像c语言一样，如：a++,b--等。</a:t>
            </a:r>
          </a:p>
          <a:p>
            <a:pPr marL="539750" lvl="2" indent="0" algn="l" fontAlgn="base">
              <a:lnSpc>
                <a:spcPct val="10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在双括号结构中，所有变量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可以不加入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“$”符号前缀</a:t>
            </a: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</a:p>
          <a:p>
            <a:pPr marL="539750" lvl="2" indent="0" algn="l" fontAlgn="base">
              <a:lnSpc>
                <a:spcPct val="10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支持多个表达式运算，各个表达式之间用“，”分开</a:t>
            </a:r>
          </a:p>
          <a:p>
            <a:pPr marL="539750" lvl="2" indent="0" algn="l" fontAlgn="base">
              <a:lnSpc>
                <a:spcPct val="10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双括号可以进行逻辑运算，四则运算</a:t>
            </a:r>
          </a:p>
          <a:p>
            <a:pPr marL="539750" lvl="2" indent="0" algn="l" fontAlgn="base">
              <a:lnSpc>
                <a:spcPct val="10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双括号结构扩展了for，while,if条件测试运算</a:t>
            </a:r>
          </a:p>
          <a:p>
            <a:pPr marL="539750" lvl="2" indent="0" algn="l" fontAlgn="base">
              <a:lnSpc>
                <a:spcPct val="100000"/>
              </a:lnSpc>
              <a:spcBef>
                <a:spcPts val="0"/>
              </a:spcBef>
              <a:buFont typeface="+mj-ea"/>
              <a:buAutoNum type="circleNumDbPlain"/>
            </a:pPr>
            <a:endParaRPr lang="zh-CN" altLang="en-US" sz="28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算术</a:t>
                </a:r>
                <a:r>
                  <a:rPr 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10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379095" y="1753870"/>
            <a:ext cx="113595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lvl="2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例如：</a:t>
            </a:r>
          </a:p>
          <a:p>
            <a:pPr marL="1331595" lvl="3" indent="0" algn="l" fontAlgn="base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echo $((4+5))</a:t>
            </a:r>
          </a:p>
          <a:p>
            <a:pPr marL="1331595" lvl="3" indent="0" algn="l" fontAlgn="base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=1</a:t>
            </a:r>
          </a:p>
          <a:p>
            <a:pPr marL="817245" lvl="3" indent="0" algn="l" fontAlgn="base">
              <a:lnSpc>
                <a:spcPct val="150000"/>
              </a:lnSpc>
              <a:spcBef>
                <a:spcPts val="0"/>
              </a:spcBef>
              <a:buFont typeface="+mj-ea"/>
              <a:buNone/>
            </a:pP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     echo $((var+1))</a:t>
            </a:r>
          </a:p>
          <a:p>
            <a:pPr marL="1331595" lvl="3" indent="0" algn="l" fontAlgn="base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var1=1</a:t>
            </a:r>
          </a:p>
          <a:p>
            <a:pPr marL="1331595" lvl="3" indent="0" algn="l" fontAlgn="base">
              <a:lnSpc>
                <a:spcPct val="150000"/>
              </a:lnSpc>
              <a:spcBef>
                <a:spcPts val="0"/>
              </a:spcBef>
              <a:buFont typeface="+mj-ea"/>
              <a:buNone/>
            </a:pP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var2=2</a:t>
            </a:r>
          </a:p>
          <a:p>
            <a:pPr marL="1331595" lvl="3" indent="0" algn="l" fontAlgn="base">
              <a:lnSpc>
                <a:spcPct val="150000"/>
              </a:lnSpc>
              <a:spcBef>
                <a:spcPts val="0"/>
              </a:spcBef>
              <a:buFont typeface="+mj-ea"/>
              <a:buNone/>
            </a:pPr>
            <a:r>
              <a:rPr lang="en-US" altLang="zh-CN" sz="28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((var1=var1*2,var2=var2*3))</a:t>
            </a:r>
          </a:p>
          <a:p>
            <a:pPr marL="817245" lvl="3" indent="0" algn="l" fontAlgn="base">
              <a:lnSpc>
                <a:spcPct val="150000"/>
              </a:lnSpc>
              <a:spcBef>
                <a:spcPts val="0"/>
              </a:spcBef>
              <a:buFont typeface="+mj-ea"/>
              <a:buNone/>
            </a:pPr>
            <a:endParaRPr lang="en-US" altLang="zh-CN" sz="28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命令替换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1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11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440055" y="1995170"/>
            <a:ext cx="11359515" cy="409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711200" algn="just" fontAlgn="base">
              <a:lnSpc>
                <a:spcPts val="4460"/>
              </a:lnSpc>
              <a:spcBef>
                <a:spcPts val="0"/>
              </a:spcBef>
              <a:buFont typeface="宋体" panose="02010600030101010101" pitchFamily="2" charset="-122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在命令行中</a:t>
            </a:r>
            <a:r>
              <a:rPr 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可以引用其他</a:t>
            </a: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命令</a:t>
            </a:r>
            <a:r>
              <a:rPr 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，有</a:t>
            </a: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种方式</a:t>
            </a:r>
            <a:r>
              <a:rPr 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</a:p>
          <a:p>
            <a:pPr marL="1428750" lvl="3" indent="-514350" algn="just" fontAlgn="base">
              <a:lnSpc>
                <a:spcPts val="446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被引用的命令用</a:t>
            </a:r>
            <a:r>
              <a:rPr 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单个反引号</a:t>
            </a: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（又称为重音符）</a:t>
            </a:r>
            <a:r>
              <a:rPr 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引起来，</a:t>
            </a: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例如： echo “The date is `date`” </a:t>
            </a:r>
          </a:p>
          <a:p>
            <a:pPr marL="0" lvl="1" indent="711200" algn="just" fontAlgn="base">
              <a:lnSpc>
                <a:spcPts val="4460"/>
              </a:lnSpc>
              <a:spcBef>
                <a:spcPts val="0"/>
              </a:spcBef>
              <a:buFont typeface="宋体" panose="02010600030101010101" pitchFamily="2" charset="-122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date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为日期命令，</a:t>
            </a: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shell首先替换输出被反引号括起来的命令，然后再执行整个命令。</a:t>
            </a:r>
          </a:p>
          <a:p>
            <a:pPr marL="1428750" lvl="3" indent="-514350" algn="just" fontAlgn="base">
              <a:lnSpc>
                <a:spcPts val="4460"/>
              </a:lnSpc>
              <a:spcBef>
                <a:spcPts val="0"/>
              </a:spcBef>
              <a:buFont typeface="+mj-ea"/>
              <a:buAutoNum type="circleNumDbPlain" startAt="2"/>
            </a:pPr>
            <a:r>
              <a:rPr lang="zh-CN" sz="28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用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$()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也可以实现命令的替换</a:t>
            </a: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，例如：</a:t>
            </a:r>
            <a:endParaRPr sz="28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514350" lvl="1" indent="-514350" algn="just" fontAlgn="base">
              <a:lnSpc>
                <a:spcPts val="4460"/>
              </a:lnSpc>
              <a:spcBef>
                <a:spcPts val="0"/>
              </a:spcBef>
              <a:buFont typeface="宋体" panose="02010600030101010101" pitchFamily="2" charset="-122"/>
              <a:buNone/>
            </a:pPr>
            <a:r>
              <a:rPr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echo “The date is $(date)”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命令分隔符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1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12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7790" y="1842770"/>
            <a:ext cx="113595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0" algn="l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;间隔的命令按顺序依次执行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742950" lvl="1" indent="0" algn="l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例如：a=2;b=3;a=`expr $a \* $b`;echo $a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914400" lvl="1" indent="0" algn="l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 startAt="2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&amp;&amp; 前后命令的执行存在“逻辑与关系”，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只有&amp;&amp;前的命令执行成功，后面的才执行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914400" lvl="1" indent="0" algn="l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例如：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var1=5;var2=4;var3=3;echo $((var1&gt;var2&amp;&amp;var2&gt;var3))</a:t>
            </a:r>
          </a:p>
          <a:p>
            <a:pPr marL="914400" lvl="1" indent="0" algn="l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 startAt="3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|| 前后命令的执行存在“逻辑或关系”，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只有||前的命令执行失败，后面的才执行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914400" lvl="1" indent="0" algn="l"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例如：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var1=5;var2=4;var3=3;echo $((var1&lt;var2||var2&gt;var3))</a:t>
            </a:r>
            <a:endParaRPr lang="zh-CN" altLang="en-US" sz="2800" dirty="0" smtClean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90815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2105660" y="3007995"/>
            <a:ext cx="470535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shell的主要功能</a:t>
            </a: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44236" y="-22225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5"/>
            </p:custDataLst>
          </p:nvPr>
        </p:nvCxnSpPr>
        <p:spPr>
          <a:xfrm flipH="1">
            <a:off x="10120546" y="559626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命令行补全功能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13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42620" y="1793875"/>
            <a:ext cx="1051687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当用户输入命令或者路径名的一部分后，只需要按&lt;tab&gt;键，bash就能将剩下的部分自动补全。</a:t>
            </a:r>
            <a:endParaRPr lang="zh-CN" altLang="en-US" sz="2800" dirty="0" smtClean="0">
              <a:solidFill>
                <a:srgbClr val="000000"/>
              </a:solidFill>
              <a:effectLst/>
            </a:endParaRPr>
          </a:p>
          <a:p>
            <a:pPr marL="730885" lvl="0" indent="0" algn="l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若输入的前半部分命令或者路径唯一，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按&lt;tab&gt;键将自动补全命令；</a:t>
            </a:r>
            <a:endParaRPr lang="zh-CN" altLang="en-US" sz="2800" dirty="0" smtClean="0">
              <a:effectLst/>
              <a:sym typeface="宋体" panose="02010600030101010101" pitchFamily="2" charset="-122"/>
            </a:endParaRPr>
          </a:p>
          <a:p>
            <a:pPr marL="730885" lvl="0" indent="0" algn="l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若输入的前半部分命令或者路径不唯一，按一次&lt;tab&gt;键不会补全，按两次&lt;tab&gt;键，系统将会给出提示；</a:t>
            </a:r>
            <a:endParaRPr lang="zh-CN" altLang="en-US" sz="2800" dirty="0" smtClean="0">
              <a:effectLst/>
              <a:sym typeface="宋体" panose="02010600030101010101" pitchFamily="2" charset="-122"/>
            </a:endParaRPr>
          </a:p>
          <a:p>
            <a:pPr marL="730885" lvl="0" indent="0" algn="l" fontAlgn="base">
              <a:lnSpc>
                <a:spcPct val="150000"/>
              </a:lnSpc>
              <a:spcBef>
                <a:spcPts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如果系统不给出提示，可能输入的命令或路径不正确。</a:t>
            </a:r>
            <a:endParaRPr lang="zh-CN" altLang="en-US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188097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3078480" y="3007995"/>
            <a:ext cx="260350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30901" y="-115570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5"/>
            </p:custDataLst>
          </p:nvPr>
        </p:nvCxnSpPr>
        <p:spPr>
          <a:xfrm flipH="1">
            <a:off x="10120546" y="559626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淘宝网chenying0907出品 12"/>
          <p:cNvSpPr/>
          <p:nvPr>
            <p:custDataLst>
              <p:tags r:id="rId6"/>
            </p:custDataLst>
          </p:nvPr>
        </p:nvSpPr>
        <p:spPr>
          <a:xfrm>
            <a:off x="7734661" y="103899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淘宝网chenying0907出品 20"/>
          <p:cNvSpPr txBox="1"/>
          <p:nvPr>
            <p:custDataLst>
              <p:tags r:id="rId7"/>
            </p:custDataLst>
          </p:nvPr>
        </p:nvSpPr>
        <p:spPr>
          <a:xfrm>
            <a:off x="8176260" y="862330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test和[ ]命令</a:t>
            </a:r>
          </a:p>
        </p:txBody>
      </p:sp>
      <p:cxnSp>
        <p:nvCxnSpPr>
          <p:cNvPr id="23" name="PA_直接连接符 22"/>
          <p:cNvCxnSpPr/>
          <p:nvPr>
            <p:custDataLst>
              <p:tags r:id="rId8"/>
            </p:custDataLst>
          </p:nvPr>
        </p:nvCxnSpPr>
        <p:spPr>
          <a:xfrm>
            <a:off x="7777231" y="1146992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9"/>
            </p:custDataLst>
          </p:nvPr>
        </p:nvSpPr>
        <p:spPr>
          <a:xfrm>
            <a:off x="7736840" y="1867535"/>
            <a:ext cx="93345" cy="9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10"/>
            </p:custDataLst>
          </p:nvPr>
        </p:nvSpPr>
        <p:spPr>
          <a:xfrm>
            <a:off x="8176260" y="1684020"/>
            <a:ext cx="3729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if选择语句</a:t>
            </a:r>
          </a:p>
        </p:txBody>
      </p:sp>
      <p:cxnSp>
        <p:nvCxnSpPr>
          <p:cNvPr id="27" name="PA_直接连接符 26"/>
          <p:cNvCxnSpPr/>
          <p:nvPr>
            <p:custDataLst>
              <p:tags r:id="rId11"/>
            </p:custDataLst>
          </p:nvPr>
        </p:nvCxnSpPr>
        <p:spPr>
          <a:xfrm>
            <a:off x="7777231" y="194024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淘宝网chenying0907出品 27"/>
          <p:cNvSpPr/>
          <p:nvPr>
            <p:custDataLst>
              <p:tags r:id="rId12"/>
            </p:custDataLst>
          </p:nvPr>
        </p:nvSpPr>
        <p:spPr>
          <a:xfrm>
            <a:off x="7734661" y="25925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淘宝网chenying0907出品 29"/>
          <p:cNvSpPr txBox="1"/>
          <p:nvPr>
            <p:custDataLst>
              <p:tags r:id="rId13"/>
            </p:custDataLst>
          </p:nvPr>
        </p:nvSpPr>
        <p:spPr>
          <a:xfrm>
            <a:off x="8176260" y="2376805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算术测试</a:t>
            </a:r>
          </a:p>
        </p:txBody>
      </p:sp>
      <p:cxnSp>
        <p:nvCxnSpPr>
          <p:cNvPr id="2" name="PA_直接连接符 26"/>
          <p:cNvCxnSpPr/>
          <p:nvPr>
            <p:custDataLst>
              <p:tags r:id="rId14"/>
            </p:custDataLst>
          </p:nvPr>
        </p:nvCxnSpPr>
        <p:spPr>
          <a:xfrm>
            <a:off x="7769611" y="268700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7"/>
          <p:cNvSpPr/>
          <p:nvPr>
            <p:custDataLst>
              <p:tags r:id="rId15"/>
            </p:custDataLst>
          </p:nvPr>
        </p:nvSpPr>
        <p:spPr>
          <a:xfrm>
            <a:off x="7736566" y="340726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淘宝网chenying0907出品 29"/>
          <p:cNvSpPr txBox="1"/>
          <p:nvPr>
            <p:custDataLst>
              <p:tags r:id="rId16"/>
            </p:custDataLst>
          </p:nvPr>
        </p:nvSpPr>
        <p:spPr>
          <a:xfrm>
            <a:off x="8176260" y="323088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串测试</a:t>
            </a:r>
          </a:p>
        </p:txBody>
      </p:sp>
      <p:cxnSp>
        <p:nvCxnSpPr>
          <p:cNvPr id="5" name="PA_直接连接符 26"/>
          <p:cNvCxnSpPr/>
          <p:nvPr>
            <p:custDataLst>
              <p:tags r:id="rId17"/>
            </p:custDataLst>
          </p:nvPr>
        </p:nvCxnSpPr>
        <p:spPr>
          <a:xfrm>
            <a:off x="7769611" y="351504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淘宝网chenying0907出品 27"/>
          <p:cNvSpPr/>
          <p:nvPr>
            <p:custDataLst>
              <p:tags r:id="rId18"/>
            </p:custDataLst>
          </p:nvPr>
        </p:nvSpPr>
        <p:spPr>
          <a:xfrm>
            <a:off x="7728946" y="423530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淘宝网chenying0907出品 29"/>
          <p:cNvSpPr txBox="1"/>
          <p:nvPr>
            <p:custDataLst>
              <p:tags r:id="rId19"/>
            </p:custDataLst>
          </p:nvPr>
        </p:nvSpPr>
        <p:spPr>
          <a:xfrm>
            <a:off x="8176260" y="4059555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文件测试</a:t>
            </a:r>
          </a:p>
        </p:txBody>
      </p:sp>
      <p:cxnSp>
        <p:nvCxnSpPr>
          <p:cNvPr id="8" name="PA_直接连接符 26"/>
          <p:cNvCxnSpPr/>
          <p:nvPr>
            <p:custDataLst>
              <p:tags r:id="rId20"/>
            </p:custDataLst>
          </p:nvPr>
        </p:nvCxnSpPr>
        <p:spPr>
          <a:xfrm>
            <a:off x="7775326" y="432911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_淘宝网chenying0907出品 27"/>
          <p:cNvSpPr/>
          <p:nvPr>
            <p:custDataLst>
              <p:tags r:id="rId21"/>
            </p:custDataLst>
          </p:nvPr>
        </p:nvSpPr>
        <p:spPr>
          <a:xfrm>
            <a:off x="7747996" y="504937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29"/>
          <p:cNvSpPr txBox="1"/>
          <p:nvPr>
            <p:custDataLst>
              <p:tags r:id="rId22"/>
            </p:custDataLst>
          </p:nvPr>
        </p:nvSpPr>
        <p:spPr>
          <a:xfrm>
            <a:off x="8176260" y="487299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exit命令</a:t>
            </a:r>
          </a:p>
        </p:txBody>
      </p:sp>
      <p:cxnSp>
        <p:nvCxnSpPr>
          <p:cNvPr id="15" name="PA_直接连接符 26"/>
          <p:cNvCxnSpPr/>
          <p:nvPr>
            <p:custDataLst>
              <p:tags r:id="rId23"/>
            </p:custDataLst>
          </p:nvPr>
        </p:nvCxnSpPr>
        <p:spPr>
          <a:xfrm>
            <a:off x="7782311" y="5149535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淘宝网chenying0907出品 27"/>
          <p:cNvSpPr/>
          <p:nvPr>
            <p:custDataLst>
              <p:tags r:id="rId24"/>
            </p:custDataLst>
          </p:nvPr>
        </p:nvSpPr>
        <p:spPr>
          <a:xfrm>
            <a:off x="7736566" y="58697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_淘宝网chenying0907出品 29"/>
          <p:cNvSpPr txBox="1"/>
          <p:nvPr>
            <p:custDataLst>
              <p:tags r:id="rId25"/>
            </p:custDataLst>
          </p:nvPr>
        </p:nvSpPr>
        <p:spPr>
          <a:xfrm>
            <a:off x="8280400" y="569341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case...esac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49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9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49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4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49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49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49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49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49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649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149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649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149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649"/>
                            </p:stCondLst>
                            <p:childTnLst>
                              <p:par>
                                <p:cTn id="8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149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649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149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649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  <p:bldP spid="28" grpId="0" bldLvl="0" animBg="1"/>
      <p:bldP spid="30" grpId="0"/>
      <p:bldP spid="3" grpId="0" bldLvl="0" animBg="1"/>
      <p:bldP spid="4" grpId="0"/>
      <p:bldP spid="6" grpId="0" bldLvl="0" animBg="1"/>
      <p:bldP spid="7" grpId="0"/>
      <p:bldP spid="9" grpId="0" bldLvl="0" animBg="1"/>
      <p:bldP spid="14" grpId="0"/>
      <p:bldP spid="18" grpId="0" bldLvl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test和[ ]命令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42620" y="1793875"/>
            <a:ext cx="10516870" cy="428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test命令</a:t>
            </a:r>
            <a:r>
              <a:rPr lang="zh-CN" alt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求值表达式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，并返回true(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)或false(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0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)。</a:t>
            </a: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test关键字也</a:t>
            </a:r>
            <a:r>
              <a:rPr lang="zh-CN" altLang="en-US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可用[ ]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（方括号）替换。test和[ ]的语法如下：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test 逻辑表达式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 逻辑表达式 ]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可用test命令来检查变量的值。例如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test $user_name = “Roger”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或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742950" lvl="1" indent="-285750" algn="l" fontAlgn="base">
              <a:lnSpc>
                <a:spcPct val="10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 $user_name = “Roger” ]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在=两边必须有空格。</a:t>
            </a:r>
            <a:endParaRPr lang="zh-CN" altLang="en-US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test和[ ]命令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test和[ ]命令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42620" y="1793875"/>
            <a:ext cx="105168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在一个test命令中，也可以测试多个条件。这可以用选项-a（与）和-o（或）。这些选项类似于任何编程语言中AND与OR逻辑运算符。</a:t>
            </a:r>
          </a:p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例子</a:t>
            </a:r>
          </a:p>
          <a:p>
            <a:pPr marL="742950" lvl="1" indent="0" algn="l" fontAlgn="base">
              <a:lnSpc>
                <a:spcPct val="150000"/>
              </a:lnSpc>
              <a:spcBef>
                <a:spcPts val="0"/>
              </a:spcBef>
              <a:buFontTx/>
              <a:buChar char="–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test $NAME = $VALIDNAME –a $UID = “10”</a:t>
            </a:r>
          </a:p>
          <a:p>
            <a:pPr marL="742950" lvl="1" indent="0" algn="l" fontAlgn="base">
              <a:lnSpc>
                <a:spcPct val="150000"/>
              </a:lnSpc>
              <a:spcBef>
                <a:spcPts val="0"/>
              </a:spcBef>
              <a:buFontTx/>
              <a:buChar char="–"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test命令检查变量NAME和VALIDNAME是否有一样的值，且变量UID有的值为10。</a:t>
            </a:r>
          </a:p>
          <a:p>
            <a:pPr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 smtClean="0"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test和[ ]命令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if选择语句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4535" y="1830070"/>
            <a:ext cx="44354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语法1：</a:t>
            </a:r>
          </a:p>
          <a:p>
            <a:pPr marL="1371600" lvl="2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if &lt;条件&gt;</a:t>
            </a:r>
          </a:p>
          <a:p>
            <a:pPr marL="1371600" lvl="2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命令</a:t>
            </a:r>
          </a:p>
          <a:p>
            <a:pPr marL="1371600" lvl="2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[else &lt;命令&gt;]</a:t>
            </a:r>
          </a:p>
          <a:p>
            <a:pPr marL="1371600" lvl="2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fi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if选择语句</a:t>
            </a:r>
          </a:p>
        </p:txBody>
      </p:sp>
      <p:sp>
        <p:nvSpPr>
          <p:cNvPr id="2" name="淘宝网chenying0907出品 77"/>
          <p:cNvSpPr txBox="1"/>
          <p:nvPr/>
        </p:nvSpPr>
        <p:spPr>
          <a:xfrm>
            <a:off x="5534660" y="1868170"/>
            <a:ext cx="4435475" cy="438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语法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371600" lvl="2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if &lt;条件&gt;</a:t>
            </a:r>
          </a:p>
          <a:p>
            <a:pPr marL="1371600" lvl="2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命令</a:t>
            </a:r>
          </a:p>
          <a:p>
            <a:pPr marL="1371600" lvl="2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elif &lt;条件&gt;</a:t>
            </a:r>
          </a:p>
          <a:p>
            <a:pPr marL="1371600" lvl="2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命令</a:t>
            </a:r>
          </a:p>
          <a:p>
            <a:pPr marL="1371600" lvl="2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…</a:t>
            </a:r>
          </a:p>
          <a:p>
            <a:pPr marL="1371600" lvl="2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else &lt;命令&gt;</a:t>
            </a:r>
          </a:p>
          <a:p>
            <a:pPr marL="1371600" lvl="2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if选择语句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4535" y="1830070"/>
            <a:ext cx="10394315" cy="435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ym typeface="+mn-ea"/>
              </a:rPr>
              <a:t>例如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800100" lvl="1" indent="-342900" algn="l" fontAlgn="base">
              <a:lnSpc>
                <a:spcPct val="100000"/>
              </a:lnSpc>
              <a:spcBef>
                <a:spcPct val="20000"/>
              </a:spcBef>
              <a:buFontTx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下面是一个名为checknumber的shell脚本：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#!/bin/bash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echo “Enter a number ”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num1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 $num1 -ge 50 ]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echo “The number is greater than or equal to 50.”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else echo “The number is less than 50.”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</a:t>
            </a:r>
            <a:endParaRPr lang="zh-CN" altLang="en-US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if选择语句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if选择语句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4535" y="1830070"/>
            <a:ext cx="10394315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有多个条件的情况下，可以使用：</a:t>
            </a:r>
            <a:endParaRPr lang="zh-CN" altLang="en-US" sz="2800" dirty="0" smtClean="0">
              <a:solidFill>
                <a:srgbClr val="000000"/>
              </a:solidFill>
              <a:effectLst/>
            </a:endParaRPr>
          </a:p>
          <a:p>
            <a:pPr marL="1257300" lvl="2" indent="0" algn="l" fontAlgn="base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-a 表示and选项</a:t>
            </a:r>
            <a:endParaRPr lang="zh-CN" altLang="en-US" sz="2800" dirty="0" smtClean="0">
              <a:solidFill>
                <a:srgbClr val="000000"/>
              </a:solidFill>
              <a:effectLst/>
            </a:endParaRPr>
          </a:p>
          <a:p>
            <a:pPr marL="1257300" lvl="2" indent="0" algn="l" fontAlgn="base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-o 表示or选项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例如：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echo “Enter a number.”</a:t>
            </a: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no</a:t>
            </a: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 [ $no –ge 1 –a $no –le 100 ]</a:t>
            </a: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echo “The number is between 1 and 100”</a:t>
            </a: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else echo “The number is not between 1 and 100”</a:t>
            </a:r>
          </a:p>
          <a:p>
            <a:pPr lvl="2" indent="0" algn="l" fontAlgn="base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if选择语句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逻辑运算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4535" y="1830070"/>
            <a:ext cx="10394315" cy="139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test命令也可以用于逻辑测试。</a:t>
            </a:r>
          </a:p>
          <a:p>
            <a:pPr marL="457200" lvl="0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下表是可用的算术test运算符：</a:t>
            </a:r>
            <a:endParaRPr lang="zh-CN" altLang="en-US" sz="2800" dirty="0" smtClean="0">
              <a:solidFill>
                <a:srgbClr val="000000"/>
              </a:solidFill>
              <a:effectLst/>
            </a:endParaRPr>
          </a:p>
          <a:p>
            <a:pPr marL="1257300" lvl="2" indent="0" algn="l" fontAlgn="base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）逻辑运算</a:t>
            </a:r>
            <a:endParaRPr 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3009825" y="2916533"/>
          <a:ext cx="4572000" cy="3200288"/>
        </p:xfrm>
        <a:graphic>
          <a:graphicData uri="http://schemas.openxmlformats.org/drawingml/2006/table">
            <a:tbl>
              <a:tblPr/>
              <a:tblGrid>
                <a:gridCol w="1333500"/>
                <a:gridCol w="3238500"/>
              </a:tblGrid>
              <a:tr h="36576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选项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含义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6824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-eq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等于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不等于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665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-gt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大于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3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-ge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大于或者等于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665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-lt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小于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665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-le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小于或者等于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逻辑运算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4535" y="1830070"/>
            <a:ext cx="1039431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例如：输入成绩，将其转变为四个等级：</a:t>
            </a:r>
          </a:p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100-90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级</a:t>
            </a:r>
          </a:p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89-80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  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级</a:t>
            </a:r>
          </a:p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79-60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  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级</a:t>
            </a:r>
          </a:p>
          <a:p>
            <a:pPr marL="457200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59-0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    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级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）逻辑运算</a:t>
            </a:r>
            <a:endParaRPr 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逻辑运算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24535" y="1830070"/>
            <a:ext cx="10394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echo -n "Enter the score:"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num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 [ $num -ge 0 -a $num -le 59 ]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echo "The grade is D."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elif [ $num -ge 60 -a $num -le 79 ]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echo "The grede is C."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elif [ $num -ge 80 -a $num -le 89 ]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echo "The grade is B."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elif [ $num -ge 90 -a $num -le 100 ]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echo "The grade is A."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else echo "The score is error."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）逻辑运算</a:t>
            </a:r>
            <a:endParaRPr 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</a:t>
                </a:r>
                <a:r>
                  <a:rPr lang="zh-CN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的主要功能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3054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6905" algn="just" defTabSz="914400" fontAlgn="auto">
              <a:lnSpc>
                <a:spcPct val="200000"/>
              </a:lnSpc>
            </a:pPr>
            <a:r>
              <a:rPr lang="zh-CN" sz="2400" dirty="0" smtClean="0">
                <a:sym typeface="+mn-ea"/>
              </a:rPr>
              <a:t>（1）</a:t>
            </a:r>
            <a:r>
              <a:rPr lang="zh-CN" sz="2400" b="1" dirty="0" smtClean="0">
                <a:sym typeface="+mn-ea"/>
              </a:rPr>
              <a:t>解释用户输入的终端命令</a:t>
            </a:r>
            <a:endParaRPr lang="zh-CN" sz="2400" dirty="0" smtClean="0">
              <a:sym typeface="+mn-ea"/>
            </a:endParaRPr>
          </a:p>
          <a:p>
            <a:pPr indent="636905" algn="just" defTabSz="914400" fontAlgn="auto">
              <a:lnSpc>
                <a:spcPct val="200000"/>
              </a:lnSpc>
            </a:pPr>
            <a:r>
              <a:rPr lang="zh-CN" sz="2400" dirty="0" smtClean="0">
                <a:sym typeface="+mn-ea"/>
              </a:rPr>
              <a:t>（2）</a:t>
            </a:r>
            <a:r>
              <a:rPr lang="zh-CN" sz="2400" b="1" dirty="0" smtClean="0">
                <a:sym typeface="+mn-ea"/>
              </a:rPr>
              <a:t>定制用户的环境</a:t>
            </a:r>
          </a:p>
          <a:p>
            <a:pPr indent="636905" algn="just" defTabSz="914400" fontAlgn="auto">
              <a:lnSpc>
                <a:spcPct val="200000"/>
              </a:lnSpc>
            </a:pPr>
            <a:r>
              <a:rPr lang="zh-CN" sz="2400" dirty="0" smtClean="0">
                <a:sym typeface="+mn-ea"/>
              </a:rPr>
              <a:t>（3）</a:t>
            </a:r>
            <a:r>
              <a:rPr lang="zh-CN" sz="2400" b="1" dirty="0" smtClean="0">
                <a:sym typeface="+mn-ea"/>
              </a:rPr>
              <a:t>脚本编程，自动批处理</a:t>
            </a:r>
          </a:p>
          <a:p>
            <a:pPr indent="636905" algn="just" defTabSz="914400" fontAlgn="auto">
              <a:lnSpc>
                <a:spcPct val="200000"/>
              </a:lnSpc>
            </a:pPr>
            <a:endParaRPr lang="zh-CN" sz="24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串测试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09295" y="1842770"/>
            <a:ext cx="10394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test命令也可用于字符串。</a:t>
            </a:r>
          </a:p>
          <a:p>
            <a:pPr marL="457200" lvl="0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下表是用于串测试的运算符。</a:t>
            </a:r>
          </a:p>
          <a:p>
            <a:pPr marL="482600" lvl="1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串测试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1995805" y="3044190"/>
          <a:ext cx="7012305" cy="2925785"/>
        </p:xfrm>
        <a:graphic>
          <a:graphicData uri="http://schemas.openxmlformats.org/drawingml/2006/table">
            <a:tbl>
              <a:tblPr/>
              <a:tblGrid>
                <a:gridCol w="3592195"/>
                <a:gridCol w="993775"/>
                <a:gridCol w="2426335"/>
              </a:tblGrid>
              <a:tr h="14224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选项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值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含义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6815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string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该串非空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-z string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串的长度是零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96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-n string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串的长度是非零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string1 = string2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两串相等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656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string1 != string2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两串不相等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串测试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09295" y="1842770"/>
            <a:ext cx="10394315" cy="435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例如：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#!/bin/bash</a:t>
            </a:r>
          </a:p>
          <a:p>
            <a:pPr marL="482600" lvl="1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echo -n "Please enter your name:"</a:t>
            </a:r>
          </a:p>
          <a:p>
            <a:pPr marL="482600" lvl="1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name</a:t>
            </a:r>
          </a:p>
          <a:p>
            <a:pPr marL="482600" lvl="1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 [ -z $name ]</a:t>
            </a:r>
          </a:p>
          <a:p>
            <a:pPr marL="482600" lvl="1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then echo "You have not enter your name."</a:t>
            </a:r>
          </a:p>
          <a:p>
            <a:pPr marL="482600" lvl="1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else echo "Your name is:$name."</a:t>
            </a:r>
          </a:p>
          <a:p>
            <a:pPr marL="482600" lvl="1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文件测试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09295" y="1842770"/>
            <a:ext cx="10394315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test命令也可用于检查文件的状态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。先是文件测试运算符：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文件测试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584325" y="2459990"/>
          <a:ext cx="10058400" cy="7254136"/>
        </p:xfrm>
        <a:graphic>
          <a:graphicData uri="http://schemas.openxmlformats.org/drawingml/2006/table">
            <a:tbl>
              <a:tblPr/>
              <a:tblGrid>
                <a:gridCol w="3134995"/>
                <a:gridCol w="1710690"/>
                <a:gridCol w="5212715"/>
              </a:tblGrid>
              <a:tr h="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命令格式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返回值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状态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–e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–f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该文件存在并且是一般文件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816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–d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该文件存在并且是目录文件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–r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该文件存在并且可读的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576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–w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该文件存在并且可写的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–x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该文件存在并且可执行的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57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–s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该文件存在并且不空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–b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该文件存在并且是特殊块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–L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该文件存在并且是符号链接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–O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该文件存在并且属于当前用户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–G filename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该文件存在并且属于当前用户组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file1 –nt file2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文件</a:t>
                      </a: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file1</a:t>
                      </a: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比文件</a:t>
                      </a: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file2</a:t>
                      </a:r>
                      <a:r>
                        <a:rPr kumimoji="0" 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新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668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test file1 –ot file2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True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文件</a:t>
                      </a: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file1</a:t>
                      </a: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比文件</a:t>
                      </a: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file2</a:t>
                      </a:r>
                      <a:r>
                        <a:rPr kumimoji="0" 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旧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3333 -0.416852 " pathEditMode="relative" rAng="0" ptsTypes="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文件测试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09295" y="1842770"/>
            <a:ext cx="10394315" cy="435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#!/bin/bash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 -n "Please enter a file name:"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read file_name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if [ -d $file_name ]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echo "$file_name is a directory file."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elif [ -b $file_name ]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echo "$file_name is a block device file."</a:t>
            </a:r>
            <a:endParaRPr lang="zh-CN" altLang="en-US" sz="28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文件测试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09295" y="1842770"/>
            <a:ext cx="103943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elif [ -c $file_name ]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echo "$file_name is a character device file."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elif [ -L $file_name ]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echo "$file_name is a link file."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elif [ -f $file_name ]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echo "$file_name is an ordinary file."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else echo "$file_name is other type file."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fi</a:t>
            </a:r>
          </a:p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2955925" cy="487680"/>
            <a:chOff x="493" y="2149"/>
            <a:chExt cx="4655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4655" cy="764"/>
              <a:chOff x="997338" y="3464644"/>
              <a:chExt cx="1757014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1411273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exit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09295" y="1842770"/>
            <a:ext cx="1039431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0" algn="l" fontAlgn="base">
              <a:lnSpc>
                <a:spcPts val="41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exit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命令可以终止shell脚本的执行并返回到$提示符下。例如：</a:t>
            </a: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 “Enter a number”</a:t>
            </a: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read 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num</a:t>
            </a:r>
            <a:endParaRPr lang="zh-CN" altLang="en-US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if  [ $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num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-lt 0 ]</a:t>
            </a: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 </a:t>
            </a: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echo “You have entered a negative value”</a:t>
            </a: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exit</a:t>
            </a: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fi</a:t>
            </a:r>
          </a:p>
          <a:p>
            <a:pPr marL="457200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echo “Square of $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num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is `expr $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num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\* $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num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`”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023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case...esac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709295" y="1842770"/>
            <a:ext cx="10394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2140" lvl="0" indent="-601345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在shell脚本中case…esac语句依据变量的值而执行一组特定指令，它常常用于替代if语句。</a:t>
            </a:r>
          </a:p>
          <a:p>
            <a:pPr marL="612140" lvl="0" indent="-601345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case…esac语句先求出变量的值，然后将变量与每个指定的值相比较。当变量的值和其中一个指定的值相匹配时，就执行该值下的一组命令。</a:t>
            </a:r>
            <a:endParaRPr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612140" lvl="0" indent="-601345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每个变量后的命令必须用一对分号与下一变量隔开。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928110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case…esac分支语句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case...esac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41070" y="1842770"/>
            <a:ext cx="10394315" cy="45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-457200" algn="l" fontAlgn="base">
              <a:lnSpc>
                <a:spcPts val="34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case…esac的语法结构如下：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case $变量名 in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模式1) command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			: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	  command;;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模式2) command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			: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	  command;;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*) command;;</a:t>
            </a:r>
          </a:p>
          <a:p>
            <a:pPr marL="10795" lvl="0" indent="0" algn="l" fontAlgn="base">
              <a:lnSpc>
                <a:spcPts val="34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esac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928110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case…esac分支语句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条件语句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case...esac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41070" y="1842770"/>
            <a:ext cx="10394315" cy="4992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-457200" algn="l" fontAlgn="base">
              <a:lnSpc>
                <a:spcPts val="34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#!/bin/bash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read  -p  "press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key ,then press return :"  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key</a:t>
            </a:r>
            <a:endParaRPr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case $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key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in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[a-zA-Z])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echo "It's a letter."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 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$key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";;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[0-9]) 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echo "It's a digit.";;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*)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echo "It's function keys、Spacebar or other k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ys."</a:t>
            </a:r>
          </a:p>
          <a:p>
            <a:pPr marL="586740" lvl="0" indent="0" algn="l" fontAlgn="base">
              <a:lnSpc>
                <a:spcPts val="31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esac	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928110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case…esac分支语句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188097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3078480" y="3007995"/>
            <a:ext cx="260350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循环命令</a:t>
            </a: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30901" y="-22225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淘宝网chenying0907出品 12"/>
          <p:cNvSpPr/>
          <p:nvPr>
            <p:custDataLst>
              <p:tags r:id="rId5"/>
            </p:custDataLst>
          </p:nvPr>
        </p:nvSpPr>
        <p:spPr>
          <a:xfrm>
            <a:off x="7734661" y="244678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淘宝网chenying0907出品 20"/>
          <p:cNvSpPr txBox="1"/>
          <p:nvPr>
            <p:custDataLst>
              <p:tags r:id="rId6"/>
            </p:custDataLst>
          </p:nvPr>
        </p:nvSpPr>
        <p:spPr>
          <a:xfrm>
            <a:off x="8176260" y="227012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while循环语句</a:t>
            </a:r>
          </a:p>
        </p:txBody>
      </p:sp>
      <p:cxnSp>
        <p:nvCxnSpPr>
          <p:cNvPr id="23" name="PA_直接连接符 22"/>
          <p:cNvCxnSpPr/>
          <p:nvPr>
            <p:custDataLst>
              <p:tags r:id="rId7"/>
            </p:custDataLst>
          </p:nvPr>
        </p:nvCxnSpPr>
        <p:spPr>
          <a:xfrm>
            <a:off x="7777231" y="2554787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8"/>
            </p:custDataLst>
          </p:nvPr>
        </p:nvSpPr>
        <p:spPr>
          <a:xfrm>
            <a:off x="7736840" y="3275330"/>
            <a:ext cx="93345" cy="9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9"/>
            </p:custDataLst>
          </p:nvPr>
        </p:nvSpPr>
        <p:spPr>
          <a:xfrm>
            <a:off x="8176260" y="3091815"/>
            <a:ext cx="3729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for循环语句</a:t>
            </a:r>
          </a:p>
        </p:txBody>
      </p:sp>
      <p:cxnSp>
        <p:nvCxnSpPr>
          <p:cNvPr id="27" name="PA_直接连接符 26"/>
          <p:cNvCxnSpPr/>
          <p:nvPr>
            <p:custDataLst>
              <p:tags r:id="rId10"/>
            </p:custDataLst>
          </p:nvPr>
        </p:nvCxnSpPr>
        <p:spPr>
          <a:xfrm>
            <a:off x="7777231" y="3348040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淘宝网chenying0907出品 27"/>
          <p:cNvSpPr/>
          <p:nvPr>
            <p:custDataLst>
              <p:tags r:id="rId11"/>
            </p:custDataLst>
          </p:nvPr>
        </p:nvSpPr>
        <p:spPr>
          <a:xfrm>
            <a:off x="7734661" y="400035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淘宝网chenying0907出品 29"/>
          <p:cNvSpPr txBox="1"/>
          <p:nvPr>
            <p:custDataLst>
              <p:tags r:id="rId12"/>
            </p:custDataLst>
          </p:nvPr>
        </p:nvSpPr>
        <p:spPr>
          <a:xfrm>
            <a:off x="8176260" y="378460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until循环语句</a:t>
            </a:r>
          </a:p>
        </p:txBody>
      </p:sp>
      <p:cxnSp>
        <p:nvCxnSpPr>
          <p:cNvPr id="2" name="PA_直接连接符 26"/>
          <p:cNvCxnSpPr/>
          <p:nvPr>
            <p:custDataLst>
              <p:tags r:id="rId13"/>
            </p:custDataLst>
          </p:nvPr>
        </p:nvCxnSpPr>
        <p:spPr>
          <a:xfrm>
            <a:off x="7769611" y="4094800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7"/>
          <p:cNvSpPr/>
          <p:nvPr>
            <p:custDataLst>
              <p:tags r:id="rId14"/>
            </p:custDataLst>
          </p:nvPr>
        </p:nvSpPr>
        <p:spPr>
          <a:xfrm>
            <a:off x="7736566" y="4815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_淘宝网chenying0907出品 29"/>
          <p:cNvSpPr txBox="1"/>
          <p:nvPr>
            <p:custDataLst>
              <p:tags r:id="rId15"/>
            </p:custDataLst>
          </p:nvPr>
        </p:nvSpPr>
        <p:spPr>
          <a:xfrm>
            <a:off x="8176260" y="4638675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break和continue命令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49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9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49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4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49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49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49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49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149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  <p:bldP spid="28" grpId="0" bldLvl="0" animBg="1"/>
      <p:bldP spid="30" grpId="0"/>
      <p:bldP spid="3" grpId="0" bldLvl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shell的命令解析过程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1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852295"/>
            <a:ext cx="103054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" lvl="1" indent="0" algn="l" fontAlgn="base">
              <a:lnSpc>
                <a:spcPct val="200000"/>
              </a:lnSpc>
              <a:spcBef>
                <a:spcPts val="0"/>
              </a:spcBef>
              <a:buFontTx/>
              <a:buAutoNum type="circleNumDbPlain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检查命令的合法性：是否为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shell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内部的命令集</a:t>
            </a:r>
            <a:endParaRPr lang="zh-CN" altLang="en-US" sz="2800" b="0" dirty="0" smtClean="0">
              <a:solidFill>
                <a:srgbClr val="000000"/>
              </a:solidFill>
              <a:effectLst/>
            </a:endParaRPr>
          </a:p>
          <a:p>
            <a:pPr marL="36195" indent="0" algn="l" fontAlgn="base">
              <a:lnSpc>
                <a:spcPct val="200000"/>
              </a:lnSpc>
              <a:spcBef>
                <a:spcPts val="0"/>
              </a:spcBef>
              <a:buFont typeface="+mj-ea"/>
              <a:buAutoNum type="circleNumDbPlain" startAt="2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匹配成功，命令将被解析为系统调用(system call)并传给内核</a:t>
            </a:r>
            <a:endParaRPr lang="zh-CN" altLang="en-US" sz="2800" b="0" dirty="0" smtClean="0">
              <a:solidFill>
                <a:srgbClr val="000000"/>
              </a:solidFill>
              <a:effectLst/>
            </a:endParaRPr>
          </a:p>
          <a:p>
            <a:pPr marL="36195" indent="0" algn="l" fontAlgn="base">
              <a:lnSpc>
                <a:spcPct val="200000"/>
              </a:lnSpc>
              <a:spcBef>
                <a:spcPts val="0"/>
              </a:spcBef>
              <a:buFontTx/>
              <a:buAutoNum type="circleNumDbPlain" startAt="2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否则将显示一条错误信息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1039431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语法：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while&lt;条件&gt;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do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&lt;命令&gt;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done</a:t>
            </a:r>
          </a:p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只有条件为真时，才执行do和done之间的命令。</a:t>
            </a:r>
          </a:p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该语句支持while true命令，创建一个无限循环。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11353800" cy="4594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#!/bin/bash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read  -p  "Please enter a file name(n used to exit):"  file_name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while [ $file_name != 'n' ]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echo "The $file_name's content is :"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cat  $file_name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read  -p  "Please enter a file name(n used to exit):"  file_name</a:t>
            </a:r>
          </a:p>
          <a:p>
            <a:pPr marL="586740" lvl="0" indent="0" algn="l" fontAlgn="base">
              <a:lnSpc>
                <a:spcPts val="37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done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6405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语法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for 变量名 in &lt;值表&gt;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do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…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…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done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sp>
        <p:nvSpPr>
          <p:cNvPr id="2" name="淘宝网chenying0907出品 77"/>
          <p:cNvSpPr txBox="1"/>
          <p:nvPr/>
        </p:nvSpPr>
        <p:spPr>
          <a:xfrm>
            <a:off x="5432425" y="1804670"/>
            <a:ext cx="6405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语法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for((表达式1；表达式2；表达式3))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do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…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	…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done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992441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for name in Ruby Samuel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 “${name}”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done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992441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#!/bin/bash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for((a=1;a&lt;=10;a=a+1))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 -n "$a "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done</a:t>
            </a:r>
          </a:p>
          <a:p>
            <a:pPr marL="10795" lvl="0" indent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992441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#!/bin/bash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a=0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for file  in `ls`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if [ -f $file ]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then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a=`expr $a + 1`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 "$a  `ls -l $file`"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fi</a:t>
            </a:r>
          </a:p>
          <a:p>
            <a:pPr marL="10795" lv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done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9924415" cy="425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ts val="40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0795" lvl="0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输出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到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20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之间的奇数</a:t>
            </a:r>
          </a:p>
          <a:p>
            <a:pPr marL="10795" lvl="0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#!/bin/bash</a:t>
            </a:r>
          </a:p>
          <a:p>
            <a:pPr marL="10795" lvl="0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for i in `seq 1 2 20`</a:t>
            </a:r>
          </a:p>
          <a:p>
            <a:pPr marL="10795" lvl="0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do</a:t>
            </a:r>
          </a:p>
          <a:p>
            <a:pPr marL="10795" lvl="0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		echo -n "$i " </a:t>
            </a:r>
          </a:p>
          <a:p>
            <a:pPr marL="10795" lvl="0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done</a:t>
            </a:r>
          </a:p>
          <a:p>
            <a:pPr marL="10795" lvl="0" indent="0" algn="l" fontAlgn="base">
              <a:lnSpc>
                <a:spcPts val="406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echo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until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108559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until循环语句的求值模式与while循环相反。</a:t>
            </a:r>
          </a:p>
          <a:p>
            <a:pPr marL="467995" lvl="0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until循环</a:t>
            </a:r>
            <a:r>
              <a:rPr lang="zh-CN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一直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执行直到求值的条件为真</a:t>
            </a:r>
            <a:r>
              <a:rPr lang="zh-CN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才退出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</a:p>
          <a:p>
            <a:pPr marL="467995" lvl="0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两个语句仅仅在循环实现的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求值的条件上不同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3961764" cy="487680"/>
            <a:chOff x="493" y="2149"/>
            <a:chExt cx="6239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239" cy="764"/>
              <a:chOff x="997338" y="3464644"/>
              <a:chExt cx="2354889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009148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until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10855960" cy="454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ts val="38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：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　　#!/bin/bash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a=1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until [ $a -gt 10 ]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echo -n "$a " 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((a=a+1))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done</a:t>
            </a:r>
          </a:p>
          <a:p>
            <a:pPr marL="10795" lvl="0" indent="0" algn="l" fontAlgn="base">
              <a:lnSpc>
                <a:spcPts val="386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15277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4290695" cy="487680"/>
            <a:chOff x="493" y="2149"/>
            <a:chExt cx="6757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757" cy="764"/>
              <a:chOff x="997338" y="3464644"/>
              <a:chExt cx="2550407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204666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break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countinue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108559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break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和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contine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命令用在循环语句中：</a:t>
            </a:r>
            <a:endParaRPr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925195" lvl="0" indent="-45720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break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命令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表示</a:t>
            </a:r>
            <a:r>
              <a:rPr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终止循环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</a:p>
          <a:p>
            <a:pPr marL="925195" lvl="0" indent="-457200" algn="l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continue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命令的作用是强制</a:t>
            </a:r>
            <a:r>
              <a:rPr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结束当前循环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而转入下一个新的循环。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415226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定制用户的环境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2</a:t>
              </a:r>
              <a:r>
                <a:rPr lang="zh-CN" altLang="zh-CN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852295"/>
            <a:ext cx="103054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36905" algn="just" defTabSz="914400" fontAlgn="auto">
              <a:lnSpc>
                <a:spcPct val="150000"/>
              </a:lnSpc>
            </a:pPr>
            <a:r>
              <a:rPr lang="zh-CN" sz="2400" dirty="0" smtClean="0">
                <a:sym typeface="+mn-ea"/>
              </a:rPr>
              <a:t>Linux是一个多用户的操作系统。每个用户登录系统后，都会有一个</a:t>
            </a:r>
            <a:r>
              <a:rPr lang="zh-CN" sz="2400" b="1" dirty="0" smtClean="0">
                <a:solidFill>
                  <a:srgbClr val="FF0000"/>
                </a:solidFill>
                <a:sym typeface="+mn-ea"/>
              </a:rPr>
              <a:t>专用的运行环境</a:t>
            </a:r>
            <a:r>
              <a:rPr lang="zh-CN" sz="2400" dirty="0" smtClean="0">
                <a:sym typeface="+mn-ea"/>
              </a:rPr>
              <a:t>。通常每个用户默认的环境都是相同的，这个默认</a:t>
            </a:r>
            <a:r>
              <a:rPr lang="zh-CN" sz="2400" b="1" dirty="0" smtClean="0">
                <a:solidFill>
                  <a:srgbClr val="FF0000"/>
                </a:solidFill>
                <a:sym typeface="+mn-ea"/>
              </a:rPr>
              <a:t>环境实际上就是一组环境变量的定义</a:t>
            </a:r>
            <a:r>
              <a:rPr lang="zh-CN" sz="2400" dirty="0" smtClean="0">
                <a:sym typeface="+mn-ea"/>
              </a:rPr>
              <a:t>。</a:t>
            </a:r>
          </a:p>
          <a:p>
            <a:pPr indent="636905" algn="just" defTabSz="914400" fontAlgn="auto">
              <a:lnSpc>
                <a:spcPct val="150000"/>
              </a:lnSpc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用户可以对自己的运行环境进行定制</a:t>
            </a:r>
            <a:r>
              <a:rPr lang="zh-CN" sz="2400" dirty="0" smtClean="0">
                <a:sym typeface="+mn-ea"/>
              </a:rPr>
              <a:t>，其方法就是修改相应的系统环境变量，包括各种权限、别名、编程库以及终端变量等。它会通过一系列登录配置文件来设置。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循环命令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4290695" cy="487680"/>
            <a:chOff x="493" y="2149"/>
            <a:chExt cx="6757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757" cy="764"/>
              <a:chOff x="997338" y="3464644"/>
              <a:chExt cx="2550407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204666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break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countinue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命令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60755" y="1812290"/>
            <a:ext cx="1085596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例如：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=0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while [ $a -le 10 ]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((a=a+1))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if [ $a -eq 5 ]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then 	continue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elif [ $a -eq 8 ]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then 	break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fi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   echo -n  "$a "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done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echo</a:t>
            </a:r>
          </a:p>
          <a:p>
            <a:pPr marL="467995" lvl="0" indent="0" algn="l" fontAlgn="base">
              <a:lnSpc>
                <a:spcPts val="276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4152265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A_直接连接符 5"/>
          <p:cNvCxnSpPr/>
          <p:nvPr>
            <p:custDataLst>
              <p:tags r:id="rId1"/>
            </p:custDataLst>
          </p:nvPr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淘宝网chenying0907出品 6"/>
          <p:cNvSpPr txBox="1"/>
          <p:nvPr>
            <p:custDataLst>
              <p:tags r:id="rId2"/>
            </p:custDataLst>
          </p:nvPr>
        </p:nvSpPr>
        <p:spPr>
          <a:xfrm>
            <a:off x="2167890" y="264160"/>
            <a:ext cx="4430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Shell基础及编程</a:t>
            </a:r>
          </a:p>
        </p:txBody>
      </p:sp>
      <p:pic>
        <p:nvPicPr>
          <p:cNvPr id="8" name="PA_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37" name="淘宝网chenying0907出品 2"/>
          <p:cNvSpPr/>
          <p:nvPr/>
        </p:nvSpPr>
        <p:spPr>
          <a:xfrm>
            <a:off x="835660" y="1307465"/>
            <a:ext cx="3674110" cy="915670"/>
          </a:xfrm>
          <a:prstGeom prst="horizontalScroll">
            <a:avLst/>
          </a:prstGeom>
          <a:gradFill flip="none" rotWithShape="1">
            <a:gsLst>
              <a:gs pos="0">
                <a:srgbClr val="C9CBC8"/>
              </a:gs>
              <a:gs pos="100000">
                <a:srgbClr val="FCFCFC"/>
              </a:gs>
            </a:gsLst>
            <a:lin ang="8100000" scaled="1"/>
            <a:tileRect/>
          </a:gradFill>
          <a:ln w="12700"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28750" y="2359025"/>
            <a:ext cx="63950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shell的主要功能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shell脚本及基本语法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条件语句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循环语句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"/>
            </a:pPr>
            <a:endParaRPr lang="zh-CN" altLang="en-US" sz="24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bldLvl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练习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4290695" cy="487680"/>
            <a:chOff x="493" y="2149"/>
            <a:chExt cx="6757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6757" cy="764"/>
              <a:chOff x="997338" y="3464644"/>
              <a:chExt cx="2550407" cy="385300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079" y="3484312"/>
                <a:ext cx="2204666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zh-CN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971550" y="1751965"/>
            <a:ext cx="1085596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 smtClean="0">
                <a:sym typeface="+mn-ea"/>
              </a:rPr>
              <a:t>1</a:t>
            </a:r>
            <a:r>
              <a:rPr lang="zh-CN" altLang="en-US" sz="2800" dirty="0" smtClean="0">
                <a:sym typeface="+mn-ea"/>
              </a:rPr>
              <a:t>）显示</a:t>
            </a:r>
            <a:r>
              <a:rPr lang="en-US" altLang="zh-CN" sz="2800" dirty="0" smtClean="0">
                <a:sym typeface="+mn-ea"/>
              </a:rPr>
              <a:t>100</a:t>
            </a:r>
            <a:r>
              <a:rPr lang="zh-CN" altLang="en-US" sz="2800" dirty="0" smtClean="0">
                <a:sym typeface="+mn-ea"/>
              </a:rPr>
              <a:t>以内奇数</a:t>
            </a:r>
          </a:p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）创建一个名为quickbackup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.sh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的shell脚本。该脚本接收作为命令行参数的备份文件名字。然后把该文件拷贝到用户的主目录下的备份目录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backup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中。</a:t>
            </a:r>
          </a:p>
          <a:p>
            <a:pPr marL="467995" lvl="0" indent="0" algn="l" fontAlgn="base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）创建一个名为judge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file.sh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shell</a:t>
            </a:r>
            <a:r>
              <a:rPr lang="zh-CN" alt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脚本。该脚本用于判断文件类型（普通文本文件、目录文件、块设备文件、字符设备文件或其他文件）</a:t>
            </a:r>
            <a:endParaRPr lang="en-US" altLang="zh-CN" sz="28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12700" y="5017135"/>
            <a:ext cx="311150" cy="181864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34935" y="4989195"/>
            <a:ext cx="311150" cy="184658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74660" y="5014595"/>
            <a:ext cx="386715" cy="180213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45909" y="6835742"/>
            <a:ext cx="4158791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80425" y="5099050"/>
            <a:ext cx="386715" cy="171831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93810" y="5162550"/>
            <a:ext cx="386715" cy="165481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99575" y="5198110"/>
            <a:ext cx="386715" cy="1618615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25660" y="5234305"/>
            <a:ext cx="386715" cy="158242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47935" y="5334000"/>
            <a:ext cx="386715" cy="148336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81335" y="5371465"/>
            <a:ext cx="386715" cy="1421765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04905" y="5339080"/>
            <a:ext cx="376555" cy="1483995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23785" y="683574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23784" y="5017384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23783" y="6102022"/>
            <a:ext cx="7411039" cy="0"/>
          </a:xfrm>
          <a:prstGeom prst="line">
            <a:avLst/>
          </a:prstGeom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462915" y="5130165"/>
            <a:ext cx="7132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Shell基础及编程</a:t>
            </a:r>
          </a:p>
        </p:txBody>
      </p:sp>
      <p:sp>
        <p:nvSpPr>
          <p:cNvPr id="23" name="PA_淘宝网chenying0907出品 22"/>
          <p:cNvSpPr txBox="1"/>
          <p:nvPr>
            <p:custDataLst>
              <p:tags r:id="rId16"/>
            </p:custDataLst>
          </p:nvPr>
        </p:nvSpPr>
        <p:spPr>
          <a:xfrm>
            <a:off x="705485" y="1179830"/>
            <a:ext cx="4653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应用基础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324065" y="6176447"/>
            <a:ext cx="34009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四川信息职业技术学院</a:t>
            </a:r>
          </a:p>
        </p:txBody>
      </p:sp>
      <p:sp>
        <p:nvSpPr>
          <p:cNvPr id="3" name="PA_淘宝网chenying0907出品 22"/>
          <p:cNvSpPr txBox="1"/>
          <p:nvPr>
            <p:custDataLst>
              <p:tags r:id="rId18"/>
            </p:custDataLst>
          </p:nvPr>
        </p:nvSpPr>
        <p:spPr>
          <a:xfrm>
            <a:off x="3496785" y="6238049"/>
            <a:ext cx="2432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主讲人：李力</a:t>
            </a:r>
          </a:p>
        </p:txBody>
      </p:sp>
      <p:sp>
        <p:nvSpPr>
          <p:cNvPr id="1048819" name="文本框 6"/>
          <p:cNvSpPr txBox="1"/>
          <p:nvPr/>
        </p:nvSpPr>
        <p:spPr>
          <a:xfrm>
            <a:off x="2517694" y="2921672"/>
            <a:ext cx="615096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</a:rPr>
              <a:t>谢谢！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4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9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5" grpId="0" bldLvl="0" animBg="1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/>
      <p:bldP spid="23" grpId="0"/>
      <p:bldP spid="26" grpId="0"/>
      <p:bldP spid="26" grpId="1"/>
      <p:bldP spid="3" grpId="0"/>
      <p:bldP spid="10488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2763520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shell的主要功能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定制用户的环境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2</a:t>
              </a:r>
              <a:r>
                <a:rPr lang="zh-CN" altLang="en-US" sz="2400" b="1"/>
                <a:t>）</a:t>
              </a:r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305415" cy="415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sz="24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全局设置文件：</a:t>
            </a:r>
            <a:endParaRPr lang="zh-CN" sz="2400" b="1" dirty="0" smtClean="0">
              <a:solidFill>
                <a:srgbClr val="000000"/>
              </a:solidFill>
              <a:effectLst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宋体" panose="02010600030101010101" pitchFamily="2" charset="-122"/>
              <a:buAutoNum type="circleNumDbPlain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/etc/profile：为个系统的每个用户设置环境变量，当用户第一次登录，该文件被执行，并从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/etc/profile.d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目录中的配置文件中搜索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设置。</a:t>
            </a:r>
            <a:endParaRPr lang="zh-CN" altLang="en-US" sz="2400" dirty="0" smtClean="0">
              <a:effectLst/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+mj-ea"/>
              <a:buAutoNum type="circleNumDbPlain" startAt="2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/etc/bashrc：每个运行</a:t>
            </a:r>
            <a:r>
              <a:rPr lang="en-US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bash shell</a:t>
            </a:r>
            <a:r>
              <a:rPr lang="zh-CN" alt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的用户都要执行次文件，其中放的是函数和别名。</a:t>
            </a: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u"/>
            </a:pPr>
            <a:r>
              <a:rPr lang="zh-CN" sz="24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用户设置文件：</a:t>
            </a:r>
            <a:endParaRPr lang="zh-CN" altLang="en-US" b="1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Font typeface="宋体" panose="02010600030101010101" pitchFamily="2" charset="-122"/>
              <a:buAutoNum type="circleNumDbPlain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~/.bash_profile：每个用户都可以使用该文件导入自己的使用信息，该文件只执行一次。</a:t>
            </a:r>
          </a:p>
          <a:p>
            <a:pPr marL="457200" indent="-457200" algn="just" fontAlgn="base">
              <a:lnSpc>
                <a:spcPct val="100000"/>
              </a:lnSpc>
              <a:spcBef>
                <a:spcPct val="20000"/>
              </a:spcBef>
              <a:buClrTx/>
              <a:buSzTx/>
              <a:buFont typeface="宋体" panose="02010600030101010101" pitchFamily="2" charset="-122"/>
              <a:buAutoNum type="circleNumDbPlain"/>
            </a:pPr>
            <a:r>
              <a:rPr lang="zh-CN" altLang="zh-CN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~/.bashrc：包含专属于当前用户的bash信息，当登录时以及打开新的shell时，该文件被读取。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淘宝网chenying0907出品 9"/>
          <p:cNvSpPr/>
          <p:nvPr>
            <p:custDataLst>
              <p:tags r:id="rId1"/>
            </p:custDataLst>
          </p:nvPr>
        </p:nvSpPr>
        <p:spPr>
          <a:xfrm>
            <a:off x="61605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6424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PA_淘宝网chenying0907出品 10"/>
          <p:cNvSpPr txBox="1"/>
          <p:nvPr>
            <p:custDataLst>
              <p:tags r:id="rId2"/>
            </p:custDataLst>
          </p:nvPr>
        </p:nvSpPr>
        <p:spPr>
          <a:xfrm>
            <a:off x="1813560" y="3007995"/>
            <a:ext cx="499618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shell脚本及基本语法</a:t>
            </a:r>
          </a:p>
        </p:txBody>
      </p:sp>
      <p:sp>
        <p:nvSpPr>
          <p:cNvPr id="12" name="PA_淘宝网chenying0907出品 11"/>
          <p:cNvSpPr/>
          <p:nvPr>
            <p:custDataLst>
              <p:tags r:id="rId3"/>
            </p:custDataLst>
          </p:nvPr>
        </p:nvSpPr>
        <p:spPr>
          <a:xfrm>
            <a:off x="6944236" y="-22225"/>
            <a:ext cx="5291579" cy="68580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5"/>
            </p:custDataLst>
          </p:nvPr>
        </p:nvCxnSpPr>
        <p:spPr>
          <a:xfrm flipH="1">
            <a:off x="10120546" y="559626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淘宝网chenying0907出品 12"/>
          <p:cNvSpPr/>
          <p:nvPr>
            <p:custDataLst>
              <p:tags r:id="rId6"/>
            </p:custDataLst>
          </p:nvPr>
        </p:nvSpPr>
        <p:spPr>
          <a:xfrm>
            <a:off x="7734661" y="2465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淘宝网chenying0907出品 20"/>
          <p:cNvSpPr txBox="1"/>
          <p:nvPr>
            <p:custDataLst>
              <p:tags r:id="rId7"/>
            </p:custDataLst>
          </p:nvPr>
        </p:nvSpPr>
        <p:spPr>
          <a:xfrm>
            <a:off x="8176260" y="2289175"/>
            <a:ext cx="250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  <p:cxnSp>
        <p:nvCxnSpPr>
          <p:cNvPr id="23" name="PA_直接连接符 22"/>
          <p:cNvCxnSpPr/>
          <p:nvPr>
            <p:custDataLst>
              <p:tags r:id="rId8"/>
            </p:custDataLst>
          </p:nvPr>
        </p:nvCxnSpPr>
        <p:spPr>
          <a:xfrm>
            <a:off x="7777231" y="2573837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_淘宝网chenying0907出品 24"/>
          <p:cNvSpPr/>
          <p:nvPr>
            <p:custDataLst>
              <p:tags r:id="rId9"/>
            </p:custDataLst>
          </p:nvPr>
        </p:nvSpPr>
        <p:spPr>
          <a:xfrm>
            <a:off x="7736840" y="3294380"/>
            <a:ext cx="93345" cy="9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淘宝网chenying0907出品 25"/>
          <p:cNvSpPr txBox="1"/>
          <p:nvPr>
            <p:custDataLst>
              <p:tags r:id="rId10"/>
            </p:custDataLst>
          </p:nvPr>
        </p:nvSpPr>
        <p:spPr>
          <a:xfrm>
            <a:off x="8176260" y="3110865"/>
            <a:ext cx="3729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的创建和执行</a:t>
            </a:r>
          </a:p>
        </p:txBody>
      </p:sp>
      <p:cxnSp>
        <p:nvCxnSpPr>
          <p:cNvPr id="27" name="PA_直接连接符 26"/>
          <p:cNvCxnSpPr/>
          <p:nvPr>
            <p:custDataLst>
              <p:tags r:id="rId11"/>
            </p:custDataLst>
          </p:nvPr>
        </p:nvCxnSpPr>
        <p:spPr>
          <a:xfrm>
            <a:off x="7777231" y="3367090"/>
            <a:ext cx="0" cy="7200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A_淘宝网chenying0907出品 27"/>
          <p:cNvSpPr/>
          <p:nvPr>
            <p:custDataLst>
              <p:tags r:id="rId12"/>
            </p:custDataLst>
          </p:nvPr>
        </p:nvSpPr>
        <p:spPr>
          <a:xfrm>
            <a:off x="7734661" y="401940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淘宝网chenying0907出品 29"/>
          <p:cNvSpPr txBox="1"/>
          <p:nvPr>
            <p:custDataLst>
              <p:tags r:id="rId13"/>
            </p:custDataLst>
          </p:nvPr>
        </p:nvSpPr>
        <p:spPr>
          <a:xfrm>
            <a:off x="8176260" y="3803650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Shell基本语法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blinds dir="vert"/>
      </p:transition>
    </mc:Choice>
    <mc:Fallback xmlns="">
      <p:transition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49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9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49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49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49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49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49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animBg="1"/>
      <p:bldP spid="13" grpId="1" bldLvl="0" animBg="1"/>
      <p:bldP spid="21" grpId="0"/>
      <p:bldP spid="21" grpId="1"/>
      <p:bldP spid="25" grpId="0" bldLvl="0" animBg="1"/>
      <p:bldP spid="26" grpId="0"/>
      <p:bldP spid="28" grpId="0" bldLvl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2"/>
          <p:cNvSpPr/>
          <p:nvPr/>
        </p:nvSpPr>
        <p:spPr>
          <a:xfrm>
            <a:off x="2159635" y="83185"/>
            <a:ext cx="3000375" cy="36957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sz="2400" b="1" dirty="0">
                <a:solidFill>
                  <a:prstClr val="white"/>
                </a:solidFill>
                <a:ea typeface="微软雅黑" panose="020B0503020204020204" pitchFamily="34" charset="-122"/>
                <a:cs typeface="Arial Unicode MS" panose="020B0604020202020204" pitchFamily="34" charset="-122"/>
              </a:rPr>
              <a:t>shell脚本及基本语法</a:t>
            </a:r>
          </a:p>
        </p:txBody>
      </p:sp>
      <p:sp>
        <p:nvSpPr>
          <p:cNvPr id="10" name="PA_淘宝网chenying0907出品 9"/>
          <p:cNvSpPr/>
          <p:nvPr userDrawn="1">
            <p:custDataLst>
              <p:tags r:id="rId1"/>
            </p:custDataLst>
          </p:nvPr>
        </p:nvSpPr>
        <p:spPr>
          <a:xfrm>
            <a:off x="1169670" y="273050"/>
            <a:ext cx="875030" cy="875665"/>
          </a:xfrm>
          <a:prstGeom prst="ellipse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79095" y="1355089"/>
            <a:ext cx="5560060" cy="487681"/>
            <a:chOff x="493" y="2149"/>
            <a:chExt cx="8756" cy="768"/>
          </a:xfrm>
        </p:grpSpPr>
        <p:grpSp>
          <p:nvGrpSpPr>
            <p:cNvPr id="49" name="淘宝网chenying0907出品 48"/>
            <p:cNvGrpSpPr/>
            <p:nvPr/>
          </p:nvGrpSpPr>
          <p:grpSpPr>
            <a:xfrm>
              <a:off x="493" y="2153"/>
              <a:ext cx="8756" cy="764"/>
              <a:chOff x="997338" y="3464644"/>
              <a:chExt cx="3304923" cy="385301"/>
            </a:xfrm>
          </p:grpSpPr>
          <p:sp>
            <p:nvSpPr>
              <p:cNvPr id="50" name="淘宝网chenying0907出品 49"/>
              <p:cNvSpPr/>
              <p:nvPr/>
            </p:nvSpPr>
            <p:spPr>
              <a:xfrm>
                <a:off x="997338" y="3464644"/>
                <a:ext cx="346448" cy="346448"/>
              </a:xfrm>
              <a:prstGeom prst="ellipse">
                <a:avLst/>
              </a:prstGeom>
              <a:gradFill flip="none" rotWithShape="1">
                <a:gsLst>
                  <a:gs pos="0">
                    <a:srgbClr val="C9CBC8"/>
                  </a:gs>
                  <a:gs pos="100000">
                    <a:srgbClr val="FCFCFC"/>
                  </a:gs>
                </a:gsLst>
                <a:lin ang="8100000" scaled="1"/>
                <a:tileRect/>
              </a:gradFill>
              <a:ln w="12700">
                <a:gradFill flip="none" rotWithShape="1">
                  <a:gsLst>
                    <a:gs pos="0">
                      <a:srgbClr val="FCFDFD"/>
                    </a:gs>
                    <a:gs pos="100000">
                      <a:srgbClr val="CFD4D0"/>
                    </a:gs>
                  </a:gsLst>
                  <a:lin ang="8100000" scaled="1"/>
                  <a:tileRect/>
                </a:gradFill>
              </a:ln>
              <a:effectLst>
                <a:outerShdw blurRad="342900" dist="1524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淘宝网chenying0907出品 76"/>
              <p:cNvSpPr txBox="1"/>
              <p:nvPr/>
            </p:nvSpPr>
            <p:spPr>
              <a:xfrm>
                <a:off x="1343237" y="3484313"/>
                <a:ext cx="2959024" cy="36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" y="2149"/>
              <a:ext cx="85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/>
            </a:p>
          </p:txBody>
        </p:sp>
      </p:grpSp>
      <p:sp>
        <p:nvSpPr>
          <p:cNvPr id="5" name="淘宝网chenying0907出品 77"/>
          <p:cNvSpPr txBox="1"/>
          <p:nvPr/>
        </p:nvSpPr>
        <p:spPr>
          <a:xfrm>
            <a:off x="680085" y="1928495"/>
            <a:ext cx="108997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shell可以使</a:t>
            </a:r>
            <a:r>
              <a:rPr lang="zh-CN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大量的任务自动化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，特别擅长系统管理任务。</a:t>
            </a: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脚本文件：</a:t>
            </a:r>
            <a:r>
              <a:rPr lang="zh-CN" sz="28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将常用的Linux命令存储在一个文件中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，Shell可以读取并执行其中的命令。</a:t>
            </a:r>
          </a:p>
          <a:p>
            <a:pPr marL="457200" indent="-457200" algn="just" fontAlgn="base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s</a:t>
            </a:r>
            <a:r>
              <a:rPr lang="zh-CN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hell脚本允许输入/输出、操纵变量、强有力的控制流及编程的迭代构造。</a:t>
            </a:r>
          </a:p>
        </p:txBody>
      </p:sp>
      <p:sp>
        <p:nvSpPr>
          <p:cNvPr id="47" name="淘宝网chenying0907出品 3"/>
          <p:cNvSpPr txBox="1"/>
          <p:nvPr/>
        </p:nvSpPr>
        <p:spPr>
          <a:xfrm>
            <a:off x="2160270" y="561340"/>
            <a:ext cx="3303270" cy="4603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path path="circle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  <p:bldP spid="4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1_Office 主题">
  <a:themeElements>
    <a:clrScheme name="自定义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70C0"/>
      </a:accent1>
      <a:accent2>
        <a:srgbClr val="00B0F0"/>
      </a:accent2>
      <a:accent3>
        <a:srgbClr val="297FD5"/>
      </a:accent3>
      <a:accent4>
        <a:srgbClr val="00B050"/>
      </a:accent4>
      <a:accent5>
        <a:srgbClr val="92D050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2920</Words>
  <Application>Microsoft Office PowerPoint</Application>
  <PresentationFormat>自定义</PresentationFormat>
  <Paragraphs>753</Paragraphs>
  <Slides>63</Slides>
  <Notes>62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subject>CHENYING0907</dc:subject>
  <dc:creator>CHENYING0907</dc:creator>
  <cp:keywords>CHENYING0907</cp:keywords>
  <dc:description>CHENYING0907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_x000d_
</dc:description>
  <cp:lastModifiedBy>chr</cp:lastModifiedBy>
  <cp:revision>161</cp:revision>
  <dcterms:created xsi:type="dcterms:W3CDTF">2015-10-15T01:42:00Z</dcterms:created>
  <dcterms:modified xsi:type="dcterms:W3CDTF">2020-06-22T11:41:14Z</dcterms:modified>
  <cp:category>CHENYING0907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