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7" r:id="rId3"/>
    <p:sldId id="294" r:id="rId5"/>
    <p:sldId id="802" r:id="rId6"/>
    <p:sldId id="773" r:id="rId7"/>
    <p:sldId id="731" r:id="rId8"/>
    <p:sldId id="772" r:id="rId9"/>
    <p:sldId id="776" r:id="rId10"/>
    <p:sldId id="775" r:id="rId11"/>
    <p:sldId id="777" r:id="rId12"/>
    <p:sldId id="778" r:id="rId13"/>
    <p:sldId id="779" r:id="rId14"/>
    <p:sldId id="803" r:id="rId15"/>
    <p:sldId id="780" r:id="rId16"/>
    <p:sldId id="781" r:id="rId17"/>
    <p:sldId id="804" r:id="rId18"/>
    <p:sldId id="782" r:id="rId19"/>
    <p:sldId id="783" r:id="rId20"/>
    <p:sldId id="784" r:id="rId21"/>
    <p:sldId id="786" r:id="rId22"/>
    <p:sldId id="787" r:id="rId23"/>
    <p:sldId id="788" r:id="rId24"/>
    <p:sldId id="790" r:id="rId25"/>
    <p:sldId id="785" r:id="rId26"/>
    <p:sldId id="792" r:id="rId27"/>
    <p:sldId id="805" r:id="rId28"/>
    <p:sldId id="794" r:id="rId29"/>
    <p:sldId id="793" r:id="rId30"/>
    <p:sldId id="796" r:id="rId31"/>
    <p:sldId id="797" r:id="rId32"/>
    <p:sldId id="837" r:id="rId33"/>
    <p:sldId id="798" r:id="rId34"/>
    <p:sldId id="799" r:id="rId35"/>
    <p:sldId id="843" r:id="rId36"/>
    <p:sldId id="800" r:id="rId37"/>
    <p:sldId id="835" r:id="rId38"/>
    <p:sldId id="36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903"/>
    <a:srgbClr val="0E58C4"/>
    <a:srgbClr val="CBD5E8"/>
    <a:srgbClr val="E7EBF4"/>
    <a:srgbClr val="C0C0C0"/>
    <a:srgbClr val="0070C0"/>
    <a:srgbClr val="A3A6AC"/>
    <a:srgbClr val="D4D4D4"/>
    <a:srgbClr val="D3D3D3"/>
    <a:srgbClr val="8D6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1278" y="594"/>
      </p:cViewPr>
      <p:guideLst>
        <p:guide orient="horz" pos="1816"/>
        <p:guide pos="3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D234-1A59-463F-8B12-F9DAA98A29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用户名：唯一，由字母、数字和符号组成。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口令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用户ID（uid）：每个用户拥有的唯一的识别号码。超级用户为0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组群id（gid）：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用户主目录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全称：用户帐户的附加信息，可以为空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登录Shell：默认使用Bash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任何用户对passwd文件都有读的权限，虽然密码已经经过加密，但还是不能避免有人会获取加密后的密码。为了安全，Linux系统对密码提供了更多一层的保护，即把加密后的密码重定向到另一个文件/etc/shadow。密码如果经过shadow保护，在/etc/passwd文件中，每一记录行的密码字段会变成“x”，并且在/etc目录下存在文件shadow。只有超级用户能够读取shadow的内容。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admin: $1$IPDvUPrnt : 13072 : 0 : 99999 : 7 : : 13108 :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1、账号名称：这个跟 passwd 需要对应！也就是跟 passwd 相同的意思啦！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2、密码：这个是经过编码过的密码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3、上次更动密码的日期：计算 Linux 日期的时间是以 1970 年 1 月 1 日作为 1 ，而 1971 年 1 月 1 日则为 366 ，所以这个日期是累加的， 2002 年 1 月 1 日就是 11689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4、密码不可被更动的天数：第四个字段记录了这个账号的密码需要经过几天才可以被变更！如果是 0 的话，表示密码随时可以更动。这的限制是为了怕密码被某些人一改再改而设计的，如果设定为 20 天的话，那么当你设定了密码之后， 20 天之内都无法改变这个密码。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、密码需要重新变更的天数：由于害怕密码被某些『有心人士』窃取而危害到整个系统的安全，所以有了这个字段的设计。你必须要在这个时间之内重新设定你的密码，否则这个账号将会暂时失效。而如果像上面的 99999 的话，那就表示密码不需要重新输入！不过，如果是为了安全性，最好可以设定一段时间之后，严格要求使用者变更密码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6、密码需要变更期限前的警告期限：当账号的密码失效期限快要到的时候，系统会依据这个字段的设定，发出『警告』言论给这个账号，提醒他『再过 n 天你的密码就要失效了，请尽快重新设定你的密码！』，如上面的例子，则是密码到期之前的 7 天之内，系统会警告该用户。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7、账号失效期限：如果用户过了警告期限没有重新输入密码，使得密码失效了，而该用户在这个字段限定的时间内又没有跟 root 反应，让账号重新启用，那么这个账号将暂时的失效！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8、账号取消日期：这个日期跟第三个字段一样，都是使用 1970 年以来的日期设定。这个字段表示：这个账号在此字段规定的日期之后，将无法再使用。这个字段会被使用通常应该是在『收费服务』的系统中，你可以规定一个日期让该账号不能再使用！ </a:t>
            </a:r>
            <a:b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9、保留：最后一个字段是保留的，看以后有没有新功能加入。 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不同Linux系统对用户组的规定有所不同，如Linux下的用户属于和他同名的用户组，这个用户组在创建用户时同时创建。</a:t>
            </a:r>
            <a:endParaRPr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用户组（group）就是具有相同特征的用户（user）的集合体</a:t>
            </a:r>
            <a:r>
              <a:rPr 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有时我们要让多个用户具有相同的权限，比如查看、修改某一文件或执行某个命令，这时我们需要用户组，我们把用户都定义到同一用户组，我们通过修改文件或目录的权限，让用户组具有一定的操作权限，这样用户组下的用户对该文件或目录都具有相同的权限，这是我们通过定义组和修改文件的权限来实现的；</a:t>
            </a:r>
            <a:endParaRPr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每个用户都有一个用户组，</a:t>
            </a:r>
            <a:r>
              <a:rPr 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通过组对用户进行集中式的管理</a:t>
            </a: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系统中的每一个用户都有一个ID，就像身份证号一样，它是区分用户的唯一标志</a:t>
            </a:r>
            <a:endParaRPr lang="zh-CN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GB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使用</a:t>
            </a:r>
            <a:r>
              <a:rPr lang="en-GB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su命令改变身份</a:t>
            </a:r>
            <a:endParaRPr lang="en-GB" altLang="en-US" dirty="0" err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14350" indent="-51435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命令：</a:t>
            </a:r>
            <a:r>
              <a:rPr lang="en-US" altLang="zh-CN" dirty="0" smtClean="0">
                <a:sym typeface="+mn-ea"/>
              </a:rPr>
              <a:t>su </a:t>
            </a:r>
            <a:r>
              <a:rPr lang="zh-CN" altLang="en-US" dirty="0" smtClean="0">
                <a:sym typeface="+mn-ea"/>
              </a:rPr>
              <a:t>用户名</a:t>
            </a:r>
            <a:endParaRPr lang="zh-CN" altLang="en-US" dirty="0" smtClean="0"/>
          </a:p>
          <a:p>
            <a:pPr marL="514350" indent="-51435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从普通用户切换到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root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用户，可以省略用户名，但必须输入密码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14350" indent="-51435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从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root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用户切换到普通用户，可以不用密码，或用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exit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主目录下保存着用户文件，包括设置程序、配置文件、文档数据、缓存文件、电子邮件等。</a:t>
            </a:r>
            <a:endParaRPr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06"/>
          <p:cNvGrpSpPr>
            <a:grpSpLocks noChangeAspect="1"/>
          </p:cNvGrpSpPr>
          <p:nvPr userDrawn="1"/>
        </p:nvGrpSpPr>
        <p:grpSpPr bwMode="auto">
          <a:xfrm>
            <a:off x="0" y="-275"/>
            <a:ext cx="12192000" cy="4930268"/>
            <a:chOff x="1602" y="283"/>
            <a:chExt cx="5028" cy="2711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17" name="Freeform 107"/>
            <p:cNvSpPr/>
            <p:nvPr/>
          </p:nvSpPr>
          <p:spPr bwMode="auto">
            <a:xfrm>
              <a:off x="1602" y="426"/>
              <a:ext cx="5028" cy="2568"/>
            </a:xfrm>
            <a:custGeom>
              <a:avLst/>
              <a:gdLst/>
              <a:ahLst/>
              <a:cxnLst>
                <a:cxn ang="0">
                  <a:pos x="2129" y="670"/>
                </a:cxn>
                <a:cxn ang="0">
                  <a:pos x="2129" y="640"/>
                </a:cxn>
                <a:cxn ang="0">
                  <a:pos x="0" y="0"/>
                </a:cxn>
                <a:cxn ang="0">
                  <a:pos x="0" y="688"/>
                </a:cxn>
                <a:cxn ang="0">
                  <a:pos x="1053" y="1054"/>
                </a:cxn>
                <a:cxn ang="0">
                  <a:pos x="2129" y="670"/>
                </a:cxn>
              </a:cxnLst>
              <a:rect l="0" t="0" r="r" b="b"/>
              <a:pathLst>
                <a:path w="2129" h="1054">
                  <a:moveTo>
                    <a:pt x="2129" y="670"/>
                  </a:moveTo>
                  <a:cubicBezTo>
                    <a:pt x="2129" y="640"/>
                    <a:pt x="2129" y="640"/>
                    <a:pt x="2129" y="640"/>
                  </a:cubicBezTo>
                  <a:cubicBezTo>
                    <a:pt x="1070" y="830"/>
                    <a:pt x="360" y="617"/>
                    <a:pt x="0" y="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310" y="932"/>
                    <a:pt x="661" y="1054"/>
                    <a:pt x="1053" y="1054"/>
                  </a:cubicBezTo>
                  <a:cubicBezTo>
                    <a:pt x="1454" y="1054"/>
                    <a:pt x="1813" y="926"/>
                    <a:pt x="2129" y="6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08"/>
            <p:cNvSpPr/>
            <p:nvPr/>
          </p:nvSpPr>
          <p:spPr bwMode="auto">
            <a:xfrm>
              <a:off x="1602" y="283"/>
              <a:ext cx="5028" cy="2200"/>
            </a:xfrm>
            <a:custGeom>
              <a:avLst/>
              <a:gdLst/>
              <a:ahLst/>
              <a:cxnLst>
                <a:cxn ang="0">
                  <a:pos x="2129" y="697"/>
                </a:cxn>
                <a:cxn ang="0">
                  <a:pos x="2129" y="623"/>
                </a:cxn>
                <a:cxn ang="0">
                  <a:pos x="1181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2129" y="697"/>
                </a:cxn>
              </a:cxnLst>
              <a:rect l="0" t="0" r="r" b="b"/>
              <a:pathLst>
                <a:path w="2129" h="887">
                  <a:moveTo>
                    <a:pt x="2129" y="697"/>
                  </a:moveTo>
                  <a:cubicBezTo>
                    <a:pt x="2129" y="623"/>
                    <a:pt x="2129" y="623"/>
                    <a:pt x="2129" y="623"/>
                  </a:cubicBezTo>
                  <a:cubicBezTo>
                    <a:pt x="1448" y="642"/>
                    <a:pt x="1132" y="434"/>
                    <a:pt x="1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0" y="674"/>
                    <a:pt x="1070" y="887"/>
                    <a:pt x="2129" y="6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9"/>
            <p:cNvSpPr/>
            <p:nvPr/>
          </p:nvSpPr>
          <p:spPr bwMode="auto">
            <a:xfrm>
              <a:off x="4255" y="283"/>
              <a:ext cx="2375" cy="1650"/>
            </a:xfrm>
            <a:custGeom>
              <a:avLst/>
              <a:gdLst/>
              <a:ahLst/>
              <a:cxnLst>
                <a:cxn ang="0">
                  <a:pos x="997" y="623"/>
                </a:cxn>
                <a:cxn ang="0">
                  <a:pos x="997" y="0"/>
                </a:cxn>
                <a:cxn ang="0">
                  <a:pos x="49" y="0"/>
                </a:cxn>
                <a:cxn ang="0">
                  <a:pos x="997" y="623"/>
                </a:cxn>
              </a:cxnLst>
              <a:rect l="0" t="0" r="r" b="b"/>
              <a:pathLst>
                <a:path w="997" h="642">
                  <a:moveTo>
                    <a:pt x="997" y="623"/>
                  </a:moveTo>
                  <a:cubicBezTo>
                    <a:pt x="997" y="0"/>
                    <a:pt x="997" y="0"/>
                    <a:pt x="99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34"/>
                    <a:pt x="316" y="642"/>
                    <a:pt x="997" y="6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26"/>
          <p:cNvSpPr/>
          <p:nvPr userDrawn="1"/>
        </p:nvSpPr>
        <p:spPr bwMode="auto">
          <a:xfrm>
            <a:off x="0" y="3968740"/>
            <a:ext cx="12192000" cy="2889261"/>
          </a:xfrm>
          <a:custGeom>
            <a:avLst/>
            <a:gdLst/>
            <a:ahLst/>
            <a:cxnLst>
              <a:cxn ang="0">
                <a:pos x="2861" y="904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904"/>
              </a:cxn>
              <a:cxn ang="0">
                <a:pos x="2861" y="904"/>
              </a:cxn>
            </a:cxnLst>
            <a:rect l="0" t="0" r="r" b="b"/>
            <a:pathLst>
              <a:path w="2861" h="904">
                <a:moveTo>
                  <a:pt x="2861" y="904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904"/>
                  <a:pt x="0" y="904"/>
                  <a:pt x="0" y="904"/>
                </a:cubicBezTo>
                <a:cubicBezTo>
                  <a:pt x="2861" y="904"/>
                  <a:pt x="2861" y="904"/>
                  <a:pt x="2861" y="9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27"/>
          <p:cNvSpPr/>
          <p:nvPr/>
        </p:nvSpPr>
        <p:spPr bwMode="auto">
          <a:xfrm>
            <a:off x="0" y="3148980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28"/>
          <p:cNvSpPr/>
          <p:nvPr/>
        </p:nvSpPr>
        <p:spPr bwMode="auto">
          <a:xfrm>
            <a:off x="0" y="3840896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solidFill>
            <a:srgbClr val="97BD4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  <a:endParaRPr lang="en-US" altLang="zh-CN" sz="16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6545" y="-4445"/>
            <a:ext cx="173355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69" y="692254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第五章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 userDrawn="1"/>
        </p:nvSpPr>
        <p:spPr>
          <a:xfrm rot="5400000">
            <a:off x="1226035" y="502221"/>
            <a:ext cx="741272" cy="1079839"/>
          </a:xfrm>
          <a:prstGeom prst="homePlat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56752" y="0"/>
            <a:ext cx="1079839" cy="67150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0" y="6265681"/>
            <a:ext cx="11397485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18379" y="6265681"/>
            <a:ext cx="673622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TextBox 15"/>
          <p:cNvSpPr txBox="1"/>
          <p:nvPr userDrawn="1"/>
        </p:nvSpPr>
        <p:spPr>
          <a:xfrm>
            <a:off x="11646102" y="6312404"/>
            <a:ext cx="425005" cy="33855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>
                <a:solidFill>
                  <a:prstClr val="white"/>
                </a:solidFill>
              </a:rPr>
            </a:fld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9" Type="http://schemas.openxmlformats.org/officeDocument/2006/relationships/image" Target="../media/image2.png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1" Type="http://schemas.openxmlformats.org/officeDocument/2006/relationships/notesSlide" Target="../notesSlides/notesSlide15.xml"/><Relationship Id="rId20" Type="http://schemas.openxmlformats.org/officeDocument/2006/relationships/slideLayout" Target="../slideLayouts/slideLayout11.xml"/><Relationship Id="rId2" Type="http://schemas.openxmlformats.org/officeDocument/2006/relationships/tags" Target="../tags/tag68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7" Type="http://schemas.openxmlformats.org/officeDocument/2006/relationships/notesSlide" Target="../notesSlides/notesSlide25.xml"/><Relationship Id="rId26" Type="http://schemas.openxmlformats.org/officeDocument/2006/relationships/slideLayout" Target="../slideLayouts/slideLayout11.xml"/><Relationship Id="rId25" Type="http://schemas.openxmlformats.org/officeDocument/2006/relationships/tags" Target="../tags/tag119.xml"/><Relationship Id="rId24" Type="http://schemas.openxmlformats.org/officeDocument/2006/relationships/tags" Target="../tags/tag118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0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tags" Target="../tags/tag12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2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tags" Target="../tags/tag12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26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2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28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422275" y="3109595"/>
            <a:ext cx="7132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用户和用户组管理</a:t>
            </a:r>
            <a:endParaRPr lang="zh-CN" altLang="en-US"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5928995" y="709930"/>
            <a:ext cx="4653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133690" y="435412"/>
            <a:ext cx="34009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四川信息职业技术学院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2"/>
          <p:cNvSpPr txBox="1"/>
          <p:nvPr>
            <p:custDataLst>
              <p:tags r:id="rId18"/>
            </p:custDataLst>
          </p:nvPr>
        </p:nvSpPr>
        <p:spPr>
          <a:xfrm>
            <a:off x="3484085" y="4587049"/>
            <a:ext cx="2432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4980" y="5080"/>
            <a:ext cx="155575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49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49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49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49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99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6" grpId="0"/>
      <p:bldP spid="26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228975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inux用户配置文件</a:t>
            </a: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用户基本信息文件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1</a:t>
              </a:r>
              <a:r>
                <a:rPr lang="zh-CN" altLang="en-US" sz="2400" b="1"/>
                <a:t>）</a:t>
              </a:r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33705" y="1668145"/>
            <a:ext cx="10928350" cy="404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文件：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/etc/passwd </a:t>
            </a:r>
            <a:endParaRPr sz="20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文件的访问权限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rw-r--r--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，即任何用户可以查看此文件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，但只有管理员才可以修改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每添加一个用户就会在该文件中添加一行记录，它记录了此用户的必要的基本信息。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：admin:x:1000:1000::/home/admin:/bin/bash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含义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用户名：密码：UID：GID：用户描述：用户主目录：用户登录Shell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默认情况下，系统不会将密码存放到此文件中，而是系统中的影子文件中：/etc/shadow。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228975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inux用户配置文件</a:t>
            </a: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用户密码等安全信息文件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41045" y="1668145"/>
            <a:ext cx="10669270" cy="460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文件：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/etc/shadow</a:t>
            </a:r>
            <a:endParaRPr sz="20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文件的访问权限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,即只有root用户才可以操作此文件。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每添加一个用户就会在该文件中添加一行记录，它记录了此用户的密码等信息。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：admin:$1DvUPrnt :17221:0:99999:7:::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含义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用户名:密码:上次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动密码的日期 :密码不可被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动的天数 :密码需要重新变更的天数 :密码需要变更期限前的警告期限 :账号失效期限 :账号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过期的期限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:保留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shadow文件中，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密码字段为“*”表示用户被禁止登录，为“！！”表示密码未设置，</a:t>
            </a: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密码字段前面有一个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“！”表示用户被锁定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 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14818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345690" y="3007995"/>
            <a:ext cx="432562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Linux用户组概述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00421" y="0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4"/>
            </p:custDataLst>
          </p:nvPr>
        </p:nvSpPr>
        <p:spPr>
          <a:xfrm>
            <a:off x="7707991" y="283985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5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6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176260" y="2663190"/>
            <a:ext cx="284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Linux用户组描述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761991" y="294785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722627" y="384742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176260" y="3660775"/>
            <a:ext cx="3328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Linux用户组配置文件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228975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组描述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用户组描述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836930" y="1972310"/>
            <a:ext cx="9617075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在Linux系统每一个用户都要属于一个或多组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，有了用户组，我们就可以将用户添加到组中去，这样就方便了管理员对用户的集中管理。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在Linux系统中组也分为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普通用户组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系统组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两大类。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当一个用户属于多个组时，这些组中只能有一个作为该用户的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主属组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，其它组就被称为此用户的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次属组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组配置文件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用户组配置文件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836930" y="1818640"/>
            <a:ext cx="9617075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系统组信息文件与用户信息文件类似，它包括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AutoNum type="circleNumDbPlain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组基本信息文件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（/etc/group）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/etc/group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grp1 : x : 500 : lonny , redhat 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含义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组名称:群组密码 :群组 ID :组里面的用户成员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indent="-4572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+mj-ea"/>
              <a:buAutoNum type="circleNumDbPlain" startAt="2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组密码信息文件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（/etc/gshadow）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/etc/gshadow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grp1:CZsU5Mq8LVJKo::lonny,redhat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含义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用户组名:用户组密码:用户组管理员的名称:成员列表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45298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650490" y="3007995"/>
            <a:ext cx="3853815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Linux用户管理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00421" y="0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4"/>
            </p:custDataLst>
          </p:nvPr>
        </p:nvSpPr>
        <p:spPr>
          <a:xfrm>
            <a:off x="7570831" y="145301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5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6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039100" y="1276350"/>
            <a:ext cx="284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624831" y="156101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585467" y="246058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039100" y="2273935"/>
            <a:ext cx="3328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删除用户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624831" y="254095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570831" y="342123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039100" y="321818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PA_直接连接符 26"/>
          <p:cNvCxnSpPr/>
          <p:nvPr>
            <p:custDataLst>
              <p:tags r:id="rId14"/>
            </p:custDataLst>
          </p:nvPr>
        </p:nvCxnSpPr>
        <p:spPr>
          <a:xfrm>
            <a:off x="7629276" y="350615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7"/>
          <p:cNvSpPr/>
          <p:nvPr>
            <p:custDataLst>
              <p:tags r:id="rId15"/>
            </p:custDataLst>
          </p:nvPr>
        </p:nvSpPr>
        <p:spPr>
          <a:xfrm>
            <a:off x="7575911" y="44321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PA_淘宝网chenying0907出品 29"/>
          <p:cNvSpPr txBox="1"/>
          <p:nvPr>
            <p:custDataLst>
              <p:tags r:id="rId16"/>
            </p:custDataLst>
          </p:nvPr>
        </p:nvSpPr>
        <p:spPr>
          <a:xfrm>
            <a:off x="8039100" y="425577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修改或删除用户密码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PA_直接连接符 26"/>
          <p:cNvCxnSpPr/>
          <p:nvPr>
            <p:custDataLst>
              <p:tags r:id="rId17"/>
            </p:custDataLst>
          </p:nvPr>
        </p:nvCxnSpPr>
        <p:spPr>
          <a:xfrm>
            <a:off x="7634356" y="453231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淘宝网chenying0907出品 27"/>
          <p:cNvSpPr/>
          <p:nvPr>
            <p:custDataLst>
              <p:tags r:id="rId18"/>
            </p:custDataLst>
          </p:nvPr>
        </p:nvSpPr>
        <p:spPr>
          <a:xfrm>
            <a:off x="7580991" y="545831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PA_淘宝网chenying0907出品 29"/>
          <p:cNvSpPr txBox="1"/>
          <p:nvPr>
            <p:custDataLst>
              <p:tags r:id="rId19"/>
            </p:custDataLst>
          </p:nvPr>
        </p:nvSpPr>
        <p:spPr>
          <a:xfrm>
            <a:off x="8044180" y="528193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图形界面用户管理工具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9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9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9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9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9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9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9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39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899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399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99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399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899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  <p:bldP spid="3" grpId="0" bldLvl="0" animBg="1"/>
      <p:bldP spid="4" grpId="0"/>
      <p:bldP spid="6" grpId="0" bldLvl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5" name="淘宝网chenying0907出品 77"/>
          <p:cNvSpPr txBox="1"/>
          <p:nvPr/>
        </p:nvSpPr>
        <p:spPr>
          <a:xfrm>
            <a:off x="1718310" y="1784985"/>
            <a:ext cx="6828155" cy="350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用户的管理，包括：</a:t>
            </a:r>
            <a:endParaRPr lang="zh-CN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添加用户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删除用户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修改用户信息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修改或删除用户密码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图形界面用户管理工具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38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useradd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15465"/>
            <a:ext cx="812292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：useradd  [选项]   &lt;用户名&gt;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-u &lt;uid&gt; 　	账户的用户 ID</a:t>
            </a:r>
            <a:endParaRPr lang="en-GB" altLang="en-US" sz="20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 &lt;目录&gt; 	指定用户</a:t>
            </a:r>
            <a:r>
              <a:rPr lang="zh-CN" altLang="en-GB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的主</a:t>
            </a:r>
            <a:r>
              <a:rPr lang="en-GB" altLang="en-US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en-GB" altLang="en-US" sz="20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-c  &lt;备注&gt;	加上备注文字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 &lt;群组&gt; 　	账户主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组的名称或 ID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 &lt;群组&gt; 　	账户的附加组列表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 &lt;有效期限&gt;	账户的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过期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（年</a:t>
            </a: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日）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 &lt;shell&gt;　 　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所使用的shell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-m /-M　	建立(-m)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或不创建（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-M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主目录</a:t>
            </a:r>
            <a:endParaRPr lang="zh-CN" altLang="en-GB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 　		创建一个系统账户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useradd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2192655"/>
            <a:ext cx="865632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FontTx/>
              <a:buNone/>
            </a:pP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useradd  -d /home/test_d  -c "a testing user"  -u 1010 test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5" y="3138170"/>
            <a:ext cx="8037830" cy="581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usermod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15465"/>
            <a:ext cx="812292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ts val="27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usermod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&lt;用户名&gt;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ts val="27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-c：改变用户的描述信息。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-d：改变用户的主目录，如果加上-m则会将旧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目录移动到新的目中去 (-m应加在新目录之后) 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-e：设置用户帐户的过期时间（年</a:t>
            </a: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日）。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-g：改变用户的主属组。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-G：设置用户属于那些附属组。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-s：改变用户的默认shell。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-u：改变用户的UID。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-l：改变用户的登录用名。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-L：锁住密码，使密码不可用。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-U：为用户密码解锁。</a:t>
            </a:r>
            <a:endParaRPr lang="en-US" altLang="zh-CN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A_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淘宝网chenying0907出品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338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" name="PA_淘宝网chenying0907出品 1"/>
          <p:cNvGrpSpPr/>
          <p:nvPr>
            <p:custDataLst>
              <p:tags r:id="rId5"/>
            </p:custDataLst>
          </p:nvPr>
        </p:nvGrpSpPr>
        <p:grpSpPr>
          <a:xfrm>
            <a:off x="3674745" y="1697355"/>
            <a:ext cx="4825365" cy="688340"/>
            <a:chOff x="5463" y="3075"/>
            <a:chExt cx="8134" cy="1084"/>
          </a:xfrm>
        </p:grpSpPr>
        <p:sp>
          <p:nvSpPr>
            <p:cNvPr id="9" name="PA_圆角淘宝网chenying0907出品 8"/>
            <p:cNvSpPr/>
            <p:nvPr>
              <p:custDataLst>
                <p:tags r:id="rId6"/>
              </p:custDataLst>
            </p:nvPr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Linux用户概述</a:t>
              </a:r>
              <a:endPara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PA_淘宝网chenying0907出品 9"/>
            <p:cNvSpPr/>
            <p:nvPr>
              <p:custDataLst>
                <p:tags r:id="rId7"/>
              </p:custDataLst>
            </p:nvPr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PA_淘宝网chenying0907出品 2"/>
          <p:cNvGrpSpPr/>
          <p:nvPr>
            <p:custDataLst>
              <p:tags r:id="rId8"/>
            </p:custDataLst>
          </p:nvPr>
        </p:nvGrpSpPr>
        <p:grpSpPr>
          <a:xfrm>
            <a:off x="3674745" y="2538730"/>
            <a:ext cx="4824730" cy="688340"/>
            <a:chOff x="5463" y="4740"/>
            <a:chExt cx="8134" cy="1084"/>
          </a:xfrm>
        </p:grpSpPr>
        <p:sp>
          <p:nvSpPr>
            <p:cNvPr id="17" name="PA_圆角淘宝网chenying0907出品 16"/>
            <p:cNvSpPr/>
            <p:nvPr>
              <p:custDataLst>
                <p:tags r:id="rId9"/>
              </p:custDataLst>
            </p:nvPr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Linux用户组概述</a:t>
              </a:r>
              <a:endPara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_淘宝网chenying0907出品 17"/>
            <p:cNvSpPr/>
            <p:nvPr>
              <p:custDataLst>
                <p:tags r:id="rId10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2</a:t>
              </a:r>
              <a:endParaRPr lang="zh-CN" altLang="en-US" sz="2800" b="1" dirty="0">
                <a:solidFill>
                  <a:srgbClr val="006EC0"/>
                </a:solidFill>
              </a:endParaRPr>
            </a:p>
          </p:txBody>
        </p:sp>
      </p:grpSp>
      <p:grpSp>
        <p:nvGrpSpPr>
          <p:cNvPr id="4" name="PA_淘宝网chenying0907出品 3"/>
          <p:cNvGrpSpPr/>
          <p:nvPr>
            <p:custDataLst>
              <p:tags r:id="rId11"/>
            </p:custDataLst>
          </p:nvPr>
        </p:nvGrpSpPr>
        <p:grpSpPr>
          <a:xfrm>
            <a:off x="3674745" y="3420745"/>
            <a:ext cx="4823460" cy="688340"/>
            <a:chOff x="5463" y="6405"/>
            <a:chExt cx="8134" cy="1084"/>
          </a:xfrm>
        </p:grpSpPr>
        <p:sp>
          <p:nvSpPr>
            <p:cNvPr id="19" name="PA_圆角淘宝网chenying0907出品 18"/>
            <p:cNvSpPr/>
            <p:nvPr>
              <p:custDataLst>
                <p:tags r:id="rId12"/>
              </p:custDataLst>
            </p:nvPr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006E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Linux用户管理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PA_淘宝网chenying0907出品 19"/>
            <p:cNvSpPr/>
            <p:nvPr>
              <p:custDataLst>
                <p:tags r:id="rId13"/>
              </p:custDataLst>
            </p:nvPr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3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PA_淘宝网chenying0907出品 4"/>
          <p:cNvGrpSpPr/>
          <p:nvPr>
            <p:custDataLst>
              <p:tags r:id="rId14"/>
            </p:custDataLst>
          </p:nvPr>
        </p:nvGrpSpPr>
        <p:grpSpPr>
          <a:xfrm>
            <a:off x="3674745" y="4295140"/>
            <a:ext cx="4825365" cy="688340"/>
            <a:chOff x="5463" y="8070"/>
            <a:chExt cx="8134" cy="1084"/>
          </a:xfrm>
        </p:grpSpPr>
        <p:sp>
          <p:nvSpPr>
            <p:cNvPr id="21" name="PA_圆角淘宝网chenying0907出品 20"/>
            <p:cNvSpPr/>
            <p:nvPr>
              <p:custDataLst>
                <p:tags r:id="rId15"/>
              </p:custDataLst>
            </p:nvPr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006E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Linux用户组管理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PA_淘宝网chenying0907出品 21"/>
            <p:cNvSpPr/>
            <p:nvPr>
              <p:custDataLst>
                <p:tags r:id="rId16"/>
              </p:custDataLst>
            </p:nvPr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usermod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71550" y="1891665"/>
            <a:ext cx="86563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200000"/>
              </a:lnSpc>
              <a:spcBef>
                <a:spcPts val="0"/>
              </a:spcBef>
              <a:buFont typeface="+mj-ea"/>
              <a:buNone/>
            </a:pPr>
            <a:r>
              <a:rPr lang="en-GB" altLang="en-US" sz="24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usermod -d /home/test -m -c "mod test user's information" -l test2  test</a:t>
            </a:r>
            <a:endParaRPr lang="en-GB" altLang="en-US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200000"/>
              </a:lnSpc>
              <a:spcBef>
                <a:spcPts val="0"/>
              </a:spcBef>
              <a:buFont typeface="+mj-ea"/>
              <a:buNone/>
            </a:pPr>
            <a:endParaRPr lang="en-GB" altLang="en-US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20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0" y="4172585"/>
            <a:ext cx="10525125" cy="828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修改或删除用户密码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passwd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15465"/>
            <a:ext cx="1016508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ts val="27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passwd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&lt;用户名&gt;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ts val="27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</a:t>
            </a: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f:强制执行操作</a:t>
            </a:r>
            <a:endParaRPr lang="en-US" altLang="en-GB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k:保持身份验证令牌不过期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-d:删除已命名帐号的密码</a:t>
            </a:r>
            <a:endParaRPr lang="en-GB" altLang="en-US" sz="20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-l: 锁定指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帐户的密码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-u:解锁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账户的密码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-e:终止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帐户的密码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（不能跟时间，不能和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-x/-n/-w/-i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等选项合用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-x: 密码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需要修改的天数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-n:密码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不能更改的天数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-w:在密码过期前多少天开始提醒用户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-i:  当密码过期后经过多少天该帐号会被禁用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-S:报告已命名帐号的密码状态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ts val="27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修改或删除用户密码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passwd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4" name="淘宝网chenying0907出品 77"/>
          <p:cNvSpPr txBox="1"/>
          <p:nvPr/>
        </p:nvSpPr>
        <p:spPr>
          <a:xfrm>
            <a:off x="960755" y="1815465"/>
            <a:ext cx="86563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en-GB" sz="24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passwd  test</a:t>
            </a: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en-GB" sz="24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passwd -d test2</a:t>
            </a: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15" y="2976245"/>
            <a:ext cx="5571490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815" y="5128260"/>
            <a:ext cx="5038090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userdel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15465"/>
            <a:ext cx="81229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：user</a:t>
            </a:r>
            <a:r>
              <a:rPr lang="en-US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&lt;用户名&gt;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  删除用户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目录以及目录中所有文件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None/>
            </a:pP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删除一个用户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的注意事项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GB" altLang="en-US"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删除/etc/passwd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/etc/shadow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的记录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删除/etc/group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/etc/gshadow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的记录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</a:t>
            </a:r>
            <a:r>
              <a:rPr lang="en-GB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删除用户的主目录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以及主目录下的文件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userdel  -r   test</a:t>
            </a:r>
            <a:endParaRPr lang="en-US" altLang="zh-CN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545205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图形界面用户管理工具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77"/>
          <p:cNvSpPr txBox="1"/>
          <p:nvPr/>
        </p:nvSpPr>
        <p:spPr>
          <a:xfrm>
            <a:off x="960755" y="1815465"/>
            <a:ext cx="9606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“应用程序——&gt;系统工具——&gt;设置”，在设置界面中双击“用户”，既可以进行添加、删除用户，修改、删除密码操作，如下图所示：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0" algn="l" eaLnBrk="0" fontAlgn="auto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GB" sz="24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150000"/>
              </a:lnSpc>
              <a:spcBef>
                <a:spcPts val="0"/>
              </a:spcBef>
              <a:buNone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2825115"/>
            <a:ext cx="5861050" cy="338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3920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589530" y="3007995"/>
            <a:ext cx="416052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Linux用户组管理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00421" y="-15240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4"/>
            </p:custDataLst>
          </p:nvPr>
        </p:nvSpPr>
        <p:spPr>
          <a:xfrm>
            <a:off x="7570831" y="145301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5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6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039100" y="1276350"/>
            <a:ext cx="284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添加用户组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624831" y="1561012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585467" y="226246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039100" y="2050415"/>
            <a:ext cx="3328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删除用户组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624831" y="232759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570831" y="304277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039100" y="286702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修改用户组信息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PA_直接连接符 26"/>
          <p:cNvCxnSpPr/>
          <p:nvPr>
            <p:custDataLst>
              <p:tags r:id="rId14"/>
            </p:custDataLst>
          </p:nvPr>
        </p:nvCxnSpPr>
        <p:spPr>
          <a:xfrm>
            <a:off x="7624831" y="308388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7"/>
          <p:cNvSpPr/>
          <p:nvPr>
            <p:custDataLst>
              <p:tags r:id="rId15"/>
            </p:custDataLst>
          </p:nvPr>
        </p:nvSpPr>
        <p:spPr>
          <a:xfrm>
            <a:off x="7563846" y="38041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PA_淘宝网chenying0907出品 29"/>
          <p:cNvSpPr txBox="1"/>
          <p:nvPr>
            <p:custDataLst>
              <p:tags r:id="rId16"/>
            </p:custDataLst>
          </p:nvPr>
        </p:nvSpPr>
        <p:spPr>
          <a:xfrm>
            <a:off x="8044180" y="362775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设置群组密码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PA_直接连接符 26"/>
          <p:cNvCxnSpPr/>
          <p:nvPr>
            <p:custDataLst>
              <p:tags r:id="rId17"/>
            </p:custDataLst>
          </p:nvPr>
        </p:nvCxnSpPr>
        <p:spPr>
          <a:xfrm>
            <a:off x="7617846" y="390112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淘宝网chenying0907出品 27"/>
          <p:cNvSpPr/>
          <p:nvPr>
            <p:custDataLst>
              <p:tags r:id="rId18"/>
            </p:custDataLst>
          </p:nvPr>
        </p:nvSpPr>
        <p:spPr>
          <a:xfrm>
            <a:off x="7563846" y="462138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PA_淘宝网chenying0907出品 29"/>
          <p:cNvSpPr txBox="1"/>
          <p:nvPr>
            <p:custDataLst>
              <p:tags r:id="rId19"/>
            </p:custDataLst>
          </p:nvPr>
        </p:nvSpPr>
        <p:spPr>
          <a:xfrm>
            <a:off x="8039100" y="444500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查看用户属组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PA_直接连接符 26"/>
          <p:cNvCxnSpPr/>
          <p:nvPr>
            <p:custDataLst>
              <p:tags r:id="rId20"/>
            </p:custDataLst>
          </p:nvPr>
        </p:nvCxnSpPr>
        <p:spPr>
          <a:xfrm>
            <a:off x="7614671" y="465868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_淘宝网chenying0907出品 27"/>
          <p:cNvSpPr/>
          <p:nvPr>
            <p:custDataLst>
              <p:tags r:id="rId21"/>
            </p:custDataLst>
          </p:nvPr>
        </p:nvSpPr>
        <p:spPr>
          <a:xfrm>
            <a:off x="7553686" y="53789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PA_淘宝网chenying0907出品 29"/>
          <p:cNvSpPr txBox="1"/>
          <p:nvPr>
            <p:custDataLst>
              <p:tags r:id="rId22"/>
            </p:custDataLst>
          </p:nvPr>
        </p:nvSpPr>
        <p:spPr>
          <a:xfrm>
            <a:off x="8034020" y="520255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切换用户组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PA_直接连接符 26"/>
          <p:cNvCxnSpPr/>
          <p:nvPr>
            <p:custDataLst>
              <p:tags r:id="rId23"/>
            </p:custDataLst>
          </p:nvPr>
        </p:nvCxnSpPr>
        <p:spPr>
          <a:xfrm>
            <a:off x="7622926" y="547592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_淘宝网chenying0907出品 27"/>
          <p:cNvSpPr/>
          <p:nvPr>
            <p:custDataLst>
              <p:tags r:id="rId24"/>
            </p:custDataLst>
          </p:nvPr>
        </p:nvSpPr>
        <p:spPr>
          <a:xfrm>
            <a:off x="7553686" y="619618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PA_淘宝网chenying0907出品 29"/>
          <p:cNvSpPr txBox="1"/>
          <p:nvPr>
            <p:custDataLst>
              <p:tags r:id="rId25"/>
            </p:custDataLst>
          </p:nvPr>
        </p:nvSpPr>
        <p:spPr>
          <a:xfrm>
            <a:off x="8028940" y="601980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查看用户身份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95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45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45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95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4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95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45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9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45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95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  <p:bldP spid="3" grpId="0" bldLvl="0" animBg="1"/>
      <p:bldP spid="4" grpId="0"/>
      <p:bldP spid="6" grpId="0" bldLvl="0" animBg="1"/>
      <p:bldP spid="7" grpId="0"/>
      <p:bldP spid="32" grpId="0" bldLvl="0" animBg="1"/>
      <p:bldP spid="33" grpId="0"/>
      <p:bldP spid="35" grpId="0" bldLvl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5" name="淘宝网chenying0907出品 77"/>
          <p:cNvSpPr txBox="1"/>
          <p:nvPr/>
        </p:nvSpPr>
        <p:spPr>
          <a:xfrm>
            <a:off x="773430" y="1480185"/>
            <a:ext cx="101333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用户分组是Linux系统中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对用户进行管理及控制访问权限的一种手段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。每个用户都属于某个用户组；一个组中能有多个用户，一个用户也能属于不同的组。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用户组（group）就是具有相同特征的用户（user）的集合体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当一个用户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同时属于多个组时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，在/etc/passwd文件中记录的是用户所属的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</a:t>
            </a: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，也就是登录时所属的默认组，而其他组称为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附</a:t>
            </a: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用户要</a:t>
            </a:r>
            <a:r>
              <a:rPr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访问属于附</a:t>
            </a:r>
            <a:r>
              <a:rPr lang="zh-CN"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</a:t>
            </a:r>
            <a:r>
              <a:rPr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组的文件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时，必须首先使用</a:t>
            </a:r>
            <a:r>
              <a:rPr sz="2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newgrp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命令使自己成为所要访问的组中的成员。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eaLnBrk="0" fontAlgn="auto" hangingPunct="0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用户组的管理涉及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用户组的添加、删除和修改。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相关的信息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都存放在/etc/group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/etc/gshadow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添加用户组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groupadd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15465"/>
            <a:ext cx="8656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groupadd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</a:t>
            </a:r>
            <a:r>
              <a:rPr lang="zh-CN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en-GB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  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用来给用户组指定</a:t>
            </a: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GID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，该值必须唯一，且为整数</a:t>
            </a:r>
            <a:endParaRPr lang="zh-CN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-p  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    修改组的密码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groupadd -g 1002 -p "123456" test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40" y="4237355"/>
            <a:ext cx="5207635" cy="531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340" y="5010150"/>
            <a:ext cx="5207000" cy="6229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用户组信息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groupmod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15465"/>
            <a:ext cx="8656320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ts val="32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groupmod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</a:t>
            </a:r>
            <a:r>
              <a:rPr lang="zh-CN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ts val="32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32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-g  GID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将组 ID 改为 GID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32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-n  NEW_GROUP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更改组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名为 NEW_GROUP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32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-o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允许使用重复的 GID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32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-p PASSWORD	将密码更改为(加密过的) PASSWORD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32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groupmod -o  -g 1001 -p "654321"  -n test1 test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ts val="32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15" y="4794250"/>
            <a:ext cx="4940935" cy="550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215" y="5588000"/>
            <a:ext cx="4940935" cy="519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设置群组密码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gpasswd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15465"/>
            <a:ext cx="8656320" cy="492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gpasswd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</a:t>
            </a:r>
            <a:r>
              <a:rPr lang="zh-CN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常用选项</a:t>
            </a: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-a  USER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向组 GROUP 中添加用户 USER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-d  USER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从组 GROUP 中添加或删除用户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-r 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移除组 GROUP 的密码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-M USER,...       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设置组 GROUP 的成员列表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algn="l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-A  ADMIN,...	设置组的管理员列表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gpasswd  -a admin test1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None/>
            </a:pP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gpasswd  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 admin   test1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None/>
            </a:pP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gpasswd -r test1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None/>
            </a:pP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g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passwd 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passwd -M  admin,root,tcpdump  test1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ts val="2900"/>
              </a:lnSpc>
              <a:spcBef>
                <a:spcPts val="0"/>
              </a:spcBef>
              <a:buFontTx/>
              <a:buNone/>
            </a:pP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gpasswd -A   admin   test1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ts val="29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14818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345690" y="3007995"/>
            <a:ext cx="3640455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Linux用户概述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00421" y="0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4"/>
            </p:custDataLst>
          </p:nvPr>
        </p:nvSpPr>
        <p:spPr>
          <a:xfrm>
            <a:off x="7707991" y="235217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5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6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176260" y="217551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Linux用户描述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761991" y="246017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722627" y="335974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176260" y="3173095"/>
            <a:ext cx="2505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Linux用户分类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761991" y="344011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707991" y="43203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176260" y="411734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Linux用户配置文件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9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9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9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9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9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9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9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删除用户组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groupdel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61185"/>
            <a:ext cx="86563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groupdel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[选项]   &lt;</a:t>
            </a:r>
            <a:r>
              <a:rPr lang="zh-CN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名&gt;</a:t>
            </a:r>
            <a:endParaRPr lang="en-GB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GB" altLang="en-US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groupdel  test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用户属组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groups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15465"/>
            <a:ext cx="86563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groups 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groups  admin</a:t>
            </a:r>
            <a:endParaRPr lang="en-US" alt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0" eaLnBrk="0" fontAlgn="auto" hangingPunct="0">
              <a:lnSpc>
                <a:spcPct val="200000"/>
              </a:lnSpc>
              <a:spcBef>
                <a:spcPts val="0"/>
              </a:spcBef>
              <a:buFont typeface="+mj-ea"/>
              <a:buAutoNum type="circleNumDbPlain"/>
            </a:pP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408680"/>
            <a:ext cx="6586220" cy="664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切换用户组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newgrp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69670" y="1815465"/>
            <a:ext cx="8656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newgrp  [组名]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将当前登录的用户所属的组更改为指定的组，只在这次登录的范围内有效，一旦退出登录用户所属的组还是默认的用户组。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newgrp test1	    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3578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及组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endParaRPr 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6" name="淘宝网chenying0907出品 77"/>
          <p:cNvSpPr txBox="1"/>
          <p:nvPr/>
        </p:nvSpPr>
        <p:spPr>
          <a:xfrm>
            <a:off x="1140460" y="1815465"/>
            <a:ext cx="8656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r>
              <a:rPr lang="en-GB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en-GB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  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  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</a:t>
            </a:r>
            <a:r>
              <a:rPr lang="en-GB" altLang="en-US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GB" altLang="en-US" sz="2000" b="1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-u或--user 　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显示用户ID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-g或--group 　显示用户所属群组的ID。</a:t>
            </a:r>
            <a:endParaRPr 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-G或--groups 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显示用户所属附加群组的ID。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-r或--real 　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显示实际ID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-n或--name 　</a:t>
            </a:r>
            <a:r>
              <a:rPr lang="en-US"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2000">
                <a:solidFill>
                  <a:srgbClr val="6633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显示用户，所属群组或附加群组的名称。</a:t>
            </a:r>
            <a:endParaRPr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zh-CN" altLang="en-GB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  -nu Admin</a:t>
            </a:r>
            <a:endParaRPr lang="en-US" altLang="zh-CN" sz="20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Linux用户组管理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420878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77"/>
          <p:cNvSpPr txBox="1"/>
          <p:nvPr/>
        </p:nvSpPr>
        <p:spPr>
          <a:xfrm>
            <a:off x="1169670" y="1647825"/>
            <a:ext cx="8656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None/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用户可以使用下列指令了解用户身份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who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：查询当前在线的用户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:查询当前在线用户的详细信息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eaLnBrk="0" fontAlgn="auto" hangingPunct="0">
              <a:lnSpc>
                <a:spcPct val="20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：显示用户id信息</a:t>
            </a:r>
            <a:r>
              <a:rPr lang="en-US" alt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endParaRPr lang="en-GB" altLang="en-US" sz="2000">
              <a:solidFill>
                <a:srgbClr val="6633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A_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淘宝网chenying0907出品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430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  <a:endParaRPr lang="zh-CN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7" name="淘宝网chenying0907出品 2"/>
          <p:cNvSpPr/>
          <p:nvPr/>
        </p:nvSpPr>
        <p:spPr>
          <a:xfrm>
            <a:off x="835660" y="1307465"/>
            <a:ext cx="3674110" cy="915670"/>
          </a:xfrm>
          <a:prstGeom prst="horizontalScroll">
            <a:avLst/>
          </a:pr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12700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755" y="1885315"/>
            <a:ext cx="63950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Linux用户概述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Linux用户组概述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Linux用户管理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Linux用户组管理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bldLvl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12700" y="5017135"/>
            <a:ext cx="311150" cy="181864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34935" y="4989195"/>
            <a:ext cx="311150" cy="18465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74660" y="5014595"/>
            <a:ext cx="386715" cy="180213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45909" y="6835742"/>
            <a:ext cx="4158791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80425" y="5099050"/>
            <a:ext cx="386715" cy="171831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93810" y="5162550"/>
            <a:ext cx="386715" cy="165481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99575" y="5198110"/>
            <a:ext cx="386715" cy="161861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25660" y="5234305"/>
            <a:ext cx="386715" cy="158242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47935" y="5334000"/>
            <a:ext cx="386715" cy="148336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81335" y="5371465"/>
            <a:ext cx="386715" cy="142176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04905" y="5339080"/>
            <a:ext cx="376555" cy="148399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23785" y="683574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23784" y="5017384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23783" y="610202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462915" y="5130165"/>
            <a:ext cx="7132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用户和用户组管理</a:t>
            </a:r>
            <a:endParaRPr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705485" y="1179830"/>
            <a:ext cx="4653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324065" y="6176447"/>
            <a:ext cx="34009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四川信息职业技术学院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2"/>
          <p:cNvSpPr txBox="1"/>
          <p:nvPr>
            <p:custDataLst>
              <p:tags r:id="rId18"/>
            </p:custDataLst>
          </p:nvPr>
        </p:nvSpPr>
        <p:spPr>
          <a:xfrm>
            <a:off x="3496785" y="6238049"/>
            <a:ext cx="2432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819" name="文本框 6"/>
          <p:cNvSpPr txBox="1"/>
          <p:nvPr/>
        </p:nvSpPr>
        <p:spPr>
          <a:xfrm>
            <a:off x="2517694" y="2921672"/>
            <a:ext cx="61509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 dirty="0" smtClean="0">
                <a:solidFill>
                  <a:schemeClr val="bg1"/>
                </a:solidFill>
              </a:rPr>
              <a:t>谢谢！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49"/>
                            </p:stCondLst>
                            <p:childTnLst>
                              <p:par>
                                <p:cTn id="78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99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99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6" grpId="0"/>
      <p:bldP spid="26" grpId="1"/>
      <p:bldP spid="3" grpId="0"/>
      <p:bldP spid="10488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276352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Linux用户描述</a:t>
            </a: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1390" y="1790065"/>
            <a:ext cx="97732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l" defTabSz="448945" eaLnBrk="0" fontAlgn="auto" hangingPunct="0">
              <a:lnSpc>
                <a:spcPct val="2000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Linux系统是一个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多用户的时操作系统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，任何一个要使用系统资源的用户，都必须首先向系统管理员申请一个账号，然后以这个账号的身份进入系统。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8000" algn="l" defTabSz="448945" eaLnBrk="0" fontAlgn="auto" hangingPunct="0">
              <a:lnSpc>
                <a:spcPct val="2000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为了保证系统的安全性，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必须对每个用户设置权限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，规范它们对系统的操作。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8000" algn="l" defTabSz="448945" eaLnBrk="0" fontAlgn="auto" hangingPunct="0">
              <a:lnSpc>
                <a:spcPct val="2000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用户与组管理是保证Linux操作系统被安全使用的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，Linux权限控制机制也是Linux优良特性之一。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276352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Linux用户描述</a:t>
            </a: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291465" y="1790065"/>
            <a:ext cx="104432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l" defTabSz="448945" eaLnBrk="0" fontAlgn="auto" hangingPunct="0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Linux用户可以</a:t>
            </a:r>
            <a:r>
              <a:rPr lang="zh-CN"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sz="2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/etc/passwd来查看：</a:t>
            </a:r>
            <a:endParaRPr sz="2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79345" y="2554605"/>
            <a:ext cx="6268085" cy="3121660"/>
            <a:chOff x="4403" y="3023"/>
            <a:chExt cx="10394" cy="51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3" y="3023"/>
              <a:ext cx="10394" cy="47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" y="7777"/>
              <a:ext cx="10393" cy="3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276352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Linux用户分类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3265" y="1668145"/>
            <a:ext cx="10694035" cy="460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管理员用户、系统用户、自定义用户</a:t>
            </a:r>
            <a:endParaRPr lang="zh-CN" altLang="en-US" sz="20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AutoNum type="circleNumDbPlain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系统管理员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即root帐户，UID号为0，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拥有所有系统权限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可对系统中任何的文件进行读、写、删等操作，还可对磁盘进行分区，建立文件系统等。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一般不用root用户登录系统，以免不小心导致系统奔溃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root用户与普通用户登录的提示符不一样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不允许以root身份进行远程登录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276352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Linux用户分类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3265" y="1668145"/>
            <a:ext cx="104432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管理员用户、系统用户、自定义用户</a:t>
            </a:r>
            <a:endParaRPr lang="zh-CN" altLang="en-US" sz="20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AutoNum type="circleNumDbPlain" startAt="2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系统用户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en-US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为满足自身系统管理所内建的账号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，通常在安装过程中自动创建</a:t>
            </a:r>
            <a:endParaRPr 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不能用于登录操作系统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因为他们的登录shell为/sbin/nologin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其UID在1-999之间，如daemon, mail, lp, nobody等用户。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2763520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Linux用户</a:t>
            </a:r>
            <a:r>
              <a:rPr 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Linux用户分类</a:t>
                </a:r>
                <a:endParaRPr 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3265" y="1668145"/>
            <a:ext cx="10443210" cy="404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Linux用户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管理员用户、系统用户、自定义用户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AutoNum type="circleNumDbPlain" startAt="3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自定义用户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超级用户创建并赋予权限，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UID在1000</a:t>
            </a:r>
            <a:r>
              <a:rPr 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- 60000</a:t>
            </a:r>
            <a:r>
              <a:rPr lang="zh-CN" altLang="en-US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只能管理自己启动的进程</a:t>
            </a: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sz="20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主目录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位于“/home/用户名”。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Wingdings" panose="05000000000000000000" charset="0"/>
              <a:buChar char="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其他普通用户在该主目录下没有写权限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50800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用户默认配置信息是从/etc/login.defs文件中读取。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Linux用户概述</a:t>
            </a:r>
            <a:endParaRPr sz="2400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2" name="淘宝网chenying0907出品 3"/>
          <p:cNvSpPr txBox="1"/>
          <p:nvPr/>
        </p:nvSpPr>
        <p:spPr>
          <a:xfrm>
            <a:off x="2160270" y="561340"/>
            <a:ext cx="3228975" cy="3987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inux用户配置文件</a:t>
            </a:r>
            <a:endParaRPr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60349"/>
            <a:chOff x="493" y="2149"/>
            <a:chExt cx="8756" cy="725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687"/>
              <a:chOff x="997338" y="3464644"/>
              <a:chExt cx="3304923" cy="346448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1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Linux用户配置文件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829945" y="1866900"/>
            <a:ext cx="9878695" cy="234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l" defTabSz="914400" eaLnBrk="0" fontAlgn="auto" hangingPunct="0">
              <a:lnSpc>
                <a:spcPts val="4400"/>
              </a:lnSpc>
              <a:spcBef>
                <a:spcPts val="0"/>
              </a:spcBef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当系统管理员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在系统中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添加一个用户的时，系统会将此用户的相关信息写入相关的文件中。在登录用户时就会读取这些文件</a:t>
            </a:r>
            <a:r>
              <a:rPr lang="zh-CN"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93395"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AutoNum type="circleNumDbPlain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用户基本信息文件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：/etc/passwd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93395" indent="0" algn="l" defTabSz="914400" eaLnBrk="0" fontAlgn="auto" hangingPunct="0">
              <a:lnSpc>
                <a:spcPts val="4400"/>
              </a:lnSpc>
              <a:spcBef>
                <a:spcPts val="0"/>
              </a:spcBef>
              <a:buFont typeface="+mj-ea"/>
              <a:buAutoNum type="circleNumDbPlain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</a:pPr>
            <a:r>
              <a:rPr sz="20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用户密码等安全信息文件</a:t>
            </a:r>
            <a:r>
              <a: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：/etc/shadow</a:t>
            </a:r>
            <a:endParaRPr sz="200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00.xml><?xml version="1.0" encoding="utf-8"?>
<p:tagLst xmlns:p="http://schemas.openxmlformats.org/presentationml/2006/main">
  <p:tag name="PA" val="v3.2.0"/>
</p:tagLst>
</file>

<file path=ppt/tags/tag101.xml><?xml version="1.0" encoding="utf-8"?>
<p:tagLst xmlns:p="http://schemas.openxmlformats.org/presentationml/2006/main">
  <p:tag name="PA" val="v3.2.0"/>
</p:tagLst>
</file>

<file path=ppt/tags/tag102.xml><?xml version="1.0" encoding="utf-8"?>
<p:tagLst xmlns:p="http://schemas.openxmlformats.org/presentationml/2006/main">
  <p:tag name="PA" val="v3.2.0"/>
</p:tagLst>
</file>

<file path=ppt/tags/tag103.xml><?xml version="1.0" encoding="utf-8"?>
<p:tagLst xmlns:p="http://schemas.openxmlformats.org/presentationml/2006/main">
  <p:tag name="PA" val="v3.2.0"/>
</p:tagLst>
</file>

<file path=ppt/tags/tag104.xml><?xml version="1.0" encoding="utf-8"?>
<p:tagLst xmlns:p="http://schemas.openxmlformats.org/presentationml/2006/main">
  <p:tag name="PA" val="v3.2.0"/>
</p:tagLst>
</file>

<file path=ppt/tags/tag105.xml><?xml version="1.0" encoding="utf-8"?>
<p:tagLst xmlns:p="http://schemas.openxmlformats.org/presentationml/2006/main">
  <p:tag name="PA" val="v3.2.0"/>
</p:tagLst>
</file>

<file path=ppt/tags/tag106.xml><?xml version="1.0" encoding="utf-8"?>
<p:tagLst xmlns:p="http://schemas.openxmlformats.org/presentationml/2006/main">
  <p:tag name="PA" val="v3.2.0"/>
</p:tagLst>
</file>

<file path=ppt/tags/tag107.xml><?xml version="1.0" encoding="utf-8"?>
<p:tagLst xmlns:p="http://schemas.openxmlformats.org/presentationml/2006/main">
  <p:tag name="PA" val="v3.2.0"/>
</p:tagLst>
</file>

<file path=ppt/tags/tag108.xml><?xml version="1.0" encoding="utf-8"?>
<p:tagLst xmlns:p="http://schemas.openxmlformats.org/presentationml/2006/main">
  <p:tag name="PA" val="v3.2.0"/>
</p:tagLst>
</file>

<file path=ppt/tags/tag109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10.xml><?xml version="1.0" encoding="utf-8"?>
<p:tagLst xmlns:p="http://schemas.openxmlformats.org/presentationml/2006/main">
  <p:tag name="PA" val="v3.2.0"/>
</p:tagLst>
</file>

<file path=ppt/tags/tag111.xml><?xml version="1.0" encoding="utf-8"?>
<p:tagLst xmlns:p="http://schemas.openxmlformats.org/presentationml/2006/main">
  <p:tag name="PA" val="v3.2.0"/>
</p:tagLst>
</file>

<file path=ppt/tags/tag112.xml><?xml version="1.0" encoding="utf-8"?>
<p:tagLst xmlns:p="http://schemas.openxmlformats.org/presentationml/2006/main">
  <p:tag name="PA" val="v3.2.0"/>
</p:tagLst>
</file>

<file path=ppt/tags/tag113.xml><?xml version="1.0" encoding="utf-8"?>
<p:tagLst xmlns:p="http://schemas.openxmlformats.org/presentationml/2006/main">
  <p:tag name="PA" val="v3.2.0"/>
</p:tagLst>
</file>

<file path=ppt/tags/tag114.xml><?xml version="1.0" encoding="utf-8"?>
<p:tagLst xmlns:p="http://schemas.openxmlformats.org/presentationml/2006/main">
  <p:tag name="PA" val="v3.2.0"/>
</p:tagLst>
</file>

<file path=ppt/tags/tag115.xml><?xml version="1.0" encoding="utf-8"?>
<p:tagLst xmlns:p="http://schemas.openxmlformats.org/presentationml/2006/main">
  <p:tag name="PA" val="v3.2.0"/>
</p:tagLst>
</file>

<file path=ppt/tags/tag116.xml><?xml version="1.0" encoding="utf-8"?>
<p:tagLst xmlns:p="http://schemas.openxmlformats.org/presentationml/2006/main">
  <p:tag name="PA" val="v3.2.0"/>
</p:tagLst>
</file>

<file path=ppt/tags/tag117.xml><?xml version="1.0" encoding="utf-8"?>
<p:tagLst xmlns:p="http://schemas.openxmlformats.org/presentationml/2006/main">
  <p:tag name="PA" val="v3.2.0"/>
</p:tagLst>
</file>

<file path=ppt/tags/tag118.xml><?xml version="1.0" encoding="utf-8"?>
<p:tagLst xmlns:p="http://schemas.openxmlformats.org/presentationml/2006/main">
  <p:tag name="PA" val="v3.2.0"/>
</p:tagLst>
</file>

<file path=ppt/tags/tag119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20.xml><?xml version="1.0" encoding="utf-8"?>
<p:tagLst xmlns:p="http://schemas.openxmlformats.org/presentationml/2006/main">
  <p:tag name="PA" val="v3.2.0"/>
</p:tagLst>
</file>

<file path=ppt/tags/tag121.xml><?xml version="1.0" encoding="utf-8"?>
<p:tagLst xmlns:p="http://schemas.openxmlformats.org/presentationml/2006/main">
  <p:tag name="PA" val="v3.2.0"/>
</p:tagLst>
</file>

<file path=ppt/tags/tag122.xml><?xml version="1.0" encoding="utf-8"?>
<p:tagLst xmlns:p="http://schemas.openxmlformats.org/presentationml/2006/main">
  <p:tag name="PA" val="v3.2.0"/>
</p:tagLst>
</file>

<file path=ppt/tags/tag123.xml><?xml version="1.0" encoding="utf-8"?>
<p:tagLst xmlns:p="http://schemas.openxmlformats.org/presentationml/2006/main">
  <p:tag name="PA" val="v3.2.0"/>
</p:tagLst>
</file>

<file path=ppt/tags/tag124.xml><?xml version="1.0" encoding="utf-8"?>
<p:tagLst xmlns:p="http://schemas.openxmlformats.org/presentationml/2006/main">
  <p:tag name="PA" val="v3.2.0"/>
</p:tagLst>
</file>

<file path=ppt/tags/tag125.xml><?xml version="1.0" encoding="utf-8"?>
<p:tagLst xmlns:p="http://schemas.openxmlformats.org/presentationml/2006/main">
  <p:tag name="PA" val="v3.2.0"/>
</p:tagLst>
</file>

<file path=ppt/tags/tag126.xml><?xml version="1.0" encoding="utf-8"?>
<p:tagLst xmlns:p="http://schemas.openxmlformats.org/presentationml/2006/main">
  <p:tag name="PA" val="v3.2.0"/>
</p:tagLst>
</file>

<file path=ppt/tags/tag127.xml><?xml version="1.0" encoding="utf-8"?>
<p:tagLst xmlns:p="http://schemas.openxmlformats.org/presentationml/2006/main">
  <p:tag name="PA" val="v3.2.0"/>
</p:tagLst>
</file>

<file path=ppt/tags/tag128.xml><?xml version="1.0" encoding="utf-8"?>
<p:tagLst xmlns:p="http://schemas.openxmlformats.org/presentationml/2006/main">
  <p:tag name="PA" val="v3.2.0"/>
</p:tagLst>
</file>

<file path=ppt/tags/tag129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30.xml><?xml version="1.0" encoding="utf-8"?>
<p:tagLst xmlns:p="http://schemas.openxmlformats.org/presentationml/2006/main">
  <p:tag name="PA" val="v3.2.0"/>
</p:tagLst>
</file>

<file path=ppt/tags/tag131.xml><?xml version="1.0" encoding="utf-8"?>
<p:tagLst xmlns:p="http://schemas.openxmlformats.org/presentationml/2006/main">
  <p:tag name="PA" val="v3.2.0"/>
</p:tagLst>
</file>

<file path=ppt/tags/tag132.xml><?xml version="1.0" encoding="utf-8"?>
<p:tagLst xmlns:p="http://schemas.openxmlformats.org/presentationml/2006/main">
  <p:tag name="PA" val="v3.2.0"/>
</p:tagLst>
</file>

<file path=ppt/tags/tag133.xml><?xml version="1.0" encoding="utf-8"?>
<p:tagLst xmlns:p="http://schemas.openxmlformats.org/presentationml/2006/main">
  <p:tag name="PA" val="v3.2.0"/>
</p:tagLst>
</file>

<file path=ppt/tags/tag134.xml><?xml version="1.0" encoding="utf-8"?>
<p:tagLst xmlns:p="http://schemas.openxmlformats.org/presentationml/2006/main">
  <p:tag name="PA" val="v3.2.0"/>
</p:tagLst>
</file>

<file path=ppt/tags/tag135.xml><?xml version="1.0" encoding="utf-8"?>
<p:tagLst xmlns:p="http://schemas.openxmlformats.org/presentationml/2006/main">
  <p:tag name="PA" val="v3.2.0"/>
</p:tagLst>
</file>

<file path=ppt/tags/tag136.xml><?xml version="1.0" encoding="utf-8"?>
<p:tagLst xmlns:p="http://schemas.openxmlformats.org/presentationml/2006/main">
  <p:tag name="PA" val="v3.2.0"/>
</p:tagLst>
</file>

<file path=ppt/tags/tag137.xml><?xml version="1.0" encoding="utf-8"?>
<p:tagLst xmlns:p="http://schemas.openxmlformats.org/presentationml/2006/main">
  <p:tag name="PA" val="v3.2.0"/>
</p:tagLst>
</file>

<file path=ppt/tags/tag138.xml><?xml version="1.0" encoding="utf-8"?>
<p:tagLst xmlns:p="http://schemas.openxmlformats.org/presentationml/2006/main">
  <p:tag name="PA" val="v3.2.0"/>
</p:tagLst>
</file>

<file path=ppt/tags/tag139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40.xml><?xml version="1.0" encoding="utf-8"?>
<p:tagLst xmlns:p="http://schemas.openxmlformats.org/presentationml/2006/main">
  <p:tag name="PA" val="v3.2.0"/>
</p:tagLst>
</file>

<file path=ppt/tags/tag141.xml><?xml version="1.0" encoding="utf-8"?>
<p:tagLst xmlns:p="http://schemas.openxmlformats.org/presentationml/2006/main">
  <p:tag name="PA" val="v3.2.0"/>
</p:tagLst>
</file>

<file path=ppt/tags/tag142.xml><?xml version="1.0" encoding="utf-8"?>
<p:tagLst xmlns:p="http://schemas.openxmlformats.org/presentationml/2006/main">
  <p:tag name="PA" val="v3.2.0"/>
</p:tagLst>
</file>

<file path=ppt/tags/tag143.xml><?xml version="1.0" encoding="utf-8"?>
<p:tagLst xmlns:p="http://schemas.openxmlformats.org/presentationml/2006/main">
  <p:tag name="PA" val="v3.2.0"/>
</p:tagLst>
</file>

<file path=ppt/tags/tag144.xml><?xml version="1.0" encoding="utf-8"?>
<p:tagLst xmlns:p="http://schemas.openxmlformats.org/presentationml/2006/main">
  <p:tag name="PA" val="v3.2.0"/>
</p:tagLst>
</file>

<file path=ppt/tags/tag145.xml><?xml version="1.0" encoding="utf-8"?>
<p:tagLst xmlns:p="http://schemas.openxmlformats.org/presentationml/2006/main">
  <p:tag name="PA" val="v3.2.0"/>
</p:tagLst>
</file>

<file path=ppt/tags/tag146.xml><?xml version="1.0" encoding="utf-8"?>
<p:tagLst xmlns:p="http://schemas.openxmlformats.org/presentationml/2006/main">
  <p:tag name="PA" val="v3.2.0"/>
</p:tagLst>
</file>

<file path=ppt/tags/tag147.xml><?xml version="1.0" encoding="utf-8"?>
<p:tagLst xmlns:p="http://schemas.openxmlformats.org/presentationml/2006/main">
  <p:tag name="PA" val="v3.2.0"/>
</p:tagLst>
</file>

<file path=ppt/tags/tag148.xml><?xml version="1.0" encoding="utf-8"?>
<p:tagLst xmlns:p="http://schemas.openxmlformats.org/presentationml/2006/main">
  <p:tag name="PA" val="v3.2.0"/>
</p:tagLst>
</file>

<file path=ppt/tags/tag149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PA" val="v3.2.0"/>
</p:tagLst>
</file>

<file path=ppt/tags/tag26.xml><?xml version="1.0" encoding="utf-8"?>
<p:tagLst xmlns:p="http://schemas.openxmlformats.org/presentationml/2006/main">
  <p:tag name="PA" val="v3.2.0"/>
</p:tagLst>
</file>

<file path=ppt/tags/tag27.xml><?xml version="1.0" encoding="utf-8"?>
<p:tagLst xmlns:p="http://schemas.openxmlformats.org/presentationml/2006/main">
  <p:tag name="PA" val="v3.2.0"/>
</p:tagLst>
</file>

<file path=ppt/tags/tag28.xml><?xml version="1.0" encoding="utf-8"?>
<p:tagLst xmlns:p="http://schemas.openxmlformats.org/presentationml/2006/main">
  <p:tag name="PA" val="v3.2.0"/>
</p:tagLst>
</file>

<file path=ppt/tags/tag29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30.xml><?xml version="1.0" encoding="utf-8"?>
<p:tagLst xmlns:p="http://schemas.openxmlformats.org/presentationml/2006/main">
  <p:tag name="PA" val="v3.2.0"/>
</p:tagLst>
</file>

<file path=ppt/tags/tag31.xml><?xml version="1.0" encoding="utf-8"?>
<p:tagLst xmlns:p="http://schemas.openxmlformats.org/presentationml/2006/main">
  <p:tag name="PA" val="v3.2.0"/>
</p:tagLst>
</file>

<file path=ppt/tags/tag32.xml><?xml version="1.0" encoding="utf-8"?>
<p:tagLst xmlns:p="http://schemas.openxmlformats.org/presentationml/2006/main">
  <p:tag name="PA" val="v3.2.0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PA" val="v3.2.0"/>
</p:tagLst>
</file>

<file path=ppt/tags/tag35.xml><?xml version="1.0" encoding="utf-8"?>
<p:tagLst xmlns:p="http://schemas.openxmlformats.org/presentationml/2006/main">
  <p:tag name="PA" val="v3.2.0"/>
</p:tagLst>
</file>

<file path=ppt/tags/tag36.xml><?xml version="1.0" encoding="utf-8"?>
<p:tagLst xmlns:p="http://schemas.openxmlformats.org/presentationml/2006/main">
  <p:tag name="PA" val="v3.2.0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PA" val="v3.2.0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40.xml><?xml version="1.0" encoding="utf-8"?>
<p:tagLst xmlns:p="http://schemas.openxmlformats.org/presentationml/2006/main">
  <p:tag name="PA" val="v3.2.0"/>
</p:tagLst>
</file>

<file path=ppt/tags/tag41.xml><?xml version="1.0" encoding="utf-8"?>
<p:tagLst xmlns:p="http://schemas.openxmlformats.org/presentationml/2006/main">
  <p:tag name="PA" val="v3.2.0"/>
</p:tagLst>
</file>

<file path=ppt/tags/tag42.xml><?xml version="1.0" encoding="utf-8"?>
<p:tagLst xmlns:p="http://schemas.openxmlformats.org/presentationml/2006/main">
  <p:tag name="PA" val="v3.2.0"/>
</p:tagLst>
</file>

<file path=ppt/tags/tag43.xml><?xml version="1.0" encoding="utf-8"?>
<p:tagLst xmlns:p="http://schemas.openxmlformats.org/presentationml/2006/main">
  <p:tag name="PA" val="v3.2.0"/>
</p:tagLst>
</file>

<file path=ppt/tags/tag44.xml><?xml version="1.0" encoding="utf-8"?>
<p:tagLst xmlns:p="http://schemas.openxmlformats.org/presentationml/2006/main">
  <p:tag name="PA" val="v3.2.0"/>
</p:tagLst>
</file>

<file path=ppt/tags/tag45.xml><?xml version="1.0" encoding="utf-8"?>
<p:tagLst xmlns:p="http://schemas.openxmlformats.org/presentationml/2006/main">
  <p:tag name="PA" val="v3.2.0"/>
</p:tagLst>
</file>

<file path=ppt/tags/tag46.xml><?xml version="1.0" encoding="utf-8"?>
<p:tagLst xmlns:p="http://schemas.openxmlformats.org/presentationml/2006/main">
  <p:tag name="PA" val="v3.2.0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PA" val="v3.2.0"/>
</p:tagLst>
</file>

<file path=ppt/tags/tag49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50.xml><?xml version="1.0" encoding="utf-8"?>
<p:tagLst xmlns:p="http://schemas.openxmlformats.org/presentationml/2006/main">
  <p:tag name="PA" val="v3.2.0"/>
</p:tagLst>
</file>

<file path=ppt/tags/tag51.xml><?xml version="1.0" encoding="utf-8"?>
<p:tagLst xmlns:p="http://schemas.openxmlformats.org/presentationml/2006/main">
  <p:tag name="PA" val="v3.2.0"/>
</p:tagLst>
</file>

<file path=ppt/tags/tag52.xml><?xml version="1.0" encoding="utf-8"?>
<p:tagLst xmlns:p="http://schemas.openxmlformats.org/presentationml/2006/main">
  <p:tag name="PA" val="v3.2.0"/>
</p:tagLst>
</file>

<file path=ppt/tags/tag53.xml><?xml version="1.0" encoding="utf-8"?>
<p:tagLst xmlns:p="http://schemas.openxmlformats.org/presentationml/2006/main">
  <p:tag name="PA" val="v3.2.0"/>
</p:tagLst>
</file>

<file path=ppt/tags/tag54.xml><?xml version="1.0" encoding="utf-8"?>
<p:tagLst xmlns:p="http://schemas.openxmlformats.org/presentationml/2006/main">
  <p:tag name="PA" val="v3.2.0"/>
</p:tagLst>
</file>

<file path=ppt/tags/tag55.xml><?xml version="1.0" encoding="utf-8"?>
<p:tagLst xmlns:p="http://schemas.openxmlformats.org/presentationml/2006/main">
  <p:tag name="PA" val="v3.2.0"/>
</p:tagLst>
</file>

<file path=ppt/tags/tag56.xml><?xml version="1.0" encoding="utf-8"?>
<p:tagLst xmlns:p="http://schemas.openxmlformats.org/presentationml/2006/main">
  <p:tag name="PA" val="v3.2.0"/>
</p:tagLst>
</file>

<file path=ppt/tags/tag57.xml><?xml version="1.0" encoding="utf-8"?>
<p:tagLst xmlns:p="http://schemas.openxmlformats.org/presentationml/2006/main">
  <p:tag name="PA" val="v3.2.0"/>
</p:tagLst>
</file>

<file path=ppt/tags/tag58.xml><?xml version="1.0" encoding="utf-8"?>
<p:tagLst xmlns:p="http://schemas.openxmlformats.org/presentationml/2006/main">
  <p:tag name="PA" val="v3.2.0"/>
</p:tagLst>
</file>

<file path=ppt/tags/tag59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60.xml><?xml version="1.0" encoding="utf-8"?>
<p:tagLst xmlns:p="http://schemas.openxmlformats.org/presentationml/2006/main">
  <p:tag name="PA" val="v3.2.0"/>
</p:tagLst>
</file>

<file path=ppt/tags/tag61.xml><?xml version="1.0" encoding="utf-8"?>
<p:tagLst xmlns:p="http://schemas.openxmlformats.org/presentationml/2006/main">
  <p:tag name="PA" val="v3.2.0"/>
</p:tagLst>
</file>

<file path=ppt/tags/tag62.xml><?xml version="1.0" encoding="utf-8"?>
<p:tagLst xmlns:p="http://schemas.openxmlformats.org/presentationml/2006/main">
  <p:tag name="PA" val="v3.2.0"/>
</p:tagLst>
</file>

<file path=ppt/tags/tag63.xml><?xml version="1.0" encoding="utf-8"?>
<p:tagLst xmlns:p="http://schemas.openxmlformats.org/presentationml/2006/main">
  <p:tag name="PA" val="v3.2.0"/>
</p:tagLst>
</file>

<file path=ppt/tags/tag64.xml><?xml version="1.0" encoding="utf-8"?>
<p:tagLst xmlns:p="http://schemas.openxmlformats.org/presentationml/2006/main">
  <p:tag name="PA" val="v3.2.0"/>
</p:tagLst>
</file>

<file path=ppt/tags/tag65.xml><?xml version="1.0" encoding="utf-8"?>
<p:tagLst xmlns:p="http://schemas.openxmlformats.org/presentationml/2006/main">
  <p:tag name="PA" val="v3.2.0"/>
</p:tagLst>
</file>

<file path=ppt/tags/tag66.xml><?xml version="1.0" encoding="utf-8"?>
<p:tagLst xmlns:p="http://schemas.openxmlformats.org/presentationml/2006/main">
  <p:tag name="PA" val="v3.2.0"/>
</p:tagLst>
</file>

<file path=ppt/tags/tag67.xml><?xml version="1.0" encoding="utf-8"?>
<p:tagLst xmlns:p="http://schemas.openxmlformats.org/presentationml/2006/main">
  <p:tag name="PA" val="v3.2.0"/>
</p:tagLst>
</file>

<file path=ppt/tags/tag68.xml><?xml version="1.0" encoding="utf-8"?>
<p:tagLst xmlns:p="http://schemas.openxmlformats.org/presentationml/2006/main">
  <p:tag name="PA" val="v3.2.0"/>
</p:tagLst>
</file>

<file path=ppt/tags/tag69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70.xml><?xml version="1.0" encoding="utf-8"?>
<p:tagLst xmlns:p="http://schemas.openxmlformats.org/presentationml/2006/main">
  <p:tag name="PA" val="v3.2.0"/>
</p:tagLst>
</file>

<file path=ppt/tags/tag71.xml><?xml version="1.0" encoding="utf-8"?>
<p:tagLst xmlns:p="http://schemas.openxmlformats.org/presentationml/2006/main">
  <p:tag name="PA" val="v3.2.0"/>
</p:tagLst>
</file>

<file path=ppt/tags/tag72.xml><?xml version="1.0" encoding="utf-8"?>
<p:tagLst xmlns:p="http://schemas.openxmlformats.org/presentationml/2006/main">
  <p:tag name="PA" val="v3.2.0"/>
</p:tagLst>
</file>

<file path=ppt/tags/tag73.xml><?xml version="1.0" encoding="utf-8"?>
<p:tagLst xmlns:p="http://schemas.openxmlformats.org/presentationml/2006/main">
  <p:tag name="PA" val="v3.2.0"/>
</p:tagLst>
</file>

<file path=ppt/tags/tag74.xml><?xml version="1.0" encoding="utf-8"?>
<p:tagLst xmlns:p="http://schemas.openxmlformats.org/presentationml/2006/main">
  <p:tag name="PA" val="v3.2.0"/>
</p:tagLst>
</file>

<file path=ppt/tags/tag75.xml><?xml version="1.0" encoding="utf-8"?>
<p:tagLst xmlns:p="http://schemas.openxmlformats.org/presentationml/2006/main">
  <p:tag name="PA" val="v3.2.0"/>
</p:tagLst>
</file>

<file path=ppt/tags/tag76.xml><?xml version="1.0" encoding="utf-8"?>
<p:tagLst xmlns:p="http://schemas.openxmlformats.org/presentationml/2006/main">
  <p:tag name="PA" val="v3.2.0"/>
</p:tagLst>
</file>

<file path=ppt/tags/tag77.xml><?xml version="1.0" encoding="utf-8"?>
<p:tagLst xmlns:p="http://schemas.openxmlformats.org/presentationml/2006/main">
  <p:tag name="PA" val="v3.2.0"/>
</p:tagLst>
</file>

<file path=ppt/tags/tag78.xml><?xml version="1.0" encoding="utf-8"?>
<p:tagLst xmlns:p="http://schemas.openxmlformats.org/presentationml/2006/main">
  <p:tag name="PA" val="v3.2.0"/>
</p:tagLst>
</file>

<file path=ppt/tags/tag79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80.xml><?xml version="1.0" encoding="utf-8"?>
<p:tagLst xmlns:p="http://schemas.openxmlformats.org/presentationml/2006/main">
  <p:tag name="PA" val="v3.2.0"/>
</p:tagLst>
</file>

<file path=ppt/tags/tag81.xml><?xml version="1.0" encoding="utf-8"?>
<p:tagLst xmlns:p="http://schemas.openxmlformats.org/presentationml/2006/main">
  <p:tag name="PA" val="v3.2.0"/>
</p:tagLst>
</file>

<file path=ppt/tags/tag82.xml><?xml version="1.0" encoding="utf-8"?>
<p:tagLst xmlns:p="http://schemas.openxmlformats.org/presentationml/2006/main">
  <p:tag name="PA" val="v3.2.0"/>
</p:tagLst>
</file>

<file path=ppt/tags/tag83.xml><?xml version="1.0" encoding="utf-8"?>
<p:tagLst xmlns:p="http://schemas.openxmlformats.org/presentationml/2006/main">
  <p:tag name="PA" val="v3.2.0"/>
</p:tagLst>
</file>

<file path=ppt/tags/tag84.xml><?xml version="1.0" encoding="utf-8"?>
<p:tagLst xmlns:p="http://schemas.openxmlformats.org/presentationml/2006/main">
  <p:tag name="PA" val="v3.2.0"/>
</p:tagLst>
</file>

<file path=ppt/tags/tag85.xml><?xml version="1.0" encoding="utf-8"?>
<p:tagLst xmlns:p="http://schemas.openxmlformats.org/presentationml/2006/main">
  <p:tag name="PA" val="v3.2.0"/>
</p:tagLst>
</file>

<file path=ppt/tags/tag86.xml><?xml version="1.0" encoding="utf-8"?>
<p:tagLst xmlns:p="http://schemas.openxmlformats.org/presentationml/2006/main">
  <p:tag name="PA" val="v3.2.0"/>
</p:tagLst>
</file>

<file path=ppt/tags/tag87.xml><?xml version="1.0" encoding="utf-8"?>
<p:tagLst xmlns:p="http://schemas.openxmlformats.org/presentationml/2006/main">
  <p:tag name="PA" val="v3.2.0"/>
</p:tagLst>
</file>

<file path=ppt/tags/tag88.xml><?xml version="1.0" encoding="utf-8"?>
<p:tagLst xmlns:p="http://schemas.openxmlformats.org/presentationml/2006/main">
  <p:tag name="PA" val="v3.2.0"/>
</p:tagLst>
</file>

<file path=ppt/tags/tag89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ags/tag90.xml><?xml version="1.0" encoding="utf-8"?>
<p:tagLst xmlns:p="http://schemas.openxmlformats.org/presentationml/2006/main">
  <p:tag name="PA" val="v3.2.0"/>
</p:tagLst>
</file>

<file path=ppt/tags/tag91.xml><?xml version="1.0" encoding="utf-8"?>
<p:tagLst xmlns:p="http://schemas.openxmlformats.org/presentationml/2006/main">
  <p:tag name="PA" val="v3.2.0"/>
</p:tagLst>
</file>

<file path=ppt/tags/tag92.xml><?xml version="1.0" encoding="utf-8"?>
<p:tagLst xmlns:p="http://schemas.openxmlformats.org/presentationml/2006/main">
  <p:tag name="PA" val="v3.2.0"/>
</p:tagLst>
</file>

<file path=ppt/tags/tag93.xml><?xml version="1.0" encoding="utf-8"?>
<p:tagLst xmlns:p="http://schemas.openxmlformats.org/presentationml/2006/main">
  <p:tag name="PA" val="v3.2.0"/>
</p:tagLst>
</file>

<file path=ppt/tags/tag94.xml><?xml version="1.0" encoding="utf-8"?>
<p:tagLst xmlns:p="http://schemas.openxmlformats.org/presentationml/2006/main">
  <p:tag name="PA" val="v3.2.0"/>
</p:tagLst>
</file>

<file path=ppt/tags/tag95.xml><?xml version="1.0" encoding="utf-8"?>
<p:tagLst xmlns:p="http://schemas.openxmlformats.org/presentationml/2006/main">
  <p:tag name="PA" val="v3.2.0"/>
</p:tagLst>
</file>

<file path=ppt/tags/tag96.xml><?xml version="1.0" encoding="utf-8"?>
<p:tagLst xmlns:p="http://schemas.openxmlformats.org/presentationml/2006/main">
  <p:tag name="PA" val="v3.2.0"/>
</p:tagLst>
</file>

<file path=ppt/tags/tag97.xml><?xml version="1.0" encoding="utf-8"?>
<p:tagLst xmlns:p="http://schemas.openxmlformats.org/presentationml/2006/main">
  <p:tag name="PA" val="v3.2.0"/>
</p:tagLst>
</file>

<file path=ppt/tags/tag98.xml><?xml version="1.0" encoding="utf-8"?>
<p:tagLst xmlns:p="http://schemas.openxmlformats.org/presentationml/2006/main">
  <p:tag name="PA" val="v3.2.0"/>
</p:tagLst>
</file>

<file path=ppt/tags/tag9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1_Office 主题">
  <a:themeElements>
    <a:clrScheme name="自定义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70C0"/>
      </a:accent1>
      <a:accent2>
        <a:srgbClr val="00B0F0"/>
      </a:accent2>
      <a:accent3>
        <a:srgbClr val="297FD5"/>
      </a:accent3>
      <a:accent4>
        <a:srgbClr val="00B050"/>
      </a:accent4>
      <a:accent5>
        <a:srgbClr val="92D050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5048</Words>
  <Application>WPS 演示</Application>
  <PresentationFormat>宽屏</PresentationFormat>
  <Paragraphs>520</Paragraphs>
  <Slides>36</Slides>
  <Notes>25</Notes>
  <HiddenSlides>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 Unicode MS</vt:lpstr>
      <vt:lpstr>Wingdings</vt:lpstr>
      <vt:lpstr>Calibri</vt:lpstr>
      <vt:lpstr>仿宋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keywords>CHENYING0907</cp:keywords>
  <dc:description>CHENYING0907
</dc:description>
  <dc:subject>CHENYING0907</dc:subject>
  <cp:category>CHENYING0907</cp:category>
  <cp:lastModifiedBy>李力</cp:lastModifiedBy>
  <cp:revision>98</cp:revision>
  <dcterms:created xsi:type="dcterms:W3CDTF">2015-10-15T01:42:00Z</dcterms:created>
  <dcterms:modified xsi:type="dcterms:W3CDTF">2020-04-19T15:37:33Z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