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47" r:id="rId3"/>
    <p:sldId id="294" r:id="rId5"/>
    <p:sldId id="802" r:id="rId6"/>
    <p:sldId id="840" r:id="rId7"/>
    <p:sldId id="835" r:id="rId8"/>
    <p:sldId id="842" r:id="rId9"/>
    <p:sldId id="843" r:id="rId10"/>
    <p:sldId id="845" r:id="rId11"/>
    <p:sldId id="846" r:id="rId12"/>
    <p:sldId id="848" r:id="rId13"/>
    <p:sldId id="853" r:id="rId14"/>
    <p:sldId id="850" r:id="rId15"/>
    <p:sldId id="844" r:id="rId16"/>
    <p:sldId id="847" r:id="rId17"/>
    <p:sldId id="1057" r:id="rId18"/>
    <p:sldId id="1058" r:id="rId19"/>
    <p:sldId id="1059" r:id="rId20"/>
    <p:sldId id="1060" r:id="rId21"/>
    <p:sldId id="1061" r:id="rId22"/>
    <p:sldId id="1062" r:id="rId23"/>
    <p:sldId id="859" r:id="rId24"/>
    <p:sldId id="1109" r:id="rId25"/>
    <p:sldId id="1064" r:id="rId26"/>
    <p:sldId id="1110" r:id="rId27"/>
    <p:sldId id="1065" r:id="rId28"/>
    <p:sldId id="1150" r:id="rId29"/>
    <p:sldId id="1066" r:id="rId30"/>
    <p:sldId id="1113" r:id="rId31"/>
    <p:sldId id="1112" r:id="rId32"/>
    <p:sldId id="972" r:id="rId33"/>
    <p:sldId id="919" r:id="rId34"/>
    <p:sldId id="920" r:id="rId35"/>
    <p:sldId id="921" r:id="rId36"/>
    <p:sldId id="922" r:id="rId37"/>
    <p:sldId id="923" r:id="rId38"/>
    <p:sldId id="924" r:id="rId39"/>
    <p:sldId id="867" r:id="rId40"/>
    <p:sldId id="881" r:id="rId41"/>
    <p:sldId id="882" r:id="rId42"/>
    <p:sldId id="883" r:id="rId43"/>
    <p:sldId id="884" r:id="rId44"/>
    <p:sldId id="888" r:id="rId45"/>
    <p:sldId id="885" r:id="rId46"/>
    <p:sldId id="889" r:id="rId47"/>
    <p:sldId id="890" r:id="rId48"/>
    <p:sldId id="891" r:id="rId49"/>
    <p:sldId id="892" r:id="rId50"/>
    <p:sldId id="893" r:id="rId51"/>
    <p:sldId id="895" r:id="rId52"/>
    <p:sldId id="894" r:id="rId53"/>
    <p:sldId id="896" r:id="rId54"/>
    <p:sldId id="897" r:id="rId55"/>
    <p:sldId id="898" r:id="rId56"/>
    <p:sldId id="899" r:id="rId57"/>
    <p:sldId id="900" r:id="rId58"/>
    <p:sldId id="901" r:id="rId59"/>
    <p:sldId id="902" r:id="rId60"/>
    <p:sldId id="904" r:id="rId61"/>
    <p:sldId id="905" r:id="rId62"/>
    <p:sldId id="906" r:id="rId63"/>
    <p:sldId id="1188" r:id="rId64"/>
    <p:sldId id="1189" r:id="rId65"/>
    <p:sldId id="1190" r:id="rId66"/>
    <p:sldId id="1191" r:id="rId67"/>
    <p:sldId id="1192" r:id="rId68"/>
    <p:sldId id="1193" r:id="rId69"/>
    <p:sldId id="916" r:id="rId70"/>
    <p:sldId id="365" r:id="rId7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1903"/>
    <a:srgbClr val="0E58C4"/>
    <a:srgbClr val="CBD5E8"/>
    <a:srgbClr val="E7EBF4"/>
    <a:srgbClr val="C0C0C0"/>
    <a:srgbClr val="0070C0"/>
    <a:srgbClr val="A3A6AC"/>
    <a:srgbClr val="D4D4D4"/>
    <a:srgbClr val="D3D3D3"/>
    <a:srgbClr val="8D65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p:scale>
          <a:sx n="50" d="100"/>
          <a:sy n="50" d="100"/>
        </p:scale>
        <p:origin x="1278" y="594"/>
      </p:cViewPr>
      <p:guideLst>
        <p:guide orient="horz" pos="1890"/>
        <p:guide pos="37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CD234-1A59-463F-8B12-F9DAA98A294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BB733-DF6B-4801-AFF9-46967ACB994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id代表分区类型，83代表主分区或逻辑分区，5是扩展分区</a:t>
            </a:r>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smtClean="0">
                <a:sym typeface="+mn-ea"/>
              </a:rPr>
              <a:t>Linux</a:t>
            </a:r>
            <a:r>
              <a:rPr lang="zh-CN" altLang="en-US" dirty="0" smtClean="0">
                <a:sym typeface="+mn-ea"/>
              </a:rPr>
              <a:t>最常用的是</a:t>
            </a:r>
            <a:r>
              <a:rPr lang="en-US" altLang="zh-CN" dirty="0" smtClean="0">
                <a:sym typeface="+mn-ea"/>
              </a:rPr>
              <a:t>ext4</a:t>
            </a:r>
            <a:r>
              <a:rPr lang="zh-CN" altLang="en-US" dirty="0" smtClean="0">
                <a:sym typeface="+mn-ea"/>
              </a:rPr>
              <a:t>和</a:t>
            </a:r>
            <a:r>
              <a:rPr lang="en-US" altLang="zh-CN" dirty="0" smtClean="0">
                <a:sym typeface="+mn-ea"/>
              </a:rPr>
              <a:t>swap</a:t>
            </a:r>
            <a:r>
              <a:rPr lang="zh-CN" altLang="en-US" dirty="0" smtClean="0">
                <a:sym typeface="+mn-ea"/>
              </a:rPr>
              <a:t>文件系统</a:t>
            </a:r>
            <a:endParaRPr lang="zh-CN" altLang="en-US" dirty="0" smtClean="0">
              <a:sym typeface="+mn-ea"/>
            </a:endParaRPr>
          </a:p>
          <a:p>
            <a:endParaRPr lang="en-US" altLang="zh-CN" dirty="0" smtClean="0"/>
          </a:p>
          <a:p>
            <a:endParaRPr lang="zh-CN" altLang="en-US" dirty="0"/>
          </a:p>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smb</a:t>
            </a:r>
            <a:r>
              <a:rPr lang="zh-CN" altLang="en-US"/>
              <a:t>：服务器信息块</a:t>
            </a:r>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sym typeface="+mn-ea"/>
              </a:rPr>
              <a:t>VFS</a:t>
            </a:r>
            <a:r>
              <a:rPr lang="zh-CN" altLang="en-US" dirty="0" smtClean="0">
                <a:sym typeface="+mn-ea"/>
              </a:rPr>
              <a:t>是一个可以让</a:t>
            </a:r>
            <a:r>
              <a:rPr lang="en-US" altLang="zh-CN" dirty="0" smtClean="0">
                <a:sym typeface="+mn-ea"/>
              </a:rPr>
              <a:t>open()</a:t>
            </a:r>
            <a:r>
              <a:rPr lang="zh-CN" altLang="en-US" dirty="0" smtClean="0">
                <a:sym typeface="+mn-ea"/>
              </a:rPr>
              <a:t>、</a:t>
            </a:r>
            <a:r>
              <a:rPr lang="en-US" altLang="zh-CN" dirty="0" smtClean="0">
                <a:sym typeface="+mn-ea"/>
              </a:rPr>
              <a:t>read()</a:t>
            </a:r>
            <a:r>
              <a:rPr lang="zh-CN" altLang="en-US" dirty="0" smtClean="0">
                <a:sym typeface="+mn-ea"/>
              </a:rPr>
              <a:t>、</a:t>
            </a:r>
            <a:r>
              <a:rPr lang="en-US" altLang="zh-CN" dirty="0" smtClean="0">
                <a:sym typeface="+mn-ea"/>
              </a:rPr>
              <a:t>write()</a:t>
            </a:r>
            <a:r>
              <a:rPr lang="zh-CN" altLang="en-US" dirty="0" smtClean="0">
                <a:sym typeface="+mn-ea"/>
              </a:rPr>
              <a:t>等系统调用不用关心底层的存储介质和文件系统类型就可以工作的粘合层</a:t>
            </a:r>
            <a:endParaRPr lang="en-US" altLang="zh-CN" dirty="0" smtClean="0">
              <a:effectLst>
                <a:outerShdw blurRad="38100" dist="38100" dir="2700000" algn="tl">
                  <a:srgbClr val="C0C0C0"/>
                </a:outerShdw>
              </a:effectLst>
              <a:sym typeface="+mn-ea"/>
            </a:endParaRPr>
          </a:p>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lsblk命令用于列出所有可用块设备的信息</a:t>
            </a:r>
            <a:endParaRPr lang="zh-CN" altLang="en-US"/>
          </a:p>
          <a:p>
            <a:r>
              <a:rPr lang="zh-CN" altLang="en-US"/>
              <a:t>-</a:t>
            </a:r>
            <a:r>
              <a:rPr lang="en-US" altLang="zh-CN"/>
              <a:t>f   </a:t>
            </a:r>
            <a:r>
              <a:rPr lang="zh-CN" altLang="en-US"/>
              <a:t>显示文件系统信息。</a:t>
            </a:r>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若修改blocks的soft/hard表示规定用户可以使用的磁盘空间大小（一般都是规定磁盘使用量）</a:t>
            </a:r>
            <a:endParaRPr lang="zh-CN" altLang="en-US"/>
          </a:p>
          <a:p>
            <a:endParaRPr lang="zh-CN" altLang="en-US"/>
          </a:p>
          <a:p>
            <a:r>
              <a:rPr lang="zh-CN" altLang="en-US"/>
              <a:t>　　　　若修改的是inodes的 soft/hard值，表示规定用户可以创建的文件个数.</a:t>
            </a:r>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hd：IDE 磁盘</a:t>
            </a:r>
            <a:endParaRPr lang="zh-CN" altLang="en-US"/>
          </a:p>
          <a:p>
            <a:r>
              <a:rPr lang="zh-CN" altLang="en-US"/>
              <a:t>sd：SCSI 磁盘</a:t>
            </a:r>
            <a:endParaRPr lang="zh-CN" altLang="en-US"/>
          </a:p>
          <a:p>
            <a:r>
              <a:rPr lang="en-US" altLang="zh-CN"/>
              <a:t>sd</a:t>
            </a:r>
            <a:r>
              <a:rPr lang="zh-CN" altLang="en-US"/>
              <a:t>：</a:t>
            </a:r>
            <a:r>
              <a:rPr lang="en-US" altLang="zh-CN"/>
              <a:t>SATA</a:t>
            </a:r>
            <a:r>
              <a:rPr lang="zh-CN" altLang="en-US"/>
              <a:t>磁盘</a:t>
            </a:r>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/run 目录是说, 里面的东西是系统运行时需要的, 不能随便删除. 但是重启的时候应该抛弃. 下次系统运行时重新生成.</a:t>
            </a:r>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字符设备不经过系统的快速缓冲，而块设备经过系统的快速缓冲。但是，字符设备和块设备并没有明显的界限，如Flash设备符合块设备的特点，但是我们仍然可以把它作为一个字符设备来访问。</a:t>
            </a:r>
            <a:endParaRPr lang="zh-CN" altLang="en-US"/>
          </a:p>
          <a:p>
            <a:r>
              <a:rPr lang="zh-CN" altLang="en-US"/>
              <a:t> 字符设备和块设备的驱动设计呈现很大的差异，但是对于用户而言，他们都是使用文件系统的操作接口 open()、close()、read()、write()等函数进行访问。</a:t>
            </a:r>
            <a:endParaRPr lang="zh-CN" altLang="en-US"/>
          </a:p>
          <a:p>
            <a:endParaRPr lang="zh-CN" altLang="en-US"/>
          </a:p>
          <a:p>
            <a:r>
              <a:rPr lang="zh-CN" altLang="en-US"/>
              <a:t>TCP用主机的IP地址加上主机上的端口号作为TCP连接的端点，这种端点就叫做套接字（socket）或插口。</a:t>
            </a:r>
            <a:endParaRPr lang="zh-CN" altLang="en-US"/>
          </a:p>
          <a:p>
            <a:endParaRPr lang="zh-CN" altLang="en-US"/>
          </a:p>
          <a:p>
            <a:r>
              <a:rPr lang="zh-CN" altLang="en-US"/>
              <a:t>套接字用（IP地址：端口号）表示。</a:t>
            </a:r>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umask</a:t>
            </a:r>
            <a:r>
              <a:rPr lang="zh-CN" altLang="en-US"/>
              <a:t>值（掩码值）</a:t>
            </a:r>
            <a:endParaRPr lang="en-US" altLang="zh-CN"/>
          </a:p>
          <a:p>
            <a:r>
              <a:rPr lang="en-US" altLang="zh-CN"/>
              <a:t>/etc/profile</a:t>
            </a:r>
            <a:endParaRPr lang="en-US" altLang="zh-CN"/>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umask</a:t>
            </a:r>
            <a:r>
              <a:rPr lang="zh-CN" altLang="en-US"/>
              <a:t>值（掩码值）</a:t>
            </a:r>
            <a:endParaRPr lang="en-US" altLang="zh-CN"/>
          </a:p>
          <a:p>
            <a:r>
              <a:rPr lang="en-US" altLang="zh-CN"/>
              <a:t>/etc/profile</a:t>
            </a:r>
            <a:endParaRPr lang="en-US" altLang="zh-CN"/>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umask</a:t>
            </a:r>
            <a:r>
              <a:rPr lang="zh-CN" altLang="en-US"/>
              <a:t>值（掩码值）</a:t>
            </a:r>
            <a:endParaRPr lang="en-US" altLang="zh-CN"/>
          </a:p>
          <a:p>
            <a:r>
              <a:rPr lang="en-US" altLang="zh-CN"/>
              <a:t>/etc/profile</a:t>
            </a:r>
            <a:endParaRPr lang="en-US" altLang="zh-CN"/>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硬盘的主引导记录（MBR）是不属于任何一个操作系统的，它先于所有的操作系统而被调入内存，并发挥作用，然后才将控制权交给主分区（活动分区）内的操作系统，并用主分区信息表来管理硬盘。</a:t>
            </a:r>
            <a:endParaRPr lang="zh-CN" altLang="en-US">
              <a:sym typeface="+mn-ea"/>
            </a:endParaRPr>
          </a:p>
          <a:p>
            <a:endParaRPr lang="zh-CN" altLang="en-US"/>
          </a:p>
          <a:p>
            <a:r>
              <a:rPr lang="zh-CN" altLang="en-US">
                <a:sym typeface="+mn-ea"/>
              </a:rPr>
              <a:t>在 MBR 里面记录了两个重要的东西，分别是：开机管理程序，与磁盘分区表。</a:t>
            </a:r>
            <a:endParaRPr lang="zh-CN" altLang="en-US"/>
          </a:p>
          <a:p>
            <a:endParaRPr lang="zh-CN" altLang="en-US"/>
          </a:p>
          <a:p>
            <a:r>
              <a:rPr lang="zh-CN" altLang="en-US">
                <a:sym typeface="+mn-ea"/>
              </a:rPr>
              <a:t>MBR程序段的主要功能如下：</a:t>
            </a:r>
            <a:endParaRPr lang="zh-CN" altLang="en-US"/>
          </a:p>
          <a:p>
            <a:r>
              <a:rPr lang="zh-CN" altLang="en-US">
                <a:sym typeface="+mn-ea"/>
              </a:rPr>
              <a:t>·检查硬盘分区表是否完好。</a:t>
            </a:r>
            <a:endParaRPr lang="zh-CN" altLang="en-US"/>
          </a:p>
          <a:p>
            <a:r>
              <a:rPr lang="zh-CN" altLang="en-US">
                <a:sym typeface="+mn-ea"/>
              </a:rPr>
              <a:t>·在分区表中寻找可引导的“活动”分区。</a:t>
            </a:r>
            <a:endParaRPr lang="zh-CN" altLang="en-US"/>
          </a:p>
          <a:p>
            <a:r>
              <a:rPr lang="zh-CN" altLang="en-US">
                <a:sym typeface="+mn-ea"/>
              </a:rPr>
              <a:t>·将活动分区的第一逻辑扇区内容装入内存。在DOS分区中，此扇区内容称为DOS引导记录（DBR）。</a:t>
            </a:r>
            <a:endParaRPr lang="zh-CN" altLang="en-US"/>
          </a:p>
          <a:p>
            <a:endParaRPr lang="zh-CN" altLang="en-US"/>
          </a:p>
          <a:p>
            <a:endParaRPr lang="zh-CN" altLang="en-US"/>
          </a:p>
          <a:p>
            <a:r>
              <a:rPr lang="zh-CN" altLang="en-US"/>
              <a:t>硬盘仅仅为分区表保留了64个字节的存储空间，而每个分区的参数占据16个字节，故主引导扇区中总计只能存储4个分区的数据。</a:t>
            </a:r>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15" name="Group 106"/>
          <p:cNvGrpSpPr>
            <a:grpSpLocks noChangeAspect="1"/>
          </p:cNvGrpSpPr>
          <p:nvPr userDrawn="1"/>
        </p:nvGrpSpPr>
        <p:grpSpPr bwMode="auto">
          <a:xfrm>
            <a:off x="0" y="-275"/>
            <a:ext cx="12192000" cy="4930268"/>
            <a:chOff x="1602" y="283"/>
            <a:chExt cx="5028" cy="2711"/>
          </a:xfrm>
          <a:gradFill>
            <a:gsLst>
              <a:gs pos="0">
                <a:srgbClr val="FE4444"/>
              </a:gs>
              <a:gs pos="100000">
                <a:srgbClr val="832B2B"/>
              </a:gs>
            </a:gsLst>
            <a:lin ang="5400000" scaled="0"/>
          </a:gradFill>
        </p:grpSpPr>
        <p:sp>
          <p:nvSpPr>
            <p:cNvPr id="17" name="Freeform 107"/>
            <p:cNvSpPr/>
            <p:nvPr/>
          </p:nvSpPr>
          <p:spPr bwMode="auto">
            <a:xfrm>
              <a:off x="1602" y="426"/>
              <a:ext cx="5028" cy="2568"/>
            </a:xfrm>
            <a:custGeom>
              <a:avLst/>
              <a:gdLst/>
              <a:ahLst/>
              <a:cxnLst>
                <a:cxn ang="0">
                  <a:pos x="2129" y="670"/>
                </a:cxn>
                <a:cxn ang="0">
                  <a:pos x="2129" y="640"/>
                </a:cxn>
                <a:cxn ang="0">
                  <a:pos x="0" y="0"/>
                </a:cxn>
                <a:cxn ang="0">
                  <a:pos x="0" y="688"/>
                </a:cxn>
                <a:cxn ang="0">
                  <a:pos x="1053" y="1054"/>
                </a:cxn>
                <a:cxn ang="0">
                  <a:pos x="2129" y="670"/>
                </a:cxn>
              </a:cxnLst>
              <a:rect l="0" t="0" r="r" b="b"/>
              <a:pathLst>
                <a:path w="2129" h="1054">
                  <a:moveTo>
                    <a:pt x="2129" y="670"/>
                  </a:moveTo>
                  <a:cubicBezTo>
                    <a:pt x="2129" y="640"/>
                    <a:pt x="2129" y="640"/>
                    <a:pt x="2129" y="640"/>
                  </a:cubicBezTo>
                  <a:cubicBezTo>
                    <a:pt x="1070" y="830"/>
                    <a:pt x="360" y="617"/>
                    <a:pt x="0" y="0"/>
                  </a:cubicBezTo>
                  <a:cubicBezTo>
                    <a:pt x="0" y="688"/>
                    <a:pt x="0" y="688"/>
                    <a:pt x="0" y="688"/>
                  </a:cubicBezTo>
                  <a:cubicBezTo>
                    <a:pt x="310" y="932"/>
                    <a:pt x="661" y="1054"/>
                    <a:pt x="1053" y="1054"/>
                  </a:cubicBezTo>
                  <a:cubicBezTo>
                    <a:pt x="1454" y="1054"/>
                    <a:pt x="1813" y="926"/>
                    <a:pt x="2129" y="670"/>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8" name="Freeform 108"/>
            <p:cNvSpPr/>
            <p:nvPr/>
          </p:nvSpPr>
          <p:spPr bwMode="auto">
            <a:xfrm>
              <a:off x="1602" y="283"/>
              <a:ext cx="5028" cy="2200"/>
            </a:xfrm>
            <a:custGeom>
              <a:avLst/>
              <a:gdLst/>
              <a:ahLst/>
              <a:cxnLst>
                <a:cxn ang="0">
                  <a:pos x="2129" y="697"/>
                </a:cxn>
                <a:cxn ang="0">
                  <a:pos x="2129" y="623"/>
                </a:cxn>
                <a:cxn ang="0">
                  <a:pos x="1181" y="0"/>
                </a:cxn>
                <a:cxn ang="0">
                  <a:pos x="0" y="0"/>
                </a:cxn>
                <a:cxn ang="0">
                  <a:pos x="0" y="57"/>
                </a:cxn>
                <a:cxn ang="0">
                  <a:pos x="2129" y="697"/>
                </a:cxn>
              </a:cxnLst>
              <a:rect l="0" t="0" r="r" b="b"/>
              <a:pathLst>
                <a:path w="2129" h="887">
                  <a:moveTo>
                    <a:pt x="2129" y="697"/>
                  </a:moveTo>
                  <a:cubicBezTo>
                    <a:pt x="2129" y="623"/>
                    <a:pt x="2129" y="623"/>
                    <a:pt x="2129" y="623"/>
                  </a:cubicBezTo>
                  <a:cubicBezTo>
                    <a:pt x="1448" y="642"/>
                    <a:pt x="1132" y="434"/>
                    <a:pt x="1181" y="0"/>
                  </a:cubicBezTo>
                  <a:cubicBezTo>
                    <a:pt x="0" y="0"/>
                    <a:pt x="0" y="0"/>
                    <a:pt x="0" y="0"/>
                  </a:cubicBezTo>
                  <a:cubicBezTo>
                    <a:pt x="0" y="57"/>
                    <a:pt x="0" y="57"/>
                    <a:pt x="0" y="57"/>
                  </a:cubicBezTo>
                  <a:cubicBezTo>
                    <a:pt x="360" y="674"/>
                    <a:pt x="1070" y="887"/>
                    <a:pt x="2129" y="697"/>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9" name="Freeform 109"/>
            <p:cNvSpPr/>
            <p:nvPr/>
          </p:nvSpPr>
          <p:spPr bwMode="auto">
            <a:xfrm>
              <a:off x="4255" y="283"/>
              <a:ext cx="2375" cy="1650"/>
            </a:xfrm>
            <a:custGeom>
              <a:avLst/>
              <a:gdLst/>
              <a:ahLst/>
              <a:cxnLst>
                <a:cxn ang="0">
                  <a:pos x="997" y="623"/>
                </a:cxn>
                <a:cxn ang="0">
                  <a:pos x="997" y="0"/>
                </a:cxn>
                <a:cxn ang="0">
                  <a:pos x="49" y="0"/>
                </a:cxn>
                <a:cxn ang="0">
                  <a:pos x="997" y="623"/>
                </a:cxn>
              </a:cxnLst>
              <a:rect l="0" t="0" r="r" b="b"/>
              <a:pathLst>
                <a:path w="997" h="642">
                  <a:moveTo>
                    <a:pt x="997" y="623"/>
                  </a:moveTo>
                  <a:cubicBezTo>
                    <a:pt x="997" y="0"/>
                    <a:pt x="997" y="0"/>
                    <a:pt x="997" y="0"/>
                  </a:cubicBezTo>
                  <a:cubicBezTo>
                    <a:pt x="49" y="0"/>
                    <a:pt x="49" y="0"/>
                    <a:pt x="49" y="0"/>
                  </a:cubicBezTo>
                  <a:cubicBezTo>
                    <a:pt x="0" y="434"/>
                    <a:pt x="316" y="642"/>
                    <a:pt x="997" y="623"/>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grpSp>
      <p:sp>
        <p:nvSpPr>
          <p:cNvPr id="22" name="Freeform 26"/>
          <p:cNvSpPr/>
          <p:nvPr userDrawn="1"/>
        </p:nvSpPr>
        <p:spPr bwMode="auto">
          <a:xfrm>
            <a:off x="0" y="3968740"/>
            <a:ext cx="12192000" cy="2889261"/>
          </a:xfrm>
          <a:custGeom>
            <a:avLst/>
            <a:gdLst/>
            <a:ahLst/>
            <a:cxnLst>
              <a:cxn ang="0">
                <a:pos x="2861" y="904"/>
              </a:cxn>
              <a:cxn ang="0">
                <a:pos x="2861" y="0"/>
              </a:cxn>
              <a:cxn ang="0">
                <a:pos x="1382" y="332"/>
              </a:cxn>
              <a:cxn ang="0">
                <a:pos x="0" y="46"/>
              </a:cxn>
              <a:cxn ang="0">
                <a:pos x="0" y="904"/>
              </a:cxn>
              <a:cxn ang="0">
                <a:pos x="2861" y="904"/>
              </a:cxn>
            </a:cxnLst>
            <a:rect l="0" t="0" r="r" b="b"/>
            <a:pathLst>
              <a:path w="2861" h="904">
                <a:moveTo>
                  <a:pt x="2861" y="904"/>
                </a:moveTo>
                <a:cubicBezTo>
                  <a:pt x="2861" y="0"/>
                  <a:pt x="2861" y="0"/>
                  <a:pt x="2861" y="0"/>
                </a:cubicBezTo>
                <a:cubicBezTo>
                  <a:pt x="2414" y="221"/>
                  <a:pt x="1921" y="332"/>
                  <a:pt x="1382" y="332"/>
                </a:cubicBezTo>
                <a:cubicBezTo>
                  <a:pt x="882" y="332"/>
                  <a:pt x="421" y="237"/>
                  <a:pt x="0" y="46"/>
                </a:cubicBezTo>
                <a:cubicBezTo>
                  <a:pt x="0" y="904"/>
                  <a:pt x="0" y="904"/>
                  <a:pt x="0" y="904"/>
                </a:cubicBezTo>
                <a:cubicBezTo>
                  <a:pt x="2861" y="904"/>
                  <a:pt x="2861" y="904"/>
                  <a:pt x="2861" y="904"/>
                </a:cubicBezTo>
                <a:close/>
              </a:path>
            </a:pathLst>
          </a:custGeom>
          <a:gradFill flip="none" rotWithShape="1">
            <a:gsLst>
              <a:gs pos="0">
                <a:schemeClr val="bg1">
                  <a:lumMod val="75000"/>
                </a:schemeClr>
              </a:gs>
              <a:gs pos="59000">
                <a:schemeClr val="bg1">
                  <a:lumMod val="95000"/>
                </a:schemeClr>
              </a:gs>
              <a:gs pos="100000">
                <a:schemeClr val="bg1">
                  <a:lumMod val="75000"/>
                </a:schemeClr>
              </a:gs>
            </a:gsLst>
            <a:path path="circle">
              <a:fillToRect l="100000" t="100000"/>
            </a:path>
            <a:tileRect r="-100000" b="-100000"/>
          </a:grad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23" name="Freeform 27"/>
          <p:cNvSpPr/>
          <p:nvPr/>
        </p:nvSpPr>
        <p:spPr bwMode="auto">
          <a:xfrm>
            <a:off x="0" y="3148980"/>
            <a:ext cx="12192000" cy="1780219"/>
          </a:xfrm>
          <a:custGeom>
            <a:avLst/>
            <a:gdLst/>
            <a:ahLst/>
            <a:cxnLst>
              <a:cxn ang="0">
                <a:pos x="2861" y="225"/>
              </a:cxn>
              <a:cxn ang="0">
                <a:pos x="2861" y="0"/>
              </a:cxn>
              <a:cxn ang="0">
                <a:pos x="1415" y="516"/>
              </a:cxn>
              <a:cxn ang="0">
                <a:pos x="0" y="25"/>
              </a:cxn>
              <a:cxn ang="0">
                <a:pos x="0" y="271"/>
              </a:cxn>
              <a:cxn ang="0">
                <a:pos x="1382" y="557"/>
              </a:cxn>
              <a:cxn ang="0">
                <a:pos x="2861" y="225"/>
              </a:cxn>
            </a:cxnLst>
            <a:rect l="0" t="0" r="r" b="b"/>
            <a:pathLst>
              <a:path w="2861" h="557">
                <a:moveTo>
                  <a:pt x="2861" y="225"/>
                </a:moveTo>
                <a:cubicBezTo>
                  <a:pt x="2861" y="0"/>
                  <a:pt x="2861" y="0"/>
                  <a:pt x="2861" y="0"/>
                </a:cubicBezTo>
                <a:cubicBezTo>
                  <a:pt x="2436" y="344"/>
                  <a:pt x="1954" y="516"/>
                  <a:pt x="1415" y="516"/>
                </a:cubicBezTo>
                <a:cubicBezTo>
                  <a:pt x="889" y="516"/>
                  <a:pt x="417" y="352"/>
                  <a:pt x="0" y="25"/>
                </a:cubicBezTo>
                <a:cubicBezTo>
                  <a:pt x="0" y="271"/>
                  <a:pt x="0" y="271"/>
                  <a:pt x="0" y="271"/>
                </a:cubicBezTo>
                <a:cubicBezTo>
                  <a:pt x="421" y="462"/>
                  <a:pt x="882" y="557"/>
                  <a:pt x="1382" y="557"/>
                </a:cubicBezTo>
                <a:cubicBezTo>
                  <a:pt x="1921" y="557"/>
                  <a:pt x="2414" y="446"/>
                  <a:pt x="2861" y="225"/>
                </a:cubicBezTo>
                <a:close/>
              </a:path>
            </a:pathLst>
          </a:custGeom>
          <a:solidFill>
            <a:srgbClr val="000000"/>
          </a:solid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24" name="Freeform 28"/>
          <p:cNvSpPr/>
          <p:nvPr/>
        </p:nvSpPr>
        <p:spPr bwMode="auto">
          <a:xfrm>
            <a:off x="0" y="3840896"/>
            <a:ext cx="12192000" cy="1188944"/>
          </a:xfrm>
          <a:custGeom>
            <a:avLst/>
            <a:gdLst/>
            <a:ahLst/>
            <a:cxnLst>
              <a:cxn ang="0">
                <a:pos x="2861" y="40"/>
              </a:cxn>
              <a:cxn ang="0">
                <a:pos x="2861" y="0"/>
              </a:cxn>
              <a:cxn ang="0">
                <a:pos x="1382" y="332"/>
              </a:cxn>
              <a:cxn ang="0">
                <a:pos x="0" y="46"/>
              </a:cxn>
              <a:cxn ang="0">
                <a:pos x="0" y="86"/>
              </a:cxn>
              <a:cxn ang="0">
                <a:pos x="1382" y="372"/>
              </a:cxn>
              <a:cxn ang="0">
                <a:pos x="2861" y="40"/>
              </a:cxn>
            </a:cxnLst>
            <a:rect l="0" t="0" r="r" b="b"/>
            <a:pathLst>
              <a:path w="2861" h="372">
                <a:moveTo>
                  <a:pt x="2861" y="40"/>
                </a:moveTo>
                <a:cubicBezTo>
                  <a:pt x="2861" y="0"/>
                  <a:pt x="2861" y="0"/>
                  <a:pt x="2861" y="0"/>
                </a:cubicBezTo>
                <a:cubicBezTo>
                  <a:pt x="2414" y="221"/>
                  <a:pt x="1921" y="332"/>
                  <a:pt x="1382" y="332"/>
                </a:cubicBezTo>
                <a:cubicBezTo>
                  <a:pt x="882" y="332"/>
                  <a:pt x="421" y="237"/>
                  <a:pt x="0" y="46"/>
                </a:cubicBezTo>
                <a:cubicBezTo>
                  <a:pt x="0" y="86"/>
                  <a:pt x="0" y="86"/>
                  <a:pt x="0" y="86"/>
                </a:cubicBezTo>
                <a:cubicBezTo>
                  <a:pt x="421" y="277"/>
                  <a:pt x="882" y="372"/>
                  <a:pt x="1382" y="372"/>
                </a:cubicBezTo>
                <a:cubicBezTo>
                  <a:pt x="1921" y="372"/>
                  <a:pt x="2414" y="261"/>
                  <a:pt x="2861" y="40"/>
                </a:cubicBezTo>
                <a:close/>
              </a:path>
            </a:pathLst>
          </a:custGeom>
          <a:solidFill>
            <a:srgbClr val="97BD4F"/>
          </a:solidFill>
          <a:ln w="9525">
            <a:noFill/>
            <a:round/>
          </a:ln>
        </p:spPr>
        <p:txBody>
          <a:bodyPr vert="horz" wrap="square" lIns="91440" tIns="45720" rIns="91440" bIns="45720" numCol="1" anchor="t" anchorCtr="0" compatLnSpc="1"/>
          <a:lstStyle/>
          <a:p>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尾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cxnSp>
        <p:nvCxnSpPr>
          <p:cNvPr id="22" name="直接连接符 21"/>
          <p:cNvCxnSpPr/>
          <p:nvPr userDrawn="1"/>
        </p:nvCxnSpPr>
        <p:spPr>
          <a:xfrm>
            <a:off x="2264807" y="692696"/>
            <a:ext cx="0" cy="36004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10" name="TextBox 3"/>
          <p:cNvSpPr txBox="1"/>
          <p:nvPr userDrawn="1"/>
        </p:nvSpPr>
        <p:spPr>
          <a:xfrm>
            <a:off x="2280569" y="692254"/>
            <a:ext cx="1451474" cy="369332"/>
          </a:xfrm>
          <a:prstGeom prst="rect">
            <a:avLst/>
          </a:prstGeom>
          <a:noFill/>
        </p:spPr>
        <p:txBody>
          <a:bodyPr wrap="square">
            <a:spAutoFit/>
          </a:bodyPr>
          <a:lstStyle/>
          <a:p>
            <a:pPr>
              <a:defRPr/>
            </a:pPr>
            <a:r>
              <a:rPr lang="zh-CN" altLang="en-US" dirty="0">
                <a:solidFill>
                  <a:prstClr val="black">
                    <a:lumMod val="65000"/>
                    <a:lumOff val="35000"/>
                  </a:prstClr>
                </a:solidFill>
                <a:latin typeface="微软雅黑" panose="020B0503020204020204" pitchFamily="34" charset="-122"/>
                <a:ea typeface="微软雅黑" panose="020B0503020204020204" pitchFamily="34" charset="-122"/>
              </a:rPr>
              <a:t>目录页</a:t>
            </a:r>
            <a:endParaRPr lang="zh-CN" altLang="en-US"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1" name="矩形 24"/>
          <p:cNvSpPr>
            <a:spLocks noChangeArrowheads="1"/>
          </p:cNvSpPr>
          <p:nvPr userDrawn="1"/>
        </p:nvSpPr>
        <p:spPr bwMode="auto">
          <a:xfrm>
            <a:off x="1056752" y="704309"/>
            <a:ext cx="1079839" cy="492443"/>
          </a:xfrm>
          <a:prstGeom prst="rect">
            <a:avLst/>
          </a:prstGeom>
          <a:noFill/>
          <a:ln w="9525">
            <a:noFill/>
            <a:miter lim="800000"/>
          </a:ln>
        </p:spPr>
        <p:txBody>
          <a:bodyPr wrap="square" lIns="0" tIns="0" rIns="0" bIns="0">
            <a:spAutoFit/>
          </a:bodyPr>
          <a:lstStyle/>
          <a:p>
            <a:pPr algn="ctr"/>
            <a:r>
              <a:rPr lang="en-US" altLang="zh-CN" sz="1600" dirty="0">
                <a:solidFill>
                  <a:prstClr val="white"/>
                </a:solidFill>
                <a:ea typeface="微软雅黑" panose="020B0503020204020204" pitchFamily="34" charset="-122"/>
                <a:cs typeface="Arial Unicode MS" panose="020B0604020202020204" pitchFamily="34" charset="-122"/>
              </a:rPr>
              <a:t>CONTENTS</a:t>
            </a:r>
            <a:endParaRPr lang="en-US" altLang="zh-CN" sz="1600" dirty="0">
              <a:solidFill>
                <a:prstClr val="white"/>
              </a:solidFill>
              <a:ea typeface="微软雅黑" panose="020B0503020204020204" pitchFamily="34" charset="-122"/>
              <a:cs typeface="Arial Unicode MS" panose="020B0604020202020204" pitchFamily="34" charset="-122"/>
            </a:endParaRPr>
          </a:p>
          <a:p>
            <a:pPr algn="ctr"/>
            <a:r>
              <a:rPr lang="en-US" altLang="zh-CN" sz="1600" dirty="0">
                <a:solidFill>
                  <a:prstClr val="white"/>
                </a:solidFill>
                <a:ea typeface="微软雅黑" panose="020B0503020204020204" pitchFamily="34" charset="-122"/>
                <a:cs typeface="Arial Unicode MS" panose="020B0604020202020204" pitchFamily="34" charset="-122"/>
              </a:rPr>
              <a:t> PAGE</a:t>
            </a:r>
            <a:endParaRPr lang="en-US" altLang="zh-CN" sz="1600" dirty="0">
              <a:solidFill>
                <a:prstClr val="white"/>
              </a:solidFill>
              <a:ea typeface="微软雅黑" panose="020B0503020204020204" pitchFamily="34" charset="-122"/>
              <a:cs typeface="Arial Unicode MS" panose="020B0604020202020204" pitchFamily="34" charset="-122"/>
            </a:endParaRPr>
          </a:p>
        </p:txBody>
      </p:sp>
      <p:cxnSp>
        <p:nvCxnSpPr>
          <p:cNvPr id="22" name="直接连接符 21"/>
          <p:cNvCxnSpPr/>
          <p:nvPr userDrawn="1"/>
        </p:nvCxnSpPr>
        <p:spPr>
          <a:xfrm>
            <a:off x="2264807" y="692696"/>
            <a:ext cx="0" cy="36004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目录页">
    <p:spTree>
      <p:nvGrpSpPr>
        <p:cNvPr id="1" name=""/>
        <p:cNvGrpSpPr/>
        <p:nvPr/>
      </p:nvGrpSpPr>
      <p:grpSpPr>
        <a:xfrm>
          <a:off x="0" y="0"/>
          <a:ext cx="0" cy="0"/>
          <a:chOff x="0" y="0"/>
          <a:chExt cx="0" cy="0"/>
        </a:xfrm>
      </p:grpSpPr>
      <p:sp>
        <p:nvSpPr>
          <p:cNvPr id="10" name="TextBox 3"/>
          <p:cNvSpPr txBox="1"/>
          <p:nvPr userDrawn="1"/>
        </p:nvSpPr>
        <p:spPr>
          <a:xfrm>
            <a:off x="2280569" y="692254"/>
            <a:ext cx="1451474" cy="369332"/>
          </a:xfrm>
          <a:prstGeom prst="rect">
            <a:avLst/>
          </a:prstGeom>
          <a:noFill/>
        </p:spPr>
        <p:txBody>
          <a:bodyPr wrap="square">
            <a:spAutoFit/>
          </a:bodyPr>
          <a:lstStyle/>
          <a:p>
            <a:pPr>
              <a:defRPr/>
            </a:pPr>
            <a:r>
              <a:rPr lang="zh-CN" altLang="en-US" dirty="0">
                <a:solidFill>
                  <a:prstClr val="black">
                    <a:lumMod val="65000"/>
                    <a:lumOff val="35000"/>
                  </a:prstClr>
                </a:solidFill>
                <a:latin typeface="微软雅黑" panose="020B0503020204020204" pitchFamily="34" charset="-122"/>
                <a:ea typeface="微软雅黑" panose="020B0503020204020204" pitchFamily="34" charset="-122"/>
              </a:rPr>
              <a:t>过渡页</a:t>
            </a:r>
            <a:endParaRPr lang="zh-CN" altLang="en-US"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1" name="矩形 24"/>
          <p:cNvSpPr>
            <a:spLocks noChangeArrowheads="1"/>
          </p:cNvSpPr>
          <p:nvPr userDrawn="1"/>
        </p:nvSpPr>
        <p:spPr bwMode="auto">
          <a:xfrm>
            <a:off x="1056752" y="704309"/>
            <a:ext cx="1079839" cy="492443"/>
          </a:xfrm>
          <a:prstGeom prst="rect">
            <a:avLst/>
          </a:prstGeom>
          <a:noFill/>
          <a:ln w="9525">
            <a:noFill/>
            <a:miter lim="800000"/>
          </a:ln>
        </p:spPr>
        <p:txBody>
          <a:bodyPr wrap="square" lIns="0" tIns="0" rIns="0" bIns="0">
            <a:spAutoFit/>
          </a:bodyPr>
          <a:lstStyle/>
          <a:p>
            <a:pPr algn="ctr"/>
            <a:r>
              <a:rPr lang="en-US" altLang="zh-CN" sz="1600" dirty="0">
                <a:solidFill>
                  <a:prstClr val="white"/>
                </a:solidFill>
                <a:ea typeface="微软雅黑" panose="020B0503020204020204" pitchFamily="34" charset="-122"/>
                <a:cs typeface="Arial Unicode MS" panose="020B0604020202020204" pitchFamily="34" charset="-122"/>
              </a:rPr>
              <a:t>TRANSITION PAGE</a:t>
            </a:r>
            <a:endParaRPr lang="en-US" altLang="zh-CN" sz="1600"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1">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10456545" y="-4445"/>
            <a:ext cx="1733550" cy="1924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过渡页1">
    <p:spTree>
      <p:nvGrpSpPr>
        <p:cNvPr id="1" name=""/>
        <p:cNvGrpSpPr/>
        <p:nvPr/>
      </p:nvGrpSpPr>
      <p:grpSpPr>
        <a:xfrm>
          <a:off x="0" y="0"/>
          <a:ext cx="0" cy="0"/>
          <a:chOff x="0" y="0"/>
          <a:chExt cx="0" cy="0"/>
        </a:xfrm>
      </p:grpSpPr>
      <p:sp>
        <p:nvSpPr>
          <p:cNvPr id="3" name="矩形 24"/>
          <p:cNvSpPr>
            <a:spLocks noChangeArrowheads="1"/>
          </p:cNvSpPr>
          <p:nvPr userDrawn="1"/>
        </p:nvSpPr>
        <p:spPr bwMode="auto">
          <a:xfrm>
            <a:off x="1056752" y="565810"/>
            <a:ext cx="1079839" cy="371255"/>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第二章</a:t>
            </a:r>
            <a:endParaRPr lang="en-US" altLang="zh-CN" b="1"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6" name="TextBox 3"/>
          <p:cNvSpPr txBox="1"/>
          <p:nvPr userDrawn="1"/>
        </p:nvSpPr>
        <p:spPr>
          <a:xfrm>
            <a:off x="2280569" y="692254"/>
            <a:ext cx="3167527" cy="369332"/>
          </a:xfrm>
          <a:prstGeom prst="rect">
            <a:avLst/>
          </a:prstGeom>
          <a:noFill/>
        </p:spPr>
        <p:txBody>
          <a:bodyPr wrap="square">
            <a:spAutoFit/>
          </a:bodyPr>
          <a:lstStyle/>
          <a:p>
            <a:pPr>
              <a:defRPr/>
            </a:pPr>
            <a:r>
              <a:rPr lang="zh-CN" altLang="en-US" dirty="0">
                <a:solidFill>
                  <a:prstClr val="black">
                    <a:lumMod val="65000"/>
                    <a:lumOff val="35000"/>
                  </a:prstClr>
                </a:solidFill>
                <a:latin typeface="微软雅黑" panose="020B0503020204020204" pitchFamily="34" charset="-122"/>
                <a:ea typeface="微软雅黑" panose="020B0503020204020204" pitchFamily="34" charset="-122"/>
              </a:rPr>
              <a:t>人事管理与人力资源管理</a:t>
            </a:r>
            <a:endParaRPr lang="zh-CN" altLang="en-US"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7" name="矩形 24"/>
          <p:cNvSpPr>
            <a:spLocks noChangeArrowheads="1"/>
          </p:cNvSpPr>
          <p:nvPr userDrawn="1"/>
        </p:nvSpPr>
        <p:spPr bwMode="auto">
          <a:xfrm>
            <a:off x="1056752"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第二章</a:t>
            </a:r>
            <a:endParaRPr lang="en-US" altLang="zh-CN" b="1" dirty="0">
              <a:solidFill>
                <a:prstClr val="white"/>
              </a:solidFill>
              <a:ea typeface="微软雅黑" panose="020B0503020204020204" pitchFamily="34" charset="-122"/>
              <a:cs typeface="Arial Unicode MS" panose="020B0604020202020204" pitchFamily="34" charset="-122"/>
            </a:endParaRPr>
          </a:p>
          <a:p>
            <a:pPr algn="ctr"/>
            <a:r>
              <a:rPr lang="zh-CN" altLang="en-US" sz="1400" dirty="0">
                <a:solidFill>
                  <a:prstClr val="white"/>
                </a:solidFill>
                <a:ea typeface="微软雅黑" panose="020B0503020204020204" pitchFamily="34" charset="-122"/>
                <a:cs typeface="Arial Unicode MS" panose="020B0604020202020204" pitchFamily="34" charset="-122"/>
              </a:rPr>
              <a:t>正文</a:t>
            </a:r>
            <a:endParaRPr lang="en-US" altLang="zh-CN" sz="1400"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
        <p:nvSpPr>
          <p:cNvPr id="5" name="矩形 24"/>
          <p:cNvSpPr>
            <a:spLocks noChangeArrowheads="1"/>
          </p:cNvSpPr>
          <p:nvPr userDrawn="1"/>
        </p:nvSpPr>
        <p:spPr bwMode="auto">
          <a:xfrm>
            <a:off x="1056752" y="565810"/>
            <a:ext cx="1079839" cy="371255"/>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第三章</a:t>
            </a:r>
            <a:endParaRPr lang="en-US" altLang="zh-CN" b="1"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两栏内容">
    <p:spTree>
      <p:nvGrpSpPr>
        <p:cNvPr id="1" name=""/>
        <p:cNvGrpSpPr/>
        <p:nvPr/>
      </p:nvGrpSpPr>
      <p:grpSpPr>
        <a:xfrm>
          <a:off x="0" y="0"/>
          <a:ext cx="0" cy="0"/>
          <a:chOff x="0" y="0"/>
          <a:chExt cx="0" cy="0"/>
        </a:xfrm>
      </p:grpSpPr>
      <p:sp>
        <p:nvSpPr>
          <p:cNvPr id="6" name="矩形 24"/>
          <p:cNvSpPr>
            <a:spLocks noChangeArrowheads="1"/>
          </p:cNvSpPr>
          <p:nvPr userDrawn="1"/>
        </p:nvSpPr>
        <p:spPr bwMode="auto">
          <a:xfrm>
            <a:off x="1056752" y="565810"/>
            <a:ext cx="1079839" cy="371255"/>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第四章</a:t>
            </a:r>
            <a:endParaRPr lang="en-US" altLang="zh-CN" b="1"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两栏内容">
    <p:spTree>
      <p:nvGrpSpPr>
        <p:cNvPr id="1" name=""/>
        <p:cNvGrpSpPr/>
        <p:nvPr/>
      </p:nvGrpSpPr>
      <p:grpSpPr>
        <a:xfrm>
          <a:off x="0" y="0"/>
          <a:ext cx="0" cy="0"/>
          <a:chOff x="0" y="0"/>
          <a:chExt cx="0" cy="0"/>
        </a:xfrm>
      </p:grpSpPr>
      <p:sp>
        <p:nvSpPr>
          <p:cNvPr id="6" name="矩形 24"/>
          <p:cNvSpPr>
            <a:spLocks noChangeArrowheads="1"/>
          </p:cNvSpPr>
          <p:nvPr userDrawn="1"/>
        </p:nvSpPr>
        <p:spPr bwMode="auto">
          <a:xfrm>
            <a:off x="1056752" y="565810"/>
            <a:ext cx="1079839" cy="371255"/>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第五章</a:t>
            </a:r>
            <a:endParaRPr lang="en-US" altLang="zh-CN" b="1"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五边形 18"/>
          <p:cNvSpPr/>
          <p:nvPr userDrawn="1"/>
        </p:nvSpPr>
        <p:spPr>
          <a:xfrm rot="5400000">
            <a:off x="1226035" y="502221"/>
            <a:ext cx="741272" cy="1079839"/>
          </a:xfrm>
          <a:prstGeom prst="homePlate">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矩形 19"/>
          <p:cNvSpPr/>
          <p:nvPr userDrawn="1"/>
        </p:nvSpPr>
        <p:spPr>
          <a:xfrm>
            <a:off x="1056752" y="0"/>
            <a:ext cx="1079839" cy="671504"/>
          </a:xfrm>
          <a:prstGeom prst="rect">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userDrawn="1"/>
        </p:nvSpPr>
        <p:spPr>
          <a:xfrm>
            <a:off x="0" y="6265681"/>
            <a:ext cx="11397485" cy="432000"/>
          </a:xfrm>
          <a:prstGeom prst="rect">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矩形 27"/>
          <p:cNvSpPr/>
          <p:nvPr userDrawn="1"/>
        </p:nvSpPr>
        <p:spPr>
          <a:xfrm>
            <a:off x="11518379" y="6265681"/>
            <a:ext cx="673622" cy="432000"/>
          </a:xfrm>
          <a:prstGeom prst="rect">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TextBox 15"/>
          <p:cNvSpPr txBox="1"/>
          <p:nvPr userDrawn="1"/>
        </p:nvSpPr>
        <p:spPr>
          <a:xfrm>
            <a:off x="11646102" y="6312404"/>
            <a:ext cx="425005" cy="338554"/>
          </a:xfrm>
          <a:prstGeom prst="rect">
            <a:avLst/>
          </a:prstGeom>
          <a:gradFill>
            <a:gsLst>
              <a:gs pos="0">
                <a:srgbClr val="FE4444"/>
              </a:gs>
              <a:gs pos="100000">
                <a:srgbClr val="832B2B"/>
              </a:gs>
            </a:gsLst>
            <a:lin ang="5400000" scaled="0"/>
          </a:gradFill>
        </p:spPr>
        <p:txBody>
          <a:bodyPr wrap="none" rtlCol="0">
            <a:spAutoFit/>
          </a:bodyPr>
          <a:lstStyle/>
          <a:p>
            <a:fld id="{2EEF1883-7A0E-4F66-9932-E581691AD397}" type="slidenum">
              <a:rPr lang="zh-CN" altLang="en-US" sz="1600">
                <a:solidFill>
                  <a:prstClr val="white"/>
                </a:solidFill>
              </a:rPr>
            </a:fld>
            <a:endParaRPr lang="zh-CN" altLang="en-US" sz="1600" dirty="0">
              <a:solidFill>
                <a:prstClr val="white"/>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1" Type="http://schemas.openxmlformats.org/officeDocument/2006/relationships/notesSlide" Target="../notesSlides/notesSlide1.xml"/><Relationship Id="rId20" Type="http://schemas.openxmlformats.org/officeDocument/2006/relationships/slideLayout" Target="../slideLayouts/slideLayout11.xml"/><Relationship Id="rId2" Type="http://schemas.openxmlformats.org/officeDocument/2006/relationships/tags" Target="../tags/tag2.xml"/><Relationship Id="rId19" Type="http://schemas.openxmlformats.org/officeDocument/2006/relationships/image" Target="../media/image2.png"/><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6.xml"/></Relationships>
</file>

<file path=ppt/slides/_rels/slide11.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6" Type="http://schemas.openxmlformats.org/officeDocument/2006/relationships/notesSlide" Target="../notesSlides/notesSlide11.xml"/><Relationship Id="rId15" Type="http://schemas.openxmlformats.org/officeDocument/2006/relationships/slideLayout" Target="../slideLayouts/slideLayout4.xml"/><Relationship Id="rId14" Type="http://schemas.openxmlformats.org/officeDocument/2006/relationships/image" Target="../media/image28.png"/><Relationship Id="rId13" Type="http://schemas.openxmlformats.org/officeDocument/2006/relationships/image" Target="../media/image27.png"/><Relationship Id="rId12" Type="http://schemas.openxmlformats.org/officeDocument/2006/relationships/image" Target="../media/image26.png"/><Relationship Id="rId11" Type="http://schemas.openxmlformats.org/officeDocument/2006/relationships/image" Target="../media/image25.png"/><Relationship Id="rId10" Type="http://schemas.openxmlformats.org/officeDocument/2006/relationships/image" Target="../media/image24.png"/><Relationship Id="rId1" Type="http://schemas.openxmlformats.org/officeDocument/2006/relationships/tags" Target="../tags/tag5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58.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tags" Target="../tags/tag5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6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6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6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6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6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image" Target="../media/image3.png"/><Relationship Id="rId3" Type="http://schemas.openxmlformats.org/officeDocument/2006/relationships/tags" Target="../tags/tag21.xml"/><Relationship Id="rId2" Type="http://schemas.openxmlformats.org/officeDocument/2006/relationships/tags" Target="../tags/tag20.xml"/><Relationship Id="rId12" Type="http://schemas.openxmlformats.org/officeDocument/2006/relationships/notesSlide" Target="../notesSlides/notesSlide2.xml"/><Relationship Id="rId11" Type="http://schemas.openxmlformats.org/officeDocument/2006/relationships/slideLayout" Target="../slideLayouts/slideLayout12.xml"/><Relationship Id="rId10" Type="http://schemas.openxmlformats.org/officeDocument/2006/relationships/tags" Target="../tags/tag27.xml"/><Relationship Id="rId1" Type="http://schemas.openxmlformats.org/officeDocument/2006/relationships/tags" Target="../tags/tag19.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4.xml"/><Relationship Id="rId2" Type="http://schemas.openxmlformats.org/officeDocument/2006/relationships/image" Target="../media/image30.png"/><Relationship Id="rId1" Type="http://schemas.openxmlformats.org/officeDocument/2006/relationships/tags" Target="../tags/tag6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6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6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69.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tags" Target="../tags/tag7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7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7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4.xml"/><Relationship Id="rId2" Type="http://schemas.openxmlformats.org/officeDocument/2006/relationships/image" Target="../media/image32.png"/><Relationship Id="rId1" Type="http://schemas.openxmlformats.org/officeDocument/2006/relationships/tags" Target="../tags/tag7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7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75.xml"/></Relationships>
</file>

<file path=ppt/slides/_rels/slide3.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4" Type="http://schemas.openxmlformats.org/officeDocument/2006/relationships/notesSlide" Target="../notesSlides/notesSlide3.xml"/><Relationship Id="rId23" Type="http://schemas.openxmlformats.org/officeDocument/2006/relationships/slideLayout" Target="../slideLayouts/slideLayout11.xml"/><Relationship Id="rId22" Type="http://schemas.openxmlformats.org/officeDocument/2006/relationships/tags" Target="../tags/tag49.xml"/><Relationship Id="rId21" Type="http://schemas.openxmlformats.org/officeDocument/2006/relationships/tags" Target="../tags/tag48.xml"/><Relationship Id="rId20" Type="http://schemas.openxmlformats.org/officeDocument/2006/relationships/tags" Target="../tags/tag47.xml"/><Relationship Id="rId2" Type="http://schemas.openxmlformats.org/officeDocument/2006/relationships/tags" Target="../tags/tag29.xml"/><Relationship Id="rId19" Type="http://schemas.openxmlformats.org/officeDocument/2006/relationships/tags" Target="../tags/tag46.xml"/><Relationship Id="rId18" Type="http://schemas.openxmlformats.org/officeDocument/2006/relationships/tags" Target="../tags/tag45.xml"/><Relationship Id="rId17" Type="http://schemas.openxmlformats.org/officeDocument/2006/relationships/tags" Target="../tags/tag44.xml"/><Relationship Id="rId16" Type="http://schemas.openxmlformats.org/officeDocument/2006/relationships/tags" Target="../tags/tag43.xml"/><Relationship Id="rId15" Type="http://schemas.openxmlformats.org/officeDocument/2006/relationships/tags" Target="../tags/tag42.xml"/><Relationship Id="rId14" Type="http://schemas.openxmlformats.org/officeDocument/2006/relationships/tags" Target="../tags/tag41.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tags" Target="../tags/tag2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7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7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7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7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8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8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82.xml"/></Relationships>
</file>

<file path=ppt/slides/_rels/slide37.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7" Type="http://schemas.openxmlformats.org/officeDocument/2006/relationships/notesSlide" Target="../notesSlides/notesSlide37.xml"/><Relationship Id="rId26" Type="http://schemas.openxmlformats.org/officeDocument/2006/relationships/slideLayout" Target="../slideLayouts/slideLayout11.xml"/><Relationship Id="rId25" Type="http://schemas.openxmlformats.org/officeDocument/2006/relationships/tags" Target="../tags/tag107.xml"/><Relationship Id="rId24" Type="http://schemas.openxmlformats.org/officeDocument/2006/relationships/tags" Target="../tags/tag106.xml"/><Relationship Id="rId23" Type="http://schemas.openxmlformats.org/officeDocument/2006/relationships/tags" Target="../tags/tag105.xml"/><Relationship Id="rId22" Type="http://schemas.openxmlformats.org/officeDocument/2006/relationships/tags" Target="../tags/tag104.xml"/><Relationship Id="rId21" Type="http://schemas.openxmlformats.org/officeDocument/2006/relationships/tags" Target="../tags/tag103.xml"/><Relationship Id="rId20" Type="http://schemas.openxmlformats.org/officeDocument/2006/relationships/tags" Target="../tags/tag102.xml"/><Relationship Id="rId2" Type="http://schemas.openxmlformats.org/officeDocument/2006/relationships/tags" Target="../tags/tag84.xml"/><Relationship Id="rId19" Type="http://schemas.openxmlformats.org/officeDocument/2006/relationships/tags" Target="../tags/tag101.xml"/><Relationship Id="rId18" Type="http://schemas.openxmlformats.org/officeDocument/2006/relationships/tags" Target="../tags/tag100.xml"/><Relationship Id="rId17" Type="http://schemas.openxmlformats.org/officeDocument/2006/relationships/tags" Target="../tags/tag99.xml"/><Relationship Id="rId16" Type="http://schemas.openxmlformats.org/officeDocument/2006/relationships/tags" Target="../tags/tag98.xml"/><Relationship Id="rId15" Type="http://schemas.openxmlformats.org/officeDocument/2006/relationships/tags" Target="../tags/tag97.xml"/><Relationship Id="rId14" Type="http://schemas.openxmlformats.org/officeDocument/2006/relationships/tags" Target="../tags/tag96.xml"/><Relationship Id="rId13" Type="http://schemas.openxmlformats.org/officeDocument/2006/relationships/tags" Target="../tags/tag95.xml"/><Relationship Id="rId12" Type="http://schemas.openxmlformats.org/officeDocument/2006/relationships/tags" Target="../tags/tag94.xml"/><Relationship Id="rId11" Type="http://schemas.openxmlformats.org/officeDocument/2006/relationships/tags" Target="../tags/tag93.xml"/><Relationship Id="rId10" Type="http://schemas.openxmlformats.org/officeDocument/2006/relationships/tags" Target="../tags/tag92.xml"/><Relationship Id="rId1" Type="http://schemas.openxmlformats.org/officeDocument/2006/relationships/tags" Target="../tags/tag8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10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109.xml"/></Relationships>
</file>

<file path=ppt/slides/_rels/slide4.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2" Type="http://schemas.openxmlformats.org/officeDocument/2006/relationships/notesSlide" Target="../notesSlides/notesSlide4.xml"/><Relationship Id="rId11" Type="http://schemas.openxmlformats.org/officeDocument/2006/relationships/slideLayout" Target="../slideLayouts/slideLayout4.xml"/><Relationship Id="rId10" Type="http://schemas.openxmlformats.org/officeDocument/2006/relationships/image" Target="../media/image12.png"/><Relationship Id="rId1" Type="http://schemas.openxmlformats.org/officeDocument/2006/relationships/tags" Target="../tags/tag50.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tags" Target="../tags/tag110.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tags" Target="../tags/tag111.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tags" Target="../tags/tag112.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tags" Target="../tags/tag113.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tags" Target="../tags/tag114.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tags" Target="../tags/tag115.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tags" Target="../tags/tag116.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tags" Target="../tags/tag117.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tags" Target="../tags/tag11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1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51.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tags" Target="../tags/tag12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121.xml"/></Relationships>
</file>

<file path=ppt/slides/_rels/slide52.xml.rels><?xml version="1.0" encoding="UTF-8" standalone="yes"?>
<Relationships xmlns="http://schemas.openxmlformats.org/package/2006/relationships"><Relationship Id="rId6" Type="http://schemas.openxmlformats.org/officeDocument/2006/relationships/notesSlide" Target="../notesSlides/notesSlide52.xml"/><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image" Target="../media/image34.wmf"/><Relationship Id="rId2" Type="http://schemas.openxmlformats.org/officeDocument/2006/relationships/oleObject" Target="../embeddings/oleObject1.bin"/><Relationship Id="rId1" Type="http://schemas.openxmlformats.org/officeDocument/2006/relationships/tags" Target="../tags/tag122.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tags" Target="../tags/tag123.xml"/></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4.xml"/><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tags" Target="../tags/tag124.xml"/></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slideLayout" Target="../slideLayouts/slideLayout4.xml"/><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tags" Target="../tags/tag125.xml"/></Relationships>
</file>

<file path=ppt/slides/_rels/slide56.xml.rels><?xml version="1.0" encoding="UTF-8" standalone="yes"?>
<Relationships xmlns="http://schemas.openxmlformats.org/package/2006/relationships"><Relationship Id="rId6" Type="http://schemas.openxmlformats.org/officeDocument/2006/relationships/notesSlide" Target="../notesSlides/notesSlide56.xml"/><Relationship Id="rId5" Type="http://schemas.openxmlformats.org/officeDocument/2006/relationships/slideLayout" Target="../slideLayouts/slideLayout4.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tags" Target="../tags/tag126.xml"/></Relationships>
</file>

<file path=ppt/slides/_rels/slide57.xml.rels><?xml version="1.0" encoding="UTF-8" standalone="yes"?>
<Relationships xmlns="http://schemas.openxmlformats.org/package/2006/relationships"><Relationship Id="rId6" Type="http://schemas.openxmlformats.org/officeDocument/2006/relationships/notesSlide" Target="../notesSlides/notesSlide57.xml"/><Relationship Id="rId5" Type="http://schemas.openxmlformats.org/officeDocument/2006/relationships/slideLayout" Target="../slideLayouts/slideLayout4.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tags" Target="../tags/tag127.xml"/></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tags" Target="../tags/tag128.xml"/></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slideLayout" Target="../slideLayouts/slideLayout4.xml"/><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tags" Target="../tags/tag129.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tags" Target="../tags/tag52.xm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tags" Target="../tags/tag13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4.xml"/><Relationship Id="rId1" Type="http://schemas.openxmlformats.org/officeDocument/2006/relationships/tags" Target="../tags/tag13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tags" Target="../tags/tag13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4.xml"/><Relationship Id="rId1" Type="http://schemas.openxmlformats.org/officeDocument/2006/relationships/tags" Target="../tags/tag13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4.xml"/><Relationship Id="rId1" Type="http://schemas.openxmlformats.org/officeDocument/2006/relationships/tags" Target="../tags/tag13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4.xml"/><Relationship Id="rId1" Type="http://schemas.openxmlformats.org/officeDocument/2006/relationships/tags" Target="../tags/tag13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4.xml"/><Relationship Id="rId1" Type="http://schemas.openxmlformats.org/officeDocument/2006/relationships/tags" Target="../tags/tag136.xml"/></Relationships>
</file>

<file path=ppt/slides/_rels/slide67.xml.rels><?xml version="1.0" encoding="UTF-8" standalone="yes"?>
<Relationships xmlns="http://schemas.openxmlformats.org/package/2006/relationships"><Relationship Id="rId6" Type="http://schemas.openxmlformats.org/officeDocument/2006/relationships/notesSlide" Target="../notesSlides/notesSlide67.xml"/><Relationship Id="rId5" Type="http://schemas.openxmlformats.org/officeDocument/2006/relationships/slideLayout" Target="../slideLayouts/slideLayout12.xml"/><Relationship Id="rId4" Type="http://schemas.openxmlformats.org/officeDocument/2006/relationships/image" Target="../media/image3.png"/><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s>
</file>

<file path=ppt/slides/_rels/slide68.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9" Type="http://schemas.openxmlformats.org/officeDocument/2006/relationships/slideLayout" Target="../slideLayouts/slideLayout1.xml"/><Relationship Id="rId18" Type="http://schemas.openxmlformats.org/officeDocument/2006/relationships/tags" Target="../tags/tag157.xml"/><Relationship Id="rId17" Type="http://schemas.openxmlformats.org/officeDocument/2006/relationships/tags" Target="../tags/tag156.xml"/><Relationship Id="rId16" Type="http://schemas.openxmlformats.org/officeDocument/2006/relationships/tags" Target="../tags/tag155.xml"/><Relationship Id="rId15" Type="http://schemas.openxmlformats.org/officeDocument/2006/relationships/tags" Target="../tags/tag154.xml"/><Relationship Id="rId14" Type="http://schemas.openxmlformats.org/officeDocument/2006/relationships/tags" Target="../tags/tag153.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tags" Target="../tags/tag14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5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tags" Target="../tags/tag54.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tags" Target="../tags/tag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淘宝网chenying0907出品 3"/>
          <p:cNvSpPr/>
          <p:nvPr>
            <p:custDataLst>
              <p:tags r:id="rId1"/>
            </p:custDataLst>
          </p:nvPr>
        </p:nvSpPr>
        <p:spPr>
          <a:xfrm>
            <a:off x="0" y="2639505"/>
            <a:ext cx="311085" cy="2545237"/>
          </a:xfrm>
          <a:prstGeom prst="rect">
            <a:avLst/>
          </a:prstGeom>
          <a:gradFill>
            <a:gsLst>
              <a:gs pos="0">
                <a:srgbClr val="FE4444"/>
              </a:gs>
              <a:gs pos="100000">
                <a:srgbClr val="832B2B"/>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淘宝网chenying0907出品 4"/>
          <p:cNvSpPr/>
          <p:nvPr>
            <p:custDataLst>
              <p:tags r:id="rId2"/>
            </p:custDataLst>
          </p:nvPr>
        </p:nvSpPr>
        <p:spPr>
          <a:xfrm>
            <a:off x="7722124" y="2639505"/>
            <a:ext cx="311085" cy="2545237"/>
          </a:xfrm>
          <a:prstGeom prst="rect">
            <a:avLst/>
          </a:prstGeom>
          <a:gradFill>
            <a:gsLst>
              <a:gs pos="0">
                <a:srgbClr val="FE4444"/>
              </a:gs>
              <a:gs pos="100000">
                <a:srgbClr val="832B2B"/>
              </a:gs>
            </a:gsLst>
            <a:path path="circle"/>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淘宝网chenying0907出品 7"/>
          <p:cNvSpPr/>
          <p:nvPr>
            <p:custDataLst>
              <p:tags r:id="rId3"/>
            </p:custDataLst>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PA_直接连接符 9"/>
          <p:cNvCxnSpPr/>
          <p:nvPr>
            <p:custDataLst>
              <p:tags r:id="rId4"/>
            </p:custDataLst>
          </p:nvPr>
        </p:nvCxnSpPr>
        <p:spPr>
          <a:xfrm>
            <a:off x="8033209" y="5184742"/>
            <a:ext cx="4158791" cy="0"/>
          </a:xfrm>
          <a:prstGeom prst="line">
            <a:avLst/>
          </a:prstGeom>
          <a:ln w="15875" cap="flat" cmpd="sng" algn="ctr">
            <a:solidFill>
              <a:srgbClr val="FF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PA_淘宝网chenying0907出品 10"/>
          <p:cNvSpPr/>
          <p:nvPr>
            <p:custDataLst>
              <p:tags r:id="rId5"/>
            </p:custDataLst>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淘宝网chenying0907出品 11"/>
          <p:cNvSpPr/>
          <p:nvPr>
            <p:custDataLst>
              <p:tags r:id="rId6"/>
            </p:custDataLst>
          </p:nvPr>
        </p:nvSpPr>
        <p:spPr>
          <a:xfrm>
            <a:off x="8880982"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_淘宝网chenying0907出品 12"/>
          <p:cNvSpPr/>
          <p:nvPr>
            <p:custDataLst>
              <p:tags r:id="rId7"/>
            </p:custDataLst>
          </p:nvPr>
        </p:nvSpPr>
        <p:spPr>
          <a:xfrm>
            <a:off x="928706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淘宝网chenying0907出品 13"/>
          <p:cNvSpPr/>
          <p:nvPr>
            <p:custDataLst>
              <p:tags r:id="rId8"/>
            </p:custDataLst>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淘宝网chenying0907出品 14"/>
          <p:cNvSpPr/>
          <p:nvPr>
            <p:custDataLst>
              <p:tags r:id="rId9"/>
            </p:custDataLst>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_淘宝网chenying0907出品 15"/>
          <p:cNvSpPr/>
          <p:nvPr>
            <p:custDataLst>
              <p:tags r:id="rId10"/>
            </p:custDataLst>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淘宝网chenying0907出品 16"/>
          <p:cNvSpPr/>
          <p:nvPr>
            <p:custDataLst>
              <p:tags r:id="rId11"/>
            </p:custDataLst>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PA_直接连接符 17"/>
          <p:cNvCxnSpPr/>
          <p:nvPr>
            <p:custDataLst>
              <p:tags r:id="rId12"/>
            </p:custDataLst>
          </p:nvPr>
        </p:nvCxnSpPr>
        <p:spPr>
          <a:xfrm>
            <a:off x="311085" y="5184742"/>
            <a:ext cx="7411039" cy="0"/>
          </a:xfrm>
          <a:prstGeom prst="line">
            <a:avLst/>
          </a:prstGeom>
          <a:ln w="15875" cap="flat" cmpd="sng" algn="ctr">
            <a:solidFill>
              <a:srgbClr val="FF0000"/>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p:nvPr>
            <p:custDataLst>
              <p:tags r:id="rId13"/>
            </p:custDataLst>
          </p:nvPr>
        </p:nvCxnSpPr>
        <p:spPr>
          <a:xfrm>
            <a:off x="311084" y="2658359"/>
            <a:ext cx="7411039" cy="0"/>
          </a:xfrm>
          <a:prstGeom prst="line">
            <a:avLst/>
          </a:prstGeom>
          <a:ln w="15875" cap="flat" cmpd="sng" algn="ctr">
            <a:solidFill>
              <a:srgbClr val="FF0000"/>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PA_直接连接符 20"/>
          <p:cNvCxnSpPr/>
          <p:nvPr>
            <p:custDataLst>
              <p:tags r:id="rId14"/>
            </p:custDataLst>
          </p:nvPr>
        </p:nvCxnSpPr>
        <p:spPr>
          <a:xfrm>
            <a:off x="311083" y="4451022"/>
            <a:ext cx="7411039" cy="0"/>
          </a:xfrm>
          <a:prstGeom prst="line">
            <a:avLst/>
          </a:prstGeom>
          <a:ln w="15875" cap="flat" cmpd="sng" algn="ctr">
            <a:solidFill>
              <a:srgbClr val="FF0000"/>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PA_淘宝网chenying0907出品 21"/>
          <p:cNvSpPr txBox="1"/>
          <p:nvPr>
            <p:custDataLst>
              <p:tags r:id="rId15"/>
            </p:custDataLst>
          </p:nvPr>
        </p:nvSpPr>
        <p:spPr>
          <a:xfrm>
            <a:off x="211455" y="3109595"/>
            <a:ext cx="7343140" cy="829945"/>
          </a:xfrm>
          <a:prstGeom prst="rect">
            <a:avLst/>
          </a:prstGeom>
          <a:noFill/>
        </p:spPr>
        <p:txBody>
          <a:bodyPr wrap="square" rtlCol="0">
            <a:spAutoFit/>
          </a:bodyPr>
          <a:lstStyle/>
          <a:p>
            <a:pPr algn="ctr"/>
            <a:r>
              <a:rPr lang="zh-CN" altLang="en-US" sz="4800" b="1" dirty="0">
                <a:solidFill>
                  <a:srgbClr val="FF0000"/>
                </a:solidFill>
                <a:latin typeface="微软雅黑" panose="020B0503020204020204" pitchFamily="34" charset="-122"/>
                <a:ea typeface="微软雅黑" panose="020B0503020204020204" pitchFamily="34" charset="-122"/>
                <a:sym typeface="+mn-ea"/>
              </a:rPr>
              <a:t>磁盘管理与文件系统</a:t>
            </a:r>
            <a:endParaRPr lang="zh-CN" altLang="en-US" sz="4800" b="1" dirty="0">
              <a:solidFill>
                <a:srgbClr val="FF0000"/>
              </a:solidFill>
              <a:latin typeface="微软雅黑" panose="020B0503020204020204" pitchFamily="34" charset="-122"/>
              <a:ea typeface="微软雅黑" panose="020B0503020204020204" pitchFamily="34" charset="-122"/>
              <a:sym typeface="+mn-ea"/>
            </a:endParaRPr>
          </a:p>
        </p:txBody>
      </p:sp>
      <p:sp>
        <p:nvSpPr>
          <p:cNvPr id="23" name="PA_淘宝网chenying0907出品 22"/>
          <p:cNvSpPr txBox="1"/>
          <p:nvPr>
            <p:custDataLst>
              <p:tags r:id="rId16"/>
            </p:custDataLst>
          </p:nvPr>
        </p:nvSpPr>
        <p:spPr>
          <a:xfrm>
            <a:off x="5928995" y="709930"/>
            <a:ext cx="4653915" cy="829945"/>
          </a:xfrm>
          <a:prstGeom prst="rect">
            <a:avLst/>
          </a:prstGeom>
          <a:noFill/>
        </p:spPr>
        <p:txBody>
          <a:bodyPr wrap="square" rtlCol="0">
            <a:spAutoFit/>
          </a:bodyPr>
          <a:lstStyle/>
          <a:p>
            <a:r>
              <a:rPr lang="en-US" altLang="zh-CN" sz="4800" b="1" dirty="0">
                <a:latin typeface="微软雅黑" panose="020B0503020204020204" pitchFamily="34" charset="-122"/>
                <a:ea typeface="微软雅黑" panose="020B0503020204020204" pitchFamily="34" charset="-122"/>
              </a:rPr>
              <a:t>Linux</a:t>
            </a:r>
            <a:r>
              <a:rPr lang="zh-CN" altLang="en-US" sz="4800" b="1" dirty="0">
                <a:latin typeface="微软雅黑" panose="020B0503020204020204" pitchFamily="34" charset="-122"/>
                <a:ea typeface="微软雅黑" panose="020B0503020204020204" pitchFamily="34" charset="-122"/>
              </a:rPr>
              <a:t>应用基础</a:t>
            </a:r>
            <a:endParaRPr lang="zh-CN" altLang="en-US" sz="4800" b="1" dirty="0">
              <a:latin typeface="微软雅黑" panose="020B0503020204020204" pitchFamily="34" charset="-122"/>
              <a:ea typeface="微软雅黑" panose="020B0503020204020204" pitchFamily="34" charset="-122"/>
            </a:endParaRPr>
          </a:p>
        </p:txBody>
      </p:sp>
      <p:sp>
        <p:nvSpPr>
          <p:cNvPr id="26" name="PA_淘宝网chenying0907出品 25"/>
          <p:cNvSpPr txBox="1"/>
          <p:nvPr>
            <p:custDataLst>
              <p:tags r:id="rId17"/>
            </p:custDataLst>
          </p:nvPr>
        </p:nvSpPr>
        <p:spPr>
          <a:xfrm>
            <a:off x="1133690" y="435412"/>
            <a:ext cx="3400916" cy="398780"/>
          </a:xfrm>
          <a:prstGeom prst="rect">
            <a:avLst/>
          </a:prstGeom>
          <a:noFill/>
        </p:spPr>
        <p:txBody>
          <a:bodyPr wrap="square" rtlCol="0">
            <a:spAutoFit/>
          </a:bodyPr>
          <a:lstStyle/>
          <a:p>
            <a:r>
              <a:rPr lang="zh-CN" sz="2000" b="1" dirty="0">
                <a:latin typeface="微软雅黑" panose="020B0503020204020204" pitchFamily="34" charset="-122"/>
                <a:ea typeface="微软雅黑" panose="020B0503020204020204" pitchFamily="34" charset="-122"/>
              </a:rPr>
              <a:t>四川信息职业技术学院</a:t>
            </a:r>
            <a:endParaRPr lang="zh-CN" sz="2000" b="1" dirty="0">
              <a:latin typeface="微软雅黑" panose="020B0503020204020204" pitchFamily="34" charset="-122"/>
              <a:ea typeface="微软雅黑" panose="020B0503020204020204" pitchFamily="34" charset="-122"/>
            </a:endParaRPr>
          </a:p>
        </p:txBody>
      </p:sp>
      <p:sp>
        <p:nvSpPr>
          <p:cNvPr id="3" name="PA_淘宝网chenying0907出品 22"/>
          <p:cNvSpPr txBox="1"/>
          <p:nvPr>
            <p:custDataLst>
              <p:tags r:id="rId18"/>
            </p:custDataLst>
          </p:nvPr>
        </p:nvSpPr>
        <p:spPr>
          <a:xfrm>
            <a:off x="3484085" y="4587049"/>
            <a:ext cx="2432115" cy="337185"/>
          </a:xfrm>
          <a:prstGeom prst="rect">
            <a:avLst/>
          </a:prstGeom>
          <a:noFill/>
        </p:spPr>
        <p:txBody>
          <a:bodyPr wrap="square" rtlCol="0">
            <a:spAutoFit/>
          </a:bodyPr>
          <a:p>
            <a:r>
              <a:rPr lang="zh-CN" altLang="en-US" sz="1600" b="1" dirty="0">
                <a:latin typeface="微软雅黑" panose="020B0503020204020204" pitchFamily="34" charset="-122"/>
                <a:ea typeface="微软雅黑" panose="020B0503020204020204" pitchFamily="34" charset="-122"/>
              </a:rPr>
              <a:t>主讲人：李力</a:t>
            </a:r>
            <a:endParaRPr lang="zh-CN" altLang="en-US" sz="1600"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9"/>
          <a:stretch>
            <a:fillRect/>
          </a:stretch>
        </p:blipFill>
        <p:spPr>
          <a:xfrm>
            <a:off x="10634980" y="5080"/>
            <a:ext cx="1555750" cy="18002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949"/>
                            </p:stCondLst>
                            <p:childTnLst>
                              <p:par>
                                <p:cTn id="13" presetID="29" presetClass="entr" presetSubtype="0" fill="hold" grpId="1"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2"/>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7" dur="500"/>
                                        <p:tgtEl>
                                          <p:spTgt spid="4"/>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par>
                                <p:cTn id="22" presetID="29"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ppt_x</p:attrName>
                                        </p:attrNameLst>
                                      </p:cBhvr>
                                      <p:tavLst>
                                        <p:tav tm="0">
                                          <p:val>
                                            <p:strVal val="#ppt_x-.2"/>
                                          </p:val>
                                        </p:tav>
                                        <p:tav tm="100000">
                                          <p:val>
                                            <p:strVal val="#ppt_x"/>
                                          </p:val>
                                        </p:tav>
                                      </p:tavLst>
                                    </p:anim>
                                    <p:anim calcmode="lin" valueType="num">
                                      <p:cBhvr>
                                        <p:cTn id="25"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6" dur="500"/>
                                        <p:tgtEl>
                                          <p:spTgt spid="5"/>
                                        </p:tgtEl>
                                      </p:cBhvr>
                                    </p:animEffect>
                                  </p:childTnLst>
                                </p:cTn>
                              </p:par>
                            </p:childTnLst>
                          </p:cTn>
                        </p:par>
                        <p:par>
                          <p:cTn id="27" fill="hold">
                            <p:stCondLst>
                              <p:cond delay="1449"/>
                            </p:stCondLst>
                            <p:childTnLst>
                              <p:par>
                                <p:cTn id="28" presetID="22" presetClass="entr" presetSubtype="2"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right)">
                                      <p:cBhvr>
                                        <p:cTn id="30" dur="500"/>
                                        <p:tgtEl>
                                          <p:spTgt spid="10"/>
                                        </p:tgtEl>
                                      </p:cBhvr>
                                    </p:animEffect>
                                  </p:childTnLst>
                                </p:cTn>
                              </p:par>
                            </p:childTnLst>
                          </p:cTn>
                        </p:par>
                        <p:par>
                          <p:cTn id="31" fill="hold">
                            <p:stCondLst>
                              <p:cond delay="1949"/>
                            </p:stCondLst>
                            <p:childTnLst>
                              <p:par>
                                <p:cTn id="32" presetID="2" presetClass="entr" presetSubtype="2"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1+#ppt_w/2"/>
                                          </p:val>
                                        </p:tav>
                                        <p:tav tm="100000">
                                          <p:val>
                                            <p:strVal val="#ppt_x"/>
                                          </p:val>
                                        </p:tav>
                                      </p:tavLst>
                                    </p:anim>
                                    <p:anim calcmode="lin" valueType="num">
                                      <p:cBhvr additive="base">
                                        <p:cTn id="35" dur="500" fill="hold"/>
                                        <p:tgtEl>
                                          <p:spTgt spid="8"/>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1+#ppt_w/2"/>
                                          </p:val>
                                        </p:tav>
                                        <p:tav tm="100000">
                                          <p:val>
                                            <p:strVal val="#ppt_x"/>
                                          </p:val>
                                        </p:tav>
                                      </p:tavLst>
                                    </p:anim>
                                    <p:anim calcmode="lin" valueType="num">
                                      <p:cBhvr additive="base">
                                        <p:cTn id="43" dur="500" fill="hold"/>
                                        <p:tgtEl>
                                          <p:spTgt spid="12"/>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1+#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1+#ppt_w/2"/>
                                          </p:val>
                                        </p:tav>
                                        <p:tav tm="100000">
                                          <p:val>
                                            <p:strVal val="#ppt_x"/>
                                          </p:val>
                                        </p:tav>
                                      </p:tavLst>
                                    </p:anim>
                                    <p:anim calcmode="lin" valueType="num">
                                      <p:cBhvr additive="base">
                                        <p:cTn id="51" dur="500" fill="hold"/>
                                        <p:tgtEl>
                                          <p:spTgt spid="14"/>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1+#ppt_w/2"/>
                                          </p:val>
                                        </p:tav>
                                        <p:tav tm="100000">
                                          <p:val>
                                            <p:strVal val="#ppt_x"/>
                                          </p:val>
                                        </p:tav>
                                      </p:tavLst>
                                    </p:anim>
                                    <p:anim calcmode="lin" valueType="num">
                                      <p:cBhvr additive="base">
                                        <p:cTn id="55" dur="500" fill="hold"/>
                                        <p:tgtEl>
                                          <p:spTgt spid="15"/>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1+#ppt_w/2"/>
                                          </p:val>
                                        </p:tav>
                                        <p:tav tm="100000">
                                          <p:val>
                                            <p:strVal val="#ppt_x"/>
                                          </p:val>
                                        </p:tav>
                                      </p:tavLst>
                                    </p:anim>
                                    <p:anim calcmode="lin" valueType="num">
                                      <p:cBhvr additive="base">
                                        <p:cTn id="59" dur="500" fill="hold"/>
                                        <p:tgtEl>
                                          <p:spTgt spid="16"/>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additive="base">
                                        <p:cTn id="62" dur="500" fill="hold"/>
                                        <p:tgtEl>
                                          <p:spTgt spid="17"/>
                                        </p:tgtEl>
                                        <p:attrNameLst>
                                          <p:attrName>ppt_x</p:attrName>
                                        </p:attrNameLst>
                                      </p:cBhvr>
                                      <p:tavLst>
                                        <p:tav tm="0">
                                          <p:val>
                                            <p:strVal val="1+#ppt_w/2"/>
                                          </p:val>
                                        </p:tav>
                                        <p:tav tm="100000">
                                          <p:val>
                                            <p:strVal val="#ppt_x"/>
                                          </p:val>
                                        </p:tav>
                                      </p:tavLst>
                                    </p:anim>
                                    <p:anim calcmode="lin" valueType="num">
                                      <p:cBhvr additive="base">
                                        <p:cTn id="63" dur="500" fill="hold"/>
                                        <p:tgtEl>
                                          <p:spTgt spid="17"/>
                                        </p:tgtEl>
                                        <p:attrNameLst>
                                          <p:attrName>ppt_y</p:attrName>
                                        </p:attrNameLst>
                                      </p:cBhvr>
                                      <p:tavLst>
                                        <p:tav tm="0">
                                          <p:val>
                                            <p:strVal val="#ppt_y"/>
                                          </p:val>
                                        </p:tav>
                                        <p:tav tm="100000">
                                          <p:val>
                                            <p:strVal val="#ppt_y"/>
                                          </p:val>
                                        </p:tav>
                                      </p:tavLst>
                                    </p:anim>
                                  </p:childTnLst>
                                </p:cTn>
                              </p:par>
                            </p:childTnLst>
                          </p:cTn>
                        </p:par>
                        <p:par>
                          <p:cTn id="64" fill="hold">
                            <p:stCondLst>
                              <p:cond delay="2449"/>
                            </p:stCondLst>
                            <p:childTnLst>
                              <p:par>
                                <p:cTn id="65" presetID="17" presetClass="entr" presetSubtype="10"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strVal val="#ppt_h"/>
                                          </p:val>
                                        </p:tav>
                                        <p:tav tm="100000">
                                          <p:val>
                                            <p:strVal val="#ppt_h"/>
                                          </p:val>
                                        </p:tav>
                                      </p:tavLst>
                                    </p:anim>
                                  </p:childTnLst>
                                </p:cTn>
                              </p:par>
                              <p:par>
                                <p:cTn id="69" presetID="17" presetClass="entr" presetSubtype="10"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p:cTn id="71" dur="500" fill="hold"/>
                                        <p:tgtEl>
                                          <p:spTgt spid="21"/>
                                        </p:tgtEl>
                                        <p:attrNameLst>
                                          <p:attrName>ppt_w</p:attrName>
                                        </p:attrNameLst>
                                      </p:cBhvr>
                                      <p:tavLst>
                                        <p:tav tm="0">
                                          <p:val>
                                            <p:fltVal val="0"/>
                                          </p:val>
                                        </p:tav>
                                        <p:tav tm="100000">
                                          <p:val>
                                            <p:strVal val="#ppt_w"/>
                                          </p:val>
                                        </p:tav>
                                      </p:tavLst>
                                    </p:anim>
                                    <p:anim calcmode="lin" valueType="num">
                                      <p:cBhvr>
                                        <p:cTn id="72" dur="500" fill="hold"/>
                                        <p:tgtEl>
                                          <p:spTgt spid="21"/>
                                        </p:tgtEl>
                                        <p:attrNameLst>
                                          <p:attrName>ppt_h</p:attrName>
                                        </p:attrNameLst>
                                      </p:cBhvr>
                                      <p:tavLst>
                                        <p:tav tm="0">
                                          <p:val>
                                            <p:strVal val="#ppt_h"/>
                                          </p:val>
                                        </p:tav>
                                        <p:tav tm="100000">
                                          <p:val>
                                            <p:strVal val="#ppt_h"/>
                                          </p:val>
                                        </p:tav>
                                      </p:tavLst>
                                    </p:anim>
                                  </p:childTnLst>
                                </p:cTn>
                              </p:par>
                              <p:par>
                                <p:cTn id="73" presetID="17" presetClass="entr" presetSubtype="1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p:cTn id="75" dur="500" fill="hold"/>
                                        <p:tgtEl>
                                          <p:spTgt spid="18"/>
                                        </p:tgtEl>
                                        <p:attrNameLst>
                                          <p:attrName>ppt_w</p:attrName>
                                        </p:attrNameLst>
                                      </p:cBhvr>
                                      <p:tavLst>
                                        <p:tav tm="0">
                                          <p:val>
                                            <p:fltVal val="0"/>
                                          </p:val>
                                        </p:tav>
                                        <p:tav tm="100000">
                                          <p:val>
                                            <p:strVal val="#ppt_w"/>
                                          </p:val>
                                        </p:tav>
                                      </p:tavLst>
                                    </p:anim>
                                    <p:anim calcmode="lin" valueType="num">
                                      <p:cBhvr>
                                        <p:cTn id="76" dur="500" fill="hold"/>
                                        <p:tgtEl>
                                          <p:spTgt spid="18"/>
                                        </p:tgtEl>
                                        <p:attrNameLst>
                                          <p:attrName>ppt_h</p:attrName>
                                        </p:attrNameLst>
                                      </p:cBhvr>
                                      <p:tavLst>
                                        <p:tav tm="0">
                                          <p:val>
                                            <p:strVal val="#ppt_h"/>
                                          </p:val>
                                        </p:tav>
                                        <p:tav tm="100000">
                                          <p:val>
                                            <p:strVal val="#ppt_h"/>
                                          </p:val>
                                        </p:tav>
                                      </p:tavLst>
                                    </p:anim>
                                  </p:childTnLst>
                                </p:cTn>
                              </p:par>
                            </p:childTnLst>
                          </p:cTn>
                        </p:par>
                        <p:par>
                          <p:cTn id="77" fill="hold">
                            <p:stCondLst>
                              <p:cond delay="2949"/>
                            </p:stCondLst>
                            <p:childTnLst>
                              <p:par>
                                <p:cTn id="78" presetID="41" presetClass="entr" presetSubtype="0" fill="hold" grpId="0" nodeType="afterEffect">
                                  <p:stCondLst>
                                    <p:cond delay="0"/>
                                  </p:stCondLst>
                                  <p:iterate type="lt">
                                    <p:tmPct val="10000"/>
                                  </p:iterate>
                                  <p:childTnLst>
                                    <p:set>
                                      <p:cBhvr>
                                        <p:cTn id="79" dur="1" fill="hold">
                                          <p:stCondLst>
                                            <p:cond delay="0"/>
                                          </p:stCondLst>
                                        </p:cTn>
                                        <p:tgtEl>
                                          <p:spTgt spid="22"/>
                                        </p:tgtEl>
                                        <p:attrNameLst>
                                          <p:attrName>style.visibility</p:attrName>
                                        </p:attrNameLst>
                                      </p:cBhvr>
                                      <p:to>
                                        <p:strVal val="visible"/>
                                      </p:to>
                                    </p:set>
                                    <p:anim calcmode="lin" valueType="num">
                                      <p:cBhvr>
                                        <p:cTn id="80"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81" dur="500" fill="hold"/>
                                        <p:tgtEl>
                                          <p:spTgt spid="22"/>
                                        </p:tgtEl>
                                        <p:attrNameLst>
                                          <p:attrName>ppt_y</p:attrName>
                                        </p:attrNameLst>
                                      </p:cBhvr>
                                      <p:tavLst>
                                        <p:tav tm="0">
                                          <p:val>
                                            <p:strVal val="#ppt_y"/>
                                          </p:val>
                                        </p:tav>
                                        <p:tav tm="100000">
                                          <p:val>
                                            <p:strVal val="#ppt_y"/>
                                          </p:val>
                                        </p:tav>
                                      </p:tavLst>
                                    </p:anim>
                                    <p:anim calcmode="lin" valueType="num">
                                      <p:cBhvr>
                                        <p:cTn id="82"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83"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84" dur="500" tmFilter="0,0; .5, 1; 1, 1"/>
                                        <p:tgtEl>
                                          <p:spTgt spid="22"/>
                                        </p:tgtEl>
                                      </p:cBhvr>
                                    </p:animEffect>
                                  </p:childTnLst>
                                </p:cTn>
                              </p:par>
                            </p:childTnLst>
                          </p:cTn>
                        </p:par>
                        <p:par>
                          <p:cTn id="85" fill="hold">
                            <p:stCondLst>
                              <p:cond delay="3850"/>
                            </p:stCondLst>
                            <p:childTnLst>
                              <p:par>
                                <p:cTn id="86" presetID="3" presetClass="entr" presetSubtype="10" fill="hold" grpId="0" nodeType="after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blinds(horizontal)">
                                      <p:cBhvr>
                                        <p:cTn id="8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bldLvl="0" animBg="1"/>
      <p:bldP spid="5" grpId="0" bldLvl="0" animBg="1"/>
      <p:bldP spid="8"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22" grpId="0"/>
      <p:bldP spid="23" grpId="0"/>
      <p:bldP spid="26" grpId="0"/>
      <p:bldP spid="26" grpId="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）磁盘分区</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磁盘分区命令</a:t>
                </a:r>
                <a:r>
                  <a:rPr lang="en-US" altLang="zh-CN" sz="2000" b="1" dirty="0">
                    <a:latin typeface="微软雅黑" panose="020B0503020204020204" pitchFamily="34" charset="-122"/>
                    <a:ea typeface="微软雅黑" panose="020B0503020204020204" pitchFamily="34" charset="-122"/>
                  </a:rPr>
                  <a:t>——fdisk</a:t>
                </a:r>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3</a:t>
              </a:r>
              <a:r>
                <a:rPr lang="zh-CN" altLang="en-US" sz="2400" b="1"/>
                <a:t>）</a:t>
              </a:r>
              <a:endParaRPr lang="zh-CN" altLang="en-US" sz="2400" b="1"/>
            </a:p>
          </p:txBody>
        </p:sp>
      </p:grpSp>
      <p:sp>
        <p:nvSpPr>
          <p:cNvPr id="6" name="淘宝网chenying0907出品 77"/>
          <p:cNvSpPr txBox="1"/>
          <p:nvPr/>
        </p:nvSpPr>
        <p:spPr>
          <a:xfrm>
            <a:off x="962025" y="1815465"/>
            <a:ext cx="10951210" cy="4605020"/>
          </a:xfrm>
          <a:prstGeom prst="rect">
            <a:avLst/>
          </a:prstGeom>
          <a:noFill/>
        </p:spPr>
        <p:txBody>
          <a:bodyPr wrap="square" rtlCol="0">
            <a:spAutoFit/>
          </a:bodyPr>
          <a:p>
            <a:pPr marL="328930" indent="0" algn="l" defTabSz="914400" eaLnBrk="0" fontAlgn="auto" hangingPunct="0">
              <a:lnSpc>
                <a:spcPts val="4400"/>
              </a:lnSpc>
              <a:spcBef>
                <a:spcPts val="0"/>
              </a:spcBef>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sz="2000" b="1">
                <a:effectLst/>
                <a:latin typeface="微软雅黑" panose="020B0503020204020204" pitchFamily="34" charset="-122"/>
                <a:ea typeface="微软雅黑" panose="020B0503020204020204" pitchFamily="34" charset="-122"/>
                <a:sym typeface="+mn-ea"/>
              </a:rPr>
              <a:t>用法</a:t>
            </a:r>
            <a:r>
              <a:rPr sz="2000">
                <a:effectLst/>
                <a:latin typeface="微软雅黑" panose="020B0503020204020204" pitchFamily="34" charset="-122"/>
                <a:ea typeface="微软雅黑" panose="020B0503020204020204" pitchFamily="34" charset="-122"/>
                <a:sym typeface="+mn-ea"/>
              </a:rPr>
              <a:t>：</a:t>
            </a:r>
            <a:r>
              <a:rPr sz="2000">
                <a:latin typeface="微软雅黑" panose="020B0503020204020204" pitchFamily="34" charset="-122"/>
                <a:ea typeface="微软雅黑" panose="020B0503020204020204" pitchFamily="34" charset="-122"/>
                <a:sym typeface="+mn-ea"/>
              </a:rPr>
              <a:t> fdisk  -l &lt;磁盘&gt;  列出分区表</a:t>
            </a:r>
            <a:endParaRPr sz="2000">
              <a:latin typeface="微软雅黑" panose="020B0503020204020204" pitchFamily="34" charset="-122"/>
              <a:ea typeface="微软雅黑" panose="020B0503020204020204" pitchFamily="34" charset="-122"/>
              <a:sym typeface="+mn-ea"/>
            </a:endParaRPr>
          </a:p>
          <a:p>
            <a:pPr marL="328930" indent="0" algn="l" defTabSz="914400" eaLnBrk="0" fontAlgn="auto" hangingPunct="0">
              <a:lnSpc>
                <a:spcPts val="4400"/>
              </a:lnSpc>
              <a:spcBef>
                <a:spcPts val="0"/>
              </a:spcBef>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en-US" sz="2000">
                <a:latin typeface="微软雅黑" panose="020B0503020204020204" pitchFamily="34" charset="-122"/>
                <a:ea typeface="微软雅黑" panose="020B0503020204020204" pitchFamily="34" charset="-122"/>
                <a:sym typeface="+mn-ea"/>
              </a:rPr>
              <a:t>	     </a:t>
            </a:r>
            <a:r>
              <a:rPr sz="2000">
                <a:latin typeface="微软雅黑" panose="020B0503020204020204" pitchFamily="34" charset="-122"/>
                <a:ea typeface="微软雅黑" panose="020B0503020204020204" pitchFamily="34" charset="-122"/>
                <a:sym typeface="+mn-ea"/>
              </a:rPr>
              <a:t>fdisk  &lt;磁盘&gt;     更改分区表</a:t>
            </a:r>
            <a:endParaRPr sz="2000">
              <a:latin typeface="微软雅黑" panose="020B0503020204020204" pitchFamily="34" charset="-122"/>
              <a:ea typeface="微软雅黑" panose="020B0503020204020204" pitchFamily="34" charset="-122"/>
              <a:sym typeface="+mn-ea"/>
            </a:endParaRPr>
          </a:p>
          <a:p>
            <a:pPr marL="328930" indent="0" algn="l" defTabSz="914400" eaLnBrk="0" fontAlgn="auto" hangingPunct="0">
              <a:lnSpc>
                <a:spcPts val="4400"/>
              </a:lnSpc>
              <a:spcBef>
                <a:spcPts val="0"/>
              </a:spcBef>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sz="2000">
                <a:latin typeface="微软雅黑" panose="020B0503020204020204" pitchFamily="34" charset="-122"/>
                <a:ea typeface="微软雅黑" panose="020B0503020204020204" pitchFamily="34" charset="-122"/>
                <a:sym typeface="+mn-ea"/>
              </a:rPr>
              <a:t>           fdisk -s &lt;分区&gt;   给出分区大小(块数)</a:t>
            </a:r>
            <a:endParaRPr sz="2000">
              <a:latin typeface="微软雅黑" panose="020B0503020204020204" pitchFamily="34" charset="-122"/>
              <a:ea typeface="微软雅黑" panose="020B0503020204020204" pitchFamily="34" charset="-122"/>
              <a:sym typeface="+mn-ea"/>
            </a:endParaRPr>
          </a:p>
          <a:p>
            <a:pPr marL="328930" indent="0" algn="l" defTabSz="914400" eaLnBrk="0" fontAlgn="auto" hangingPunct="0">
              <a:lnSpc>
                <a:spcPts val="4400"/>
              </a:lnSpc>
              <a:spcBef>
                <a:spcPts val="0"/>
              </a:spcBef>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sz="2000" b="1">
                <a:latin typeface="微软雅黑" panose="020B0503020204020204" pitchFamily="34" charset="-122"/>
                <a:ea typeface="微软雅黑" panose="020B0503020204020204" pitchFamily="34" charset="-122"/>
                <a:sym typeface="+mn-ea"/>
              </a:rPr>
              <a:t>例如：</a:t>
            </a:r>
            <a:endParaRPr lang="zh-CN" sz="2000" b="1">
              <a:latin typeface="微软雅黑" panose="020B0503020204020204" pitchFamily="34" charset="-122"/>
              <a:ea typeface="微软雅黑" panose="020B0503020204020204" pitchFamily="34" charset="-122"/>
              <a:sym typeface="+mn-ea"/>
            </a:endParaRPr>
          </a:p>
          <a:p>
            <a:pPr marL="786130" indent="0" algn="l" defTabSz="914400" eaLnBrk="0" fontAlgn="auto" hangingPunct="0">
              <a:lnSpc>
                <a:spcPts val="4400"/>
              </a:lnSpc>
              <a:spcBef>
                <a:spcPts val="0"/>
              </a:spcBef>
              <a:buFont typeface="+mj-ea"/>
              <a:buAutoNum type="circleNumDbPlain"/>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en-US" altLang="zh-CN" sz="2000">
                <a:effectLst/>
                <a:latin typeface="微软雅黑" panose="020B0503020204020204" pitchFamily="34" charset="-122"/>
                <a:ea typeface="微软雅黑" panose="020B0503020204020204" pitchFamily="34" charset="-122"/>
              </a:rPr>
              <a:t>fdisk  -l  				 //</a:t>
            </a:r>
            <a:r>
              <a:rPr lang="zh-CN" altLang="en-US" sz="2000">
                <a:effectLst/>
                <a:latin typeface="微软雅黑" panose="020B0503020204020204" pitchFamily="34" charset="-122"/>
                <a:ea typeface="微软雅黑" panose="020B0503020204020204" pitchFamily="34" charset="-122"/>
              </a:rPr>
              <a:t>查看系统所有分区情况</a:t>
            </a:r>
            <a:endParaRPr lang="zh-CN" altLang="en-US" sz="2000">
              <a:effectLst/>
              <a:latin typeface="微软雅黑" panose="020B0503020204020204" pitchFamily="34" charset="-122"/>
              <a:ea typeface="微软雅黑" panose="020B0503020204020204" pitchFamily="34" charset="-122"/>
            </a:endParaRPr>
          </a:p>
          <a:p>
            <a:pPr marL="786130" indent="0" algn="l" defTabSz="914400" eaLnBrk="0" fontAlgn="auto" hangingPunct="0">
              <a:lnSpc>
                <a:spcPts val="4400"/>
              </a:lnSpc>
              <a:spcBef>
                <a:spcPts val="0"/>
              </a:spcBef>
              <a:buFont typeface="+mj-ea"/>
              <a:buAutoNum type="circleNumDbPlain"/>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en-US" altLang="zh-CN" sz="2000">
                <a:effectLst/>
                <a:latin typeface="微软雅黑" panose="020B0503020204020204" pitchFamily="34" charset="-122"/>
                <a:ea typeface="微软雅黑" panose="020B0503020204020204" pitchFamily="34" charset="-122"/>
              </a:rPr>
              <a:t>fdisk  -l   /dev/sdb	 //</a:t>
            </a:r>
            <a:r>
              <a:rPr lang="zh-CN" altLang="en-US" sz="2000">
                <a:effectLst/>
                <a:latin typeface="微软雅黑" panose="020B0503020204020204" pitchFamily="34" charset="-122"/>
                <a:ea typeface="微软雅黑" panose="020B0503020204020204" pitchFamily="34" charset="-122"/>
              </a:rPr>
              <a:t>查看</a:t>
            </a:r>
            <a:r>
              <a:rPr lang="en-US" altLang="zh-CN" sz="2000">
                <a:effectLst/>
                <a:latin typeface="微软雅黑" panose="020B0503020204020204" pitchFamily="34" charset="-122"/>
                <a:ea typeface="微软雅黑" panose="020B0503020204020204" pitchFamily="34" charset="-122"/>
              </a:rPr>
              <a:t>/dev/sdb</a:t>
            </a:r>
            <a:r>
              <a:rPr lang="zh-CN" altLang="en-US" sz="2000">
                <a:effectLst/>
                <a:latin typeface="微软雅黑" panose="020B0503020204020204" pitchFamily="34" charset="-122"/>
                <a:ea typeface="微软雅黑" panose="020B0503020204020204" pitchFamily="34" charset="-122"/>
              </a:rPr>
              <a:t>设备的分区情况</a:t>
            </a:r>
            <a:endParaRPr lang="zh-CN" altLang="en-US" sz="2000">
              <a:effectLst/>
              <a:latin typeface="微软雅黑" panose="020B0503020204020204" pitchFamily="34" charset="-122"/>
              <a:ea typeface="微软雅黑" panose="020B0503020204020204" pitchFamily="34" charset="-122"/>
            </a:endParaRPr>
          </a:p>
          <a:p>
            <a:pPr marL="786130" indent="0" algn="l" defTabSz="914400" eaLnBrk="0" fontAlgn="auto" hangingPunct="0">
              <a:lnSpc>
                <a:spcPts val="4400"/>
              </a:lnSpc>
              <a:spcBef>
                <a:spcPts val="0"/>
              </a:spcBef>
              <a:buFont typeface="+mj-ea"/>
              <a:buAutoNum type="circleNumDbPlain"/>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en-US" altLang="zh-CN" sz="2000">
                <a:effectLst/>
                <a:latin typeface="微软雅黑" panose="020B0503020204020204" pitchFamily="34" charset="-122"/>
                <a:ea typeface="微软雅黑" panose="020B0503020204020204" pitchFamily="34" charset="-122"/>
              </a:rPr>
              <a:t>fdisk   /dev/sdb		 //</a:t>
            </a:r>
            <a:r>
              <a:rPr lang="zh-CN" altLang="en-US" sz="2000">
                <a:effectLst/>
                <a:latin typeface="微软雅黑" panose="020B0503020204020204" pitchFamily="34" charset="-122"/>
                <a:ea typeface="微软雅黑" panose="020B0503020204020204" pitchFamily="34" charset="-122"/>
              </a:rPr>
              <a:t>对</a:t>
            </a:r>
            <a:r>
              <a:rPr lang="en-US" altLang="zh-CN" sz="2000">
                <a:effectLst/>
                <a:latin typeface="微软雅黑" panose="020B0503020204020204" pitchFamily="34" charset="-122"/>
                <a:ea typeface="微软雅黑" panose="020B0503020204020204" pitchFamily="34" charset="-122"/>
              </a:rPr>
              <a:t>/dev/sdb</a:t>
            </a:r>
            <a:r>
              <a:rPr lang="zh-CN" altLang="en-US" sz="2000">
                <a:effectLst/>
                <a:latin typeface="微软雅黑" panose="020B0503020204020204" pitchFamily="34" charset="-122"/>
                <a:ea typeface="微软雅黑" panose="020B0503020204020204" pitchFamily="34" charset="-122"/>
              </a:rPr>
              <a:t>盘进行分区管理</a:t>
            </a:r>
            <a:endParaRPr lang="zh-CN" altLang="en-US" sz="2000">
              <a:effectLst/>
              <a:latin typeface="微软雅黑" panose="020B0503020204020204" pitchFamily="34" charset="-122"/>
              <a:ea typeface="微软雅黑" panose="020B0503020204020204" pitchFamily="34" charset="-122"/>
            </a:endParaRPr>
          </a:p>
          <a:p>
            <a:pPr marL="786130" indent="0" algn="l" defTabSz="914400" eaLnBrk="0" fontAlgn="auto" hangingPunct="0">
              <a:lnSpc>
                <a:spcPts val="4400"/>
              </a:lnSpc>
              <a:spcBef>
                <a:spcPts val="0"/>
              </a:spcBef>
              <a:buFont typeface="+mj-ea"/>
              <a:buAutoNum type="circleNumDbPlain"/>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en-US" altLang="zh-CN" sz="2000">
                <a:effectLst/>
                <a:latin typeface="微软雅黑" panose="020B0503020204020204" pitchFamily="34" charset="-122"/>
                <a:ea typeface="微软雅黑" panose="020B0503020204020204" pitchFamily="34" charset="-122"/>
              </a:rPr>
              <a:t>fdisk -s   /dev/sdb1	 //</a:t>
            </a:r>
            <a:r>
              <a:rPr lang="zh-CN" altLang="en-US" sz="2000">
                <a:effectLst/>
                <a:latin typeface="微软雅黑" panose="020B0503020204020204" pitchFamily="34" charset="-122"/>
                <a:ea typeface="微软雅黑" panose="020B0503020204020204" pitchFamily="34" charset="-122"/>
              </a:rPr>
              <a:t>给出</a:t>
            </a:r>
            <a:r>
              <a:rPr lang="en-US" altLang="zh-CN" sz="2000">
                <a:effectLst/>
                <a:latin typeface="微软雅黑" panose="020B0503020204020204" pitchFamily="34" charset="-122"/>
                <a:ea typeface="微软雅黑" panose="020B0503020204020204" pitchFamily="34" charset="-122"/>
              </a:rPr>
              <a:t>/dev/sdb1</a:t>
            </a:r>
            <a:r>
              <a:rPr lang="zh-CN" altLang="en-US" sz="2000">
                <a:effectLst/>
                <a:latin typeface="微软雅黑" panose="020B0503020204020204" pitchFamily="34" charset="-122"/>
                <a:ea typeface="微软雅黑" panose="020B0503020204020204" pitchFamily="34" charset="-122"/>
              </a:rPr>
              <a:t>分区大小</a:t>
            </a:r>
            <a:endParaRPr lang="zh-CN" altLang="en-US" sz="200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additive="base">
                                        <p:cTn id="7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）磁盘分区</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磁盘分区命令</a:t>
                </a:r>
                <a:r>
                  <a:rPr lang="en-US" altLang="zh-CN" sz="2000" b="1" dirty="0">
                    <a:latin typeface="微软雅黑" panose="020B0503020204020204" pitchFamily="34" charset="-122"/>
                    <a:ea typeface="微软雅黑" panose="020B0503020204020204" pitchFamily="34" charset="-122"/>
                  </a:rPr>
                  <a:t>——fdisk</a:t>
                </a:r>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3</a:t>
              </a:r>
              <a:r>
                <a:rPr lang="zh-CN" altLang="en-US" sz="2400" b="1"/>
                <a:t>）</a:t>
              </a:r>
              <a:endParaRPr lang="zh-CN" altLang="en-US" sz="2400" b="1"/>
            </a:p>
          </p:txBody>
        </p:sp>
      </p:grpSp>
      <p:sp>
        <p:nvSpPr>
          <p:cNvPr id="6" name="淘宝网chenying0907出品 77"/>
          <p:cNvSpPr txBox="1"/>
          <p:nvPr/>
        </p:nvSpPr>
        <p:spPr>
          <a:xfrm>
            <a:off x="962025" y="1815465"/>
            <a:ext cx="10951210" cy="655320"/>
          </a:xfrm>
          <a:prstGeom prst="rect">
            <a:avLst/>
          </a:prstGeom>
          <a:noFill/>
        </p:spPr>
        <p:txBody>
          <a:bodyPr wrap="square" rtlCol="0">
            <a:spAutoFit/>
          </a:bodyPr>
          <a:p>
            <a:pPr marL="328930" indent="0" algn="l" defTabSz="914400" eaLnBrk="0" fontAlgn="auto" hangingPunct="0">
              <a:lnSpc>
                <a:spcPts val="4400"/>
              </a:lnSpc>
              <a:spcBef>
                <a:spcPts val="0"/>
              </a:spcBef>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sz="2000" b="1">
                <a:effectLst/>
                <a:latin typeface="微软雅黑" panose="020B0503020204020204" pitchFamily="34" charset="-122"/>
                <a:ea typeface="微软雅黑" panose="020B0503020204020204" pitchFamily="34" charset="-122"/>
                <a:sym typeface="+mn-ea"/>
              </a:rPr>
              <a:t>要求：</a:t>
            </a:r>
            <a:r>
              <a:rPr lang="zh-CN" sz="2000">
                <a:effectLst/>
                <a:latin typeface="微软雅黑" panose="020B0503020204020204" pitchFamily="34" charset="-122"/>
                <a:ea typeface="微软雅黑" panose="020B0503020204020204" pitchFamily="34" charset="-122"/>
                <a:sym typeface="+mn-ea"/>
              </a:rPr>
              <a:t>对</a:t>
            </a:r>
            <a:r>
              <a:rPr lang="en-US" altLang="zh-CN" sz="2000">
                <a:effectLst/>
                <a:latin typeface="微软雅黑" panose="020B0503020204020204" pitchFamily="34" charset="-122"/>
                <a:ea typeface="微软雅黑" panose="020B0503020204020204" pitchFamily="34" charset="-122"/>
                <a:sym typeface="+mn-ea"/>
              </a:rPr>
              <a:t>/dev/sdb</a:t>
            </a:r>
            <a:r>
              <a:rPr lang="zh-CN" altLang="en-US" sz="2000">
                <a:effectLst/>
                <a:latin typeface="微软雅黑" panose="020B0503020204020204" pitchFamily="34" charset="-122"/>
                <a:ea typeface="微软雅黑" panose="020B0503020204020204" pitchFamily="34" charset="-122"/>
                <a:sym typeface="+mn-ea"/>
              </a:rPr>
              <a:t>进行分区，创建</a:t>
            </a:r>
            <a:r>
              <a:rPr lang="en-US" altLang="zh-CN" sz="2000">
                <a:effectLst/>
                <a:latin typeface="微软雅黑" panose="020B0503020204020204" pitchFamily="34" charset="-122"/>
                <a:ea typeface="微软雅黑" panose="020B0503020204020204" pitchFamily="34" charset="-122"/>
                <a:sym typeface="+mn-ea"/>
              </a:rPr>
              <a:t>3</a:t>
            </a:r>
            <a:r>
              <a:rPr lang="zh-CN" altLang="en-US" sz="2000">
                <a:effectLst/>
                <a:latin typeface="微软雅黑" panose="020B0503020204020204" pitchFamily="34" charset="-122"/>
                <a:ea typeface="微软雅黑" panose="020B0503020204020204" pitchFamily="34" charset="-122"/>
                <a:sym typeface="+mn-ea"/>
              </a:rPr>
              <a:t>个主分区，</a:t>
            </a:r>
            <a:r>
              <a:rPr lang="en-US" altLang="zh-CN" sz="2000">
                <a:effectLst/>
                <a:latin typeface="微软雅黑" panose="020B0503020204020204" pitchFamily="34" charset="-122"/>
                <a:ea typeface="微软雅黑" panose="020B0503020204020204" pitchFamily="34" charset="-122"/>
                <a:sym typeface="+mn-ea"/>
              </a:rPr>
              <a:t>1</a:t>
            </a:r>
            <a:r>
              <a:rPr lang="zh-CN" altLang="en-US" sz="2000">
                <a:effectLst/>
                <a:latin typeface="微软雅黑" panose="020B0503020204020204" pitchFamily="34" charset="-122"/>
                <a:ea typeface="微软雅黑" panose="020B0503020204020204" pitchFamily="34" charset="-122"/>
                <a:sym typeface="+mn-ea"/>
              </a:rPr>
              <a:t>个扩展分区</a:t>
            </a:r>
            <a:r>
              <a:rPr lang="en-US" sz="2000">
                <a:latin typeface="微软雅黑" panose="020B0503020204020204" pitchFamily="34" charset="-122"/>
                <a:ea typeface="微软雅黑" panose="020B0503020204020204" pitchFamily="34" charset="-122"/>
                <a:sym typeface="+mn-ea"/>
              </a:rPr>
              <a:t>	  </a:t>
            </a:r>
            <a:endParaRPr lang="zh-CN" sz="2000" b="1">
              <a:effectLst/>
              <a:latin typeface="微软雅黑" panose="020B0503020204020204" pitchFamily="34" charset="-122"/>
              <a:ea typeface="微软雅黑" panose="020B0503020204020204" pitchFamily="34" charset="-122"/>
              <a:sym typeface="+mn-ea"/>
            </a:endParaRPr>
          </a:p>
        </p:txBody>
      </p:sp>
      <p:pic>
        <p:nvPicPr>
          <p:cNvPr id="12" name="图片 11"/>
          <p:cNvPicPr>
            <a:picLocks noChangeAspect="1"/>
          </p:cNvPicPr>
          <p:nvPr/>
        </p:nvPicPr>
        <p:blipFill>
          <a:blip r:embed="rId2"/>
          <a:srcRect r="372"/>
          <a:stretch>
            <a:fillRect/>
          </a:stretch>
        </p:blipFill>
        <p:spPr>
          <a:xfrm>
            <a:off x="-19685" y="-8890"/>
            <a:ext cx="12231370" cy="6875780"/>
          </a:xfrm>
          <a:prstGeom prst="rect">
            <a:avLst/>
          </a:prstGeom>
        </p:spPr>
      </p:pic>
      <p:sp>
        <p:nvSpPr>
          <p:cNvPr id="13" name="文本框 12"/>
          <p:cNvSpPr txBox="1"/>
          <p:nvPr/>
        </p:nvSpPr>
        <p:spPr>
          <a:xfrm>
            <a:off x="2279015" y="542290"/>
            <a:ext cx="2148840" cy="368300"/>
          </a:xfrm>
          <a:prstGeom prst="rect">
            <a:avLst/>
          </a:prstGeom>
          <a:noFill/>
        </p:spPr>
        <p:txBody>
          <a:bodyPr wrap="square" rtlCol="0">
            <a:spAutoFit/>
          </a:bodyPr>
          <a:p>
            <a:r>
              <a:rPr lang="en-US" altLang="zh-CN" b="1"/>
              <a:t>fdisk   sdb</a:t>
            </a:r>
            <a:endParaRPr lang="en-US" altLang="zh-CN" b="1"/>
          </a:p>
        </p:txBody>
      </p:sp>
      <p:pic>
        <p:nvPicPr>
          <p:cNvPr id="16" name="图片 15"/>
          <p:cNvPicPr>
            <a:picLocks noChangeAspect="1"/>
          </p:cNvPicPr>
          <p:nvPr/>
        </p:nvPicPr>
        <p:blipFill>
          <a:blip r:embed="rId3"/>
          <a:stretch>
            <a:fillRect/>
          </a:stretch>
        </p:blipFill>
        <p:spPr>
          <a:xfrm>
            <a:off x="-19050" y="-9525"/>
            <a:ext cx="12230735" cy="6876415"/>
          </a:xfrm>
          <a:prstGeom prst="rect">
            <a:avLst/>
          </a:prstGeom>
        </p:spPr>
      </p:pic>
      <p:sp>
        <p:nvSpPr>
          <p:cNvPr id="41" name="文本框 40"/>
          <p:cNvSpPr txBox="1"/>
          <p:nvPr/>
        </p:nvSpPr>
        <p:spPr>
          <a:xfrm>
            <a:off x="2425065" y="2356485"/>
            <a:ext cx="1856105" cy="398780"/>
          </a:xfrm>
          <a:prstGeom prst="rect">
            <a:avLst/>
          </a:prstGeom>
          <a:noFill/>
        </p:spPr>
        <p:txBody>
          <a:bodyPr wrap="square" rtlCol="0">
            <a:spAutoFit/>
          </a:bodyPr>
          <a:p>
            <a:r>
              <a:rPr lang="en-US" altLang="zh-CN" sz="2000" b="1"/>
              <a:t>m</a:t>
            </a:r>
            <a:endParaRPr lang="en-US" altLang="zh-CN" sz="2000" b="1"/>
          </a:p>
        </p:txBody>
      </p:sp>
      <p:pic>
        <p:nvPicPr>
          <p:cNvPr id="18" name="内容占位符 17"/>
          <p:cNvPicPr>
            <a:picLocks noChangeAspect="1"/>
          </p:cNvPicPr>
          <p:nvPr/>
        </p:nvPicPr>
        <p:blipFill>
          <a:blip r:embed="rId4"/>
          <a:stretch>
            <a:fillRect/>
          </a:stretch>
        </p:blipFill>
        <p:spPr>
          <a:xfrm>
            <a:off x="-19050" y="-8890"/>
            <a:ext cx="12230735" cy="6875780"/>
          </a:xfrm>
          <a:prstGeom prst="rect">
            <a:avLst/>
          </a:prstGeom>
        </p:spPr>
      </p:pic>
      <p:sp>
        <p:nvSpPr>
          <p:cNvPr id="19" name="文本框 18"/>
          <p:cNvSpPr txBox="1"/>
          <p:nvPr/>
        </p:nvSpPr>
        <p:spPr>
          <a:xfrm>
            <a:off x="2425065" y="6303645"/>
            <a:ext cx="1447800" cy="398780"/>
          </a:xfrm>
          <a:prstGeom prst="rect">
            <a:avLst/>
          </a:prstGeom>
          <a:noFill/>
        </p:spPr>
        <p:txBody>
          <a:bodyPr wrap="square" rtlCol="0">
            <a:spAutoFit/>
          </a:bodyPr>
          <a:p>
            <a:r>
              <a:rPr lang="en-US" altLang="zh-CN" sz="2000" b="1"/>
              <a:t>n</a:t>
            </a:r>
            <a:endParaRPr lang="en-US" altLang="zh-CN" sz="2000" b="1"/>
          </a:p>
        </p:txBody>
      </p:sp>
      <p:pic>
        <p:nvPicPr>
          <p:cNvPr id="20" name="内容占位符 19"/>
          <p:cNvPicPr>
            <a:picLocks noChangeAspect="1"/>
          </p:cNvPicPr>
          <p:nvPr/>
        </p:nvPicPr>
        <p:blipFill>
          <a:blip r:embed="rId5"/>
          <a:stretch>
            <a:fillRect/>
          </a:stretch>
        </p:blipFill>
        <p:spPr>
          <a:xfrm>
            <a:off x="-19050" y="-33020"/>
            <a:ext cx="12231370" cy="6899910"/>
          </a:xfrm>
          <a:prstGeom prst="rect">
            <a:avLst/>
          </a:prstGeom>
        </p:spPr>
      </p:pic>
      <p:sp>
        <p:nvSpPr>
          <p:cNvPr id="22" name="文本框 21"/>
          <p:cNvSpPr txBox="1"/>
          <p:nvPr/>
        </p:nvSpPr>
        <p:spPr>
          <a:xfrm>
            <a:off x="2044700" y="6354445"/>
            <a:ext cx="680720" cy="398780"/>
          </a:xfrm>
          <a:prstGeom prst="rect">
            <a:avLst/>
          </a:prstGeom>
          <a:noFill/>
        </p:spPr>
        <p:txBody>
          <a:bodyPr wrap="square" rtlCol="0">
            <a:spAutoFit/>
          </a:bodyPr>
          <a:p>
            <a:r>
              <a:rPr lang="en-US" altLang="zh-CN" sz="2000" b="1"/>
              <a:t>p</a:t>
            </a:r>
            <a:endParaRPr lang="en-US" altLang="zh-CN" sz="2000" b="1"/>
          </a:p>
        </p:txBody>
      </p:sp>
      <p:grpSp>
        <p:nvGrpSpPr>
          <p:cNvPr id="11" name="组合 10"/>
          <p:cNvGrpSpPr/>
          <p:nvPr/>
        </p:nvGrpSpPr>
        <p:grpSpPr>
          <a:xfrm>
            <a:off x="-19685" y="-32385"/>
            <a:ext cx="12263755" cy="6898640"/>
            <a:chOff x="-31" y="-51"/>
            <a:chExt cx="19313" cy="10864"/>
          </a:xfrm>
        </p:grpSpPr>
        <p:pic>
          <p:nvPicPr>
            <p:cNvPr id="25" name="内容占位符 24"/>
            <p:cNvPicPr>
              <a:picLocks noChangeAspect="1"/>
            </p:cNvPicPr>
            <p:nvPr/>
          </p:nvPicPr>
          <p:blipFill>
            <a:blip r:embed="rId6"/>
            <a:stretch>
              <a:fillRect/>
            </a:stretch>
          </p:blipFill>
          <p:spPr>
            <a:xfrm>
              <a:off x="-30" y="-51"/>
              <a:ext cx="19313" cy="10865"/>
            </a:xfrm>
            <a:prstGeom prst="rect">
              <a:avLst/>
            </a:prstGeom>
          </p:spPr>
        </p:pic>
        <p:sp>
          <p:nvSpPr>
            <p:cNvPr id="4" name="矩形 3"/>
            <p:cNvSpPr/>
            <p:nvPr/>
          </p:nvSpPr>
          <p:spPr>
            <a:xfrm>
              <a:off x="3638" y="9848"/>
              <a:ext cx="492" cy="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31" y="10103"/>
              <a:ext cx="6773" cy="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4" name="文本框 23"/>
          <p:cNvSpPr txBox="1"/>
          <p:nvPr/>
        </p:nvSpPr>
        <p:spPr>
          <a:xfrm>
            <a:off x="2297430" y="6116955"/>
            <a:ext cx="974090" cy="398780"/>
          </a:xfrm>
          <a:prstGeom prst="rect">
            <a:avLst/>
          </a:prstGeom>
          <a:noFill/>
        </p:spPr>
        <p:txBody>
          <a:bodyPr wrap="square" rtlCol="0">
            <a:spAutoFit/>
          </a:bodyPr>
          <a:p>
            <a:r>
              <a:rPr lang="en-US" altLang="zh-CN" sz="2000" b="1"/>
              <a:t>1</a:t>
            </a:r>
            <a:endParaRPr lang="en-US" altLang="zh-CN" sz="2000" b="1"/>
          </a:p>
        </p:txBody>
      </p:sp>
      <p:pic>
        <p:nvPicPr>
          <p:cNvPr id="14" name="内容占位符 24"/>
          <p:cNvPicPr>
            <a:picLocks noChangeAspect="1"/>
          </p:cNvPicPr>
          <p:nvPr/>
        </p:nvPicPr>
        <p:blipFill>
          <a:blip r:embed="rId6"/>
          <a:stretch>
            <a:fillRect/>
          </a:stretch>
        </p:blipFill>
        <p:spPr>
          <a:xfrm>
            <a:off x="-19050" y="-33020"/>
            <a:ext cx="12265025" cy="6899910"/>
          </a:xfrm>
          <a:prstGeom prst="rect">
            <a:avLst/>
          </a:prstGeom>
        </p:spPr>
      </p:pic>
      <p:sp>
        <p:nvSpPr>
          <p:cNvPr id="26" name="文本框 25"/>
          <p:cNvSpPr txBox="1"/>
          <p:nvPr/>
        </p:nvSpPr>
        <p:spPr>
          <a:xfrm>
            <a:off x="4281170" y="6303010"/>
            <a:ext cx="1487170" cy="398780"/>
          </a:xfrm>
          <a:prstGeom prst="rect">
            <a:avLst/>
          </a:prstGeom>
          <a:noFill/>
        </p:spPr>
        <p:txBody>
          <a:bodyPr wrap="square" rtlCol="0">
            <a:spAutoFit/>
          </a:bodyPr>
          <a:p>
            <a:r>
              <a:rPr lang="en-US" altLang="zh-CN" sz="2000" b="1"/>
              <a:t>2048</a:t>
            </a:r>
            <a:endParaRPr lang="en-US" altLang="zh-CN" sz="2000" b="1"/>
          </a:p>
        </p:txBody>
      </p:sp>
      <p:pic>
        <p:nvPicPr>
          <p:cNvPr id="28" name="内容占位符 27"/>
          <p:cNvPicPr>
            <a:picLocks noChangeAspect="1"/>
          </p:cNvPicPr>
          <p:nvPr/>
        </p:nvPicPr>
        <p:blipFill>
          <a:blip r:embed="rId7"/>
          <a:stretch>
            <a:fillRect/>
          </a:stretch>
        </p:blipFill>
        <p:spPr>
          <a:xfrm>
            <a:off x="-19050" y="-32385"/>
            <a:ext cx="12308205" cy="6899910"/>
          </a:xfrm>
          <a:prstGeom prst="rect">
            <a:avLst/>
          </a:prstGeom>
        </p:spPr>
      </p:pic>
      <p:sp>
        <p:nvSpPr>
          <p:cNvPr id="29" name="文本框 28"/>
          <p:cNvSpPr txBox="1"/>
          <p:nvPr/>
        </p:nvSpPr>
        <p:spPr>
          <a:xfrm>
            <a:off x="7231380" y="6303645"/>
            <a:ext cx="1948180" cy="398780"/>
          </a:xfrm>
          <a:prstGeom prst="rect">
            <a:avLst/>
          </a:prstGeom>
          <a:noFill/>
        </p:spPr>
        <p:txBody>
          <a:bodyPr wrap="square" rtlCol="0">
            <a:spAutoFit/>
          </a:bodyPr>
          <a:p>
            <a:r>
              <a:rPr lang="en-US" altLang="zh-CN" sz="2000" b="1"/>
              <a:t>+5G</a:t>
            </a:r>
            <a:endParaRPr lang="en-US" altLang="zh-CN" sz="2000" b="1"/>
          </a:p>
        </p:txBody>
      </p:sp>
      <p:pic>
        <p:nvPicPr>
          <p:cNvPr id="30" name="内容占位符 29"/>
          <p:cNvPicPr>
            <a:picLocks noChangeAspect="1"/>
          </p:cNvPicPr>
          <p:nvPr/>
        </p:nvPicPr>
        <p:blipFill>
          <a:blip r:embed="rId8"/>
          <a:stretch>
            <a:fillRect/>
          </a:stretch>
        </p:blipFill>
        <p:spPr>
          <a:xfrm>
            <a:off x="-19050" y="-33020"/>
            <a:ext cx="12307570" cy="6923405"/>
          </a:xfrm>
          <a:prstGeom prst="rect">
            <a:avLst/>
          </a:prstGeom>
        </p:spPr>
      </p:pic>
      <p:sp>
        <p:nvSpPr>
          <p:cNvPr id="31" name="文本框 30"/>
          <p:cNvSpPr txBox="1"/>
          <p:nvPr/>
        </p:nvSpPr>
        <p:spPr>
          <a:xfrm>
            <a:off x="4923790" y="1635760"/>
            <a:ext cx="6446520" cy="1014730"/>
          </a:xfrm>
          <a:prstGeom prst="rect">
            <a:avLst/>
          </a:prstGeom>
          <a:noFill/>
        </p:spPr>
        <p:txBody>
          <a:bodyPr wrap="square" rtlCol="0">
            <a:spAutoFit/>
          </a:bodyPr>
          <a:p>
            <a:r>
              <a:rPr lang="zh-CN" altLang="en-US" sz="2000" b="1"/>
              <a:t>再重复两遍上述操作，创建主分区</a:t>
            </a:r>
            <a:r>
              <a:rPr lang="en-US" altLang="zh-CN" sz="2000" b="1"/>
              <a:t>2</a:t>
            </a:r>
            <a:r>
              <a:rPr lang="zh-CN" altLang="en-US" sz="2000" b="1"/>
              <a:t>、分区</a:t>
            </a:r>
            <a:r>
              <a:rPr lang="en-US" altLang="zh-CN" sz="2000" b="1"/>
              <a:t>3</a:t>
            </a:r>
            <a:endParaRPr lang="en-US" altLang="zh-CN" sz="2000" b="1"/>
          </a:p>
          <a:p>
            <a:endParaRPr lang="en-US" altLang="zh-CN" sz="2000" b="1"/>
          </a:p>
          <a:p>
            <a:r>
              <a:rPr lang="zh-CN" altLang="en-US" sz="2000" b="1"/>
              <a:t>创建扩展分区与主分区的不同：</a:t>
            </a:r>
            <a:endParaRPr lang="zh-CN" altLang="en-US" sz="2000" b="1"/>
          </a:p>
        </p:txBody>
      </p:sp>
      <p:grpSp>
        <p:nvGrpSpPr>
          <p:cNvPr id="21" name="组合 20"/>
          <p:cNvGrpSpPr/>
          <p:nvPr/>
        </p:nvGrpSpPr>
        <p:grpSpPr>
          <a:xfrm>
            <a:off x="-31750" y="-33020"/>
            <a:ext cx="12350750" cy="6924040"/>
            <a:chOff x="-50" y="-52"/>
            <a:chExt cx="19450" cy="10904"/>
          </a:xfrm>
        </p:grpSpPr>
        <p:pic>
          <p:nvPicPr>
            <p:cNvPr id="36" name="内容占位符 35"/>
            <p:cNvPicPr>
              <a:picLocks noChangeAspect="1"/>
            </p:cNvPicPr>
            <p:nvPr/>
          </p:nvPicPr>
          <p:blipFill>
            <a:blip r:embed="rId9"/>
            <a:stretch>
              <a:fillRect/>
            </a:stretch>
          </p:blipFill>
          <p:spPr>
            <a:xfrm>
              <a:off x="-50" y="-52"/>
              <a:ext cx="19451" cy="10904"/>
            </a:xfrm>
            <a:prstGeom prst="rect">
              <a:avLst/>
            </a:prstGeom>
          </p:spPr>
        </p:pic>
        <p:sp>
          <p:nvSpPr>
            <p:cNvPr id="15" name="矩形 14"/>
            <p:cNvSpPr/>
            <p:nvPr/>
          </p:nvSpPr>
          <p:spPr>
            <a:xfrm>
              <a:off x="-36" y="9877"/>
              <a:ext cx="8125" cy="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3286" y="9480"/>
              <a:ext cx="432" cy="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4" name="文本框 33"/>
          <p:cNvSpPr txBox="1"/>
          <p:nvPr/>
        </p:nvSpPr>
        <p:spPr>
          <a:xfrm>
            <a:off x="2086610" y="5904865"/>
            <a:ext cx="310515" cy="398780"/>
          </a:xfrm>
          <a:prstGeom prst="rect">
            <a:avLst/>
          </a:prstGeom>
          <a:noFill/>
        </p:spPr>
        <p:txBody>
          <a:bodyPr wrap="square" rtlCol="0">
            <a:spAutoFit/>
          </a:bodyPr>
          <a:p>
            <a:r>
              <a:rPr lang="en-US" altLang="zh-CN" sz="2000" b="1"/>
              <a:t>e</a:t>
            </a:r>
            <a:endParaRPr lang="en-US" altLang="zh-CN" sz="2000" b="1"/>
          </a:p>
        </p:txBody>
      </p:sp>
      <p:pic>
        <p:nvPicPr>
          <p:cNvPr id="23" name="内容占位符 35"/>
          <p:cNvPicPr>
            <a:picLocks noChangeAspect="1"/>
          </p:cNvPicPr>
          <p:nvPr/>
        </p:nvPicPr>
        <p:blipFill>
          <a:blip r:embed="rId9"/>
          <a:stretch>
            <a:fillRect/>
          </a:stretch>
        </p:blipFill>
        <p:spPr>
          <a:xfrm>
            <a:off x="-31750" y="-33020"/>
            <a:ext cx="12351385" cy="6924040"/>
          </a:xfrm>
          <a:prstGeom prst="rect">
            <a:avLst/>
          </a:prstGeom>
        </p:spPr>
      </p:pic>
      <p:sp>
        <p:nvSpPr>
          <p:cNvPr id="37" name="文本框 36"/>
          <p:cNvSpPr txBox="1"/>
          <p:nvPr/>
        </p:nvSpPr>
        <p:spPr>
          <a:xfrm>
            <a:off x="5136515" y="6369685"/>
            <a:ext cx="1487170" cy="368300"/>
          </a:xfrm>
          <a:prstGeom prst="rect">
            <a:avLst/>
          </a:prstGeom>
          <a:noFill/>
        </p:spPr>
        <p:txBody>
          <a:bodyPr wrap="square" rtlCol="0">
            <a:spAutoFit/>
          </a:bodyPr>
          <a:p>
            <a:r>
              <a:rPr lang="zh-CN" altLang="zh-CN" b="1"/>
              <a:t>回车</a:t>
            </a:r>
            <a:endParaRPr lang="zh-CN" altLang="zh-CN" b="1"/>
          </a:p>
        </p:txBody>
      </p:sp>
      <p:pic>
        <p:nvPicPr>
          <p:cNvPr id="38" name="内容占位符 37"/>
          <p:cNvPicPr>
            <a:picLocks noChangeAspect="1"/>
          </p:cNvPicPr>
          <p:nvPr/>
        </p:nvPicPr>
        <p:blipFill>
          <a:blip r:embed="rId10"/>
          <a:stretch>
            <a:fillRect/>
          </a:stretch>
        </p:blipFill>
        <p:spPr>
          <a:xfrm>
            <a:off x="-31750" y="-33020"/>
            <a:ext cx="12310745" cy="6924040"/>
          </a:xfrm>
          <a:prstGeom prst="rect">
            <a:avLst/>
          </a:prstGeom>
        </p:spPr>
      </p:pic>
      <p:sp>
        <p:nvSpPr>
          <p:cNvPr id="39" name="文本框 38"/>
          <p:cNvSpPr txBox="1"/>
          <p:nvPr/>
        </p:nvSpPr>
        <p:spPr>
          <a:xfrm>
            <a:off x="7640955" y="6364605"/>
            <a:ext cx="1487170" cy="368300"/>
          </a:xfrm>
          <a:prstGeom prst="rect">
            <a:avLst/>
          </a:prstGeom>
          <a:noFill/>
        </p:spPr>
        <p:txBody>
          <a:bodyPr wrap="square" rtlCol="0">
            <a:spAutoFit/>
          </a:bodyPr>
          <a:p>
            <a:r>
              <a:rPr lang="zh-CN" altLang="zh-CN" b="1"/>
              <a:t>回车</a:t>
            </a:r>
            <a:endParaRPr lang="zh-CN" altLang="zh-CN" b="1"/>
          </a:p>
        </p:txBody>
      </p:sp>
      <p:pic>
        <p:nvPicPr>
          <p:cNvPr id="27" name="内容占位符 39"/>
          <p:cNvPicPr>
            <a:picLocks noChangeAspect="1"/>
          </p:cNvPicPr>
          <p:nvPr/>
        </p:nvPicPr>
        <p:blipFill>
          <a:blip r:embed="rId11"/>
          <a:stretch>
            <a:fillRect/>
          </a:stretch>
        </p:blipFill>
        <p:spPr>
          <a:xfrm>
            <a:off x="-31750" y="-32385"/>
            <a:ext cx="12276455" cy="6918325"/>
          </a:xfrm>
          <a:prstGeom prst="rect">
            <a:avLst/>
          </a:prstGeom>
        </p:spPr>
      </p:pic>
      <p:sp>
        <p:nvSpPr>
          <p:cNvPr id="32" name="文本框 31"/>
          <p:cNvSpPr txBox="1"/>
          <p:nvPr/>
        </p:nvSpPr>
        <p:spPr>
          <a:xfrm>
            <a:off x="2425065" y="6339205"/>
            <a:ext cx="1661160" cy="398780"/>
          </a:xfrm>
          <a:prstGeom prst="rect">
            <a:avLst/>
          </a:prstGeom>
          <a:noFill/>
        </p:spPr>
        <p:txBody>
          <a:bodyPr wrap="square" rtlCol="0">
            <a:spAutoFit/>
          </a:bodyPr>
          <a:p>
            <a:r>
              <a:rPr lang="en-US" altLang="zh-CN" sz="2000" b="1"/>
              <a:t>m</a:t>
            </a:r>
            <a:endParaRPr lang="en-US" altLang="zh-CN" sz="2000" b="1"/>
          </a:p>
        </p:txBody>
      </p:sp>
      <p:pic>
        <p:nvPicPr>
          <p:cNvPr id="42" name="内容占位符 41"/>
          <p:cNvPicPr>
            <a:picLocks noChangeAspect="1"/>
          </p:cNvPicPr>
          <p:nvPr/>
        </p:nvPicPr>
        <p:blipFill>
          <a:blip r:embed="rId12"/>
          <a:stretch>
            <a:fillRect/>
          </a:stretch>
        </p:blipFill>
        <p:spPr>
          <a:xfrm>
            <a:off x="-31750" y="-33020"/>
            <a:ext cx="12277725" cy="6924040"/>
          </a:xfrm>
          <a:prstGeom prst="rect">
            <a:avLst/>
          </a:prstGeom>
        </p:spPr>
      </p:pic>
      <p:sp>
        <p:nvSpPr>
          <p:cNvPr id="43" name="文本框 42"/>
          <p:cNvSpPr txBox="1"/>
          <p:nvPr/>
        </p:nvSpPr>
        <p:spPr>
          <a:xfrm>
            <a:off x="2571750" y="6354445"/>
            <a:ext cx="1856105" cy="398780"/>
          </a:xfrm>
          <a:prstGeom prst="rect">
            <a:avLst/>
          </a:prstGeom>
          <a:noFill/>
        </p:spPr>
        <p:txBody>
          <a:bodyPr wrap="square" rtlCol="0">
            <a:spAutoFit/>
          </a:bodyPr>
          <a:p>
            <a:r>
              <a:rPr lang="en-US" altLang="zh-CN" sz="2000" b="1"/>
              <a:t>w</a:t>
            </a:r>
            <a:endParaRPr lang="en-US" altLang="zh-CN" sz="2000" b="1"/>
          </a:p>
        </p:txBody>
      </p:sp>
      <p:pic>
        <p:nvPicPr>
          <p:cNvPr id="44" name="图片 43"/>
          <p:cNvPicPr>
            <a:picLocks noChangeAspect="1"/>
          </p:cNvPicPr>
          <p:nvPr/>
        </p:nvPicPr>
        <p:blipFill>
          <a:blip r:embed="rId13"/>
          <a:stretch>
            <a:fillRect/>
          </a:stretch>
        </p:blipFill>
        <p:spPr>
          <a:xfrm>
            <a:off x="-40640" y="-38735"/>
            <a:ext cx="12319000" cy="6884670"/>
          </a:xfrm>
          <a:prstGeom prst="rect">
            <a:avLst/>
          </a:prstGeom>
        </p:spPr>
      </p:pic>
      <p:sp>
        <p:nvSpPr>
          <p:cNvPr id="45" name="文本框 44"/>
          <p:cNvSpPr txBox="1"/>
          <p:nvPr/>
        </p:nvSpPr>
        <p:spPr>
          <a:xfrm>
            <a:off x="2247265" y="6306185"/>
            <a:ext cx="1777365" cy="398780"/>
          </a:xfrm>
          <a:prstGeom prst="rect">
            <a:avLst/>
          </a:prstGeom>
          <a:noFill/>
        </p:spPr>
        <p:txBody>
          <a:bodyPr wrap="square" rtlCol="0">
            <a:spAutoFit/>
          </a:bodyPr>
          <a:p>
            <a:r>
              <a:rPr lang="zh-CN" altLang="en-US" sz="2000" b="1"/>
              <a:t>fdisk -l sdb</a:t>
            </a:r>
            <a:endParaRPr lang="zh-CN" altLang="en-US" sz="2000" b="1"/>
          </a:p>
        </p:txBody>
      </p:sp>
      <p:pic>
        <p:nvPicPr>
          <p:cNvPr id="46" name="内容占位符 45"/>
          <p:cNvPicPr>
            <a:picLocks noChangeAspect="1"/>
          </p:cNvPicPr>
          <p:nvPr/>
        </p:nvPicPr>
        <p:blipFill>
          <a:blip r:embed="rId14"/>
          <a:stretch>
            <a:fillRect/>
          </a:stretch>
        </p:blipFill>
        <p:spPr>
          <a:xfrm>
            <a:off x="-22860" y="-38735"/>
            <a:ext cx="12268835" cy="68846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7" presetClass="entr" presetSubtype="0" fill="hold" grpId="1" nodeType="clickEffect">
                                  <p:stCondLst>
                                    <p:cond delay="0"/>
                                  </p:stCondLst>
                                  <p:iterate type="lt">
                                    <p:tmPct val="50000"/>
                                  </p:iterate>
                                  <p:childTnLst>
                                    <p:set>
                                      <p:cBhvr>
                                        <p:cTn id="39" dur="1" fill="hold">
                                          <p:stCondLst>
                                            <p:cond delay="0"/>
                                          </p:stCondLst>
                                        </p:cTn>
                                        <p:tgtEl>
                                          <p:spTgt spid="13"/>
                                        </p:tgtEl>
                                        <p:attrNameLst>
                                          <p:attrName>style.visibility</p:attrName>
                                        </p:attrNameLst>
                                      </p:cBhvr>
                                      <p:to>
                                        <p:strVal val="visible"/>
                                      </p:to>
                                    </p:set>
                                    <p:anim calcmode="discrete" valueType="clr">
                                      <p:cBhvr override="childStyle">
                                        <p:cTn id="40" dur="8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13"/>
                                        </p:tgtEl>
                                        <p:attrNameLst>
                                          <p:attrName>fillcolor</p:attrName>
                                        </p:attrNameLst>
                                      </p:cBhvr>
                                      <p:tavLst>
                                        <p:tav tm="0">
                                          <p:val>
                                            <p:clrVal>
                                              <a:schemeClr val="accent2"/>
                                            </p:clrVal>
                                          </p:val>
                                        </p:tav>
                                        <p:tav tm="50000">
                                          <p:val>
                                            <p:clrVal>
                                              <a:schemeClr val="hlink"/>
                                            </p:clrVal>
                                          </p:val>
                                        </p:tav>
                                      </p:tavLst>
                                    </p:anim>
                                    <p:set>
                                      <p:cBhvr>
                                        <p:cTn id="42" dur="80"/>
                                        <p:tgtEl>
                                          <p:spTgt spid="13"/>
                                        </p:tgtEl>
                                        <p:attrNameLst>
                                          <p:attrName>fill.type</p:attrName>
                                        </p:attrNameLst>
                                      </p:cBhvr>
                                      <p:to>
                                        <p:strVal val="solid"/>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7" presetClass="entr" presetSubtype="0" fill="hold" grpId="0" nodeType="clickEffect">
                                  <p:stCondLst>
                                    <p:cond delay="0"/>
                                  </p:stCondLst>
                                  <p:iterate type="lt">
                                    <p:tmPct val="50000"/>
                                  </p:iterate>
                                  <p:childTnLst>
                                    <p:set>
                                      <p:cBhvr>
                                        <p:cTn id="52" dur="1" fill="hold">
                                          <p:stCondLst>
                                            <p:cond delay="0"/>
                                          </p:stCondLst>
                                        </p:cTn>
                                        <p:tgtEl>
                                          <p:spTgt spid="41"/>
                                        </p:tgtEl>
                                        <p:attrNameLst>
                                          <p:attrName>style.visibility</p:attrName>
                                        </p:attrNameLst>
                                      </p:cBhvr>
                                      <p:to>
                                        <p:strVal val="visible"/>
                                      </p:to>
                                    </p:set>
                                    <p:anim calcmode="discrete" valueType="clr">
                                      <p:cBhvr override="childStyle">
                                        <p:cTn id="53" dur="80"/>
                                        <p:tgtEl>
                                          <p:spTgt spid="41"/>
                                        </p:tgtEl>
                                        <p:attrNameLst>
                                          <p:attrName>style.color</p:attrName>
                                        </p:attrNameLst>
                                      </p:cBhvr>
                                      <p:tavLst>
                                        <p:tav tm="0">
                                          <p:val>
                                            <p:clrVal>
                                              <a:schemeClr val="accent2"/>
                                            </p:clrVal>
                                          </p:val>
                                        </p:tav>
                                        <p:tav tm="50000">
                                          <p:val>
                                            <p:clrVal>
                                              <a:schemeClr val="hlink"/>
                                            </p:clrVal>
                                          </p:val>
                                        </p:tav>
                                      </p:tavLst>
                                    </p:anim>
                                    <p:anim calcmode="discrete" valueType="clr">
                                      <p:cBhvr>
                                        <p:cTn id="54" dur="80"/>
                                        <p:tgtEl>
                                          <p:spTgt spid="41"/>
                                        </p:tgtEl>
                                        <p:attrNameLst>
                                          <p:attrName>fillcolor</p:attrName>
                                        </p:attrNameLst>
                                      </p:cBhvr>
                                      <p:tavLst>
                                        <p:tav tm="0">
                                          <p:val>
                                            <p:clrVal>
                                              <a:schemeClr val="accent2"/>
                                            </p:clrVal>
                                          </p:val>
                                        </p:tav>
                                        <p:tav tm="50000">
                                          <p:val>
                                            <p:clrVal>
                                              <a:schemeClr val="hlink"/>
                                            </p:clrVal>
                                          </p:val>
                                        </p:tav>
                                      </p:tavLst>
                                    </p:anim>
                                    <p:set>
                                      <p:cBhvr>
                                        <p:cTn id="55" dur="80"/>
                                        <p:tgtEl>
                                          <p:spTgt spid="41"/>
                                        </p:tgtEl>
                                        <p:attrNameLst>
                                          <p:attrName>fill.type</p:attrName>
                                        </p:attrNameLst>
                                      </p:cBhvr>
                                      <p:to>
                                        <p:strVal val="solid"/>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ppt_x"/>
                                          </p:val>
                                        </p:tav>
                                        <p:tav tm="100000">
                                          <p:val>
                                            <p:strVal val="#ppt_x"/>
                                          </p:val>
                                        </p:tav>
                                      </p:tavLst>
                                    </p:anim>
                                    <p:anim calcmode="lin" valueType="num">
                                      <p:cBhvr additive="base">
                                        <p:cTn id="6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7" presetClass="entr" presetSubtype="0" fill="hold" nodeType="clickEffect">
                                  <p:stCondLst>
                                    <p:cond delay="0"/>
                                  </p:stCondLst>
                                  <p:iterate type="lt">
                                    <p:tmPct val="50000"/>
                                  </p:iterate>
                                  <p:childTnLst>
                                    <p:set>
                                      <p:cBhvr>
                                        <p:cTn id="65" dur="1" fill="hold">
                                          <p:stCondLst>
                                            <p:cond delay="0"/>
                                          </p:stCondLst>
                                        </p:cTn>
                                        <p:tgtEl>
                                          <p:spTgt spid="19">
                                            <p:txEl>
                                              <p:pRg st="0" end="0"/>
                                            </p:txEl>
                                          </p:spTgt>
                                        </p:tgtEl>
                                        <p:attrNameLst>
                                          <p:attrName>style.visibility</p:attrName>
                                        </p:attrNameLst>
                                      </p:cBhvr>
                                      <p:to>
                                        <p:strVal val="visible"/>
                                      </p:to>
                                    </p:set>
                                    <p:anim calcmode="discrete" valueType="clr">
                                      <p:cBhvr override="childStyle">
                                        <p:cTn id="66" dur="80"/>
                                        <p:tgtEl>
                                          <p:spTgt spid="1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7" dur="80"/>
                                        <p:tgtEl>
                                          <p:spTgt spid="19">
                                            <p:txEl>
                                              <p:pRg st="0" end="0"/>
                                            </p:txEl>
                                          </p:spTgt>
                                        </p:tgtEl>
                                        <p:attrNameLst>
                                          <p:attrName>fillcolor</p:attrName>
                                        </p:attrNameLst>
                                      </p:cBhvr>
                                      <p:tavLst>
                                        <p:tav tm="0">
                                          <p:val>
                                            <p:clrVal>
                                              <a:schemeClr val="accent2"/>
                                            </p:clrVal>
                                          </p:val>
                                        </p:tav>
                                        <p:tav tm="50000">
                                          <p:val>
                                            <p:clrVal>
                                              <a:schemeClr val="hlink"/>
                                            </p:clrVal>
                                          </p:val>
                                        </p:tav>
                                      </p:tavLst>
                                    </p:anim>
                                    <p:set>
                                      <p:cBhvr>
                                        <p:cTn id="68" dur="80"/>
                                        <p:tgtEl>
                                          <p:spTgt spid="19">
                                            <p:txEl>
                                              <p:pRg st="0" end="0"/>
                                            </p:txEl>
                                          </p:spTgt>
                                        </p:tgtEl>
                                        <p:attrNameLst>
                                          <p:attrName>fill.type</p:attrName>
                                        </p:attrNameLst>
                                      </p:cBhvr>
                                      <p:to>
                                        <p:strVal val="solid"/>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ppt_x"/>
                                          </p:val>
                                        </p:tav>
                                        <p:tav tm="100000">
                                          <p:val>
                                            <p:strVal val="#ppt_x"/>
                                          </p:val>
                                        </p:tav>
                                      </p:tavLst>
                                    </p:anim>
                                    <p:anim calcmode="lin" valueType="num">
                                      <p:cBhvr additive="base">
                                        <p:cTn id="7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7" presetClass="entr" presetSubtype="0" fill="hold" grpId="0" nodeType="clickEffect">
                                  <p:stCondLst>
                                    <p:cond delay="0"/>
                                  </p:stCondLst>
                                  <p:iterate type="lt">
                                    <p:tmPct val="50000"/>
                                  </p:iterate>
                                  <p:childTnLst>
                                    <p:set>
                                      <p:cBhvr>
                                        <p:cTn id="78" dur="1" fill="hold">
                                          <p:stCondLst>
                                            <p:cond delay="0"/>
                                          </p:stCondLst>
                                        </p:cTn>
                                        <p:tgtEl>
                                          <p:spTgt spid="22"/>
                                        </p:tgtEl>
                                        <p:attrNameLst>
                                          <p:attrName>style.visibility</p:attrName>
                                        </p:attrNameLst>
                                      </p:cBhvr>
                                      <p:to>
                                        <p:strVal val="visible"/>
                                      </p:to>
                                    </p:set>
                                    <p:anim calcmode="discrete" valueType="clr">
                                      <p:cBhvr override="childStyle">
                                        <p:cTn id="79" dur="80"/>
                                        <p:tgtEl>
                                          <p:spTgt spid="22"/>
                                        </p:tgtEl>
                                        <p:attrNameLst>
                                          <p:attrName>style.color</p:attrName>
                                        </p:attrNameLst>
                                      </p:cBhvr>
                                      <p:tavLst>
                                        <p:tav tm="0">
                                          <p:val>
                                            <p:clrVal>
                                              <a:schemeClr val="accent2"/>
                                            </p:clrVal>
                                          </p:val>
                                        </p:tav>
                                        <p:tav tm="50000">
                                          <p:val>
                                            <p:clrVal>
                                              <a:schemeClr val="hlink"/>
                                            </p:clrVal>
                                          </p:val>
                                        </p:tav>
                                      </p:tavLst>
                                    </p:anim>
                                    <p:anim calcmode="discrete" valueType="clr">
                                      <p:cBhvr>
                                        <p:cTn id="80" dur="80"/>
                                        <p:tgtEl>
                                          <p:spTgt spid="22"/>
                                        </p:tgtEl>
                                        <p:attrNameLst>
                                          <p:attrName>fillcolor</p:attrName>
                                        </p:attrNameLst>
                                      </p:cBhvr>
                                      <p:tavLst>
                                        <p:tav tm="0">
                                          <p:val>
                                            <p:clrVal>
                                              <a:schemeClr val="accent2"/>
                                            </p:clrVal>
                                          </p:val>
                                        </p:tav>
                                        <p:tav tm="50000">
                                          <p:val>
                                            <p:clrVal>
                                              <a:schemeClr val="hlink"/>
                                            </p:clrVal>
                                          </p:val>
                                        </p:tav>
                                      </p:tavLst>
                                    </p:anim>
                                    <p:set>
                                      <p:cBhvr>
                                        <p:cTn id="81" dur="80"/>
                                        <p:tgtEl>
                                          <p:spTgt spid="22"/>
                                        </p:tgtEl>
                                        <p:attrNameLst>
                                          <p:attrName>fill.type</p:attrName>
                                        </p:attrNameLst>
                                      </p:cBhvr>
                                      <p:to>
                                        <p:strVal val="solid"/>
                                      </p:to>
                                    </p:se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500" fill="hold"/>
                                        <p:tgtEl>
                                          <p:spTgt spid="11"/>
                                        </p:tgtEl>
                                        <p:attrNameLst>
                                          <p:attrName>ppt_x</p:attrName>
                                        </p:attrNameLst>
                                      </p:cBhvr>
                                      <p:tavLst>
                                        <p:tav tm="0">
                                          <p:val>
                                            <p:strVal val="#ppt_x"/>
                                          </p:val>
                                        </p:tav>
                                        <p:tav tm="100000">
                                          <p:val>
                                            <p:strVal val="#ppt_x"/>
                                          </p:val>
                                        </p:tav>
                                      </p:tavLst>
                                    </p:anim>
                                    <p:anim calcmode="lin" valueType="num">
                                      <p:cBhvr additive="base">
                                        <p:cTn id="8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7" presetClass="entr" presetSubtype="0" fill="hold" grpId="0" nodeType="clickEffect">
                                  <p:stCondLst>
                                    <p:cond delay="0"/>
                                  </p:stCondLst>
                                  <p:iterate type="lt">
                                    <p:tmPct val="50000"/>
                                  </p:iterate>
                                  <p:childTnLst>
                                    <p:set>
                                      <p:cBhvr>
                                        <p:cTn id="91" dur="1" fill="hold">
                                          <p:stCondLst>
                                            <p:cond delay="0"/>
                                          </p:stCondLst>
                                        </p:cTn>
                                        <p:tgtEl>
                                          <p:spTgt spid="24"/>
                                        </p:tgtEl>
                                        <p:attrNameLst>
                                          <p:attrName>style.visibility</p:attrName>
                                        </p:attrNameLst>
                                      </p:cBhvr>
                                      <p:to>
                                        <p:strVal val="visible"/>
                                      </p:to>
                                    </p:set>
                                    <p:anim calcmode="discrete" valueType="clr">
                                      <p:cBhvr override="childStyle">
                                        <p:cTn id="92" dur="80"/>
                                        <p:tgtEl>
                                          <p:spTgt spid="24"/>
                                        </p:tgtEl>
                                        <p:attrNameLst>
                                          <p:attrName>style.color</p:attrName>
                                        </p:attrNameLst>
                                      </p:cBhvr>
                                      <p:tavLst>
                                        <p:tav tm="0">
                                          <p:val>
                                            <p:clrVal>
                                              <a:schemeClr val="accent2"/>
                                            </p:clrVal>
                                          </p:val>
                                        </p:tav>
                                        <p:tav tm="50000">
                                          <p:val>
                                            <p:clrVal>
                                              <a:schemeClr val="hlink"/>
                                            </p:clrVal>
                                          </p:val>
                                        </p:tav>
                                      </p:tavLst>
                                    </p:anim>
                                    <p:anim calcmode="discrete" valueType="clr">
                                      <p:cBhvr>
                                        <p:cTn id="93" dur="80"/>
                                        <p:tgtEl>
                                          <p:spTgt spid="24"/>
                                        </p:tgtEl>
                                        <p:attrNameLst>
                                          <p:attrName>fillcolor</p:attrName>
                                        </p:attrNameLst>
                                      </p:cBhvr>
                                      <p:tavLst>
                                        <p:tav tm="0">
                                          <p:val>
                                            <p:clrVal>
                                              <a:schemeClr val="accent2"/>
                                            </p:clrVal>
                                          </p:val>
                                        </p:tav>
                                        <p:tav tm="50000">
                                          <p:val>
                                            <p:clrVal>
                                              <a:schemeClr val="hlink"/>
                                            </p:clrVal>
                                          </p:val>
                                        </p:tav>
                                      </p:tavLst>
                                    </p:anim>
                                    <p:set>
                                      <p:cBhvr>
                                        <p:cTn id="94" dur="80"/>
                                        <p:tgtEl>
                                          <p:spTgt spid="24"/>
                                        </p:tgtEl>
                                        <p:attrNameLst>
                                          <p:attrName>fill.type</p:attrName>
                                        </p:attrNameLst>
                                      </p:cBhvr>
                                      <p:to>
                                        <p:strVal val="solid"/>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14"/>
                                        </p:tgtEl>
                                        <p:attrNameLst>
                                          <p:attrName>style.visibility</p:attrName>
                                        </p:attrNameLst>
                                      </p:cBhvr>
                                      <p:to>
                                        <p:strVal val="visible"/>
                                      </p:to>
                                    </p:set>
                                    <p:anim calcmode="lin" valueType="num">
                                      <p:cBhvr additive="base">
                                        <p:cTn id="99" dur="500" fill="hold"/>
                                        <p:tgtEl>
                                          <p:spTgt spid="14"/>
                                        </p:tgtEl>
                                        <p:attrNameLst>
                                          <p:attrName>ppt_x</p:attrName>
                                        </p:attrNameLst>
                                      </p:cBhvr>
                                      <p:tavLst>
                                        <p:tav tm="0">
                                          <p:val>
                                            <p:strVal val="#ppt_x"/>
                                          </p:val>
                                        </p:tav>
                                        <p:tav tm="100000">
                                          <p:val>
                                            <p:strVal val="#ppt_x"/>
                                          </p:val>
                                        </p:tav>
                                      </p:tavLst>
                                    </p:anim>
                                    <p:anim calcmode="lin" valueType="num">
                                      <p:cBhvr additive="base">
                                        <p:cTn id="10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7" presetClass="entr" presetSubtype="0" fill="hold" grpId="1" nodeType="clickEffect">
                                  <p:stCondLst>
                                    <p:cond delay="0"/>
                                  </p:stCondLst>
                                  <p:iterate type="lt">
                                    <p:tmPct val="50000"/>
                                  </p:iterate>
                                  <p:childTnLst>
                                    <p:set>
                                      <p:cBhvr>
                                        <p:cTn id="104" dur="1" fill="hold">
                                          <p:stCondLst>
                                            <p:cond delay="0"/>
                                          </p:stCondLst>
                                        </p:cTn>
                                        <p:tgtEl>
                                          <p:spTgt spid="26"/>
                                        </p:tgtEl>
                                        <p:attrNameLst>
                                          <p:attrName>style.visibility</p:attrName>
                                        </p:attrNameLst>
                                      </p:cBhvr>
                                      <p:to>
                                        <p:strVal val="visible"/>
                                      </p:to>
                                    </p:set>
                                    <p:anim calcmode="discrete" valueType="clr">
                                      <p:cBhvr override="childStyle">
                                        <p:cTn id="105" dur="80"/>
                                        <p:tgtEl>
                                          <p:spTgt spid="26"/>
                                        </p:tgtEl>
                                        <p:attrNameLst>
                                          <p:attrName>style.color</p:attrName>
                                        </p:attrNameLst>
                                      </p:cBhvr>
                                      <p:tavLst>
                                        <p:tav tm="0">
                                          <p:val>
                                            <p:clrVal>
                                              <a:schemeClr val="accent2"/>
                                            </p:clrVal>
                                          </p:val>
                                        </p:tav>
                                        <p:tav tm="50000">
                                          <p:val>
                                            <p:clrVal>
                                              <a:schemeClr val="hlink"/>
                                            </p:clrVal>
                                          </p:val>
                                        </p:tav>
                                      </p:tavLst>
                                    </p:anim>
                                    <p:anim calcmode="discrete" valueType="clr">
                                      <p:cBhvr>
                                        <p:cTn id="106" dur="80"/>
                                        <p:tgtEl>
                                          <p:spTgt spid="26"/>
                                        </p:tgtEl>
                                        <p:attrNameLst>
                                          <p:attrName>fillcolor</p:attrName>
                                        </p:attrNameLst>
                                      </p:cBhvr>
                                      <p:tavLst>
                                        <p:tav tm="0">
                                          <p:val>
                                            <p:clrVal>
                                              <a:schemeClr val="accent2"/>
                                            </p:clrVal>
                                          </p:val>
                                        </p:tav>
                                        <p:tav tm="50000">
                                          <p:val>
                                            <p:clrVal>
                                              <a:schemeClr val="hlink"/>
                                            </p:clrVal>
                                          </p:val>
                                        </p:tav>
                                      </p:tavLst>
                                    </p:anim>
                                    <p:set>
                                      <p:cBhvr>
                                        <p:cTn id="107" dur="80"/>
                                        <p:tgtEl>
                                          <p:spTgt spid="26"/>
                                        </p:tgtEl>
                                        <p:attrNameLst>
                                          <p:attrName>fill.type</p:attrName>
                                        </p:attrNameLst>
                                      </p:cBhvr>
                                      <p:to>
                                        <p:strVal val="solid"/>
                                      </p:to>
                                    </p:set>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nodeType="clickEffect">
                                  <p:stCondLst>
                                    <p:cond delay="0"/>
                                  </p:stCondLst>
                                  <p:childTnLst>
                                    <p:set>
                                      <p:cBhvr>
                                        <p:cTn id="111" dur="1" fill="hold">
                                          <p:stCondLst>
                                            <p:cond delay="0"/>
                                          </p:stCondLst>
                                        </p:cTn>
                                        <p:tgtEl>
                                          <p:spTgt spid="28"/>
                                        </p:tgtEl>
                                        <p:attrNameLst>
                                          <p:attrName>style.visibility</p:attrName>
                                        </p:attrNameLst>
                                      </p:cBhvr>
                                      <p:to>
                                        <p:strVal val="visible"/>
                                      </p:to>
                                    </p:set>
                                    <p:anim calcmode="lin" valueType="num">
                                      <p:cBhvr additive="base">
                                        <p:cTn id="112" dur="500" fill="hold"/>
                                        <p:tgtEl>
                                          <p:spTgt spid="28"/>
                                        </p:tgtEl>
                                        <p:attrNameLst>
                                          <p:attrName>ppt_x</p:attrName>
                                        </p:attrNameLst>
                                      </p:cBhvr>
                                      <p:tavLst>
                                        <p:tav tm="0">
                                          <p:val>
                                            <p:strVal val="#ppt_x"/>
                                          </p:val>
                                        </p:tav>
                                        <p:tav tm="100000">
                                          <p:val>
                                            <p:strVal val="#ppt_x"/>
                                          </p:val>
                                        </p:tav>
                                      </p:tavLst>
                                    </p:anim>
                                    <p:anim calcmode="lin" valueType="num">
                                      <p:cBhvr additive="base">
                                        <p:cTn id="11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7" presetClass="entr" presetSubtype="0" fill="hold" nodeType="clickEffect">
                                  <p:stCondLst>
                                    <p:cond delay="0"/>
                                  </p:stCondLst>
                                  <p:iterate type="lt">
                                    <p:tmPct val="50000"/>
                                  </p:iterate>
                                  <p:childTnLst>
                                    <p:set>
                                      <p:cBhvr>
                                        <p:cTn id="117" dur="1" fill="hold">
                                          <p:stCondLst>
                                            <p:cond delay="0"/>
                                          </p:stCondLst>
                                        </p:cTn>
                                        <p:tgtEl>
                                          <p:spTgt spid="29">
                                            <p:txEl>
                                              <p:pRg st="0" end="0"/>
                                            </p:txEl>
                                          </p:spTgt>
                                        </p:tgtEl>
                                        <p:attrNameLst>
                                          <p:attrName>style.visibility</p:attrName>
                                        </p:attrNameLst>
                                      </p:cBhvr>
                                      <p:to>
                                        <p:strVal val="visible"/>
                                      </p:to>
                                    </p:set>
                                    <p:anim calcmode="discrete" valueType="clr">
                                      <p:cBhvr override="childStyle">
                                        <p:cTn id="118" dur="80"/>
                                        <p:tgtEl>
                                          <p:spTgt spid="2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19" dur="80"/>
                                        <p:tgtEl>
                                          <p:spTgt spid="29">
                                            <p:txEl>
                                              <p:pRg st="0" end="0"/>
                                            </p:txEl>
                                          </p:spTgt>
                                        </p:tgtEl>
                                        <p:attrNameLst>
                                          <p:attrName>fillcolor</p:attrName>
                                        </p:attrNameLst>
                                      </p:cBhvr>
                                      <p:tavLst>
                                        <p:tav tm="0">
                                          <p:val>
                                            <p:clrVal>
                                              <a:schemeClr val="accent2"/>
                                            </p:clrVal>
                                          </p:val>
                                        </p:tav>
                                        <p:tav tm="50000">
                                          <p:val>
                                            <p:clrVal>
                                              <a:schemeClr val="hlink"/>
                                            </p:clrVal>
                                          </p:val>
                                        </p:tav>
                                      </p:tavLst>
                                    </p:anim>
                                    <p:set>
                                      <p:cBhvr>
                                        <p:cTn id="120" dur="80"/>
                                        <p:tgtEl>
                                          <p:spTgt spid="29">
                                            <p:txEl>
                                              <p:pRg st="0" end="0"/>
                                            </p:txEl>
                                          </p:spTgt>
                                        </p:tgtEl>
                                        <p:attrNameLst>
                                          <p:attrName>fill.type</p:attrName>
                                        </p:attrNameLst>
                                      </p:cBhvr>
                                      <p:to>
                                        <p:strVal val="solid"/>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30"/>
                                        </p:tgtEl>
                                        <p:attrNameLst>
                                          <p:attrName>style.visibility</p:attrName>
                                        </p:attrNameLst>
                                      </p:cBhvr>
                                      <p:to>
                                        <p:strVal val="visible"/>
                                      </p:to>
                                    </p:set>
                                    <p:anim calcmode="lin" valueType="num">
                                      <p:cBhvr additive="base">
                                        <p:cTn id="125" dur="500" fill="hold"/>
                                        <p:tgtEl>
                                          <p:spTgt spid="30"/>
                                        </p:tgtEl>
                                        <p:attrNameLst>
                                          <p:attrName>ppt_x</p:attrName>
                                        </p:attrNameLst>
                                      </p:cBhvr>
                                      <p:tavLst>
                                        <p:tav tm="0">
                                          <p:val>
                                            <p:strVal val="#ppt_x"/>
                                          </p:val>
                                        </p:tav>
                                        <p:tav tm="100000">
                                          <p:val>
                                            <p:strVal val="#ppt_x"/>
                                          </p:val>
                                        </p:tav>
                                      </p:tavLst>
                                    </p:anim>
                                    <p:anim calcmode="lin" valueType="num">
                                      <p:cBhvr additive="base">
                                        <p:cTn id="12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31">
                                            <p:txEl>
                                              <p:pRg st="0" end="0"/>
                                            </p:txEl>
                                          </p:spTgt>
                                        </p:tgtEl>
                                        <p:attrNameLst>
                                          <p:attrName>style.visibility</p:attrName>
                                        </p:attrNameLst>
                                      </p:cBhvr>
                                      <p:to>
                                        <p:strVal val="visible"/>
                                      </p:to>
                                    </p:set>
                                    <p:anim calcmode="lin" valueType="num">
                                      <p:cBhvr additive="base">
                                        <p:cTn id="131"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31">
                                            <p:txEl>
                                              <p:pRg st="2" end="2"/>
                                            </p:txEl>
                                          </p:spTgt>
                                        </p:tgtEl>
                                        <p:attrNameLst>
                                          <p:attrName>style.visibility</p:attrName>
                                        </p:attrNameLst>
                                      </p:cBhvr>
                                      <p:to>
                                        <p:strVal val="visible"/>
                                      </p:to>
                                    </p:set>
                                    <p:anim calcmode="lin" valueType="num">
                                      <p:cBhvr additive="base">
                                        <p:cTn id="137"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1"/>
                                        </p:tgtEl>
                                        <p:attrNameLst>
                                          <p:attrName>style.visibility</p:attrName>
                                        </p:attrNameLst>
                                      </p:cBhvr>
                                      <p:to>
                                        <p:strVal val="visible"/>
                                      </p:to>
                                    </p:set>
                                    <p:anim calcmode="lin" valueType="num">
                                      <p:cBhvr additive="base">
                                        <p:cTn id="143" dur="500" fill="hold"/>
                                        <p:tgtEl>
                                          <p:spTgt spid="21"/>
                                        </p:tgtEl>
                                        <p:attrNameLst>
                                          <p:attrName>ppt_x</p:attrName>
                                        </p:attrNameLst>
                                      </p:cBhvr>
                                      <p:tavLst>
                                        <p:tav tm="0">
                                          <p:val>
                                            <p:strVal val="#ppt_x"/>
                                          </p:val>
                                        </p:tav>
                                        <p:tav tm="100000">
                                          <p:val>
                                            <p:strVal val="#ppt_x"/>
                                          </p:val>
                                        </p:tav>
                                      </p:tavLst>
                                    </p:anim>
                                    <p:anim calcmode="lin" valueType="num">
                                      <p:cBhvr additive="base">
                                        <p:cTn id="1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7" presetClass="entr" presetSubtype="0" fill="hold" grpId="0" nodeType="clickEffect">
                                  <p:stCondLst>
                                    <p:cond delay="0"/>
                                  </p:stCondLst>
                                  <p:iterate type="lt">
                                    <p:tmPct val="50000"/>
                                  </p:iterate>
                                  <p:childTnLst>
                                    <p:set>
                                      <p:cBhvr>
                                        <p:cTn id="148" dur="1" fill="hold">
                                          <p:stCondLst>
                                            <p:cond delay="0"/>
                                          </p:stCondLst>
                                        </p:cTn>
                                        <p:tgtEl>
                                          <p:spTgt spid="34"/>
                                        </p:tgtEl>
                                        <p:attrNameLst>
                                          <p:attrName>style.visibility</p:attrName>
                                        </p:attrNameLst>
                                      </p:cBhvr>
                                      <p:to>
                                        <p:strVal val="visible"/>
                                      </p:to>
                                    </p:set>
                                    <p:anim calcmode="discrete" valueType="clr">
                                      <p:cBhvr override="childStyle">
                                        <p:cTn id="149" dur="80"/>
                                        <p:tgtEl>
                                          <p:spTgt spid="34"/>
                                        </p:tgtEl>
                                        <p:attrNameLst>
                                          <p:attrName>style.color</p:attrName>
                                        </p:attrNameLst>
                                      </p:cBhvr>
                                      <p:tavLst>
                                        <p:tav tm="0">
                                          <p:val>
                                            <p:clrVal>
                                              <a:schemeClr val="accent2"/>
                                            </p:clrVal>
                                          </p:val>
                                        </p:tav>
                                        <p:tav tm="50000">
                                          <p:val>
                                            <p:clrVal>
                                              <a:schemeClr val="hlink"/>
                                            </p:clrVal>
                                          </p:val>
                                        </p:tav>
                                      </p:tavLst>
                                    </p:anim>
                                    <p:anim calcmode="discrete" valueType="clr">
                                      <p:cBhvr>
                                        <p:cTn id="150" dur="80"/>
                                        <p:tgtEl>
                                          <p:spTgt spid="34"/>
                                        </p:tgtEl>
                                        <p:attrNameLst>
                                          <p:attrName>fillcolor</p:attrName>
                                        </p:attrNameLst>
                                      </p:cBhvr>
                                      <p:tavLst>
                                        <p:tav tm="0">
                                          <p:val>
                                            <p:clrVal>
                                              <a:schemeClr val="accent2"/>
                                            </p:clrVal>
                                          </p:val>
                                        </p:tav>
                                        <p:tav tm="50000">
                                          <p:val>
                                            <p:clrVal>
                                              <a:schemeClr val="hlink"/>
                                            </p:clrVal>
                                          </p:val>
                                        </p:tav>
                                      </p:tavLst>
                                    </p:anim>
                                    <p:set>
                                      <p:cBhvr>
                                        <p:cTn id="151" dur="80"/>
                                        <p:tgtEl>
                                          <p:spTgt spid="34"/>
                                        </p:tgtEl>
                                        <p:attrNameLst>
                                          <p:attrName>fill.type</p:attrName>
                                        </p:attrNameLst>
                                      </p:cBhvr>
                                      <p:to>
                                        <p:strVal val="solid"/>
                                      </p:to>
                                    </p:set>
                                  </p:childTnLst>
                                </p:cTn>
                              </p:par>
                            </p:childTnLst>
                          </p:cTn>
                        </p:par>
                      </p:childTnLst>
                    </p:cTn>
                  </p:par>
                  <p:par>
                    <p:cTn id="152" fill="hold">
                      <p:stCondLst>
                        <p:cond delay="indefinite"/>
                      </p:stCondLst>
                      <p:childTnLst>
                        <p:par>
                          <p:cTn id="153" fill="hold">
                            <p:stCondLst>
                              <p:cond delay="0"/>
                            </p:stCondLst>
                            <p:childTnLst>
                              <p:par>
                                <p:cTn id="154" presetID="2" presetClass="entr" presetSubtype="4" fill="hold" nodeType="clickEffect">
                                  <p:stCondLst>
                                    <p:cond delay="0"/>
                                  </p:stCondLst>
                                  <p:childTnLst>
                                    <p:set>
                                      <p:cBhvr>
                                        <p:cTn id="155" dur="1" fill="hold">
                                          <p:stCondLst>
                                            <p:cond delay="0"/>
                                          </p:stCondLst>
                                        </p:cTn>
                                        <p:tgtEl>
                                          <p:spTgt spid="23"/>
                                        </p:tgtEl>
                                        <p:attrNameLst>
                                          <p:attrName>style.visibility</p:attrName>
                                        </p:attrNameLst>
                                      </p:cBhvr>
                                      <p:to>
                                        <p:strVal val="visible"/>
                                      </p:to>
                                    </p:set>
                                    <p:anim calcmode="lin" valueType="num">
                                      <p:cBhvr additive="base">
                                        <p:cTn id="156" dur="500" fill="hold"/>
                                        <p:tgtEl>
                                          <p:spTgt spid="23"/>
                                        </p:tgtEl>
                                        <p:attrNameLst>
                                          <p:attrName>ppt_x</p:attrName>
                                        </p:attrNameLst>
                                      </p:cBhvr>
                                      <p:tavLst>
                                        <p:tav tm="0">
                                          <p:val>
                                            <p:strVal val="#ppt_x"/>
                                          </p:val>
                                        </p:tav>
                                        <p:tav tm="100000">
                                          <p:val>
                                            <p:strVal val="#ppt_x"/>
                                          </p:val>
                                        </p:tav>
                                      </p:tavLst>
                                    </p:anim>
                                    <p:anim calcmode="lin" valueType="num">
                                      <p:cBhvr additive="base">
                                        <p:cTn id="15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27" presetClass="entr" presetSubtype="0" fill="hold" grpId="0" nodeType="clickEffect">
                                  <p:stCondLst>
                                    <p:cond delay="0"/>
                                  </p:stCondLst>
                                  <p:iterate type="lt">
                                    <p:tmPct val="50000"/>
                                  </p:iterate>
                                  <p:childTnLst>
                                    <p:set>
                                      <p:cBhvr>
                                        <p:cTn id="161" dur="1" fill="hold">
                                          <p:stCondLst>
                                            <p:cond delay="0"/>
                                          </p:stCondLst>
                                        </p:cTn>
                                        <p:tgtEl>
                                          <p:spTgt spid="37"/>
                                        </p:tgtEl>
                                        <p:attrNameLst>
                                          <p:attrName>style.visibility</p:attrName>
                                        </p:attrNameLst>
                                      </p:cBhvr>
                                      <p:to>
                                        <p:strVal val="visible"/>
                                      </p:to>
                                    </p:set>
                                    <p:anim calcmode="discrete" valueType="clr">
                                      <p:cBhvr override="childStyle">
                                        <p:cTn id="162"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163" dur="80"/>
                                        <p:tgtEl>
                                          <p:spTgt spid="37"/>
                                        </p:tgtEl>
                                        <p:attrNameLst>
                                          <p:attrName>fillcolor</p:attrName>
                                        </p:attrNameLst>
                                      </p:cBhvr>
                                      <p:tavLst>
                                        <p:tav tm="0">
                                          <p:val>
                                            <p:clrVal>
                                              <a:schemeClr val="accent2"/>
                                            </p:clrVal>
                                          </p:val>
                                        </p:tav>
                                        <p:tav tm="50000">
                                          <p:val>
                                            <p:clrVal>
                                              <a:schemeClr val="hlink"/>
                                            </p:clrVal>
                                          </p:val>
                                        </p:tav>
                                      </p:tavLst>
                                    </p:anim>
                                    <p:set>
                                      <p:cBhvr>
                                        <p:cTn id="164" dur="80"/>
                                        <p:tgtEl>
                                          <p:spTgt spid="37"/>
                                        </p:tgtEl>
                                        <p:attrNameLst>
                                          <p:attrName>fill.type</p:attrName>
                                        </p:attrNameLst>
                                      </p:cBhvr>
                                      <p:to>
                                        <p:strVal val="solid"/>
                                      </p:to>
                                    </p:set>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38"/>
                                        </p:tgtEl>
                                        <p:attrNameLst>
                                          <p:attrName>style.visibility</p:attrName>
                                        </p:attrNameLst>
                                      </p:cBhvr>
                                      <p:to>
                                        <p:strVal val="visible"/>
                                      </p:to>
                                    </p:set>
                                    <p:anim calcmode="lin" valueType="num">
                                      <p:cBhvr additive="base">
                                        <p:cTn id="169" dur="500" fill="hold"/>
                                        <p:tgtEl>
                                          <p:spTgt spid="38"/>
                                        </p:tgtEl>
                                        <p:attrNameLst>
                                          <p:attrName>ppt_x</p:attrName>
                                        </p:attrNameLst>
                                      </p:cBhvr>
                                      <p:tavLst>
                                        <p:tav tm="0">
                                          <p:val>
                                            <p:strVal val="#ppt_x"/>
                                          </p:val>
                                        </p:tav>
                                        <p:tav tm="100000">
                                          <p:val>
                                            <p:strVal val="#ppt_x"/>
                                          </p:val>
                                        </p:tav>
                                      </p:tavLst>
                                    </p:anim>
                                    <p:anim calcmode="lin" valueType="num">
                                      <p:cBhvr additive="base">
                                        <p:cTn id="17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7" presetClass="entr" presetSubtype="0" fill="hold" grpId="0" nodeType="clickEffect">
                                  <p:stCondLst>
                                    <p:cond delay="0"/>
                                  </p:stCondLst>
                                  <p:iterate type="lt">
                                    <p:tmPct val="50000"/>
                                  </p:iterate>
                                  <p:childTnLst>
                                    <p:set>
                                      <p:cBhvr>
                                        <p:cTn id="174" dur="1" fill="hold">
                                          <p:stCondLst>
                                            <p:cond delay="0"/>
                                          </p:stCondLst>
                                        </p:cTn>
                                        <p:tgtEl>
                                          <p:spTgt spid="39"/>
                                        </p:tgtEl>
                                        <p:attrNameLst>
                                          <p:attrName>style.visibility</p:attrName>
                                        </p:attrNameLst>
                                      </p:cBhvr>
                                      <p:to>
                                        <p:strVal val="visible"/>
                                      </p:to>
                                    </p:set>
                                    <p:anim calcmode="discrete" valueType="clr">
                                      <p:cBhvr override="childStyle">
                                        <p:cTn id="175" dur="80"/>
                                        <p:tgtEl>
                                          <p:spTgt spid="39"/>
                                        </p:tgtEl>
                                        <p:attrNameLst>
                                          <p:attrName>style.color</p:attrName>
                                        </p:attrNameLst>
                                      </p:cBhvr>
                                      <p:tavLst>
                                        <p:tav tm="0">
                                          <p:val>
                                            <p:clrVal>
                                              <a:schemeClr val="accent2"/>
                                            </p:clrVal>
                                          </p:val>
                                        </p:tav>
                                        <p:tav tm="50000">
                                          <p:val>
                                            <p:clrVal>
                                              <a:schemeClr val="hlink"/>
                                            </p:clrVal>
                                          </p:val>
                                        </p:tav>
                                      </p:tavLst>
                                    </p:anim>
                                    <p:anim calcmode="discrete" valueType="clr">
                                      <p:cBhvr>
                                        <p:cTn id="176" dur="80"/>
                                        <p:tgtEl>
                                          <p:spTgt spid="39"/>
                                        </p:tgtEl>
                                        <p:attrNameLst>
                                          <p:attrName>fillcolor</p:attrName>
                                        </p:attrNameLst>
                                      </p:cBhvr>
                                      <p:tavLst>
                                        <p:tav tm="0">
                                          <p:val>
                                            <p:clrVal>
                                              <a:schemeClr val="accent2"/>
                                            </p:clrVal>
                                          </p:val>
                                        </p:tav>
                                        <p:tav tm="50000">
                                          <p:val>
                                            <p:clrVal>
                                              <a:schemeClr val="hlink"/>
                                            </p:clrVal>
                                          </p:val>
                                        </p:tav>
                                      </p:tavLst>
                                    </p:anim>
                                    <p:set>
                                      <p:cBhvr>
                                        <p:cTn id="177" dur="80"/>
                                        <p:tgtEl>
                                          <p:spTgt spid="39"/>
                                        </p:tgtEl>
                                        <p:attrNameLst>
                                          <p:attrName>fill.type</p:attrName>
                                        </p:attrNameLst>
                                      </p:cBhvr>
                                      <p:to>
                                        <p:strVal val="solid"/>
                                      </p:to>
                                    </p:set>
                                  </p:childTnLst>
                                </p:cTn>
                              </p:par>
                            </p:childTnLst>
                          </p:cTn>
                        </p:par>
                      </p:childTnLst>
                    </p:cTn>
                  </p:par>
                  <p:par>
                    <p:cTn id="178" fill="hold">
                      <p:stCondLst>
                        <p:cond delay="indefinite"/>
                      </p:stCondLst>
                      <p:childTnLst>
                        <p:par>
                          <p:cTn id="179" fill="hold">
                            <p:stCondLst>
                              <p:cond delay="0"/>
                            </p:stCondLst>
                            <p:childTnLst>
                              <p:par>
                                <p:cTn id="180" presetID="2" presetClass="entr" presetSubtype="4" fill="hold" nodeType="clickEffect">
                                  <p:stCondLst>
                                    <p:cond delay="0"/>
                                  </p:stCondLst>
                                  <p:childTnLst>
                                    <p:set>
                                      <p:cBhvr>
                                        <p:cTn id="181" dur="1" fill="hold">
                                          <p:stCondLst>
                                            <p:cond delay="0"/>
                                          </p:stCondLst>
                                        </p:cTn>
                                        <p:tgtEl>
                                          <p:spTgt spid="27"/>
                                        </p:tgtEl>
                                        <p:attrNameLst>
                                          <p:attrName>style.visibility</p:attrName>
                                        </p:attrNameLst>
                                      </p:cBhvr>
                                      <p:to>
                                        <p:strVal val="visible"/>
                                      </p:to>
                                    </p:set>
                                    <p:anim calcmode="lin" valueType="num">
                                      <p:cBhvr additive="base">
                                        <p:cTn id="182" dur="500" fill="hold"/>
                                        <p:tgtEl>
                                          <p:spTgt spid="27"/>
                                        </p:tgtEl>
                                        <p:attrNameLst>
                                          <p:attrName>ppt_x</p:attrName>
                                        </p:attrNameLst>
                                      </p:cBhvr>
                                      <p:tavLst>
                                        <p:tav tm="0">
                                          <p:val>
                                            <p:strVal val="#ppt_x"/>
                                          </p:val>
                                        </p:tav>
                                        <p:tav tm="100000">
                                          <p:val>
                                            <p:strVal val="#ppt_x"/>
                                          </p:val>
                                        </p:tav>
                                      </p:tavLst>
                                    </p:anim>
                                    <p:anim calcmode="lin" valueType="num">
                                      <p:cBhvr additive="base">
                                        <p:cTn id="18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27" presetClass="entr" presetSubtype="0" fill="hold" grpId="0" nodeType="clickEffect">
                                  <p:stCondLst>
                                    <p:cond delay="0"/>
                                  </p:stCondLst>
                                  <p:iterate type="lt">
                                    <p:tmPct val="50000"/>
                                  </p:iterate>
                                  <p:childTnLst>
                                    <p:set>
                                      <p:cBhvr>
                                        <p:cTn id="187" dur="1" fill="hold">
                                          <p:stCondLst>
                                            <p:cond delay="0"/>
                                          </p:stCondLst>
                                        </p:cTn>
                                        <p:tgtEl>
                                          <p:spTgt spid="32"/>
                                        </p:tgtEl>
                                        <p:attrNameLst>
                                          <p:attrName>style.visibility</p:attrName>
                                        </p:attrNameLst>
                                      </p:cBhvr>
                                      <p:to>
                                        <p:strVal val="visible"/>
                                      </p:to>
                                    </p:set>
                                    <p:anim calcmode="discrete" valueType="clr">
                                      <p:cBhvr override="childStyle">
                                        <p:cTn id="188" dur="80"/>
                                        <p:tgtEl>
                                          <p:spTgt spid="32"/>
                                        </p:tgtEl>
                                        <p:attrNameLst>
                                          <p:attrName>style.color</p:attrName>
                                        </p:attrNameLst>
                                      </p:cBhvr>
                                      <p:tavLst>
                                        <p:tav tm="0">
                                          <p:val>
                                            <p:clrVal>
                                              <a:schemeClr val="accent2"/>
                                            </p:clrVal>
                                          </p:val>
                                        </p:tav>
                                        <p:tav tm="50000">
                                          <p:val>
                                            <p:clrVal>
                                              <a:schemeClr val="hlink"/>
                                            </p:clrVal>
                                          </p:val>
                                        </p:tav>
                                      </p:tavLst>
                                    </p:anim>
                                    <p:anim calcmode="discrete" valueType="clr">
                                      <p:cBhvr>
                                        <p:cTn id="189" dur="80"/>
                                        <p:tgtEl>
                                          <p:spTgt spid="32"/>
                                        </p:tgtEl>
                                        <p:attrNameLst>
                                          <p:attrName>fillcolor</p:attrName>
                                        </p:attrNameLst>
                                      </p:cBhvr>
                                      <p:tavLst>
                                        <p:tav tm="0">
                                          <p:val>
                                            <p:clrVal>
                                              <a:schemeClr val="accent2"/>
                                            </p:clrVal>
                                          </p:val>
                                        </p:tav>
                                        <p:tav tm="50000">
                                          <p:val>
                                            <p:clrVal>
                                              <a:schemeClr val="hlink"/>
                                            </p:clrVal>
                                          </p:val>
                                        </p:tav>
                                      </p:tavLst>
                                    </p:anim>
                                    <p:set>
                                      <p:cBhvr>
                                        <p:cTn id="190" dur="80"/>
                                        <p:tgtEl>
                                          <p:spTgt spid="32"/>
                                        </p:tgtEl>
                                        <p:attrNameLst>
                                          <p:attrName>fill.type</p:attrName>
                                        </p:attrNameLst>
                                      </p:cBhvr>
                                      <p:to>
                                        <p:strVal val="solid"/>
                                      </p:to>
                                    </p:set>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nodeType="clickEffect">
                                  <p:stCondLst>
                                    <p:cond delay="0"/>
                                  </p:stCondLst>
                                  <p:childTnLst>
                                    <p:set>
                                      <p:cBhvr>
                                        <p:cTn id="194" dur="1" fill="hold">
                                          <p:stCondLst>
                                            <p:cond delay="0"/>
                                          </p:stCondLst>
                                        </p:cTn>
                                        <p:tgtEl>
                                          <p:spTgt spid="42"/>
                                        </p:tgtEl>
                                        <p:attrNameLst>
                                          <p:attrName>style.visibility</p:attrName>
                                        </p:attrNameLst>
                                      </p:cBhvr>
                                      <p:to>
                                        <p:strVal val="visible"/>
                                      </p:to>
                                    </p:set>
                                    <p:anim calcmode="lin" valueType="num">
                                      <p:cBhvr additive="base">
                                        <p:cTn id="195" dur="500" fill="hold"/>
                                        <p:tgtEl>
                                          <p:spTgt spid="42"/>
                                        </p:tgtEl>
                                        <p:attrNameLst>
                                          <p:attrName>ppt_x</p:attrName>
                                        </p:attrNameLst>
                                      </p:cBhvr>
                                      <p:tavLst>
                                        <p:tav tm="0">
                                          <p:val>
                                            <p:strVal val="#ppt_x"/>
                                          </p:val>
                                        </p:tav>
                                        <p:tav tm="100000">
                                          <p:val>
                                            <p:strVal val="#ppt_x"/>
                                          </p:val>
                                        </p:tav>
                                      </p:tavLst>
                                    </p:anim>
                                    <p:anim calcmode="lin" valueType="num">
                                      <p:cBhvr additive="base">
                                        <p:cTn id="19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27" presetClass="entr" presetSubtype="0" fill="hold" nodeType="clickEffect">
                                  <p:stCondLst>
                                    <p:cond delay="0"/>
                                  </p:stCondLst>
                                  <p:iterate type="lt">
                                    <p:tmPct val="50000"/>
                                  </p:iterate>
                                  <p:childTnLst>
                                    <p:set>
                                      <p:cBhvr>
                                        <p:cTn id="200" dur="1" fill="hold">
                                          <p:stCondLst>
                                            <p:cond delay="0"/>
                                          </p:stCondLst>
                                        </p:cTn>
                                        <p:tgtEl>
                                          <p:spTgt spid="43">
                                            <p:txEl>
                                              <p:pRg st="0" end="0"/>
                                            </p:txEl>
                                          </p:spTgt>
                                        </p:tgtEl>
                                        <p:attrNameLst>
                                          <p:attrName>style.visibility</p:attrName>
                                        </p:attrNameLst>
                                      </p:cBhvr>
                                      <p:to>
                                        <p:strVal val="visible"/>
                                      </p:to>
                                    </p:set>
                                    <p:anim calcmode="discrete" valueType="clr">
                                      <p:cBhvr override="childStyle">
                                        <p:cTn id="201" dur="80"/>
                                        <p:tgtEl>
                                          <p:spTgt spid="4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2" dur="80"/>
                                        <p:tgtEl>
                                          <p:spTgt spid="43">
                                            <p:txEl>
                                              <p:pRg st="0" end="0"/>
                                            </p:txEl>
                                          </p:spTgt>
                                        </p:tgtEl>
                                        <p:attrNameLst>
                                          <p:attrName>fillcolor</p:attrName>
                                        </p:attrNameLst>
                                      </p:cBhvr>
                                      <p:tavLst>
                                        <p:tav tm="0">
                                          <p:val>
                                            <p:clrVal>
                                              <a:schemeClr val="accent2"/>
                                            </p:clrVal>
                                          </p:val>
                                        </p:tav>
                                        <p:tav tm="50000">
                                          <p:val>
                                            <p:clrVal>
                                              <a:schemeClr val="hlink"/>
                                            </p:clrVal>
                                          </p:val>
                                        </p:tav>
                                      </p:tavLst>
                                    </p:anim>
                                    <p:set>
                                      <p:cBhvr>
                                        <p:cTn id="203" dur="80"/>
                                        <p:tgtEl>
                                          <p:spTgt spid="43">
                                            <p:txEl>
                                              <p:pRg st="0" end="0"/>
                                            </p:txEl>
                                          </p:spTgt>
                                        </p:tgtEl>
                                        <p:attrNameLst>
                                          <p:attrName>fill.type</p:attrName>
                                        </p:attrNameLst>
                                      </p:cBhvr>
                                      <p:to>
                                        <p:strVal val="solid"/>
                                      </p:to>
                                    </p:set>
                                  </p:childTnLst>
                                </p:cTn>
                              </p:par>
                            </p:childTnLst>
                          </p:cTn>
                        </p:par>
                      </p:childTnLst>
                    </p:cTn>
                  </p:par>
                  <p:par>
                    <p:cTn id="204" fill="hold">
                      <p:stCondLst>
                        <p:cond delay="indefinite"/>
                      </p:stCondLst>
                      <p:childTnLst>
                        <p:par>
                          <p:cTn id="205" fill="hold">
                            <p:stCondLst>
                              <p:cond delay="0"/>
                            </p:stCondLst>
                            <p:childTnLst>
                              <p:par>
                                <p:cTn id="206" presetID="2" presetClass="entr" presetSubtype="4" fill="hold" nodeType="clickEffect">
                                  <p:stCondLst>
                                    <p:cond delay="0"/>
                                  </p:stCondLst>
                                  <p:childTnLst>
                                    <p:set>
                                      <p:cBhvr>
                                        <p:cTn id="207" dur="1" fill="hold">
                                          <p:stCondLst>
                                            <p:cond delay="0"/>
                                          </p:stCondLst>
                                        </p:cTn>
                                        <p:tgtEl>
                                          <p:spTgt spid="44"/>
                                        </p:tgtEl>
                                        <p:attrNameLst>
                                          <p:attrName>style.visibility</p:attrName>
                                        </p:attrNameLst>
                                      </p:cBhvr>
                                      <p:to>
                                        <p:strVal val="visible"/>
                                      </p:to>
                                    </p:set>
                                    <p:anim calcmode="lin" valueType="num">
                                      <p:cBhvr additive="base">
                                        <p:cTn id="208" dur="500" fill="hold"/>
                                        <p:tgtEl>
                                          <p:spTgt spid="44"/>
                                        </p:tgtEl>
                                        <p:attrNameLst>
                                          <p:attrName>ppt_x</p:attrName>
                                        </p:attrNameLst>
                                      </p:cBhvr>
                                      <p:tavLst>
                                        <p:tav tm="0">
                                          <p:val>
                                            <p:strVal val="#ppt_x"/>
                                          </p:val>
                                        </p:tav>
                                        <p:tav tm="100000">
                                          <p:val>
                                            <p:strVal val="#ppt_x"/>
                                          </p:val>
                                        </p:tav>
                                      </p:tavLst>
                                    </p:anim>
                                    <p:anim calcmode="lin" valueType="num">
                                      <p:cBhvr additive="base">
                                        <p:cTn id="209"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10" fill="hold">
                      <p:stCondLst>
                        <p:cond delay="indefinite"/>
                      </p:stCondLst>
                      <p:childTnLst>
                        <p:par>
                          <p:cTn id="211" fill="hold">
                            <p:stCondLst>
                              <p:cond delay="0"/>
                            </p:stCondLst>
                            <p:childTnLst>
                              <p:par>
                                <p:cTn id="212" presetID="27" presetClass="entr" presetSubtype="0" fill="hold" grpId="0" nodeType="clickEffect">
                                  <p:stCondLst>
                                    <p:cond delay="0"/>
                                  </p:stCondLst>
                                  <p:iterate type="lt">
                                    <p:tmPct val="50000"/>
                                  </p:iterate>
                                  <p:childTnLst>
                                    <p:set>
                                      <p:cBhvr>
                                        <p:cTn id="213" dur="1" fill="hold">
                                          <p:stCondLst>
                                            <p:cond delay="0"/>
                                          </p:stCondLst>
                                        </p:cTn>
                                        <p:tgtEl>
                                          <p:spTgt spid="45"/>
                                        </p:tgtEl>
                                        <p:attrNameLst>
                                          <p:attrName>style.visibility</p:attrName>
                                        </p:attrNameLst>
                                      </p:cBhvr>
                                      <p:to>
                                        <p:strVal val="visible"/>
                                      </p:to>
                                    </p:set>
                                    <p:anim calcmode="discrete" valueType="clr">
                                      <p:cBhvr override="childStyle">
                                        <p:cTn id="214" dur="80"/>
                                        <p:tgtEl>
                                          <p:spTgt spid="45"/>
                                        </p:tgtEl>
                                        <p:attrNameLst>
                                          <p:attrName>style.color</p:attrName>
                                        </p:attrNameLst>
                                      </p:cBhvr>
                                      <p:tavLst>
                                        <p:tav tm="0">
                                          <p:val>
                                            <p:clrVal>
                                              <a:schemeClr val="accent2"/>
                                            </p:clrVal>
                                          </p:val>
                                        </p:tav>
                                        <p:tav tm="50000">
                                          <p:val>
                                            <p:clrVal>
                                              <a:schemeClr val="hlink"/>
                                            </p:clrVal>
                                          </p:val>
                                        </p:tav>
                                      </p:tavLst>
                                    </p:anim>
                                    <p:anim calcmode="discrete" valueType="clr">
                                      <p:cBhvr>
                                        <p:cTn id="215" dur="80"/>
                                        <p:tgtEl>
                                          <p:spTgt spid="45"/>
                                        </p:tgtEl>
                                        <p:attrNameLst>
                                          <p:attrName>fillcolor</p:attrName>
                                        </p:attrNameLst>
                                      </p:cBhvr>
                                      <p:tavLst>
                                        <p:tav tm="0">
                                          <p:val>
                                            <p:clrVal>
                                              <a:schemeClr val="accent2"/>
                                            </p:clrVal>
                                          </p:val>
                                        </p:tav>
                                        <p:tav tm="50000">
                                          <p:val>
                                            <p:clrVal>
                                              <a:schemeClr val="hlink"/>
                                            </p:clrVal>
                                          </p:val>
                                        </p:tav>
                                      </p:tavLst>
                                    </p:anim>
                                    <p:set>
                                      <p:cBhvr>
                                        <p:cTn id="216" dur="80"/>
                                        <p:tgtEl>
                                          <p:spTgt spid="45"/>
                                        </p:tgtEl>
                                        <p:attrNameLst>
                                          <p:attrName>fill.type</p:attrName>
                                        </p:attrNameLst>
                                      </p:cBhvr>
                                      <p:to>
                                        <p:strVal val="solid"/>
                                      </p:to>
                                    </p:set>
                                  </p:childTnLst>
                                </p:cTn>
                              </p:par>
                            </p:childTnLst>
                          </p:cTn>
                        </p:par>
                      </p:childTnLst>
                    </p:cTn>
                  </p:par>
                  <p:par>
                    <p:cTn id="217" fill="hold">
                      <p:stCondLst>
                        <p:cond delay="indefinite"/>
                      </p:stCondLst>
                      <p:childTnLst>
                        <p:par>
                          <p:cTn id="218" fill="hold">
                            <p:stCondLst>
                              <p:cond delay="0"/>
                            </p:stCondLst>
                            <p:childTnLst>
                              <p:par>
                                <p:cTn id="219" presetID="2" presetClass="entr" presetSubtype="4" fill="hold" nodeType="clickEffect">
                                  <p:stCondLst>
                                    <p:cond delay="0"/>
                                  </p:stCondLst>
                                  <p:childTnLst>
                                    <p:set>
                                      <p:cBhvr>
                                        <p:cTn id="220" dur="1" fill="hold">
                                          <p:stCondLst>
                                            <p:cond delay="0"/>
                                          </p:stCondLst>
                                        </p:cTn>
                                        <p:tgtEl>
                                          <p:spTgt spid="46"/>
                                        </p:tgtEl>
                                        <p:attrNameLst>
                                          <p:attrName>style.visibility</p:attrName>
                                        </p:attrNameLst>
                                      </p:cBhvr>
                                      <p:to>
                                        <p:strVal val="visible"/>
                                      </p:to>
                                    </p:set>
                                    <p:anim calcmode="lin" valueType="num">
                                      <p:cBhvr additive="base">
                                        <p:cTn id="221" dur="500" fill="hold"/>
                                        <p:tgtEl>
                                          <p:spTgt spid="46"/>
                                        </p:tgtEl>
                                        <p:attrNameLst>
                                          <p:attrName>ppt_x</p:attrName>
                                        </p:attrNameLst>
                                      </p:cBhvr>
                                      <p:tavLst>
                                        <p:tav tm="0">
                                          <p:val>
                                            <p:strVal val="#ppt_x"/>
                                          </p:val>
                                        </p:tav>
                                        <p:tav tm="100000">
                                          <p:val>
                                            <p:strVal val="#ppt_x"/>
                                          </p:val>
                                        </p:tav>
                                      </p:tavLst>
                                    </p:anim>
                                    <p:anim calcmode="lin" valueType="num">
                                      <p:cBhvr additive="base">
                                        <p:cTn id="22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P spid="13" grpId="0"/>
      <p:bldP spid="13" grpId="1"/>
      <p:bldP spid="41" grpId="0"/>
      <p:bldP spid="22" grpId="0"/>
      <p:bldP spid="24" grpId="0"/>
      <p:bldP spid="26" grpId="1"/>
      <p:bldP spid="34" grpId="0"/>
      <p:bldP spid="37" grpId="0"/>
      <p:bldP spid="39" grpId="0"/>
      <p:bldP spid="32" grpId="0"/>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4439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5443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45030" y="56134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）磁盘分区</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6385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磁盘分区命令</a:t>
                </a:r>
                <a:r>
                  <a:rPr lang="en-US" altLang="zh-CN" sz="2000" b="1" dirty="0">
                    <a:latin typeface="微软雅黑" panose="020B0503020204020204" pitchFamily="34" charset="-122"/>
                    <a:ea typeface="微软雅黑" panose="020B0503020204020204" pitchFamily="34" charset="-122"/>
                  </a:rPr>
                  <a:t>——fdisk</a:t>
                </a:r>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3</a:t>
              </a:r>
              <a:r>
                <a:rPr lang="zh-CN" altLang="en-US" sz="2400" b="1"/>
                <a:t>）</a:t>
              </a:r>
              <a:endParaRPr lang="zh-CN" altLang="en-US" sz="2400" b="1"/>
            </a:p>
          </p:txBody>
        </p:sp>
      </p:grpSp>
      <p:sp>
        <p:nvSpPr>
          <p:cNvPr id="6" name="淘宝网chenying0907出品 77"/>
          <p:cNvSpPr txBox="1"/>
          <p:nvPr/>
        </p:nvSpPr>
        <p:spPr>
          <a:xfrm>
            <a:off x="667385" y="1828165"/>
            <a:ext cx="10951210" cy="2348230"/>
          </a:xfrm>
          <a:prstGeom prst="rect">
            <a:avLst/>
          </a:prstGeom>
          <a:noFill/>
        </p:spPr>
        <p:txBody>
          <a:bodyPr wrap="square" rtlCol="0">
            <a:spAutoFit/>
          </a:bodyPr>
          <a:p>
            <a:pPr marL="328930" indent="0" algn="l" defTabSz="914400" eaLnBrk="0" fontAlgn="auto" hangingPunct="0">
              <a:lnSpc>
                <a:spcPts val="4400"/>
              </a:lnSpc>
              <a:spcBef>
                <a:spcPts val="0"/>
              </a:spcBef>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sz="2000" b="1">
                <a:effectLst/>
                <a:latin typeface="微软雅黑" panose="020B0503020204020204" pitchFamily="34" charset="-122"/>
                <a:ea typeface="微软雅黑" panose="020B0503020204020204" pitchFamily="34" charset="-122"/>
                <a:sym typeface="+mn-ea"/>
              </a:rPr>
              <a:t>练习</a:t>
            </a:r>
            <a:r>
              <a:rPr sz="2000">
                <a:effectLst/>
                <a:latin typeface="微软雅黑" panose="020B0503020204020204" pitchFamily="34" charset="-122"/>
                <a:ea typeface="微软雅黑" panose="020B0503020204020204" pitchFamily="34" charset="-122"/>
                <a:sym typeface="+mn-ea"/>
              </a:rPr>
              <a:t>：</a:t>
            </a:r>
            <a:endParaRPr sz="2000">
              <a:effectLst/>
              <a:latin typeface="微软雅黑" panose="020B0503020204020204" pitchFamily="34" charset="-122"/>
              <a:ea typeface="微软雅黑" panose="020B0503020204020204" pitchFamily="34" charset="-122"/>
              <a:sym typeface="+mn-ea"/>
            </a:endParaRPr>
          </a:p>
          <a:p>
            <a:pPr marL="786130" indent="-457200" algn="l" defTabSz="914400" eaLnBrk="0" fontAlgn="auto" hangingPunct="0">
              <a:lnSpc>
                <a:spcPts val="4400"/>
              </a:lnSpc>
              <a:spcBef>
                <a:spcPts val="0"/>
              </a:spcBef>
              <a:buFont typeface="+mj-ea"/>
              <a:buAutoNum type="circleNumDbPlain"/>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sz="2000">
                <a:effectLst/>
                <a:latin typeface="微软雅黑" panose="020B0503020204020204" pitchFamily="34" charset="-122"/>
                <a:ea typeface="微软雅黑" panose="020B0503020204020204" pitchFamily="34" charset="-122"/>
                <a:sym typeface="+mn-ea"/>
              </a:rPr>
              <a:t>新添加一个硬盘，并对其进行</a:t>
            </a:r>
            <a:r>
              <a:rPr lang="zh-CN" altLang="en-US" sz="2000">
                <a:effectLst/>
                <a:latin typeface="微软雅黑" panose="020B0503020204020204" pitchFamily="34" charset="-122"/>
                <a:ea typeface="微软雅黑" panose="020B0503020204020204" pitchFamily="34" charset="-122"/>
                <a:sym typeface="+mn-ea"/>
              </a:rPr>
              <a:t>进行分区，创建</a:t>
            </a:r>
            <a:r>
              <a:rPr lang="en-US" altLang="zh-CN" sz="2000">
                <a:effectLst/>
                <a:latin typeface="微软雅黑" panose="020B0503020204020204" pitchFamily="34" charset="-122"/>
                <a:ea typeface="微软雅黑" panose="020B0503020204020204" pitchFamily="34" charset="-122"/>
                <a:sym typeface="+mn-ea"/>
              </a:rPr>
              <a:t>2</a:t>
            </a:r>
            <a:r>
              <a:rPr lang="zh-CN" altLang="en-US" sz="2000">
                <a:effectLst/>
                <a:latin typeface="微软雅黑" panose="020B0503020204020204" pitchFamily="34" charset="-122"/>
                <a:ea typeface="微软雅黑" panose="020B0503020204020204" pitchFamily="34" charset="-122"/>
                <a:sym typeface="+mn-ea"/>
              </a:rPr>
              <a:t>个主分区，</a:t>
            </a:r>
            <a:r>
              <a:rPr lang="en-US" altLang="zh-CN" sz="2000">
                <a:effectLst/>
                <a:latin typeface="微软雅黑" panose="020B0503020204020204" pitchFamily="34" charset="-122"/>
                <a:ea typeface="微软雅黑" panose="020B0503020204020204" pitchFamily="34" charset="-122"/>
                <a:sym typeface="+mn-ea"/>
              </a:rPr>
              <a:t>1</a:t>
            </a:r>
            <a:r>
              <a:rPr lang="zh-CN" altLang="en-US" sz="2000">
                <a:effectLst/>
                <a:latin typeface="微软雅黑" panose="020B0503020204020204" pitchFamily="34" charset="-122"/>
                <a:ea typeface="微软雅黑" panose="020B0503020204020204" pitchFamily="34" charset="-122"/>
                <a:sym typeface="+mn-ea"/>
              </a:rPr>
              <a:t>个扩展分区，</a:t>
            </a:r>
            <a:r>
              <a:rPr lang="en-US" altLang="zh-CN" sz="2000">
                <a:effectLst/>
                <a:latin typeface="微软雅黑" panose="020B0503020204020204" pitchFamily="34" charset="-122"/>
                <a:ea typeface="微软雅黑" panose="020B0503020204020204" pitchFamily="34" charset="-122"/>
                <a:sym typeface="+mn-ea"/>
              </a:rPr>
              <a:t>2</a:t>
            </a:r>
            <a:r>
              <a:rPr lang="zh-CN" altLang="en-US" sz="2000">
                <a:effectLst/>
                <a:latin typeface="微软雅黑" panose="020B0503020204020204" pitchFamily="34" charset="-122"/>
                <a:ea typeface="微软雅黑" panose="020B0503020204020204" pitchFamily="34" charset="-122"/>
                <a:sym typeface="+mn-ea"/>
              </a:rPr>
              <a:t>个逻辑分区</a:t>
            </a:r>
            <a:endParaRPr lang="zh-CN" altLang="en-US" sz="2000">
              <a:effectLst/>
              <a:latin typeface="微软雅黑" panose="020B0503020204020204" pitchFamily="34" charset="-122"/>
              <a:ea typeface="微软雅黑" panose="020B0503020204020204" pitchFamily="34" charset="-122"/>
              <a:sym typeface="+mn-ea"/>
            </a:endParaRPr>
          </a:p>
          <a:p>
            <a:pPr marL="786130" indent="-457200" algn="l" defTabSz="914400" eaLnBrk="0" fontAlgn="auto" hangingPunct="0">
              <a:lnSpc>
                <a:spcPts val="4400"/>
              </a:lnSpc>
              <a:spcBef>
                <a:spcPts val="0"/>
              </a:spcBef>
              <a:buFont typeface="+mj-ea"/>
              <a:buAutoNum type="circleNumDbPlain"/>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altLang="en-US" sz="2000">
                <a:effectLst/>
                <a:latin typeface="微软雅黑" panose="020B0503020204020204" pitchFamily="34" charset="-122"/>
                <a:ea typeface="微软雅黑" panose="020B0503020204020204" pitchFamily="34" charset="-122"/>
                <a:sym typeface="+mn-ea"/>
              </a:rPr>
              <a:t>对新添加的硬盘，删除第</a:t>
            </a:r>
            <a:r>
              <a:rPr lang="en-US" altLang="zh-CN" sz="2000">
                <a:effectLst/>
                <a:latin typeface="微软雅黑" panose="020B0503020204020204" pitchFamily="34" charset="-122"/>
                <a:ea typeface="微软雅黑" panose="020B0503020204020204" pitchFamily="34" charset="-122"/>
                <a:sym typeface="+mn-ea"/>
              </a:rPr>
              <a:t>2</a:t>
            </a:r>
            <a:r>
              <a:rPr lang="zh-CN" altLang="en-US" sz="2000">
                <a:effectLst/>
                <a:latin typeface="微软雅黑" panose="020B0503020204020204" pitchFamily="34" charset="-122"/>
                <a:ea typeface="微软雅黑" panose="020B0503020204020204" pitchFamily="34" charset="-122"/>
                <a:sym typeface="+mn-ea"/>
              </a:rPr>
              <a:t>个主分区</a:t>
            </a:r>
            <a:endParaRPr lang="zh-CN" altLang="en-US" sz="2000">
              <a:effectLst/>
              <a:latin typeface="微软雅黑" panose="020B0503020204020204" pitchFamily="34" charset="-122"/>
              <a:ea typeface="微软雅黑" panose="020B0503020204020204" pitchFamily="34" charset="-122"/>
              <a:sym typeface="+mn-ea"/>
            </a:endParaRPr>
          </a:p>
          <a:p>
            <a:pPr marL="328930" indent="0" algn="l" defTabSz="914400" eaLnBrk="0" fontAlgn="auto" hangingPunct="0">
              <a:lnSpc>
                <a:spcPts val="4400"/>
              </a:lnSpc>
              <a:spcBef>
                <a:spcPts val="0"/>
              </a:spcBef>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en-US" sz="2000">
                <a:latin typeface="微软雅黑" panose="020B0503020204020204" pitchFamily="34" charset="-122"/>
                <a:ea typeface="微软雅黑" panose="020B0503020204020204" pitchFamily="34" charset="-122"/>
                <a:sym typeface="+mn-ea"/>
              </a:rPr>
              <a:t>	  </a:t>
            </a:r>
            <a:endParaRPr lang="zh-CN" altLang="en-US" sz="200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4</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）分区格式化</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分区格式化原理</a:t>
                </a:r>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1</a:t>
              </a:r>
              <a:r>
                <a:rPr lang="zh-CN" altLang="en-US" sz="2400" b="1"/>
                <a:t>）</a:t>
              </a:r>
              <a:endParaRPr lang="zh-CN" altLang="en-US" sz="2400" b="1"/>
            </a:p>
          </p:txBody>
        </p:sp>
      </p:grpSp>
      <p:sp>
        <p:nvSpPr>
          <p:cNvPr id="5" name="淘宝网chenying0907出品 77"/>
          <p:cNvSpPr txBox="1"/>
          <p:nvPr/>
        </p:nvSpPr>
        <p:spPr>
          <a:xfrm>
            <a:off x="853440" y="1580515"/>
            <a:ext cx="10413365" cy="1322070"/>
          </a:xfrm>
          <a:prstGeom prst="rect">
            <a:avLst/>
          </a:prstGeom>
          <a:noFill/>
        </p:spPr>
        <p:txBody>
          <a:bodyPr wrap="square" rtlCol="0">
            <a:spAutoFit/>
          </a:bodyPr>
          <a:p>
            <a:pPr indent="508000" algn="just" fontAlgn="auto">
              <a:lnSpc>
                <a:spcPct val="200000"/>
              </a:lnSpc>
              <a:buNone/>
              <a:extLst>
                <a:ext uri="{35155182-B16C-46BC-9424-99874614C6A1}">
                  <wpsdc:indentchars xmlns:wpsdc="http://www.wps.cn/officeDocument/2017/drawingmlCustomData" val="200" checksum="282533468"/>
                </a:ext>
              </a:extLst>
            </a:pPr>
            <a:r>
              <a:rPr lang="zh-CN" altLang="en-US" sz="2000" dirty="0">
                <a:latin typeface="微软雅黑" panose="020B0503020204020204" pitchFamily="34" charset="-122"/>
                <a:ea typeface="微软雅黑" panose="020B0503020204020204" pitchFamily="34" charset="-122"/>
                <a:sym typeface="+mn-ea"/>
              </a:rPr>
              <a:t>磁盘分区后，分区是空的，里面什么都没有，操作系统也不能识别，必须对它进行格式化，即创建文件系统。</a:t>
            </a:r>
            <a:endParaRPr lang="zh-CN" altLang="en-US" sz="2000" dirty="0">
              <a:latin typeface="微软雅黑" panose="020B0503020204020204" pitchFamily="34" charset="-122"/>
              <a:ea typeface="微软雅黑" panose="020B0503020204020204" pitchFamily="34" charset="-122"/>
              <a:sym typeface="+mn-ea"/>
            </a:endParaRPr>
          </a:p>
        </p:txBody>
      </p:sp>
      <p:pic>
        <p:nvPicPr>
          <p:cNvPr id="4" name="Picture 4"/>
          <p:cNvPicPr>
            <a:picLocks noChangeAspect="1" noChangeArrowheads="1"/>
          </p:cNvPicPr>
          <p:nvPr/>
        </p:nvPicPr>
        <p:blipFill>
          <a:blip r:embed="rId2" cstate="print"/>
          <a:srcRect t="18368"/>
          <a:stretch>
            <a:fillRect/>
          </a:stretch>
        </p:blipFill>
        <p:spPr bwMode="auto">
          <a:xfrm>
            <a:off x="3247390" y="2814320"/>
            <a:ext cx="6481445" cy="343027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4</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）分区格式化</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格式化命令</a:t>
                </a:r>
                <a:r>
                  <a:rPr lang="en-US" altLang="zh-CN" sz="2000" b="1" dirty="0">
                    <a:latin typeface="微软雅黑" panose="020B0503020204020204" pitchFamily="34" charset="-122"/>
                    <a:ea typeface="微软雅黑" panose="020B0503020204020204" pitchFamily="34" charset="-122"/>
                  </a:rPr>
                  <a:t>——mkfs</a:t>
                </a:r>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2</a:t>
              </a:r>
              <a:r>
                <a:rPr lang="zh-CN" altLang="en-US" sz="2400" b="1"/>
                <a:t>）</a:t>
              </a:r>
              <a:endParaRPr lang="zh-CN" altLang="en-US" sz="2400" b="1"/>
            </a:p>
          </p:txBody>
        </p:sp>
      </p:grpSp>
      <p:sp>
        <p:nvSpPr>
          <p:cNvPr id="5" name="淘宝网chenying0907出品 77"/>
          <p:cNvSpPr txBox="1"/>
          <p:nvPr/>
        </p:nvSpPr>
        <p:spPr>
          <a:xfrm>
            <a:off x="889000" y="1922780"/>
            <a:ext cx="10413365" cy="1938020"/>
          </a:xfrm>
          <a:prstGeom prst="rect">
            <a:avLst/>
          </a:prstGeom>
          <a:noFill/>
        </p:spPr>
        <p:txBody>
          <a:bodyPr wrap="square" rtlCol="0">
            <a:spAutoFit/>
          </a:bodyPr>
          <a:p>
            <a:pPr indent="508000" algn="just" fontAlgn="auto">
              <a:lnSpc>
                <a:spcPct val="200000"/>
              </a:lnSpc>
              <a:buNone/>
              <a:extLst>
                <a:ext uri="{35155182-B16C-46BC-9424-99874614C6A1}">
                  <wpsdc:indentchars xmlns:wpsdc="http://www.wps.cn/officeDocument/2017/drawingmlCustomData" val="200" checksum="282533468"/>
                </a:ext>
              </a:extLst>
            </a:pPr>
            <a:r>
              <a:rPr lang="zh-CN" altLang="en-US" sz="2000" b="1" dirty="0">
                <a:latin typeface="微软雅黑" panose="020B0503020204020204" pitchFamily="34" charset="-122"/>
                <a:ea typeface="微软雅黑" panose="020B0503020204020204" pitchFamily="34" charset="-122"/>
                <a:sym typeface="+mn-ea"/>
              </a:rPr>
              <a:t>功能：</a:t>
            </a:r>
            <a:r>
              <a:rPr lang="zh-CN" altLang="en-US" sz="2000" b="1" dirty="0">
                <a:solidFill>
                  <a:srgbClr val="FF0000"/>
                </a:solidFill>
                <a:latin typeface="微软雅黑" panose="020B0503020204020204" pitchFamily="34" charset="-122"/>
                <a:ea typeface="微软雅黑" panose="020B0503020204020204" pitchFamily="34" charset="-122"/>
                <a:sym typeface="+mn-ea"/>
              </a:rPr>
              <a:t>创建一个 Linux 文件系统</a:t>
            </a:r>
            <a:endParaRPr lang="zh-CN" altLang="en-US" sz="2000" b="1" dirty="0">
              <a:solidFill>
                <a:srgbClr val="FF0000"/>
              </a:solidFill>
              <a:latin typeface="微软雅黑" panose="020B0503020204020204" pitchFamily="34" charset="-122"/>
              <a:ea typeface="微软雅黑" panose="020B0503020204020204" pitchFamily="34" charset="-122"/>
              <a:sym typeface="+mn-ea"/>
            </a:endParaRPr>
          </a:p>
          <a:p>
            <a:pPr indent="508000" algn="just" fontAlgn="auto">
              <a:lnSpc>
                <a:spcPct val="200000"/>
              </a:lnSpc>
              <a:buNone/>
              <a:extLst>
                <a:ext uri="{35155182-B16C-46BC-9424-99874614C6A1}">
                  <wpsdc:indentchars xmlns:wpsdc="http://www.wps.cn/officeDocument/2017/drawingmlCustomData" val="200" checksum="282533468"/>
                </a:ext>
              </a:extLst>
            </a:pPr>
            <a:r>
              <a:rPr lang="zh-CN" altLang="en-US" sz="2000" b="1" dirty="0">
                <a:latin typeface="微软雅黑" panose="020B0503020204020204" pitchFamily="34" charset="-122"/>
                <a:ea typeface="微软雅黑" panose="020B0503020204020204" pitchFamily="34" charset="-122"/>
                <a:sym typeface="+mn-ea"/>
              </a:rPr>
              <a:t>用法</a:t>
            </a:r>
            <a:r>
              <a:rPr lang="zh-CN" altLang="en-US" sz="2000" dirty="0">
                <a:latin typeface="微软雅黑" panose="020B0503020204020204" pitchFamily="34" charset="-122"/>
                <a:ea typeface="微软雅黑" panose="020B0503020204020204" pitchFamily="34" charset="-122"/>
                <a:sym typeface="+mn-ea"/>
              </a:rPr>
              <a:t>： mkfs  -t   文件系统类型   磁盘分区</a:t>
            </a:r>
            <a:endParaRPr lang="zh-CN" altLang="en-US" sz="2000" dirty="0">
              <a:latin typeface="微软雅黑" panose="020B0503020204020204" pitchFamily="34" charset="-122"/>
              <a:ea typeface="微软雅黑" panose="020B0503020204020204" pitchFamily="34" charset="-122"/>
              <a:sym typeface="+mn-ea"/>
            </a:endParaRPr>
          </a:p>
          <a:p>
            <a:pPr indent="508000" algn="just" fontAlgn="auto">
              <a:lnSpc>
                <a:spcPct val="200000"/>
              </a:lnSpc>
              <a:buNone/>
              <a:extLst>
                <a:ext uri="{35155182-B16C-46BC-9424-99874614C6A1}">
                  <wpsdc:indentchars xmlns:wpsdc="http://www.wps.cn/officeDocument/2017/drawingmlCustomData" val="200" checksum="282533468"/>
                </a:ext>
              </a:extLst>
            </a:pPr>
            <a:endParaRPr lang="zh-CN" altLang="en-US" sz="20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磁盘管理</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276352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（4）分区格式化</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文件系统</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3</a:t>
              </a:r>
              <a:r>
                <a:rPr lang="zh-CN" altLang="en-US" sz="2400" b="1"/>
                <a:t>）</a:t>
              </a:r>
              <a:endParaRPr lang="zh-CN" altLang="en-US" sz="2400" b="1"/>
            </a:p>
          </p:txBody>
        </p:sp>
      </p:grpSp>
      <p:sp>
        <p:nvSpPr>
          <p:cNvPr id="5" name="淘宝网chenying0907出品 77"/>
          <p:cNvSpPr txBox="1"/>
          <p:nvPr/>
        </p:nvSpPr>
        <p:spPr>
          <a:xfrm>
            <a:off x="961390" y="1790065"/>
            <a:ext cx="9773285" cy="4707890"/>
          </a:xfrm>
          <a:prstGeom prst="rect">
            <a:avLst/>
          </a:prstGeom>
          <a:noFill/>
        </p:spPr>
        <p:txBody>
          <a:bodyPr wrap="square" rtlCol="0">
            <a:spAutoFit/>
          </a:bodyPr>
          <a:p>
            <a:pPr indent="508000" algn="l" defTabSz="448945" eaLnBrk="0" fontAlgn="auto" hangingPunct="0">
              <a:lnSpc>
                <a:spcPct val="2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sz="2000">
                <a:effectLst/>
                <a:latin typeface="微软雅黑" panose="020B0503020204020204" pitchFamily="34" charset="-122"/>
                <a:ea typeface="微软雅黑" panose="020B0503020204020204" pitchFamily="34" charset="-122"/>
                <a:sym typeface="+mn-ea"/>
              </a:rPr>
              <a:t>操作系统中负责</a:t>
            </a:r>
            <a:r>
              <a:rPr sz="2000" b="1">
                <a:solidFill>
                  <a:srgbClr val="FF0000"/>
                </a:solidFill>
                <a:effectLst/>
                <a:latin typeface="微软雅黑" panose="020B0503020204020204" pitchFamily="34" charset="-122"/>
                <a:ea typeface="微软雅黑" panose="020B0503020204020204" pitchFamily="34" charset="-122"/>
                <a:sym typeface="+mn-ea"/>
              </a:rPr>
              <a:t>管理</a:t>
            </a:r>
            <a:r>
              <a:rPr sz="2000">
                <a:effectLst/>
                <a:latin typeface="微软雅黑" panose="020B0503020204020204" pitchFamily="34" charset="-122"/>
                <a:ea typeface="微软雅黑" panose="020B0503020204020204" pitchFamily="34" charset="-122"/>
                <a:sym typeface="+mn-ea"/>
              </a:rPr>
              <a:t>和</a:t>
            </a:r>
            <a:r>
              <a:rPr sz="2000" b="1">
                <a:solidFill>
                  <a:srgbClr val="FF0000"/>
                </a:solidFill>
                <a:effectLst/>
                <a:latin typeface="微软雅黑" panose="020B0503020204020204" pitchFamily="34" charset="-122"/>
                <a:ea typeface="微软雅黑" panose="020B0503020204020204" pitchFamily="34" charset="-122"/>
                <a:sym typeface="+mn-ea"/>
              </a:rPr>
              <a:t>存储</a:t>
            </a:r>
            <a:r>
              <a:rPr sz="2000">
                <a:effectLst/>
                <a:latin typeface="微软雅黑" panose="020B0503020204020204" pitchFamily="34" charset="-122"/>
                <a:ea typeface="微软雅黑" panose="020B0503020204020204" pitchFamily="34" charset="-122"/>
                <a:sym typeface="+mn-ea"/>
              </a:rPr>
              <a:t>文件信息的</a:t>
            </a:r>
            <a:r>
              <a:rPr sz="2000" b="1">
                <a:solidFill>
                  <a:srgbClr val="FF0000"/>
                </a:solidFill>
                <a:effectLst/>
                <a:latin typeface="微软雅黑" panose="020B0503020204020204" pitchFamily="34" charset="-122"/>
                <a:ea typeface="微软雅黑" panose="020B0503020204020204" pitchFamily="34" charset="-122"/>
                <a:sym typeface="+mn-ea"/>
              </a:rPr>
              <a:t>软件机构</a:t>
            </a:r>
            <a:r>
              <a:rPr sz="2000">
                <a:effectLst/>
                <a:latin typeface="微软雅黑" panose="020B0503020204020204" pitchFamily="34" charset="-122"/>
                <a:ea typeface="微软雅黑" panose="020B0503020204020204" pitchFamily="34" charset="-122"/>
                <a:sym typeface="+mn-ea"/>
              </a:rPr>
              <a:t>称为文件管理系统，简称</a:t>
            </a:r>
            <a:r>
              <a:rPr sz="2000" b="1">
                <a:solidFill>
                  <a:srgbClr val="FF0000"/>
                </a:solidFill>
                <a:effectLst/>
                <a:latin typeface="微软雅黑" panose="020B0503020204020204" pitchFamily="34" charset="-122"/>
                <a:ea typeface="微软雅黑" panose="020B0503020204020204" pitchFamily="34" charset="-122"/>
                <a:sym typeface="+mn-ea"/>
              </a:rPr>
              <a:t>文件系统</a:t>
            </a:r>
            <a:r>
              <a:rPr sz="2000">
                <a:effectLst/>
                <a:latin typeface="微软雅黑" panose="020B0503020204020204" pitchFamily="34" charset="-122"/>
                <a:ea typeface="微软雅黑" panose="020B0503020204020204" pitchFamily="34" charset="-122"/>
                <a:sym typeface="+mn-ea"/>
              </a:rPr>
              <a:t>。</a:t>
            </a:r>
            <a:endParaRPr sz="2000">
              <a:effectLst/>
              <a:latin typeface="微软雅黑" panose="020B0503020204020204" pitchFamily="34" charset="-122"/>
              <a:ea typeface="微软雅黑" panose="020B0503020204020204" pitchFamily="34" charset="-122"/>
              <a:sym typeface="+mn-ea"/>
            </a:endParaRPr>
          </a:p>
          <a:p>
            <a:pPr indent="508000" algn="l" defTabSz="448945" eaLnBrk="0" fontAlgn="auto" hangingPunct="0">
              <a:lnSpc>
                <a:spcPct val="2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sz="2000" b="1">
                <a:solidFill>
                  <a:srgbClr val="FF0000"/>
                </a:solidFill>
                <a:effectLst/>
                <a:latin typeface="微软雅黑" panose="020B0503020204020204" pitchFamily="34" charset="-122"/>
                <a:ea typeface="微软雅黑" panose="020B0503020204020204" pitchFamily="34" charset="-122"/>
              </a:rPr>
              <a:t>文件系统是基于操作系统的</a:t>
            </a:r>
            <a:r>
              <a:rPr sz="2000">
                <a:effectLst/>
                <a:latin typeface="微软雅黑" panose="020B0503020204020204" pitchFamily="34" charset="-122"/>
                <a:ea typeface="微软雅黑" panose="020B0503020204020204" pitchFamily="34" charset="-122"/>
              </a:rPr>
              <a:t>，</a:t>
            </a:r>
            <a:r>
              <a:rPr sz="2000" b="1">
                <a:solidFill>
                  <a:srgbClr val="FF0000"/>
                </a:solidFill>
                <a:effectLst/>
                <a:latin typeface="微软雅黑" panose="020B0503020204020204" pitchFamily="34" charset="-122"/>
                <a:ea typeface="微软雅黑" panose="020B0503020204020204" pitchFamily="34" charset="-122"/>
              </a:rPr>
              <a:t>提供了在磁盘或者分区中组织、存储文件和数据的方式</a:t>
            </a:r>
            <a:r>
              <a:rPr sz="2000">
                <a:effectLst/>
                <a:latin typeface="微软雅黑" panose="020B0503020204020204" pitchFamily="34" charset="-122"/>
                <a:ea typeface="微软雅黑" panose="020B0503020204020204" pitchFamily="34" charset="-122"/>
              </a:rPr>
              <a:t>，便于文件和数据的存储和查询</a:t>
            </a:r>
            <a:r>
              <a:rPr lang="zh-CN" sz="2000">
                <a:effectLst/>
                <a:latin typeface="微软雅黑" panose="020B0503020204020204" pitchFamily="34" charset="-122"/>
                <a:ea typeface="微软雅黑" panose="020B0503020204020204" pitchFamily="34" charset="-122"/>
              </a:rPr>
              <a:t>等操作</a:t>
            </a:r>
            <a:r>
              <a:rPr sz="2000">
                <a:effectLst/>
                <a:latin typeface="微软雅黑" panose="020B0503020204020204" pitchFamily="34" charset="-122"/>
                <a:ea typeface="微软雅黑" panose="020B0503020204020204" pitchFamily="34" charset="-122"/>
              </a:rPr>
              <a:t>。</a:t>
            </a:r>
            <a:endParaRPr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2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sz="2000" b="1">
                <a:solidFill>
                  <a:srgbClr val="FF0000"/>
                </a:solidFill>
                <a:effectLst/>
                <a:latin typeface="微软雅黑" panose="020B0503020204020204" pitchFamily="34" charset="-122"/>
                <a:ea typeface="微软雅黑" panose="020B0503020204020204" pitchFamily="34" charset="-122"/>
              </a:rPr>
              <a:t>一个存储设备可创建一个或者多个文件系统</a:t>
            </a:r>
            <a:r>
              <a:rPr sz="2000">
                <a:effectLst/>
                <a:latin typeface="微软雅黑" panose="020B0503020204020204" pitchFamily="34" charset="-122"/>
                <a:ea typeface="微软雅黑" panose="020B0503020204020204" pitchFamily="34" charset="-122"/>
              </a:rPr>
              <a:t>。</a:t>
            </a:r>
            <a:endParaRPr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2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endParaRPr sz="200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314579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（4）分区格式化</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文件系统</a:t>
                </a:r>
                <a:r>
                  <a:rPr lang="en-US" altLang="zh-CN" sz="2000" b="1" dirty="0">
                    <a:latin typeface="微软雅黑" panose="020B0503020204020204" pitchFamily="34" charset="-122"/>
                    <a:ea typeface="微软雅黑" panose="020B0503020204020204" pitchFamily="34" charset="-122"/>
                  </a:rPr>
                  <a:t>——</a:t>
                </a:r>
                <a:r>
                  <a:rPr lang="zh-CN" sz="2000" b="1" dirty="0">
                    <a:solidFill>
                      <a:srgbClr val="FF0000"/>
                    </a:solidFill>
                    <a:latin typeface="微软雅黑" panose="020B0503020204020204" pitchFamily="34" charset="-122"/>
                    <a:ea typeface="微软雅黑" panose="020B0503020204020204" pitchFamily="34" charset="-122"/>
                  </a:rPr>
                  <a:t>分类</a:t>
                </a:r>
                <a:endParaRPr lang="zh-CN" sz="2000" b="1" dirty="0">
                  <a:solidFill>
                    <a:srgbClr val="FF0000"/>
                  </a:solidFill>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3</a:t>
              </a:r>
              <a:r>
                <a:rPr lang="zh-CN" altLang="en-US" sz="2400" b="1"/>
                <a:t>）</a:t>
              </a:r>
              <a:endParaRPr lang="zh-CN" altLang="en-US" sz="2400" b="1"/>
            </a:p>
          </p:txBody>
        </p:sp>
      </p:grpSp>
      <p:sp>
        <p:nvSpPr>
          <p:cNvPr id="5" name="淘宝网chenying0907出品 77"/>
          <p:cNvSpPr txBox="1"/>
          <p:nvPr/>
        </p:nvSpPr>
        <p:spPr>
          <a:xfrm>
            <a:off x="897890" y="1586865"/>
            <a:ext cx="9773285" cy="5015865"/>
          </a:xfrm>
          <a:prstGeom prst="rect">
            <a:avLst/>
          </a:prstGeom>
          <a:noFill/>
        </p:spPr>
        <p:txBody>
          <a:bodyPr wrap="square" rtlCol="0">
            <a:spAutoFit/>
          </a:bodyPr>
          <a:p>
            <a:pPr indent="508000" algn="l" defTabSz="448945" eaLnBrk="0" fontAlgn="auto" hangingPunct="0">
              <a:lnSpc>
                <a:spcPct val="2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sz="2000">
                <a:effectLst/>
                <a:latin typeface="微软雅黑" panose="020B0503020204020204" pitchFamily="34" charset="-122"/>
                <a:ea typeface="微软雅黑" panose="020B0503020204020204" pitchFamily="34" charset="-122"/>
                <a:sym typeface="+mn-ea"/>
              </a:rPr>
              <a:t>Linux系统核心支持十多种文件系统类型：ext、ext2、ext3、ext4、swap、vfat、nfs、smb、iso9660、xfs等。</a:t>
            </a:r>
            <a:endParaRPr sz="2000">
              <a:effectLst/>
              <a:latin typeface="微软雅黑" panose="020B0503020204020204" pitchFamily="34" charset="-122"/>
              <a:ea typeface="微软雅黑" panose="020B0503020204020204" pitchFamily="34" charset="-122"/>
              <a:sym typeface="+mn-ea"/>
            </a:endParaRPr>
          </a:p>
          <a:p>
            <a:pPr indent="508000" algn="l" defTabSz="448945" eaLnBrk="0" fontAlgn="auto" hangingPunct="0">
              <a:lnSpc>
                <a:spcPct val="1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sz="2000" b="1">
                <a:effectLst/>
                <a:latin typeface="微软雅黑" panose="020B0503020204020204" pitchFamily="34" charset="-122"/>
                <a:ea typeface="微软雅黑" panose="020B0503020204020204" pitchFamily="34" charset="-122"/>
              </a:rPr>
              <a:t>1</a:t>
            </a:r>
            <a:r>
              <a:rPr lang="zh-CN" altLang="en-US" sz="2000" b="1">
                <a:effectLst/>
                <a:latin typeface="微软雅黑" panose="020B0503020204020204" pitchFamily="34" charset="-122"/>
                <a:ea typeface="微软雅黑" panose="020B0503020204020204" pitchFamily="34" charset="-122"/>
              </a:rPr>
              <a:t>）</a:t>
            </a:r>
            <a:r>
              <a:rPr lang="en-US" altLang="zh-CN" sz="2000" b="1">
                <a:effectLst/>
                <a:latin typeface="微软雅黑" panose="020B0503020204020204" pitchFamily="34" charset="-122"/>
                <a:ea typeface="微软雅黑" panose="020B0503020204020204" pitchFamily="34" charset="-122"/>
              </a:rPr>
              <a:t>ext文件系统</a:t>
            </a:r>
            <a:endParaRPr lang="en-US" altLang="zh-CN"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200000"/>
              </a:lnSpc>
              <a:spcBef>
                <a:spcPts val="0"/>
              </a:spcBef>
              <a:spcAft>
                <a:spcPts val="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altLang="zh-CN" sz="2000">
                <a:effectLst/>
                <a:latin typeface="微软雅黑" panose="020B0503020204020204" pitchFamily="34" charset="-122"/>
                <a:ea typeface="微软雅黑" panose="020B0503020204020204" pitchFamily="34" charset="-122"/>
              </a:rPr>
              <a:t>扩展文件系统 （ extended filesystem，缩写为 ext），</a:t>
            </a:r>
            <a:r>
              <a:rPr lang="en-US" altLang="zh-CN" sz="2000" b="1">
                <a:effectLst/>
                <a:latin typeface="微软雅黑" panose="020B0503020204020204" pitchFamily="34" charset="-122"/>
                <a:ea typeface="微软雅黑" panose="020B0503020204020204" pitchFamily="34" charset="-122"/>
              </a:rPr>
              <a:t>专门为linux系统设计的文件系统</a:t>
            </a:r>
            <a:r>
              <a:rPr lang="en-US" altLang="zh-CN" sz="2000">
                <a:effectLst/>
                <a:latin typeface="微软雅黑" panose="020B0503020204020204" pitchFamily="34" charset="-122"/>
                <a:ea typeface="微软雅黑" panose="020B0503020204020204" pitchFamily="34" charset="-122"/>
              </a:rPr>
              <a:t>，拥有最快的速度和最小的CPU占用率。</a:t>
            </a:r>
            <a:r>
              <a:rPr lang="zh-CN" altLang="zh-CN" sz="2000">
                <a:effectLst/>
                <a:latin typeface="微软雅黑" panose="020B0503020204020204" pitchFamily="34" charset="-122"/>
                <a:ea typeface="微软雅黑" panose="020B0503020204020204" pitchFamily="34" charset="-122"/>
              </a:rPr>
              <a:t>目前最高</a:t>
            </a:r>
            <a:r>
              <a:rPr lang="en-US" altLang="zh-CN" sz="2000">
                <a:effectLst/>
                <a:latin typeface="微软雅黑" panose="020B0503020204020204" pitchFamily="34" charset="-122"/>
                <a:ea typeface="微软雅黑" panose="020B0503020204020204" pitchFamily="34" charset="-122"/>
              </a:rPr>
              <a:t>版本</a:t>
            </a:r>
            <a:r>
              <a:rPr lang="zh-CN" altLang="en-US" sz="2000">
                <a:effectLst/>
                <a:latin typeface="微软雅黑" panose="020B0503020204020204" pitchFamily="34" charset="-122"/>
                <a:ea typeface="微软雅黑" panose="020B0503020204020204" pitchFamily="34" charset="-122"/>
              </a:rPr>
              <a:t>为</a:t>
            </a:r>
            <a:r>
              <a:rPr lang="en-US" altLang="zh-CN" sz="2000">
                <a:effectLst/>
                <a:latin typeface="微软雅黑" panose="020B0503020204020204" pitchFamily="34" charset="-122"/>
                <a:ea typeface="微软雅黑" panose="020B0503020204020204" pitchFamily="34" charset="-122"/>
              </a:rPr>
              <a:t>ext5.0。</a:t>
            </a:r>
            <a:endParaRPr lang="en-US" altLang="zh-CN"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2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endParaRPr lang="en-US" altLang="zh-CN"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2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endParaRPr sz="200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磁盘管理</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314579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（4）分区格式化</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文件系统——</a:t>
                </a:r>
                <a:r>
                  <a:rPr sz="2000" b="1" dirty="0">
                    <a:solidFill>
                      <a:srgbClr val="FF0000"/>
                    </a:solidFill>
                    <a:latin typeface="微软雅黑" panose="020B0503020204020204" pitchFamily="34" charset="-122"/>
                    <a:ea typeface="微软雅黑" panose="020B0503020204020204" pitchFamily="34" charset="-122"/>
                  </a:rPr>
                  <a:t>分类</a:t>
                </a:r>
                <a:endParaRPr sz="2000" b="1" dirty="0">
                  <a:solidFill>
                    <a:srgbClr val="FF0000"/>
                  </a:solidFill>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3</a:t>
              </a:r>
              <a:r>
                <a:rPr lang="zh-CN" altLang="en-US" sz="2400" b="1"/>
                <a:t>）</a:t>
              </a:r>
              <a:endParaRPr lang="zh-CN" altLang="en-US" sz="2400" b="1"/>
            </a:p>
          </p:txBody>
        </p:sp>
      </p:grpSp>
      <p:sp>
        <p:nvSpPr>
          <p:cNvPr id="5" name="淘宝网chenying0907出品 77"/>
          <p:cNvSpPr txBox="1"/>
          <p:nvPr/>
        </p:nvSpPr>
        <p:spPr>
          <a:xfrm>
            <a:off x="961390" y="1790065"/>
            <a:ext cx="10095865" cy="5169535"/>
          </a:xfrm>
          <a:prstGeom prst="rect">
            <a:avLst/>
          </a:prstGeom>
          <a:noFill/>
        </p:spPr>
        <p:txBody>
          <a:bodyPr wrap="square" rtlCol="0">
            <a:spAutoFit/>
          </a:bodyPr>
          <a:p>
            <a:pPr indent="508000" algn="l" defTabSz="448945" eaLnBrk="0" fontAlgn="auto" hangingPunct="0">
              <a:lnSpc>
                <a:spcPct val="1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sz="2000" b="1">
                <a:effectLst/>
                <a:latin typeface="微软雅黑" panose="020B0503020204020204" pitchFamily="34" charset="-122"/>
                <a:ea typeface="微软雅黑" panose="020B0503020204020204" pitchFamily="34" charset="-122"/>
                <a:sym typeface="+mn-ea"/>
              </a:rPr>
              <a:t>2）swap文件系统</a:t>
            </a:r>
            <a:endParaRPr lang="en-US" altLang="zh-CN"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200000"/>
              </a:lnSpc>
              <a:spcBef>
                <a:spcPts val="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altLang="zh-CN" sz="2000">
                <a:effectLst/>
                <a:latin typeface="微软雅黑" panose="020B0503020204020204" pitchFamily="34" charset="-122"/>
                <a:ea typeface="微软雅黑" panose="020B0503020204020204" pitchFamily="34" charset="-122"/>
                <a:sym typeface="+mn-ea"/>
              </a:rPr>
              <a:t>swap文件系统用于Linux的交换分区。在Linux中，</a:t>
            </a:r>
            <a:r>
              <a:rPr lang="en-US" altLang="zh-CN" sz="2000" b="1">
                <a:solidFill>
                  <a:srgbClr val="FF0000"/>
                </a:solidFill>
                <a:effectLst/>
                <a:latin typeface="微软雅黑" panose="020B0503020204020204" pitchFamily="34" charset="-122"/>
                <a:ea typeface="微软雅黑" panose="020B0503020204020204" pitchFamily="34" charset="-122"/>
                <a:sym typeface="+mn-ea"/>
              </a:rPr>
              <a:t>交换分区</a:t>
            </a:r>
            <a:r>
              <a:rPr lang="zh-CN" altLang="en-US" sz="2000" b="1">
                <a:solidFill>
                  <a:srgbClr val="FF0000"/>
                </a:solidFill>
                <a:effectLst/>
                <a:latin typeface="微软雅黑" panose="020B0503020204020204" pitchFamily="34" charset="-122"/>
                <a:ea typeface="微软雅黑" panose="020B0503020204020204" pitchFamily="34" charset="-122"/>
                <a:sym typeface="+mn-ea"/>
              </a:rPr>
              <a:t>当作</a:t>
            </a:r>
            <a:r>
              <a:rPr lang="en-US" altLang="zh-CN" sz="2000" b="1">
                <a:solidFill>
                  <a:srgbClr val="FF0000"/>
                </a:solidFill>
                <a:effectLst/>
                <a:latin typeface="微软雅黑" panose="020B0503020204020204" pitchFamily="34" charset="-122"/>
                <a:ea typeface="微软雅黑" panose="020B0503020204020204" pitchFamily="34" charset="-122"/>
                <a:sym typeface="+mn-ea"/>
              </a:rPr>
              <a:t>虚拟内存</a:t>
            </a:r>
            <a:r>
              <a:rPr lang="zh-CN" altLang="en-US" sz="2000" b="1">
                <a:solidFill>
                  <a:srgbClr val="FF0000"/>
                </a:solidFill>
                <a:effectLst/>
                <a:latin typeface="微软雅黑" panose="020B0503020204020204" pitchFamily="34" charset="-122"/>
                <a:ea typeface="微软雅黑" panose="020B0503020204020204" pitchFamily="34" charset="-122"/>
                <a:sym typeface="+mn-ea"/>
              </a:rPr>
              <a:t>来使用</a:t>
            </a:r>
            <a:r>
              <a:rPr lang="en-US" altLang="zh-CN" sz="2000">
                <a:effectLst/>
                <a:latin typeface="微软雅黑" panose="020B0503020204020204" pitchFamily="34" charset="-122"/>
                <a:ea typeface="微软雅黑" panose="020B0503020204020204" pitchFamily="34" charset="-122"/>
                <a:sym typeface="+mn-ea"/>
              </a:rPr>
              <a:t>，其分区大小一般应是系统物理内存的2倍，在安装Linux操作系统时，就应</a:t>
            </a:r>
            <a:r>
              <a:rPr lang="zh-CN" altLang="zh-CN" sz="2000">
                <a:effectLst/>
                <a:latin typeface="微软雅黑" panose="020B0503020204020204" pitchFamily="34" charset="-122"/>
                <a:ea typeface="微软雅黑" panose="020B0503020204020204" pitchFamily="34" charset="-122"/>
                <a:sym typeface="+mn-ea"/>
              </a:rPr>
              <a:t>创建</a:t>
            </a:r>
            <a:r>
              <a:rPr lang="en-US" altLang="zh-CN" sz="2000">
                <a:effectLst/>
                <a:latin typeface="微软雅黑" panose="020B0503020204020204" pitchFamily="34" charset="-122"/>
                <a:ea typeface="微软雅黑" panose="020B0503020204020204" pitchFamily="34" charset="-122"/>
                <a:sym typeface="+mn-ea"/>
              </a:rPr>
              <a:t>分交换分区，它是Linux正常运行所必需的，其类型必须是swap,交换分区由操作系统自行管理。</a:t>
            </a:r>
            <a:endParaRPr lang="en-US" altLang="zh-CN" sz="2000">
              <a:effectLst/>
              <a:latin typeface="微软雅黑" panose="020B0503020204020204" pitchFamily="34" charset="-122"/>
              <a:ea typeface="微软雅黑" panose="020B0503020204020204" pitchFamily="34" charset="-122"/>
              <a:sym typeface="+mn-ea"/>
            </a:endParaRPr>
          </a:p>
          <a:p>
            <a:pPr indent="508000" algn="l" defTabSz="448945" eaLnBrk="0" fontAlgn="auto" hangingPunct="0">
              <a:lnSpc>
                <a:spcPct val="1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sz="2000" b="1">
                <a:effectLst/>
                <a:latin typeface="微软雅黑" panose="020B0503020204020204" pitchFamily="34" charset="-122"/>
                <a:ea typeface="微软雅黑" panose="020B0503020204020204" pitchFamily="34" charset="-122"/>
              </a:rPr>
              <a:t>3）vFAT文件系统</a:t>
            </a:r>
            <a:endParaRPr lang="en-US" altLang="zh-CN"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200000"/>
              </a:lnSpc>
              <a:spcBef>
                <a:spcPts val="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altLang="zh-CN" sz="2000">
                <a:effectLst/>
                <a:latin typeface="微软雅黑" panose="020B0503020204020204" pitchFamily="34" charset="-122"/>
                <a:ea typeface="微软雅黑" panose="020B0503020204020204" pitchFamily="34" charset="-122"/>
              </a:rPr>
              <a:t> vFAT文件系统是对Windows、DOS操作系统下的FAT</a:t>
            </a:r>
            <a:r>
              <a:rPr lang="zh-CN" altLang="en-US" sz="2000">
                <a:effectLst/>
                <a:latin typeface="微软雅黑" panose="020B0503020204020204" pitchFamily="34" charset="-122"/>
                <a:ea typeface="微软雅黑" panose="020B0503020204020204" pitchFamily="34" charset="-122"/>
              </a:rPr>
              <a:t>（文件配置表）</a:t>
            </a:r>
            <a:r>
              <a:rPr lang="en-US" altLang="zh-CN" sz="2000">
                <a:effectLst/>
                <a:latin typeface="微软雅黑" panose="020B0503020204020204" pitchFamily="34" charset="-122"/>
                <a:ea typeface="微软雅黑" panose="020B0503020204020204" pitchFamily="34" charset="-122"/>
              </a:rPr>
              <a:t>文件系统的统称。</a:t>
            </a:r>
            <a:endParaRPr lang="en-US" altLang="zh-CN"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200000"/>
              </a:lnSpc>
              <a:spcBef>
                <a:spcPts val="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endParaRPr lang="zh-CN" sz="200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 calcmode="lin" valueType="num">
                                      <p:cBhvr additive="base">
                                        <p:cTn id="4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磁盘管理</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314579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（4）分区格式化</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sym typeface="+mn-ea"/>
                  </a:rPr>
                  <a:t>文件系统</a:t>
                </a:r>
                <a:r>
                  <a:rPr lang="en-US" altLang="zh-CN" sz="2000" b="1" dirty="0">
                    <a:latin typeface="微软雅黑" panose="020B0503020204020204" pitchFamily="34" charset="-122"/>
                    <a:ea typeface="微软雅黑" panose="020B0503020204020204" pitchFamily="34" charset="-122"/>
                    <a:sym typeface="+mn-ea"/>
                  </a:rPr>
                  <a:t>——</a:t>
                </a:r>
                <a:r>
                  <a:rPr lang="zh-CN" sz="2000" b="1" dirty="0">
                    <a:solidFill>
                      <a:srgbClr val="FF0000"/>
                    </a:solidFill>
                    <a:latin typeface="微软雅黑" panose="020B0503020204020204" pitchFamily="34" charset="-122"/>
                    <a:ea typeface="微软雅黑" panose="020B0503020204020204" pitchFamily="34" charset="-122"/>
                    <a:sym typeface="+mn-ea"/>
                  </a:rPr>
                  <a:t>分类</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3</a:t>
              </a:r>
              <a:r>
                <a:rPr lang="zh-CN" altLang="en-US" sz="2400" b="1"/>
                <a:t>）</a:t>
              </a:r>
              <a:endParaRPr lang="zh-CN" altLang="en-US" sz="2400" b="1"/>
            </a:p>
          </p:txBody>
        </p:sp>
      </p:grpSp>
      <p:sp>
        <p:nvSpPr>
          <p:cNvPr id="5" name="淘宝网chenying0907出品 77"/>
          <p:cNvSpPr txBox="1"/>
          <p:nvPr/>
        </p:nvSpPr>
        <p:spPr>
          <a:xfrm>
            <a:off x="961390" y="1790065"/>
            <a:ext cx="9773285" cy="4631055"/>
          </a:xfrm>
          <a:prstGeom prst="rect">
            <a:avLst/>
          </a:prstGeom>
          <a:noFill/>
        </p:spPr>
        <p:txBody>
          <a:bodyPr wrap="square" rtlCol="0">
            <a:spAutoFit/>
          </a:bodyPr>
          <a:p>
            <a:pPr indent="508000" algn="l" defTabSz="448945" eaLnBrk="0" fontAlgn="auto" hangingPunct="0">
              <a:lnSpc>
                <a:spcPct val="1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sz="2000" b="1">
                <a:effectLst/>
                <a:latin typeface="微软雅黑" panose="020B0503020204020204" pitchFamily="34" charset="-122"/>
                <a:ea typeface="微软雅黑" panose="020B0503020204020204" pitchFamily="34" charset="-122"/>
              </a:rPr>
              <a:t>4）NFS文件系统</a:t>
            </a:r>
            <a:endParaRPr lang="en-US" altLang="zh-CN"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altLang="zh-CN" sz="2000">
                <a:effectLst/>
                <a:latin typeface="微软雅黑" panose="020B0503020204020204" pitchFamily="34" charset="-122"/>
                <a:ea typeface="微软雅黑" panose="020B0503020204020204" pitchFamily="34" charset="-122"/>
              </a:rPr>
              <a:t>网络文件系统，用于</a:t>
            </a:r>
            <a:r>
              <a:rPr lang="en-US" altLang="zh-CN" sz="2000" b="1">
                <a:solidFill>
                  <a:srgbClr val="FF0000"/>
                </a:solidFill>
                <a:effectLst/>
                <a:latin typeface="微软雅黑" panose="020B0503020204020204" pitchFamily="34" charset="-122"/>
                <a:ea typeface="微软雅黑" panose="020B0503020204020204" pitchFamily="34" charset="-122"/>
              </a:rPr>
              <a:t>系统间的文件共享</a:t>
            </a:r>
            <a:r>
              <a:rPr lang="en-US" altLang="zh-CN" sz="2000">
                <a:effectLst/>
                <a:latin typeface="微软雅黑" panose="020B0503020204020204" pitchFamily="34" charset="-122"/>
                <a:ea typeface="微软雅黑" panose="020B0503020204020204" pitchFamily="34" charset="-122"/>
              </a:rPr>
              <a:t>。用户可将网络中NFS服务器提供的共享目录挂载到本地的文件目录中，从而实现操作和访问NFS文件系统中的内容。</a:t>
            </a:r>
            <a:endParaRPr lang="en-US" altLang="zh-CN"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sz="2000" b="1">
                <a:effectLst/>
                <a:latin typeface="微软雅黑" panose="020B0503020204020204" pitchFamily="34" charset="-122"/>
                <a:ea typeface="微软雅黑" panose="020B0503020204020204" pitchFamily="34" charset="-122"/>
              </a:rPr>
              <a:t>5）SMB文件系统</a:t>
            </a:r>
            <a:endParaRPr lang="en-US" altLang="zh-CN"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altLang="zh-CN" sz="2000">
                <a:effectLst/>
                <a:latin typeface="微软雅黑" panose="020B0503020204020204" pitchFamily="34" charset="-122"/>
                <a:ea typeface="微软雅黑" panose="020B0503020204020204" pitchFamily="34" charset="-122"/>
              </a:rPr>
              <a:t> 另外一种网络文件系统，</a:t>
            </a:r>
            <a:r>
              <a:rPr lang="en-US" altLang="zh-CN" sz="2000" b="1">
                <a:solidFill>
                  <a:srgbClr val="FF0000"/>
                </a:solidFill>
                <a:effectLst/>
                <a:latin typeface="微软雅黑" panose="020B0503020204020204" pitchFamily="34" charset="-122"/>
                <a:ea typeface="微软雅黑" panose="020B0503020204020204" pitchFamily="34" charset="-122"/>
              </a:rPr>
              <a:t>用于Windows 和Linux系统之间或Linux系统之间共享文件、打印机</a:t>
            </a:r>
            <a:r>
              <a:rPr lang="en-US" altLang="zh-CN" sz="2000">
                <a:effectLst/>
                <a:latin typeface="微软雅黑" panose="020B0503020204020204" pitchFamily="34" charset="-122"/>
                <a:ea typeface="微软雅黑" panose="020B0503020204020204" pitchFamily="34" charset="-122"/>
              </a:rPr>
              <a:t>。</a:t>
            </a:r>
            <a:endParaRPr lang="en-US" altLang="zh-CN"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sz="2000" b="1">
                <a:effectLst/>
                <a:latin typeface="微软雅黑" panose="020B0503020204020204" pitchFamily="34" charset="-122"/>
                <a:ea typeface="微软雅黑" panose="020B0503020204020204" pitchFamily="34" charset="-122"/>
              </a:rPr>
              <a:t>6）ISO 9660文件系统</a:t>
            </a:r>
            <a:endParaRPr lang="en-US" altLang="zh-CN"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sz="2000">
                <a:effectLst/>
                <a:latin typeface="微软雅黑" panose="020B0503020204020204" pitchFamily="34" charset="-122"/>
                <a:ea typeface="微软雅黑" panose="020B0503020204020204" pitchFamily="34" charset="-122"/>
              </a:rPr>
              <a:t>  该文件系统不仅能读取光盘和光盘ISO映像文件，而且还支持在Linux环境中刻录光盘。</a:t>
            </a:r>
            <a:endParaRPr lang="zh-CN" sz="200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 calcmode="lin" valueType="num">
                                      <p:cBhvr additive="base">
                                        <p:cTn id="4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 calcmode="lin" valueType="num">
                                      <p:cBhvr additive="base">
                                        <p:cTn id="5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5">
                                            <p:txEl>
                                              <p:pRg st="5" end="5"/>
                                            </p:txEl>
                                          </p:spTgt>
                                        </p:tgtEl>
                                        <p:attrNameLst>
                                          <p:attrName>style.visibility</p:attrName>
                                        </p:attrNameLst>
                                      </p:cBhvr>
                                      <p:to>
                                        <p:strVal val="visible"/>
                                      </p:to>
                                    </p:set>
                                    <p:anim calcmode="lin" valueType="num">
                                      <p:cBhvr additive="base">
                                        <p:cTn id="5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磁盘管理</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314579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（4）分区格式化</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sym typeface="+mn-ea"/>
                  </a:rPr>
                  <a:t>文件系统</a:t>
                </a:r>
                <a:r>
                  <a:rPr lang="en-US" altLang="zh-CN" sz="2000" b="1" dirty="0">
                    <a:latin typeface="微软雅黑" panose="020B0503020204020204" pitchFamily="34" charset="-122"/>
                    <a:ea typeface="微软雅黑" panose="020B0503020204020204" pitchFamily="34" charset="-122"/>
                    <a:sym typeface="+mn-ea"/>
                  </a:rPr>
                  <a:t>——</a:t>
                </a:r>
                <a:r>
                  <a:rPr lang="zh-CN" sz="2000" b="1" dirty="0">
                    <a:solidFill>
                      <a:srgbClr val="FF0000"/>
                    </a:solidFill>
                    <a:latin typeface="微软雅黑" panose="020B0503020204020204" pitchFamily="34" charset="-122"/>
                    <a:ea typeface="微软雅黑" panose="020B0503020204020204" pitchFamily="34" charset="-122"/>
                    <a:sym typeface="+mn-ea"/>
                  </a:rPr>
                  <a:t>分类</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3</a:t>
              </a:r>
              <a:r>
                <a:rPr lang="zh-CN" altLang="en-US" sz="2400" b="1"/>
                <a:t>）</a:t>
              </a:r>
              <a:endParaRPr lang="zh-CN" altLang="en-US" sz="2400" b="1"/>
            </a:p>
          </p:txBody>
        </p:sp>
      </p:grpSp>
      <p:sp>
        <p:nvSpPr>
          <p:cNvPr id="5" name="淘宝网chenying0907出品 77"/>
          <p:cNvSpPr txBox="1"/>
          <p:nvPr/>
        </p:nvSpPr>
        <p:spPr>
          <a:xfrm>
            <a:off x="960755" y="1793875"/>
            <a:ext cx="9773285" cy="4246245"/>
          </a:xfrm>
          <a:prstGeom prst="rect">
            <a:avLst/>
          </a:prstGeom>
          <a:noFill/>
        </p:spPr>
        <p:txBody>
          <a:bodyPr wrap="square" rtlCol="0">
            <a:spAutoFit/>
          </a:bodyPr>
          <a:p>
            <a:pPr marL="342900" indent="-342900" algn="l" defTabSz="448945" eaLnBrk="0" fontAlgn="auto" hangingPunct="0">
              <a:lnSpc>
                <a:spcPct val="100000"/>
              </a:lnSpc>
              <a:spcBef>
                <a:spcPts val="1200"/>
              </a:spcBef>
              <a:spcAft>
                <a:spcPts val="1200"/>
              </a:spcAft>
              <a:buFont typeface="Wingdings" panose="05000000000000000000" charset="0"/>
              <a:buChar char=""/>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en-US" altLang="zh-CN" sz="2000">
                <a:effectLst/>
                <a:latin typeface="微软雅黑" panose="020B0503020204020204" pitchFamily="34" charset="-122"/>
                <a:ea typeface="微软雅黑" panose="020B0503020204020204" pitchFamily="34" charset="-122"/>
              </a:rPr>
              <a:t>vfs</a:t>
            </a:r>
            <a:r>
              <a:rPr lang="zh-CN" altLang="en-US" sz="2000">
                <a:effectLst/>
                <a:latin typeface="微软雅黑" panose="020B0503020204020204" pitchFamily="34" charset="-122"/>
                <a:ea typeface="微软雅黑" panose="020B0503020204020204" pitchFamily="34" charset="-122"/>
              </a:rPr>
              <a:t>虚拟</a:t>
            </a:r>
            <a:r>
              <a:rPr lang="en-US" altLang="zh-CN" sz="2000">
                <a:effectLst/>
                <a:latin typeface="微软雅黑" panose="020B0503020204020204" pitchFamily="34" charset="-122"/>
                <a:ea typeface="微软雅黑" panose="020B0503020204020204" pitchFamily="34" charset="-122"/>
              </a:rPr>
              <a:t>文件系统</a:t>
            </a:r>
            <a:endParaRPr lang="en-US" altLang="zh-CN"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altLang="zh-CN" sz="2000">
                <a:effectLst/>
                <a:latin typeface="微软雅黑" panose="020B0503020204020204" pitchFamily="34" charset="-122"/>
                <a:ea typeface="微软雅黑" panose="020B0503020204020204" pitchFamily="34" charset="-122"/>
              </a:rPr>
              <a:t>Linux通过VFS支持不同文件系统</a:t>
            </a:r>
            <a:r>
              <a:rPr lang="zh-CN" altLang="en-US" sz="2000">
                <a:effectLst/>
                <a:latin typeface="微软雅黑" panose="020B0503020204020204" pitchFamily="34" charset="-122"/>
                <a:ea typeface="微软雅黑" panose="020B0503020204020204" pitchFamily="34" charset="-122"/>
              </a:rPr>
              <a:t>。</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VFS为各类文件系统提供了一个统一的操作界面和应用编程接口。</a:t>
            </a:r>
            <a:endParaRPr lang="zh-CN" altLang="en-US" sz="2000">
              <a:effectLst/>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684316" y="2962900"/>
            <a:ext cx="7000924" cy="2000264"/>
            <a:chOff x="1285852" y="3214686"/>
            <a:chExt cx="7000924" cy="2000264"/>
          </a:xfrm>
        </p:grpSpPr>
        <p:sp>
          <p:nvSpPr>
            <p:cNvPr id="4" name="矩形 3"/>
            <p:cNvSpPr/>
            <p:nvPr/>
          </p:nvSpPr>
          <p:spPr>
            <a:xfrm>
              <a:off x="1285852" y="3214686"/>
              <a:ext cx="1428760" cy="4286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dirty="0" smtClean="0">
                  <a:solidFill>
                    <a:schemeClr val="tx2"/>
                  </a:solidFill>
                </a:rPr>
                <a:t>EXT4</a:t>
              </a:r>
              <a:endParaRPr lang="zh-CN" altLang="en-US" dirty="0">
                <a:solidFill>
                  <a:schemeClr val="tx2"/>
                </a:solidFill>
              </a:endParaRPr>
            </a:p>
          </p:txBody>
        </p:sp>
        <p:sp>
          <p:nvSpPr>
            <p:cNvPr id="6" name="矩形 5"/>
            <p:cNvSpPr/>
            <p:nvPr/>
          </p:nvSpPr>
          <p:spPr>
            <a:xfrm>
              <a:off x="3143240" y="3214686"/>
              <a:ext cx="1428760" cy="4286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dirty="0" err="1" smtClean="0">
                  <a:solidFill>
                    <a:schemeClr val="tx2"/>
                  </a:solidFill>
                </a:rPr>
                <a:t>vFAT</a:t>
              </a:r>
              <a:endParaRPr lang="zh-CN" altLang="en-US" dirty="0">
                <a:solidFill>
                  <a:schemeClr val="tx2"/>
                </a:solidFill>
              </a:endParaRPr>
            </a:p>
          </p:txBody>
        </p:sp>
        <p:sp>
          <p:nvSpPr>
            <p:cNvPr id="11" name="矩形 10"/>
            <p:cNvSpPr/>
            <p:nvPr/>
          </p:nvSpPr>
          <p:spPr>
            <a:xfrm>
              <a:off x="5000628" y="3214686"/>
              <a:ext cx="1428760" cy="4286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dirty="0" smtClean="0">
                  <a:solidFill>
                    <a:schemeClr val="tx2"/>
                  </a:solidFill>
                </a:rPr>
                <a:t>ISO 9660</a:t>
              </a:r>
              <a:endParaRPr lang="zh-CN" altLang="en-US" dirty="0">
                <a:solidFill>
                  <a:schemeClr val="tx2"/>
                </a:solidFill>
              </a:endParaRPr>
            </a:p>
          </p:txBody>
        </p:sp>
        <p:sp>
          <p:nvSpPr>
            <p:cNvPr id="12" name="矩形 11"/>
            <p:cNvSpPr/>
            <p:nvPr/>
          </p:nvSpPr>
          <p:spPr>
            <a:xfrm>
              <a:off x="6858016" y="3214686"/>
              <a:ext cx="1428760" cy="4286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dirty="0" smtClean="0">
                  <a:solidFill>
                    <a:schemeClr val="tx2"/>
                  </a:solidFill>
                </a:rPr>
                <a:t>NFS</a:t>
              </a:r>
              <a:endParaRPr lang="zh-CN" altLang="en-US" dirty="0">
                <a:solidFill>
                  <a:schemeClr val="tx2"/>
                </a:solidFill>
              </a:endParaRPr>
            </a:p>
          </p:txBody>
        </p:sp>
        <p:sp>
          <p:nvSpPr>
            <p:cNvPr id="13" name="矩形 12"/>
            <p:cNvSpPr/>
            <p:nvPr/>
          </p:nvSpPr>
          <p:spPr>
            <a:xfrm>
              <a:off x="2285984" y="4071942"/>
              <a:ext cx="5143536" cy="571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dirty="0" smtClean="0">
                  <a:solidFill>
                    <a:schemeClr val="tx2"/>
                  </a:solidFill>
                </a:rPr>
                <a:t>虚拟文件系统（</a:t>
              </a:r>
              <a:r>
                <a:rPr lang="en-US" altLang="zh-CN" dirty="0" smtClean="0">
                  <a:solidFill>
                    <a:schemeClr val="tx2"/>
                  </a:solidFill>
                </a:rPr>
                <a:t>VFS</a:t>
              </a:r>
              <a:r>
                <a:rPr lang="zh-CN" altLang="en-US" dirty="0" smtClean="0">
                  <a:solidFill>
                    <a:schemeClr val="tx2"/>
                  </a:solidFill>
                </a:rPr>
                <a:t>）</a:t>
              </a:r>
              <a:endParaRPr lang="zh-CN" altLang="en-US" dirty="0">
                <a:solidFill>
                  <a:schemeClr val="tx2"/>
                </a:solidFill>
              </a:endParaRPr>
            </a:p>
          </p:txBody>
        </p:sp>
        <p:sp>
          <p:nvSpPr>
            <p:cNvPr id="14" name="矩形 13"/>
            <p:cNvSpPr/>
            <p:nvPr/>
          </p:nvSpPr>
          <p:spPr>
            <a:xfrm>
              <a:off x="3495668" y="4643446"/>
              <a:ext cx="2857520" cy="571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dirty="0" smtClean="0">
                  <a:solidFill>
                    <a:schemeClr val="tx2"/>
                  </a:solidFill>
                </a:rPr>
                <a:t>Linux</a:t>
              </a:r>
              <a:r>
                <a:rPr lang="zh-CN" altLang="en-US" dirty="0" smtClean="0">
                  <a:solidFill>
                    <a:schemeClr val="tx2"/>
                  </a:solidFill>
                </a:rPr>
                <a:t>操作系统</a:t>
              </a:r>
              <a:endParaRPr lang="zh-CN" altLang="en-US" dirty="0">
                <a:solidFill>
                  <a:schemeClr val="tx2"/>
                </a:solidFill>
              </a:endParaRPr>
            </a:p>
          </p:txBody>
        </p:sp>
        <p:cxnSp>
          <p:nvCxnSpPr>
            <p:cNvPr id="15" name="直接连接符 14"/>
            <p:cNvCxnSpPr/>
            <p:nvPr/>
          </p:nvCxnSpPr>
          <p:spPr>
            <a:xfrm rot="5400000">
              <a:off x="2213752" y="3857628"/>
              <a:ext cx="428628"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a:off x="3642511" y="3856834"/>
              <a:ext cx="428628"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5499900" y="3856834"/>
              <a:ext cx="428628"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a:off x="7001686" y="3856834"/>
              <a:ext cx="428628"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ppt_x"/>
                                          </p:val>
                                        </p:tav>
                                        <p:tav tm="100000">
                                          <p:val>
                                            <p:strVal val="#ppt_x"/>
                                          </p:val>
                                        </p:tav>
                                      </p:tavLst>
                                    </p:anim>
                                    <p:anim calcmode="lin" valueType="num">
                                      <p:cBhvr additive="base">
                                        <p:cTn id="4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Par">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 calcmode="lin" valueType="num">
                                      <p:cBhvr additive="base">
                                        <p:cTn id="46"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PA_直接连接符 5"/>
          <p:cNvCxnSpPr/>
          <p:nvPr>
            <p:custDataLst>
              <p:tags r:id="rId1"/>
            </p:custDataLst>
          </p:nvPr>
        </p:nvCxnSpPr>
        <p:spPr>
          <a:xfrm>
            <a:off x="1932495" y="806587"/>
            <a:ext cx="1025950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PA_淘宝网chenying0907出品 6"/>
          <p:cNvSpPr txBox="1"/>
          <p:nvPr>
            <p:custDataLst>
              <p:tags r:id="rId2"/>
            </p:custDataLst>
          </p:nvPr>
        </p:nvSpPr>
        <p:spPr>
          <a:xfrm>
            <a:off x="2167890" y="264160"/>
            <a:ext cx="3389630" cy="52197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磁盘管理与文件系统</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pic>
        <p:nvPicPr>
          <p:cNvPr id="8" name="PA_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grpSp>
        <p:nvGrpSpPr>
          <p:cNvPr id="2" name="PA_淘宝网chenying0907出品 1"/>
          <p:cNvGrpSpPr/>
          <p:nvPr>
            <p:custDataLst>
              <p:tags r:id="rId5"/>
            </p:custDataLst>
          </p:nvPr>
        </p:nvGrpSpPr>
        <p:grpSpPr>
          <a:xfrm>
            <a:off x="2915285" y="2310765"/>
            <a:ext cx="6813292" cy="688340"/>
            <a:chOff x="5463" y="3075"/>
            <a:chExt cx="11485" cy="1084"/>
          </a:xfrm>
        </p:grpSpPr>
        <p:sp>
          <p:nvSpPr>
            <p:cNvPr id="9" name="PA_圆角淘宝网chenying0907出品 8"/>
            <p:cNvSpPr/>
            <p:nvPr>
              <p:custDataLst>
                <p:tags r:id="rId6"/>
              </p:custDataLst>
            </p:nvPr>
          </p:nvSpPr>
          <p:spPr>
            <a:xfrm>
              <a:off x="5463" y="3075"/>
              <a:ext cx="11485" cy="1084"/>
            </a:xfrm>
            <a:prstGeom prst="roundRect">
              <a:avLst/>
            </a:prstGeom>
            <a:gradFill flip="none" rotWithShape="1">
              <a:gsLst>
                <a:gs pos="0">
                  <a:schemeClr val="bg1">
                    <a:lumMod val="95000"/>
                  </a:schemeClr>
                </a:gs>
                <a:gs pos="100000">
                  <a:schemeClr val="bg1"/>
                </a:gs>
              </a:gsLst>
              <a:lin ang="2700000" scaled="1"/>
              <a:tileRect/>
            </a:gradFill>
            <a:ln w="44450">
              <a:solidFill>
                <a:srgbClr val="F642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rgbClr val="FF0000"/>
                  </a:solidFill>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rPr>
                <a:t>磁盘管理和文件系统的概念</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
          <p:nvSpPr>
            <p:cNvPr id="10" name="PA_淘宝网chenying0907出品 9"/>
            <p:cNvSpPr/>
            <p:nvPr>
              <p:custDataLst>
                <p:tags r:id="rId7"/>
              </p:custDataLst>
            </p:nvPr>
          </p:nvSpPr>
          <p:spPr>
            <a:xfrm>
              <a:off x="5775" y="3223"/>
              <a:ext cx="787" cy="787"/>
            </a:xfrm>
            <a:prstGeom prst="ellipse">
              <a:avLst/>
            </a:prstGeom>
            <a:solidFill>
              <a:schemeClr val="bg1"/>
            </a:solidFill>
            <a:ln w="15875" cmpd="dbl">
              <a:solidFill>
                <a:srgbClr val="F6424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en-US" altLang="zh-CN" sz="2800" b="1" dirty="0">
                <a:solidFill>
                  <a:srgbClr val="FF0000"/>
                </a:solidFill>
              </a:endParaRPr>
            </a:p>
          </p:txBody>
        </p:sp>
      </p:grpSp>
      <p:grpSp>
        <p:nvGrpSpPr>
          <p:cNvPr id="3" name="PA_淘宝网chenying0907出品 2"/>
          <p:cNvGrpSpPr/>
          <p:nvPr>
            <p:custDataLst>
              <p:tags r:id="rId8"/>
            </p:custDataLst>
          </p:nvPr>
        </p:nvGrpSpPr>
        <p:grpSpPr>
          <a:xfrm>
            <a:off x="2915285" y="3138170"/>
            <a:ext cx="6813582" cy="688340"/>
            <a:chOff x="5463" y="4740"/>
            <a:chExt cx="11487" cy="1084"/>
          </a:xfrm>
        </p:grpSpPr>
        <p:sp>
          <p:nvSpPr>
            <p:cNvPr id="17" name="PA_圆角淘宝网chenying0907出品 16"/>
            <p:cNvSpPr/>
            <p:nvPr>
              <p:custDataLst>
                <p:tags r:id="rId9"/>
              </p:custDataLst>
            </p:nvPr>
          </p:nvSpPr>
          <p:spPr>
            <a:xfrm>
              <a:off x="5463" y="4740"/>
              <a:ext cx="11487" cy="1084"/>
            </a:xfrm>
            <a:prstGeom prst="roundRect">
              <a:avLst/>
            </a:prstGeom>
            <a:gradFill flip="none" rotWithShape="1">
              <a:gsLst>
                <a:gs pos="0">
                  <a:schemeClr val="bg1">
                    <a:lumMod val="95000"/>
                  </a:schemeClr>
                </a:gs>
                <a:gs pos="100000">
                  <a:schemeClr val="bg1"/>
                </a:gs>
              </a:gsLst>
              <a:lin ang="2700000" scaled="1"/>
              <a:tileRect/>
            </a:gradFill>
            <a:ln w="44450">
              <a:solidFill>
                <a:srgbClr val="F642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rgbClr val="FF0000"/>
                  </a:solidFill>
                  <a:latin typeface="微软雅黑" panose="020B0503020204020204" pitchFamily="34" charset="-122"/>
                  <a:ea typeface="微软雅黑" panose="020B0503020204020204" pitchFamily="34" charset="-122"/>
                </a:rPr>
                <a:t>     </a:t>
              </a:r>
              <a:endParaRPr lang="en-US" altLang="zh-CN" sz="2800" b="1" dirty="0">
                <a:solidFill>
                  <a:srgbClr val="FF0000"/>
                </a:solidFill>
                <a:latin typeface="微软雅黑" panose="020B0503020204020204" pitchFamily="34" charset="-122"/>
                <a:ea typeface="微软雅黑" panose="020B0503020204020204" pitchFamily="34" charset="-122"/>
              </a:endParaRPr>
            </a:p>
            <a:p>
              <a:pPr algn="l"/>
              <a:r>
                <a:rPr lang="en-US" altLang="zh-CN" sz="2800" b="1" dirty="0">
                  <a:solidFill>
                    <a:srgbClr val="FF0000"/>
                  </a:solidFill>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sym typeface="+mn-ea"/>
                </a:rPr>
                <a:t>Linux文件相关概念及操作</a:t>
              </a:r>
              <a:endParaRPr lang="en-US" altLang="zh-CN" sz="2800" b="1" dirty="0">
                <a:solidFill>
                  <a:srgbClr val="FF0000"/>
                </a:solidFill>
                <a:latin typeface="微软雅黑" panose="020B0503020204020204" pitchFamily="34" charset="-122"/>
                <a:ea typeface="微软雅黑" panose="020B0503020204020204" pitchFamily="34" charset="-122"/>
                <a:sym typeface="+mn-ea"/>
              </a:endParaRPr>
            </a:p>
            <a:p>
              <a:pPr algn="l"/>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18" name="PA_淘宝网chenying0907出品 17"/>
            <p:cNvSpPr/>
            <p:nvPr>
              <p:custDataLst>
                <p:tags r:id="rId10"/>
              </p:custDataLst>
            </p:nvPr>
          </p:nvSpPr>
          <p:spPr>
            <a:xfrm>
              <a:off x="5775" y="4888"/>
              <a:ext cx="787" cy="787"/>
            </a:xfrm>
            <a:prstGeom prst="ellipse">
              <a:avLst/>
            </a:prstGeom>
            <a:solidFill>
              <a:schemeClr val="bg1"/>
            </a:solidFill>
            <a:ln w="15875" cmpd="dbl">
              <a:solidFill>
                <a:srgbClr val="F6424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2</a:t>
              </a:r>
              <a:endParaRPr lang="zh-CN" altLang="en-US" sz="2800" b="1" dirty="0">
                <a:solidFill>
                  <a:srgbClr val="006EC0"/>
                </a:solidFill>
              </a:endParaRPr>
            </a:p>
          </p:txBody>
        </p:sp>
      </p:grpSp>
    </p:spTree>
  </p:cSld>
  <p:clrMapOvr>
    <a:masterClrMapping/>
  </p:clrMapOvr>
  <mc:AlternateContent xmlns:mc="http://schemas.openxmlformats.org/markup-compatibility/2006">
    <mc:Choice xmlns:p14="http://schemas.microsoft.com/office/powerpoint/2010/main" Requires="p14">
      <p:transition p14:dur="250">
        <p:blinds dir="vert"/>
      </p:transition>
    </mc:Choice>
    <mc:Fallback>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899"/>
                            </p:stCondLst>
                            <p:childTnLst>
                              <p:par>
                                <p:cTn id="13" presetID="42"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anim calcmode="lin" valueType="num">
                                      <p:cBhvr>
                                        <p:cTn id="16" dur="500" fill="hold"/>
                                        <p:tgtEl>
                                          <p:spTgt spid="2"/>
                                        </p:tgtEl>
                                        <p:attrNameLst>
                                          <p:attrName>ppt_x</p:attrName>
                                        </p:attrNameLst>
                                      </p:cBhvr>
                                      <p:tavLst>
                                        <p:tav tm="0">
                                          <p:val>
                                            <p:strVal val="#ppt_x"/>
                                          </p:val>
                                        </p:tav>
                                        <p:tav tm="100000">
                                          <p:val>
                                            <p:strVal val="#ppt_x"/>
                                          </p:val>
                                        </p:tav>
                                      </p:tavLst>
                                    </p:anim>
                                    <p:anim calcmode="lin" valueType="num">
                                      <p:cBhvr>
                                        <p:cTn id="17" dur="5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1399"/>
                            </p:stCondLst>
                            <p:childTnLst>
                              <p:par>
                                <p:cTn id="19" presetID="42"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磁盘管理</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321310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（4）分区格式化</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创建Linux文件系统</a:t>
                </a:r>
                <a:r>
                  <a:rPr lang="zh-CN" sz="2000" b="1" dirty="0">
                    <a:latin typeface="微软雅黑" panose="020B0503020204020204" pitchFamily="34" charset="-122"/>
                    <a:ea typeface="微软雅黑" panose="020B0503020204020204" pitchFamily="34" charset="-122"/>
                  </a:rPr>
                  <a:t>（格式化）</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4</a:t>
              </a:r>
              <a:r>
                <a:rPr lang="zh-CN" altLang="en-US" sz="2400" b="1"/>
                <a:t>）</a:t>
              </a:r>
              <a:endParaRPr lang="zh-CN" altLang="en-US" sz="2400" b="1"/>
            </a:p>
          </p:txBody>
        </p:sp>
      </p:grpSp>
      <p:sp>
        <p:nvSpPr>
          <p:cNvPr id="5" name="淘宝网chenying0907出品 77"/>
          <p:cNvSpPr txBox="1"/>
          <p:nvPr/>
        </p:nvSpPr>
        <p:spPr>
          <a:xfrm>
            <a:off x="960755" y="1793875"/>
            <a:ext cx="9773285" cy="3707765"/>
          </a:xfrm>
          <a:prstGeom prst="rect">
            <a:avLst/>
          </a:prstGeom>
          <a:noFill/>
        </p:spPr>
        <p:txBody>
          <a:bodyPr wrap="square" rtlCol="0">
            <a:spAutoFit/>
          </a:bodyPr>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在Linux系统中，分区必须格式化后才能使用。格式化就是在指定的磁盘或分区上创建文件系统，命令：</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  mkfs -t 文件系统类型  被格式化分区或磁盘</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 例如：</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   mkfs -t ext4 /dev/sdb</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   mkfs -t </a:t>
            </a:r>
            <a:r>
              <a:rPr lang="en-US" altLang="zh-CN" sz="2000">
                <a:effectLst/>
                <a:latin typeface="微软雅黑" panose="020B0503020204020204" pitchFamily="34" charset="-122"/>
                <a:ea typeface="微软雅黑" panose="020B0503020204020204" pitchFamily="34" charset="-122"/>
              </a:rPr>
              <a:t>ext4</a:t>
            </a:r>
            <a:r>
              <a:rPr lang="zh-CN" altLang="en-US" sz="2000">
                <a:effectLst/>
                <a:latin typeface="微软雅黑" panose="020B0503020204020204" pitchFamily="34" charset="-122"/>
                <a:ea typeface="微软雅黑" panose="020B0503020204020204" pitchFamily="34" charset="-122"/>
              </a:rPr>
              <a:t> /dev/sdb</a:t>
            </a:r>
            <a:r>
              <a:rPr lang="en-US" altLang="zh-CN" sz="2000">
                <a:effectLst/>
                <a:latin typeface="微软雅黑" panose="020B0503020204020204" pitchFamily="34" charset="-122"/>
                <a:ea typeface="微软雅黑" panose="020B0503020204020204" pitchFamily="34" charset="-122"/>
              </a:rPr>
              <a:t>1</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endParaRPr lang="zh-CN" altLang="en-US" sz="2000">
              <a:effectLst/>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stretch>
            <a:fillRect/>
          </a:stretch>
        </p:blipFill>
        <p:spPr>
          <a:xfrm>
            <a:off x="5469890" y="2136140"/>
            <a:ext cx="5832475" cy="3688080"/>
          </a:xfrm>
          <a:prstGeom prst="rect">
            <a:avLst/>
          </a:prstGeom>
          <a:ln>
            <a:solidFill>
              <a:schemeClr val="accent1"/>
            </a:solid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 calcmode="lin" valueType="num">
                                      <p:cBhvr additive="base">
                                        <p:cTn id="4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 calcmode="lin" valueType="num">
                                      <p:cBhvr additive="base">
                                        <p:cTn id="5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1"/>
                                        </p:tgtEl>
                                        <p:attrNameLst>
                                          <p:attrName>style.visibility</p:attrName>
                                        </p:attrNameLst>
                                      </p:cBhvr>
                                      <p:to>
                                        <p:strVal val="visible"/>
                                      </p:to>
                                    </p:set>
                                    <p:anim calcmode="lin" valueType="num">
                                      <p:cBhvr additive="base">
                                        <p:cTn id="58" dur="500" fill="hold"/>
                                        <p:tgtEl>
                                          <p:spTgt spid="11"/>
                                        </p:tgtEl>
                                        <p:attrNameLst>
                                          <p:attrName>ppt_x</p:attrName>
                                        </p:attrNameLst>
                                      </p:cBhvr>
                                      <p:tavLst>
                                        <p:tav tm="0">
                                          <p:val>
                                            <p:strVal val="#ppt_x"/>
                                          </p:val>
                                        </p:tav>
                                        <p:tav tm="100000">
                                          <p:val>
                                            <p:strVal val="#ppt_x"/>
                                          </p:val>
                                        </p:tav>
                                      </p:tavLst>
                                    </p:anim>
                                    <p:anim calcmode="lin" valueType="num">
                                      <p:cBhvr additive="base">
                                        <p:cTn id="5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59635" y="56388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sym typeface="+mn-ea"/>
              </a:rPr>
              <a:t>挂载</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挂载磁盘</a:t>
                </a:r>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919480" y="1724660"/>
            <a:ext cx="10413365" cy="5169535"/>
          </a:xfrm>
          <a:prstGeom prst="rect">
            <a:avLst/>
          </a:prstGeom>
          <a:noFill/>
        </p:spPr>
        <p:txBody>
          <a:bodyPr wrap="square" rtlCol="0">
            <a:spAutoFit/>
          </a:bodyPr>
          <a:p>
            <a:pPr marL="342900" indent="-342900" algn="just" defTabSz="914400" eaLnBrk="0" fontAlgn="auto" hangingPunct="0">
              <a:lnSpc>
                <a:spcPts val="4400"/>
              </a:lnSpc>
              <a:spcBef>
                <a:spcPts val="0"/>
              </a:spcBef>
              <a:spcAft>
                <a:spcPts val="0"/>
              </a:spcAft>
              <a:buFont typeface="Wingdings" panose="05000000000000000000" charset="0"/>
              <a:buChar char="Ø"/>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en-US" sz="2000" b="1">
                <a:solidFill>
                  <a:srgbClr val="FF0000"/>
                </a:solidFill>
                <a:effectLst/>
                <a:latin typeface="微软雅黑" panose="020B0503020204020204" pitchFamily="34" charset="-122"/>
                <a:ea typeface="微软雅黑" panose="020B0503020204020204" pitchFamily="34" charset="-122"/>
                <a:sym typeface="+mn-ea"/>
              </a:rPr>
              <a:t>Linux</a:t>
            </a:r>
            <a:r>
              <a:rPr lang="zh-CN" altLang="en-US" sz="2000" b="1">
                <a:solidFill>
                  <a:srgbClr val="FF0000"/>
                </a:solidFill>
                <a:effectLst/>
                <a:latin typeface="微软雅黑" panose="020B0503020204020204" pitchFamily="34" charset="-122"/>
                <a:ea typeface="微软雅黑" panose="020B0503020204020204" pitchFamily="34" charset="-122"/>
                <a:sym typeface="+mn-ea"/>
              </a:rPr>
              <a:t>系统中，没有盘符的概念</a:t>
            </a:r>
            <a:r>
              <a:rPr lang="zh-CN" altLang="en-US" sz="2000">
                <a:effectLst/>
                <a:latin typeface="微软雅黑" panose="020B0503020204020204" pitchFamily="34" charset="-122"/>
                <a:ea typeface="微软雅黑" panose="020B0503020204020204" pitchFamily="34" charset="-122"/>
                <a:sym typeface="+mn-ea"/>
              </a:rPr>
              <a:t>，对任何磁盘设备的使用都需要挂载。</a:t>
            </a:r>
            <a:endParaRPr lang="zh-CN" altLang="en-US" sz="2000">
              <a:effectLst/>
              <a:latin typeface="微软雅黑" panose="020B0503020204020204" pitchFamily="34" charset="-122"/>
              <a:ea typeface="微软雅黑" panose="020B0503020204020204" pitchFamily="34" charset="-122"/>
              <a:sym typeface="+mn-ea"/>
            </a:endParaRPr>
          </a:p>
          <a:p>
            <a:pPr marL="342900" indent="-342900" algn="just" defTabSz="914400" eaLnBrk="0" fontAlgn="auto" hangingPunct="0">
              <a:lnSpc>
                <a:spcPts val="4400"/>
              </a:lnSpc>
              <a:spcBef>
                <a:spcPts val="0"/>
              </a:spcBef>
              <a:spcAft>
                <a:spcPts val="0"/>
              </a:spcAft>
              <a:buFont typeface="Wingdings" panose="05000000000000000000" charset="0"/>
              <a:buChar char="Ø"/>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altLang="en-US" sz="2000" b="1">
                <a:solidFill>
                  <a:srgbClr val="FF0000"/>
                </a:solidFill>
                <a:effectLst/>
                <a:latin typeface="微软雅黑" panose="020B0503020204020204" pitchFamily="34" charset="-122"/>
                <a:ea typeface="微软雅黑" panose="020B0503020204020204" pitchFamily="34" charset="-122"/>
              </a:rPr>
              <a:t>挂载的方式：手动挂载、自动挂载</a:t>
            </a:r>
            <a:r>
              <a:rPr lang="zh-CN" altLang="en-US" sz="2000">
                <a:effectLst/>
                <a:latin typeface="微软雅黑" panose="020B0503020204020204" pitchFamily="34" charset="-122"/>
                <a:ea typeface="微软雅黑" panose="020B0503020204020204" pitchFamily="34" charset="-122"/>
              </a:rPr>
              <a:t>。</a:t>
            </a:r>
            <a:endParaRPr lang="en-US" altLang="zh-CN" sz="2000">
              <a:effectLst/>
              <a:latin typeface="微软雅黑" panose="020B0503020204020204" pitchFamily="34" charset="-122"/>
              <a:ea typeface="微软雅黑" panose="020B0503020204020204" pitchFamily="34" charset="-122"/>
            </a:endParaRPr>
          </a:p>
          <a:p>
            <a:pPr marL="342900" indent="-342900" algn="just" defTabSz="914400" eaLnBrk="0" fontAlgn="auto" hangingPunct="0">
              <a:lnSpc>
                <a:spcPts val="4400"/>
              </a:lnSpc>
              <a:spcBef>
                <a:spcPts val="0"/>
              </a:spcBef>
              <a:spcAft>
                <a:spcPts val="0"/>
              </a:spcAft>
              <a:buFont typeface="Wingdings" panose="05000000000000000000" charset="0"/>
              <a:buChar char="Ø"/>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altLang="en-US" sz="2000" b="1">
                <a:solidFill>
                  <a:srgbClr val="FF0000"/>
                </a:solidFill>
                <a:effectLst/>
                <a:latin typeface="微软雅黑" panose="020B0503020204020204" pitchFamily="34" charset="-122"/>
                <a:ea typeface="微软雅黑" panose="020B0503020204020204" pitchFamily="34" charset="-122"/>
                <a:sym typeface="+mn-ea"/>
              </a:rPr>
              <a:t>挂载的条件</a:t>
            </a:r>
            <a:r>
              <a:rPr lang="zh-CN" altLang="en-US" sz="2000">
                <a:effectLst/>
                <a:latin typeface="微软雅黑" panose="020B0503020204020204" pitchFamily="34" charset="-122"/>
                <a:ea typeface="微软雅黑" panose="020B0503020204020204" pitchFamily="34" charset="-122"/>
                <a:sym typeface="+mn-ea"/>
              </a:rPr>
              <a:t>：</a:t>
            </a:r>
            <a:endParaRPr lang="zh-CN" altLang="en-US" sz="2000">
              <a:effectLst/>
              <a:latin typeface="微软雅黑" panose="020B0503020204020204" pitchFamily="34" charset="-122"/>
              <a:ea typeface="微软雅黑" panose="020B0503020204020204" pitchFamily="34" charset="-122"/>
            </a:endParaRPr>
          </a:p>
          <a:p>
            <a:pPr marL="800100" indent="-342900" algn="just" defTabSz="914400" eaLnBrk="0" fontAlgn="auto" hangingPunct="0">
              <a:lnSpc>
                <a:spcPts val="4400"/>
              </a:lnSpc>
              <a:spcBef>
                <a:spcPts val="0"/>
              </a:spcBef>
              <a:spcAft>
                <a:spcPts val="0"/>
              </a:spcAft>
              <a:buFont typeface="+mj-ea"/>
              <a:buAutoNum type="circleNumDbPlain"/>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altLang="en-US" sz="2000">
                <a:effectLst/>
                <a:latin typeface="微软雅黑" panose="020B0503020204020204" pitchFamily="34" charset="-122"/>
                <a:ea typeface="微软雅黑" panose="020B0503020204020204" pitchFamily="34" charset="-122"/>
                <a:sym typeface="+mn-ea"/>
              </a:rPr>
              <a:t>分区已经格式化</a:t>
            </a:r>
            <a:endParaRPr lang="zh-CN" altLang="en-US" sz="2000">
              <a:effectLst/>
              <a:latin typeface="微软雅黑" panose="020B0503020204020204" pitchFamily="34" charset="-122"/>
              <a:ea typeface="微软雅黑" panose="020B0503020204020204" pitchFamily="34" charset="-122"/>
              <a:sym typeface="+mn-ea"/>
            </a:endParaRPr>
          </a:p>
          <a:p>
            <a:pPr marL="457200" indent="0" algn="just" defTabSz="914400" eaLnBrk="0" fontAlgn="auto" hangingPunct="0">
              <a:lnSpc>
                <a:spcPts val="4400"/>
              </a:lnSpc>
              <a:spcBef>
                <a:spcPts val="0"/>
              </a:spcBef>
              <a:spcAft>
                <a:spcPts val="0"/>
              </a:spcAft>
              <a:buFont typeface="+mj-ea"/>
              <a:buAutoNum type="circleNumDbPlain"/>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altLang="en-US" sz="2000">
                <a:effectLst/>
                <a:latin typeface="微软雅黑" panose="020B0503020204020204" pitchFamily="34" charset="-122"/>
                <a:ea typeface="微软雅黑" panose="020B0503020204020204" pitchFamily="34" charset="-122"/>
                <a:sym typeface="+mn-ea"/>
              </a:rPr>
              <a:t>建立一个目录作为挂载点</a:t>
            </a:r>
            <a:endParaRPr lang="zh-CN" altLang="en-US" sz="2000">
              <a:effectLst/>
              <a:latin typeface="微软雅黑" panose="020B0503020204020204" pitchFamily="34" charset="-122"/>
              <a:ea typeface="微软雅黑" panose="020B0503020204020204" pitchFamily="34" charset="-122"/>
            </a:endParaRPr>
          </a:p>
          <a:p>
            <a:pPr indent="508000" algn="just" defTabSz="914400" eaLnBrk="0" fontAlgn="auto" hangingPunct="0">
              <a:lnSpc>
                <a:spcPts val="4400"/>
              </a:lnSpc>
              <a:spcBef>
                <a:spcPts val="0"/>
              </a:spcBef>
              <a:spcAft>
                <a:spcPts val="0"/>
              </a:spcAft>
              <a:buFont typeface="+mj-ea"/>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sz="2000">
                <a:effectLst/>
                <a:latin typeface="微软雅黑" panose="020B0503020204020204" pitchFamily="34" charset="-122"/>
                <a:ea typeface="微软雅黑" panose="020B0503020204020204" pitchFamily="34" charset="-122"/>
                <a:sym typeface="+mn-ea"/>
              </a:rPr>
              <a:t>通过此点</a:t>
            </a:r>
            <a:r>
              <a:rPr lang="zh-CN" sz="2000" b="1">
                <a:solidFill>
                  <a:srgbClr val="FF0000"/>
                </a:solidFill>
                <a:effectLst/>
                <a:latin typeface="微软雅黑" panose="020B0503020204020204" pitchFamily="34" charset="-122"/>
                <a:ea typeface="微软雅黑" panose="020B0503020204020204" pitchFamily="34" charset="-122"/>
                <a:sym typeface="+mn-ea"/>
              </a:rPr>
              <a:t>建立操作系统和磁盘存取的接口</a:t>
            </a:r>
            <a:r>
              <a:rPr lang="zh-CN" sz="2000">
                <a:effectLst/>
                <a:latin typeface="微软雅黑" panose="020B0503020204020204" pitchFamily="34" charset="-122"/>
                <a:ea typeface="微软雅黑" panose="020B0503020204020204" pitchFamily="34" charset="-122"/>
                <a:sym typeface="+mn-ea"/>
              </a:rPr>
              <a:t>。当磁盘挂载到目录时，对目录的操作即是对磁盘的操作。</a:t>
            </a:r>
            <a:endParaRPr lang="zh-CN" sz="2000">
              <a:effectLst/>
              <a:latin typeface="微软雅黑" panose="020B0503020204020204" pitchFamily="34" charset="-122"/>
              <a:ea typeface="微软雅黑" panose="020B0503020204020204" pitchFamily="34" charset="-122"/>
            </a:endParaRPr>
          </a:p>
          <a:p>
            <a:pPr marL="342900" indent="-342900" algn="just" defTabSz="914400" eaLnBrk="0" fontAlgn="auto" hangingPunct="0">
              <a:lnSpc>
                <a:spcPts val="4400"/>
              </a:lnSpc>
              <a:spcBef>
                <a:spcPts val="0"/>
              </a:spcBef>
              <a:spcAft>
                <a:spcPts val="0"/>
              </a:spcAft>
              <a:buFont typeface="Wingdings" panose="05000000000000000000" charset="0"/>
              <a:buChar char="Ø"/>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sz="2000" b="1">
                <a:effectLst/>
                <a:latin typeface="微软雅黑" panose="020B0503020204020204" pitchFamily="34" charset="-122"/>
                <a:ea typeface="微软雅黑" panose="020B0503020204020204" pitchFamily="34" charset="-122"/>
                <a:sym typeface="+mn-ea"/>
              </a:rPr>
              <a:t>系统默认的挂载点目录</a:t>
            </a:r>
            <a:r>
              <a:rPr lang="zh-CN" sz="2000">
                <a:effectLst/>
                <a:latin typeface="微软雅黑" panose="020B0503020204020204" pitchFamily="34" charset="-122"/>
                <a:ea typeface="微软雅黑" panose="020B0503020204020204" pitchFamily="34" charset="-122"/>
                <a:sym typeface="+mn-ea"/>
              </a:rPr>
              <a:t>：</a:t>
            </a:r>
            <a:r>
              <a:rPr lang="en-US" altLang="zh-CN" sz="2000">
                <a:effectLst/>
                <a:latin typeface="微软雅黑" panose="020B0503020204020204" pitchFamily="34" charset="-122"/>
                <a:ea typeface="微软雅黑" panose="020B0503020204020204" pitchFamily="34" charset="-122"/>
                <a:sym typeface="+mn-ea"/>
              </a:rPr>
              <a:t>/mnt</a:t>
            </a:r>
            <a:r>
              <a:rPr lang="zh-CN" altLang="en-US" sz="2000">
                <a:effectLst/>
                <a:latin typeface="微软雅黑" panose="020B0503020204020204" pitchFamily="34" charset="-122"/>
                <a:ea typeface="微软雅黑" panose="020B0503020204020204" pitchFamily="34" charset="-122"/>
                <a:sym typeface="+mn-ea"/>
              </a:rPr>
              <a:t>或</a:t>
            </a:r>
            <a:r>
              <a:rPr lang="en-US" altLang="zh-CN" sz="2000">
                <a:effectLst/>
                <a:latin typeface="微软雅黑" panose="020B0503020204020204" pitchFamily="34" charset="-122"/>
                <a:ea typeface="微软雅黑" panose="020B0503020204020204" pitchFamily="34" charset="-122"/>
                <a:sym typeface="+mn-ea"/>
              </a:rPr>
              <a:t>/media</a:t>
            </a:r>
            <a:r>
              <a:rPr lang="zh-CN" altLang="en-US" sz="2000">
                <a:effectLst/>
                <a:latin typeface="微软雅黑" panose="020B0503020204020204" pitchFamily="34" charset="-122"/>
                <a:ea typeface="微软雅黑" panose="020B0503020204020204" pitchFamily="34" charset="-122"/>
                <a:sym typeface="+mn-ea"/>
              </a:rPr>
              <a:t>，也可以自己创建挂载点。</a:t>
            </a:r>
            <a:endParaRPr lang="zh-CN" altLang="en-US" sz="2000">
              <a:effectLst/>
              <a:latin typeface="微软雅黑" panose="020B0503020204020204" pitchFamily="34" charset="-122"/>
              <a:ea typeface="微软雅黑" panose="020B0503020204020204" pitchFamily="34" charset="-122"/>
            </a:endParaRPr>
          </a:p>
          <a:p>
            <a:pPr marL="457200" indent="0" algn="just" defTabSz="914400" eaLnBrk="0" fontAlgn="auto" hangingPunct="0">
              <a:lnSpc>
                <a:spcPts val="4400"/>
              </a:lnSpc>
              <a:spcBef>
                <a:spcPts val="0"/>
              </a:spcBef>
              <a:spcAft>
                <a:spcPts val="0"/>
              </a:spcAft>
              <a:buFont typeface="+mj-ea"/>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endParaRPr lang="zh-CN" altLang="en-US" sz="20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 calcmode="lin" valueType="num">
                                      <p:cBhvr additive="base">
                                        <p:cTn id="4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 calcmode="lin" valueType="num">
                                      <p:cBhvr additive="base">
                                        <p:cTn id="5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5">
                                            <p:txEl>
                                              <p:pRg st="5" end="5"/>
                                            </p:txEl>
                                          </p:spTgt>
                                        </p:tgtEl>
                                        <p:attrNameLst>
                                          <p:attrName>style.visibility</p:attrName>
                                        </p:attrNameLst>
                                      </p:cBhvr>
                                      <p:to>
                                        <p:strVal val="visible"/>
                                      </p:to>
                                    </p:set>
                                    <p:anim calcmode="lin" valueType="num">
                                      <p:cBhvr additive="base">
                                        <p:cTn id="5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5">
                                            <p:txEl>
                                              <p:pRg st="6" end="6"/>
                                            </p:txEl>
                                          </p:spTgt>
                                        </p:tgtEl>
                                        <p:attrNameLst>
                                          <p:attrName>style.visibility</p:attrName>
                                        </p:attrNameLst>
                                      </p:cBhvr>
                                      <p:to>
                                        <p:strVal val="visible"/>
                                      </p:to>
                                    </p:set>
                                    <p:anim calcmode="lin" valueType="num">
                                      <p:cBhvr additive="base">
                                        <p:cTn id="64"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59635" y="56388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sym typeface="+mn-ea"/>
              </a:rPr>
              <a:t>挂载</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手动挂载</a:t>
                </a:r>
                <a:r>
                  <a:rPr lang="en-US" altLang="zh-CN" sz="2000" b="1" dirty="0">
                    <a:latin typeface="微软雅黑" panose="020B0503020204020204" pitchFamily="34" charset="-122"/>
                    <a:ea typeface="微软雅黑" panose="020B0503020204020204" pitchFamily="34" charset="-122"/>
                  </a:rPr>
                  <a:t>——mount</a:t>
                </a:r>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1</a:t>
              </a:r>
              <a:r>
                <a:rPr lang="zh-CN" altLang="en-US" sz="2400" b="1"/>
                <a:t>）</a:t>
              </a:r>
              <a:endParaRPr lang="zh-CN" altLang="en-US" sz="2400" b="1"/>
            </a:p>
          </p:txBody>
        </p:sp>
      </p:grpSp>
      <p:sp>
        <p:nvSpPr>
          <p:cNvPr id="5" name="淘宝网chenying0907出品 77"/>
          <p:cNvSpPr txBox="1"/>
          <p:nvPr/>
        </p:nvSpPr>
        <p:spPr>
          <a:xfrm>
            <a:off x="889000" y="1724660"/>
            <a:ext cx="10413365" cy="2245360"/>
          </a:xfrm>
          <a:prstGeom prst="rect">
            <a:avLst/>
          </a:prstGeom>
          <a:noFill/>
        </p:spPr>
        <p:txBody>
          <a:bodyPr wrap="square" rtlCol="0">
            <a:spAutoFit/>
          </a:bodyPr>
          <a:p>
            <a:pPr marL="342900" indent="-342900" algn="just" fontAlgn="auto">
              <a:lnSpc>
                <a:spcPct val="200000"/>
              </a:lnSpc>
              <a:buFont typeface="Wingdings" panose="05000000000000000000" charset="0"/>
              <a:buChar char="Ø"/>
            </a:pPr>
            <a:r>
              <a:rPr lang="zh-CN" altLang="en-US" sz="2000" b="1" dirty="0">
                <a:latin typeface="微软雅黑" panose="020B0503020204020204" pitchFamily="34" charset="-122"/>
                <a:ea typeface="微软雅黑" panose="020B0503020204020204" pitchFamily="34" charset="-122"/>
                <a:sym typeface="+mn-ea"/>
              </a:rPr>
              <a:t>用法</a:t>
            </a:r>
            <a:r>
              <a:rPr lang="zh-CN" altLang="en-US" sz="2000" dirty="0">
                <a:latin typeface="微软雅黑" panose="020B0503020204020204" pitchFamily="34" charset="-122"/>
                <a:ea typeface="微软雅黑" panose="020B0503020204020204" pitchFamily="34" charset="-122"/>
                <a:sym typeface="+mn-ea"/>
              </a:rPr>
              <a:t>：mount  [选项]  &lt;设备名&gt; &lt;挂载点&gt;</a:t>
            </a:r>
            <a:endParaRPr lang="zh-CN" altLang="en-US" sz="2000" dirty="0">
              <a:latin typeface="微软雅黑" panose="020B0503020204020204" pitchFamily="34" charset="-122"/>
              <a:ea typeface="微软雅黑" panose="020B0503020204020204" pitchFamily="34" charset="-122"/>
              <a:sym typeface="+mn-ea"/>
            </a:endParaRPr>
          </a:p>
          <a:p>
            <a:pPr marL="342900" indent="-342900" algn="l" defTabSz="448945" eaLnBrk="0" fontAlgn="auto" hangingPunct="0">
              <a:lnSpc>
                <a:spcPct val="150000"/>
              </a:lnSpc>
              <a:spcBef>
                <a:spcPts val="0"/>
              </a:spcBef>
              <a:spcAft>
                <a:spcPts val="600"/>
              </a:spcAft>
              <a:buFont typeface="Wingdings" panose="05000000000000000000" charset="0"/>
              <a:buChar char="Ø"/>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altLang="en-US" sz="2000" b="1">
                <a:effectLst/>
                <a:latin typeface="微软雅黑" panose="020B0503020204020204" pitchFamily="34" charset="-122"/>
                <a:ea typeface="微软雅黑" panose="020B0503020204020204" pitchFamily="34" charset="-122"/>
                <a:sym typeface="+mn-ea"/>
              </a:rPr>
              <a:t>选项：</a:t>
            </a:r>
            <a:endParaRPr lang="zh-CN" altLang="en-US" sz="2000" b="1">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sym typeface="+mn-ea"/>
              </a:rPr>
              <a:t>-t：指定挂载的文件系统类型，如：-t ext3、-t ext4、-t vfat</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sym typeface="+mn-ea"/>
              </a:rPr>
              <a:t>-o 指定挂载选项，例如：</a:t>
            </a:r>
            <a:endParaRPr lang="zh-CN" altLang="en-US" sz="20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 calcmode="lin" valueType="num">
                                      <p:cBhvr additive="base">
                                        <p:cTn id="4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磁盘管理</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（5）挂载磁盘</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手动挂载——mount</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1</a:t>
              </a:r>
              <a:r>
                <a:rPr lang="zh-CN" altLang="en-US" sz="2400" b="1"/>
                <a:t>）</a:t>
              </a:r>
              <a:endParaRPr lang="zh-CN" altLang="en-US" sz="2400" b="1"/>
            </a:p>
          </p:txBody>
        </p:sp>
      </p:grpSp>
      <p:sp>
        <p:nvSpPr>
          <p:cNvPr id="5" name="淘宝网chenying0907出品 77"/>
          <p:cNvSpPr txBox="1"/>
          <p:nvPr/>
        </p:nvSpPr>
        <p:spPr>
          <a:xfrm>
            <a:off x="960755" y="1793875"/>
            <a:ext cx="9773285" cy="4169410"/>
          </a:xfrm>
          <a:prstGeom prst="rect">
            <a:avLst/>
          </a:prstGeom>
          <a:noFill/>
        </p:spPr>
        <p:txBody>
          <a:bodyPr wrap="square" rtlCol="0">
            <a:spAutoFit/>
          </a:bodyPr>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-o ro,rw 以只读或读写形式挂载，</a:t>
            </a:r>
            <a:r>
              <a:rPr lang="zh-CN" altLang="en-US" sz="2000">
                <a:solidFill>
                  <a:srgbClr val="FF0000"/>
                </a:solidFill>
                <a:effectLst/>
                <a:latin typeface="微软雅黑" panose="020B0503020204020204" pitchFamily="34" charset="-122"/>
                <a:ea typeface="微软雅黑" panose="020B0503020204020204" pitchFamily="34" charset="-122"/>
              </a:rPr>
              <a:t>默认是rw</a:t>
            </a:r>
            <a:r>
              <a:rPr lang="zh-CN" altLang="en-US" sz="2000">
                <a:effectLst/>
                <a:latin typeface="微软雅黑" panose="020B0503020204020204" pitchFamily="34" charset="-122"/>
                <a:ea typeface="微软雅黑" panose="020B0503020204020204" pitchFamily="34" charset="-122"/>
              </a:rPr>
              <a:t>；</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-o async 代表所有操作</a:t>
            </a:r>
            <a:r>
              <a:rPr lang="zh-CN" altLang="en-US" sz="2000">
                <a:solidFill>
                  <a:srgbClr val="FF0000"/>
                </a:solidFill>
                <a:effectLst/>
                <a:latin typeface="微软雅黑" panose="020B0503020204020204" pitchFamily="34" charset="-122"/>
                <a:ea typeface="微软雅黑" panose="020B0503020204020204" pitchFamily="34" charset="-122"/>
              </a:rPr>
              <a:t>使用缓存</a:t>
            </a:r>
            <a:r>
              <a:rPr lang="zh-CN" altLang="en-US" sz="2000">
                <a:effectLst/>
                <a:latin typeface="微软雅黑" panose="020B0503020204020204" pitchFamily="34" charset="-122"/>
                <a:ea typeface="微软雅黑" panose="020B0503020204020204" pitchFamily="34" charset="-122"/>
              </a:rPr>
              <a:t>（内存）：提高文件系统读写数据的效率；</a:t>
            </a:r>
            <a:r>
              <a:rPr lang="zh-CN" altLang="en-US" sz="2000">
                <a:solidFill>
                  <a:srgbClr val="FF0000"/>
                </a:solidFill>
                <a:effectLst/>
                <a:latin typeface="微软雅黑" panose="020B0503020204020204" pitchFamily="34" charset="-122"/>
                <a:ea typeface="微软雅黑" panose="020B0503020204020204" pitchFamily="34" charset="-122"/>
              </a:rPr>
              <a:t>默认为async使用缓存</a:t>
            </a:r>
            <a:r>
              <a:rPr lang="zh-CN" altLang="en-US" sz="2000">
                <a:effectLst/>
                <a:latin typeface="微软雅黑" panose="020B0503020204020204" pitchFamily="34" charset="-122"/>
                <a:ea typeface="微软雅黑" panose="020B0503020204020204" pitchFamily="34" charset="-122"/>
              </a:rPr>
              <a:t>（内存）；</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-o sync 代表所有操作</a:t>
            </a:r>
            <a:r>
              <a:rPr lang="zh-CN" altLang="en-US" sz="2000">
                <a:solidFill>
                  <a:srgbClr val="FF0000"/>
                </a:solidFill>
                <a:effectLst/>
                <a:latin typeface="微软雅黑" panose="020B0503020204020204" pitchFamily="34" charset="-122"/>
                <a:ea typeface="微软雅黑" panose="020B0503020204020204" pitchFamily="34" charset="-122"/>
              </a:rPr>
              <a:t>直接写入磁盘</a:t>
            </a:r>
            <a:r>
              <a:rPr lang="zh-CN" altLang="en-US" sz="2000">
                <a:effectLst/>
                <a:latin typeface="微软雅黑" panose="020B0503020204020204" pitchFamily="34" charset="-122"/>
                <a:ea typeface="微软雅黑" panose="020B0503020204020204" pitchFamily="34" charset="-122"/>
              </a:rPr>
              <a:t>：代表所有操作直接写入磁盘；应用在对数据安全性比较高的场景；</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-o atime 代表每次访问文件时，更新文件被访问的时间，</a:t>
            </a:r>
            <a:r>
              <a:rPr lang="zh-CN" altLang="en-US" sz="2000">
                <a:solidFill>
                  <a:srgbClr val="FF0000"/>
                </a:solidFill>
                <a:effectLst/>
                <a:latin typeface="微软雅黑" panose="020B0503020204020204" pitchFamily="34" charset="-122"/>
                <a:ea typeface="微软雅黑" panose="020B0503020204020204" pitchFamily="34" charset="-122"/>
              </a:rPr>
              <a:t>默认为atime</a:t>
            </a:r>
            <a:r>
              <a:rPr lang="zh-CN" altLang="en-US" sz="2000">
                <a:effectLst/>
                <a:latin typeface="微软雅黑" panose="020B0503020204020204" pitchFamily="34" charset="-122"/>
                <a:ea typeface="微软雅黑" panose="020B0503020204020204" pitchFamily="34" charset="-122"/>
              </a:rPr>
              <a:t>；</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-o noatime 代表每次访问文件时，不更新文件被访问的时间；</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-o remount 代表重新挂载文件系统</a:t>
            </a:r>
            <a:endParaRPr lang="zh-CN" altLang="en-US" sz="200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 calcmode="lin" valueType="num">
                                      <p:cBhvr additive="base">
                                        <p:cTn id="4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 calcmode="lin" valueType="num">
                                      <p:cBhvr additive="base">
                                        <p:cTn id="5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5">
                                            <p:txEl>
                                              <p:pRg st="5" end="5"/>
                                            </p:txEl>
                                          </p:spTgt>
                                        </p:tgtEl>
                                        <p:attrNameLst>
                                          <p:attrName>style.visibility</p:attrName>
                                        </p:attrNameLst>
                                      </p:cBhvr>
                                      <p:to>
                                        <p:strVal val="visible"/>
                                      </p:to>
                                    </p:set>
                                    <p:anim calcmode="lin" valueType="num">
                                      <p:cBhvr additive="base">
                                        <p:cTn id="5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59635" y="56388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sym typeface="+mn-ea"/>
              </a:rPr>
              <a:t>挂载</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手动挂载</a:t>
                </a:r>
                <a:r>
                  <a:rPr lang="en-US" altLang="zh-CN" sz="2000" b="1" dirty="0">
                    <a:latin typeface="微软雅黑" panose="020B0503020204020204" pitchFamily="34" charset="-122"/>
                    <a:ea typeface="微软雅黑" panose="020B0503020204020204" pitchFamily="34" charset="-122"/>
                  </a:rPr>
                  <a:t>——mount</a:t>
                </a:r>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1</a:t>
              </a:r>
              <a:r>
                <a:rPr lang="zh-CN" altLang="en-US" sz="2400" b="1"/>
                <a:t>）</a:t>
              </a:r>
              <a:endParaRPr lang="zh-CN" altLang="en-US" sz="2400" b="1"/>
            </a:p>
          </p:txBody>
        </p:sp>
      </p:grpSp>
      <p:sp>
        <p:nvSpPr>
          <p:cNvPr id="5" name="淘宝网chenying0907出品 77"/>
          <p:cNvSpPr txBox="1"/>
          <p:nvPr/>
        </p:nvSpPr>
        <p:spPr>
          <a:xfrm>
            <a:off x="889000" y="1724660"/>
            <a:ext cx="10413365" cy="4554220"/>
          </a:xfrm>
          <a:prstGeom prst="rect">
            <a:avLst/>
          </a:prstGeom>
          <a:noFill/>
        </p:spPr>
        <p:txBody>
          <a:bodyPr wrap="square" rtlCol="0">
            <a:spAutoFit/>
          </a:bodyPr>
          <a:p>
            <a:pPr indent="508000" algn="just" fontAlgn="auto">
              <a:lnSpc>
                <a:spcPct val="200000"/>
              </a:lnSpc>
              <a:buNone/>
              <a:extLst>
                <a:ext uri="{35155182-B16C-46BC-9424-99874614C6A1}">
                  <wpsdc:indentchars xmlns:wpsdc="http://www.wps.cn/officeDocument/2017/drawingmlCustomData" val="200" checksum="282533468"/>
                </a:ext>
              </a:extLst>
            </a:pPr>
            <a:r>
              <a:rPr lang="zh-CN" altLang="en-US" sz="2000" b="1" dirty="0">
                <a:latin typeface="微软雅黑" panose="020B0503020204020204" pitchFamily="34" charset="-122"/>
                <a:ea typeface="微软雅黑" panose="020B0503020204020204" pitchFamily="34" charset="-122"/>
                <a:sym typeface="+mn-ea"/>
              </a:rPr>
              <a:t>例如</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mount  sdb1  /mnt/sdb1</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/mnt/sdb1</a:t>
            </a:r>
            <a:r>
              <a:rPr lang="zh-CN" altLang="en-US" sz="2000" dirty="0">
                <a:latin typeface="微软雅黑" panose="020B0503020204020204" pitchFamily="34" charset="-122"/>
                <a:ea typeface="微软雅黑" panose="020B0503020204020204" pitchFamily="34" charset="-122"/>
                <a:sym typeface="+mn-ea"/>
              </a:rPr>
              <a:t>必须存在）</a:t>
            </a:r>
            <a:endParaRPr lang="zh-CN" altLang="en-US" sz="2000" dirty="0">
              <a:latin typeface="微软雅黑" panose="020B0503020204020204" pitchFamily="34" charset="-122"/>
              <a:ea typeface="微软雅黑" panose="020B0503020204020204" pitchFamily="34" charset="-122"/>
              <a:sym typeface="+mn-ea"/>
            </a:endParaRPr>
          </a:p>
          <a:p>
            <a:pPr indent="508000" algn="just" fontAlgn="auto">
              <a:lnSpc>
                <a:spcPct val="200000"/>
              </a:lnSpc>
              <a:buNone/>
              <a:extLst>
                <a:ext uri="{35155182-B16C-46BC-9424-99874614C6A1}">
                  <wpsdc:indentchars xmlns:wpsdc="http://www.wps.cn/officeDocument/2017/drawingmlCustomData" val="200" checksum="282533468"/>
                </a:ext>
              </a:extLst>
            </a:pPr>
            <a:endParaRPr lang="zh-CN" altLang="en-US" sz="2000" dirty="0">
              <a:latin typeface="微软雅黑" panose="020B0503020204020204" pitchFamily="34" charset="-122"/>
              <a:ea typeface="微软雅黑" panose="020B0503020204020204" pitchFamily="34" charset="-122"/>
              <a:sym typeface="+mn-ea"/>
            </a:endParaRPr>
          </a:p>
          <a:p>
            <a:pPr indent="508000" algn="just" fontAlgn="auto">
              <a:lnSpc>
                <a:spcPct val="200000"/>
              </a:lnSpc>
              <a:buNone/>
              <a:extLst>
                <a:ext uri="{35155182-B16C-46BC-9424-99874614C6A1}">
                  <wpsdc:indentchars xmlns:wpsdc="http://www.wps.cn/officeDocument/2017/drawingmlCustomData" val="200" checksum="282533468"/>
                </a:ext>
              </a:extLst>
            </a:pPr>
            <a:endParaRPr lang="zh-CN" altLang="en-US" sz="2000" dirty="0">
              <a:latin typeface="微软雅黑" panose="020B0503020204020204" pitchFamily="34" charset="-122"/>
              <a:ea typeface="微软雅黑" panose="020B0503020204020204" pitchFamily="34" charset="-122"/>
              <a:sym typeface="+mn-ea"/>
            </a:endParaRPr>
          </a:p>
          <a:p>
            <a:pPr indent="508000" algn="just" fontAlgn="auto">
              <a:lnSpc>
                <a:spcPct val="200000"/>
              </a:lnSpc>
              <a:buNone/>
              <a:extLst>
                <a:ext uri="{35155182-B16C-46BC-9424-99874614C6A1}">
                  <wpsdc:indentchars xmlns:wpsdc="http://www.wps.cn/officeDocument/2017/drawingmlCustomData" val="200" checksum="282533468"/>
                </a:ext>
              </a:extLst>
            </a:pPr>
            <a:endParaRPr lang="zh-CN" altLang="en-US" sz="2000" dirty="0">
              <a:latin typeface="微软雅黑" panose="020B0503020204020204" pitchFamily="34" charset="-122"/>
              <a:ea typeface="微软雅黑" panose="020B0503020204020204" pitchFamily="34" charset="-122"/>
              <a:sym typeface="+mn-ea"/>
            </a:endParaRPr>
          </a:p>
          <a:p>
            <a:pPr indent="508000" algn="just" fontAlgn="auto">
              <a:lnSpc>
                <a:spcPct val="200000"/>
              </a:lnSpc>
              <a:buNone/>
              <a:extLst>
                <a:ext uri="{35155182-B16C-46BC-9424-99874614C6A1}">
                  <wpsdc:indentchars xmlns:wpsdc="http://www.wps.cn/officeDocument/2017/drawingmlCustomData" val="200" checksum="282533468"/>
                </a:ext>
              </a:extLst>
            </a:pPr>
            <a:endParaRPr lang="zh-CN" altLang="en-US" sz="2000" dirty="0">
              <a:latin typeface="微软雅黑" panose="020B0503020204020204" pitchFamily="34" charset="-122"/>
              <a:ea typeface="微软雅黑" panose="020B0503020204020204" pitchFamily="34" charset="-122"/>
              <a:sym typeface="+mn-ea"/>
            </a:endParaRPr>
          </a:p>
          <a:p>
            <a:pPr indent="508000" algn="just" fontAlgn="auto">
              <a:lnSpc>
                <a:spcPct val="200000"/>
              </a:lnSpc>
              <a:spcBef>
                <a:spcPts val="1200"/>
              </a:spcBef>
              <a:buNone/>
              <a:extLst>
                <a:ext uri="{35155182-B16C-46BC-9424-99874614C6A1}">
                  <wpsdc:indentchars xmlns:wpsdc="http://www.wps.cn/officeDocument/2017/drawingmlCustomData" val="200" checksum="282533468"/>
                </a:ext>
              </a:extLst>
            </a:pPr>
            <a:r>
              <a:rPr lang="zh-CN" altLang="en-US" sz="2000" b="1" dirty="0">
                <a:latin typeface="微软雅黑" panose="020B0503020204020204" pitchFamily="34" charset="-122"/>
                <a:ea typeface="微软雅黑" panose="020B0503020204020204" pitchFamily="34" charset="-122"/>
                <a:sym typeface="+mn-ea"/>
              </a:rPr>
              <a:t>注意</a:t>
            </a:r>
            <a:r>
              <a:rPr lang="zh-CN" altLang="en-US" sz="2000" dirty="0">
                <a:latin typeface="微软雅黑" panose="020B0503020204020204" pitchFamily="34" charset="-122"/>
                <a:ea typeface="微软雅黑" panose="020B0503020204020204" pitchFamily="34" charset="-122"/>
                <a:sym typeface="+mn-ea"/>
              </a:rPr>
              <a:t>：</a:t>
            </a:r>
            <a:r>
              <a:rPr lang="zh-CN" altLang="en-US" sz="2000" dirty="0">
                <a:solidFill>
                  <a:srgbClr val="FF0000"/>
                </a:solidFill>
                <a:latin typeface="微软雅黑" panose="020B0503020204020204" pitchFamily="34" charset="-122"/>
                <a:ea typeface="微软雅黑" panose="020B0503020204020204" pitchFamily="34" charset="-122"/>
                <a:sym typeface="+mn-ea"/>
              </a:rPr>
              <a:t>此种挂载方式，在计算机当重启后，需要再次重新挂载。</a:t>
            </a:r>
            <a:endParaRPr lang="en-US" altLang="zh-CN" sz="2000" dirty="0">
              <a:solidFill>
                <a:srgbClr val="FF0000"/>
              </a:solidFill>
              <a:latin typeface="微软雅黑" panose="020B0503020204020204" pitchFamily="34" charset="-122"/>
              <a:ea typeface="微软雅黑" panose="020B0503020204020204" pitchFamily="34" charset="-122"/>
              <a:sym typeface="+mn-ea"/>
            </a:endParaRPr>
          </a:p>
          <a:p>
            <a:pPr indent="508000" algn="just" fontAlgn="auto">
              <a:lnSpc>
                <a:spcPct val="200000"/>
              </a:lnSpc>
              <a:buNone/>
              <a:extLst>
                <a:ext uri="{35155182-B16C-46BC-9424-99874614C6A1}">
                  <wpsdc:indentchars xmlns:wpsdc="http://www.wps.cn/officeDocument/2017/drawingmlCustomData" val="200" checksum="282533468"/>
                </a:ext>
              </a:extLst>
            </a:pPr>
            <a:endParaRPr lang="en-US" altLang="zh-CN" sz="2000" dirty="0">
              <a:solidFill>
                <a:srgbClr val="FF0000"/>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2"/>
          <a:stretch>
            <a:fillRect/>
          </a:stretch>
        </p:blipFill>
        <p:spPr>
          <a:xfrm>
            <a:off x="2044700" y="2322830"/>
            <a:ext cx="6185535" cy="2790825"/>
          </a:xfrm>
          <a:prstGeom prst="rect">
            <a:avLst/>
          </a:prstGeom>
          <a:ln>
            <a:solidFill>
              <a:schemeClr val="accent1"/>
            </a:solid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 calcmode="lin" valueType="num">
                                      <p:cBhvr additive="base">
                                        <p:cTn id="40"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磁盘管理</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lvl="0" algn="l">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sym typeface="+mn-ea"/>
              </a:rPr>
              <a:t>（5）挂载磁盘</a:t>
            </a:r>
            <a:endParaRPr sz="2000" b="1" dirty="0">
              <a:solidFill>
                <a:prstClr val="black">
                  <a:lumMod val="65000"/>
                  <a:lumOff val="35000"/>
                </a:prst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sym typeface="+mn-ea"/>
                  </a:rPr>
                  <a:t>分区</a:t>
                </a:r>
                <a:r>
                  <a:rPr sz="2000" b="1" dirty="0">
                    <a:latin typeface="微软雅黑" panose="020B0503020204020204" pitchFamily="34" charset="-122"/>
                    <a:ea typeface="微软雅黑" panose="020B0503020204020204" pitchFamily="34" charset="-122"/>
                  </a:rPr>
                  <a:t>挂载</a:t>
                </a:r>
                <a:r>
                  <a:rPr lang="zh-CN" sz="2000" b="1" dirty="0">
                    <a:latin typeface="微软雅黑" panose="020B0503020204020204" pitchFamily="34" charset="-122"/>
                    <a:ea typeface="微软雅黑" panose="020B0503020204020204" pitchFamily="34" charset="-122"/>
                  </a:rPr>
                  <a:t>查询</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2</a:t>
              </a:r>
              <a:r>
                <a:rPr lang="zh-CN" altLang="en-US" sz="2400" b="1"/>
                <a:t>）</a:t>
              </a:r>
              <a:endParaRPr lang="zh-CN" altLang="en-US" sz="2400" b="1"/>
            </a:p>
          </p:txBody>
        </p:sp>
      </p:grpSp>
      <p:sp>
        <p:nvSpPr>
          <p:cNvPr id="5" name="淘宝网chenying0907出品 77"/>
          <p:cNvSpPr txBox="1"/>
          <p:nvPr/>
        </p:nvSpPr>
        <p:spPr>
          <a:xfrm>
            <a:off x="960755" y="2049780"/>
            <a:ext cx="9773285" cy="1630045"/>
          </a:xfrm>
          <a:prstGeom prst="rect">
            <a:avLst/>
          </a:prstGeom>
          <a:noFill/>
        </p:spPr>
        <p:txBody>
          <a:bodyPr wrap="square" rtlCol="0">
            <a:spAutoFit/>
          </a:bodyPr>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查询挂载的命令：df</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df可以按照KB、MB为单位显示挂载的情况，选项分别为-k、-m，如：</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df -m</a:t>
            </a:r>
            <a:endParaRPr lang="zh-CN" altLang="en-US" sz="200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磁盘管理</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（5）挂载磁盘</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sym typeface="+mn-ea"/>
                  </a:rPr>
                  <a:t>分区卸载</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3</a:t>
              </a:r>
              <a:r>
                <a:rPr lang="zh-CN" altLang="en-US" sz="2400" b="1"/>
                <a:t>）</a:t>
              </a:r>
              <a:endParaRPr lang="zh-CN" altLang="en-US" sz="2400" b="1"/>
            </a:p>
          </p:txBody>
        </p:sp>
      </p:grpSp>
      <p:sp>
        <p:nvSpPr>
          <p:cNvPr id="5" name="淘宝网chenying0907出品 77"/>
          <p:cNvSpPr txBox="1"/>
          <p:nvPr/>
        </p:nvSpPr>
        <p:spPr>
          <a:xfrm>
            <a:off x="854075" y="1783080"/>
            <a:ext cx="9773285" cy="2322830"/>
          </a:xfrm>
          <a:prstGeom prst="rect">
            <a:avLst/>
          </a:prstGeom>
          <a:noFill/>
        </p:spPr>
        <p:txBody>
          <a:bodyPr wrap="square" rtlCol="0">
            <a:spAutoFit/>
          </a:bodyPr>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b="1" dirty="0">
                <a:latin typeface="微软雅黑" panose="020B0503020204020204" pitchFamily="34" charset="-122"/>
                <a:ea typeface="微软雅黑" panose="020B0503020204020204" pitchFamily="34" charset="-122"/>
                <a:sym typeface="+mn-ea"/>
              </a:rPr>
              <a:t>用法</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u</a:t>
            </a:r>
            <a:r>
              <a:rPr lang="zh-CN" altLang="en-US" sz="2000" dirty="0">
                <a:latin typeface="微软雅黑" panose="020B0503020204020204" pitchFamily="34" charset="-122"/>
                <a:ea typeface="微软雅黑" panose="020B0503020204020204" pitchFamily="34" charset="-122"/>
                <a:sym typeface="+mn-ea"/>
              </a:rPr>
              <a:t>mount  &lt;挂载点</a:t>
            </a:r>
            <a:r>
              <a:rPr lang="zh-CN" altLang="en-US" sz="2000">
                <a:effectLst/>
                <a:latin typeface="微软雅黑" panose="020B0503020204020204" pitchFamily="34" charset="-122"/>
                <a:ea typeface="微软雅黑" panose="020B0503020204020204" pitchFamily="34" charset="-122"/>
                <a:sym typeface="+mn-ea"/>
              </a:rPr>
              <a:t>或分区的设备文件名</a:t>
            </a:r>
            <a:endParaRPr lang="zh-CN" altLang="en-US" sz="2000">
              <a:effectLst/>
              <a:latin typeface="微软雅黑" panose="020B0503020204020204" pitchFamily="34" charset="-122"/>
              <a:ea typeface="微软雅黑" panose="020B0503020204020204" pitchFamily="34" charset="-122"/>
            </a:endParaRPr>
          </a:p>
          <a:p>
            <a:pPr indent="508000" algn="just" fontAlgn="auto">
              <a:lnSpc>
                <a:spcPct val="200000"/>
              </a:lnSpc>
              <a:buNone/>
              <a:extLst>
                <a:ext uri="{35155182-B16C-46BC-9424-99874614C6A1}">
                  <wpsdc:indentchars xmlns:wpsdc="http://www.wps.cn/officeDocument/2017/drawingmlCustomData" val="200" checksum="282533468"/>
                </a:ext>
              </a:extLst>
            </a:pPr>
            <a:r>
              <a:rPr lang="zh-CN" altLang="en-US" sz="2000" b="1" dirty="0">
                <a:latin typeface="微软雅黑" panose="020B0503020204020204" pitchFamily="34" charset="-122"/>
                <a:ea typeface="微软雅黑" panose="020B0503020204020204" pitchFamily="34" charset="-122"/>
                <a:sym typeface="+mn-ea"/>
              </a:rPr>
              <a:t>例如</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umount   /mnt/sdb1</a:t>
            </a:r>
            <a:r>
              <a:rPr lang="zh-CN" altLang="en-US" sz="2000" dirty="0">
                <a:latin typeface="微软雅黑" panose="020B0503020204020204" pitchFamily="34" charset="-122"/>
                <a:ea typeface="微软雅黑" panose="020B0503020204020204" pitchFamily="34" charset="-122"/>
                <a:sym typeface="+mn-ea"/>
              </a:rPr>
              <a:t>或</a:t>
            </a:r>
            <a:r>
              <a:rPr lang="en-US" altLang="zh-CN" sz="2000" dirty="0">
                <a:latin typeface="微软雅黑" panose="020B0503020204020204" pitchFamily="34" charset="-122"/>
                <a:ea typeface="微软雅黑" panose="020B0503020204020204" pitchFamily="34" charset="-122"/>
                <a:sym typeface="+mn-ea"/>
              </a:rPr>
              <a:t>umount   /dev/sdc1</a:t>
            </a:r>
            <a:endParaRPr lang="zh-CN" altLang="en-US" sz="2000" dirty="0">
              <a:latin typeface="微软雅黑" panose="020B0503020204020204" pitchFamily="34" charset="-122"/>
              <a:ea typeface="微软雅黑" panose="020B0503020204020204" pitchFamily="34" charset="-122"/>
              <a:sym typeface="+mn-ea"/>
            </a:endParaRPr>
          </a:p>
          <a:p>
            <a:pPr indent="508000" algn="just" fontAlgn="auto">
              <a:lnSpc>
                <a:spcPct val="200000"/>
              </a:lnSpc>
              <a:buNone/>
              <a:extLst>
                <a:ext uri="{35155182-B16C-46BC-9424-99874614C6A1}">
                  <wpsdc:indentchars xmlns:wpsdc="http://www.wps.cn/officeDocument/2017/drawingmlCustomData" val="200" checksum="282533468"/>
                </a:ext>
              </a:extLst>
            </a:pPr>
            <a:endParaRPr lang="zh-CN" altLang="en-US" sz="2000" dirty="0">
              <a:latin typeface="微软雅黑" panose="020B0503020204020204" pitchFamily="34" charset="-122"/>
              <a:ea typeface="微软雅黑" panose="020B0503020204020204" pitchFamily="34" charset="-122"/>
              <a:sym typeface="+mn-ea"/>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endParaRPr lang="en-US" altLang="zh-CN" sz="200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磁盘管理</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（5）挂载磁盘</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自动挂载——/etc/fstab文件</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4</a:t>
              </a:r>
              <a:r>
                <a:rPr lang="zh-CN" altLang="en-US" sz="2400" b="1"/>
                <a:t>）</a:t>
              </a:r>
              <a:endParaRPr lang="zh-CN" altLang="en-US" sz="2400" b="1"/>
            </a:p>
          </p:txBody>
        </p:sp>
      </p:grpSp>
      <p:sp>
        <p:nvSpPr>
          <p:cNvPr id="5" name="淘宝网chenying0907出品 77"/>
          <p:cNvSpPr txBox="1"/>
          <p:nvPr/>
        </p:nvSpPr>
        <p:spPr>
          <a:xfrm>
            <a:off x="854075" y="1783080"/>
            <a:ext cx="9773285" cy="1091565"/>
          </a:xfrm>
          <a:prstGeom prst="rect">
            <a:avLst/>
          </a:prstGeom>
          <a:noFill/>
        </p:spPr>
        <p:txBody>
          <a:bodyPr wrap="square" rtlCol="0">
            <a:spAutoFit/>
          </a:bodyPr>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b="1">
                <a:solidFill>
                  <a:srgbClr val="FF0000"/>
                </a:solidFill>
                <a:effectLst/>
                <a:latin typeface="微软雅黑" panose="020B0503020204020204" pitchFamily="34" charset="-122"/>
                <a:ea typeface="微软雅黑" panose="020B0503020204020204" pitchFamily="34" charset="-122"/>
              </a:rPr>
              <a:t>mount命令挂载的分区，系统重新后会失效，需重新挂载</a:t>
            </a:r>
            <a:r>
              <a:rPr lang="zh-CN" altLang="en-US" sz="2000">
                <a:effectLst/>
                <a:latin typeface="微软雅黑" panose="020B0503020204020204" pitchFamily="34" charset="-122"/>
                <a:ea typeface="微软雅黑" panose="020B0503020204020204" pitchFamily="34" charset="-122"/>
              </a:rPr>
              <a:t>。</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若希望系统重启后自动挂载，可以修改/etc/fstab文件来实现。</a:t>
            </a:r>
            <a:endParaRPr lang="zh-CN" altLang="en-US" sz="2000">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1459230" y="2815590"/>
            <a:ext cx="8037830" cy="33045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59635" y="56388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sym typeface="+mn-ea"/>
              </a:rPr>
              <a:t>挂载</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自动挂载</a:t>
                </a:r>
                <a:r>
                  <a:rPr lang="en-US" altLang="zh-CN" sz="2000" b="1" dirty="0">
                    <a:latin typeface="微软雅黑" panose="020B0503020204020204" pitchFamily="34" charset="-122"/>
                    <a:ea typeface="微软雅黑" panose="020B0503020204020204" pitchFamily="34" charset="-122"/>
                  </a:rPr>
                  <a:t>——/etc/fstab</a:t>
                </a:r>
                <a:r>
                  <a:rPr lang="zh-CN" altLang="en-US" sz="2000" b="1" dirty="0">
                    <a:latin typeface="微软雅黑" panose="020B0503020204020204" pitchFamily="34" charset="-122"/>
                    <a:ea typeface="微软雅黑" panose="020B0503020204020204" pitchFamily="34" charset="-122"/>
                  </a:rPr>
                  <a:t>文件</a:t>
                </a:r>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4</a:t>
              </a:r>
              <a:r>
                <a:rPr lang="zh-CN" altLang="en-US" sz="2400" b="1"/>
                <a:t>）</a:t>
              </a:r>
              <a:endParaRPr lang="zh-CN" altLang="en-US" sz="2400" b="1"/>
            </a:p>
          </p:txBody>
        </p:sp>
      </p:grpSp>
      <p:sp>
        <p:nvSpPr>
          <p:cNvPr id="5" name="淘宝网chenying0907出品 77"/>
          <p:cNvSpPr txBox="1"/>
          <p:nvPr/>
        </p:nvSpPr>
        <p:spPr>
          <a:xfrm>
            <a:off x="493395" y="1783080"/>
            <a:ext cx="10770870" cy="2306955"/>
          </a:xfrm>
          <a:prstGeom prst="rect">
            <a:avLst/>
          </a:prstGeom>
          <a:noFill/>
        </p:spPr>
        <p:txBody>
          <a:bodyPr wrap="square" rtlCol="0">
            <a:spAutoFit/>
          </a:bodyPr>
          <a:p>
            <a:pPr indent="609600" algn="just" fontAlgn="auto">
              <a:lnSpc>
                <a:spcPct val="150000"/>
              </a:lnSpc>
              <a:buNone/>
              <a:extLst>
                <a:ext uri="{35155182-B16C-46BC-9424-99874614C6A1}">
                  <wpsdc:indentchars xmlns:wpsdc="http://www.wps.cn/officeDocument/2017/drawingmlCustomData" val="200" checksum="4158780845"/>
                </a:ext>
              </a:extLst>
            </a:pPr>
            <a:r>
              <a:rPr lang="zh-CN" altLang="en-US" sz="2400" b="1" dirty="0">
                <a:latin typeface="微软雅黑" panose="020B0503020204020204" pitchFamily="34" charset="-122"/>
                <a:ea typeface="微软雅黑" panose="020B0503020204020204" pitchFamily="34" charset="-122"/>
                <a:sym typeface="+mn-ea"/>
              </a:rPr>
              <a:t>第一列   </a:t>
            </a:r>
            <a:r>
              <a:rPr lang="zh-CN" altLang="en-US" sz="2400" b="1" dirty="0">
                <a:latin typeface="微软雅黑" panose="020B0503020204020204" pitchFamily="34" charset="-122"/>
                <a:ea typeface="微软雅黑" panose="020B0503020204020204" pitchFamily="34" charset="-122"/>
                <a:sym typeface="+mn-ea"/>
              </a:rPr>
              <a:t>第二列    第三列      第四列       第五列         第六列</a:t>
            </a:r>
            <a:endParaRPr lang="zh-CN" altLang="en-US" sz="2400" b="1" dirty="0">
              <a:latin typeface="微软雅黑" panose="020B0503020204020204" pitchFamily="34" charset="-122"/>
              <a:ea typeface="微软雅黑" panose="020B0503020204020204" pitchFamily="34" charset="-122"/>
              <a:sym typeface="+mn-ea"/>
            </a:endParaRPr>
          </a:p>
          <a:p>
            <a:pPr indent="609600" algn="just" fontAlgn="auto">
              <a:lnSpc>
                <a:spcPct val="150000"/>
              </a:lnSpc>
              <a:buNone/>
              <a:extLst>
                <a:ext uri="{35155182-B16C-46BC-9424-99874614C6A1}">
                  <wpsdc:indentchars xmlns:wpsdc="http://www.wps.cn/officeDocument/2017/drawingmlCustomData" val="200" checksum="4158780845"/>
                </a:ext>
              </a:extLst>
            </a:pPr>
            <a:r>
              <a:rPr lang="zh-CN" altLang="en-US" sz="2400" dirty="0">
                <a:latin typeface="微软雅黑" panose="020B0503020204020204" pitchFamily="34" charset="-122"/>
                <a:ea typeface="微软雅黑" panose="020B0503020204020204" pitchFamily="34" charset="-122"/>
                <a:sym typeface="+mn-ea"/>
              </a:rPr>
              <a:t>设备名   挂载点    文件系统   </a:t>
            </a:r>
            <a:r>
              <a:rPr lang="zh-CN" altLang="en-US" sz="2400" dirty="0">
                <a:latin typeface="微软雅黑" panose="020B0503020204020204" pitchFamily="34" charset="-122"/>
                <a:ea typeface="微软雅黑" panose="020B0503020204020204" pitchFamily="34" charset="-122"/>
                <a:sym typeface="+mn-ea"/>
              </a:rPr>
              <a:t>挂载选项</a:t>
            </a:r>
            <a:r>
              <a:rPr lang="zh-CN" altLang="en-US" sz="2400" dirty="0">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dump功能   文件系统的检查次序</a:t>
            </a:r>
            <a:endParaRPr lang="zh-CN" altLang="en-US" sz="2400" dirty="0">
              <a:latin typeface="微软雅黑" panose="020B0503020204020204" pitchFamily="34" charset="-122"/>
              <a:ea typeface="微软雅黑" panose="020B0503020204020204" pitchFamily="34" charset="-122"/>
              <a:sym typeface="+mn-ea"/>
            </a:endParaRPr>
          </a:p>
          <a:p>
            <a:pPr indent="609600" algn="just" fontAlgn="auto">
              <a:lnSpc>
                <a:spcPct val="150000"/>
              </a:lnSpc>
              <a:buNone/>
              <a:extLst>
                <a:ext uri="{35155182-B16C-46BC-9424-99874614C6A1}">
                  <wpsdc:indentchars xmlns:wpsdc="http://www.wps.cn/officeDocument/2017/drawingmlCustomData" val="200" checksum="4158780845"/>
                </a:ext>
              </a:extLst>
            </a:pPr>
            <a:endParaRPr lang="zh-CN" altLang="en-US" sz="2400" dirty="0">
              <a:latin typeface="微软雅黑" panose="020B0503020204020204" pitchFamily="34" charset="-122"/>
              <a:ea typeface="微软雅黑" panose="020B0503020204020204" pitchFamily="34" charset="-122"/>
              <a:sym typeface="+mn-ea"/>
            </a:endParaRPr>
          </a:p>
          <a:p>
            <a:pPr indent="609600" algn="just" fontAlgn="auto">
              <a:lnSpc>
                <a:spcPct val="150000"/>
              </a:lnSpc>
              <a:buNone/>
              <a:extLst>
                <a:ext uri="{35155182-B16C-46BC-9424-99874614C6A1}">
                  <wpsdc:indentchars xmlns:wpsdc="http://www.wps.cn/officeDocument/2017/drawingmlCustomData" val="200" checksum="4158780845"/>
                </a:ext>
              </a:extLst>
            </a:pPr>
            <a:endParaRPr lang="zh-CN" altLang="en-US" sz="24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59635" y="56388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sym typeface="+mn-ea"/>
              </a:rPr>
              <a:t>挂载</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自动挂载</a:t>
                </a:r>
                <a:r>
                  <a:rPr lang="en-US" altLang="zh-CN" sz="2000" b="1" dirty="0">
                    <a:latin typeface="微软雅黑" panose="020B0503020204020204" pitchFamily="34" charset="-122"/>
                    <a:ea typeface="微软雅黑" panose="020B0503020204020204" pitchFamily="34" charset="-122"/>
                  </a:rPr>
                  <a:t>——/etc/fstab</a:t>
                </a:r>
                <a:r>
                  <a:rPr lang="zh-CN" altLang="en-US" sz="2000" b="1" dirty="0">
                    <a:latin typeface="微软雅黑" panose="020B0503020204020204" pitchFamily="34" charset="-122"/>
                    <a:ea typeface="微软雅黑" panose="020B0503020204020204" pitchFamily="34" charset="-122"/>
                  </a:rPr>
                  <a:t>文件</a:t>
                </a:r>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4</a:t>
              </a:r>
              <a:r>
                <a:rPr lang="zh-CN" altLang="en-US" sz="2400" b="1"/>
                <a:t>）</a:t>
              </a:r>
              <a:endParaRPr lang="zh-CN" altLang="en-US" sz="2400" b="1"/>
            </a:p>
          </p:txBody>
        </p:sp>
      </p:grpSp>
      <p:sp>
        <p:nvSpPr>
          <p:cNvPr id="5" name="淘宝网chenying0907出品 77"/>
          <p:cNvSpPr txBox="1"/>
          <p:nvPr/>
        </p:nvSpPr>
        <p:spPr>
          <a:xfrm>
            <a:off x="493395" y="1783080"/>
            <a:ext cx="10770870" cy="4523105"/>
          </a:xfrm>
          <a:prstGeom prst="rect">
            <a:avLst/>
          </a:prstGeom>
          <a:noFill/>
        </p:spPr>
        <p:txBody>
          <a:bodyPr wrap="square" rtlCol="0">
            <a:spAutoFit/>
          </a:bodyPr>
          <a:p>
            <a:pPr indent="609600" algn="just" fontAlgn="auto">
              <a:lnSpc>
                <a:spcPct val="150000"/>
              </a:lnSpc>
              <a:buNone/>
              <a:extLst>
                <a:ext uri="{35155182-B16C-46BC-9424-99874614C6A1}">
                  <wpsdc:indentchars xmlns:wpsdc="http://www.wps.cn/officeDocument/2017/drawingmlCustomData" val="200" checksum="4158780845"/>
                </a:ext>
              </a:extLst>
            </a:pPr>
            <a:r>
              <a:rPr lang="zh-CN" altLang="en-US" sz="2400" dirty="0">
                <a:latin typeface="微软雅黑" panose="020B0503020204020204" pitchFamily="34" charset="-122"/>
                <a:ea typeface="微软雅黑" panose="020B0503020204020204" pitchFamily="34" charset="-122"/>
                <a:sym typeface="+mn-ea"/>
              </a:rPr>
              <a:t>第四列：文件系统的挂载选项：async(异步写入)，dev(允许建立设备文件)、auto(自动载入)、rw(读写权限)、exec(可执行)、nouser(普通用户不可用mount)、suid(允许含有suid文件格式)，</a:t>
            </a:r>
            <a:r>
              <a:rPr lang="zh-CN" altLang="en-US" sz="2400" dirty="0">
                <a:solidFill>
                  <a:srgbClr val="FF0000"/>
                </a:solidFill>
                <a:latin typeface="微软雅黑" panose="020B0503020204020204" pitchFamily="34" charset="-122"/>
                <a:ea typeface="微软雅黑" panose="020B0503020204020204" pitchFamily="34" charset="-122"/>
                <a:sym typeface="+mn-ea"/>
              </a:rPr>
              <a:t>defaults</a:t>
            </a:r>
            <a:r>
              <a:rPr lang="zh-CN" altLang="en-US" sz="2400" dirty="0">
                <a:latin typeface="微软雅黑" panose="020B0503020204020204" pitchFamily="34" charset="-122"/>
                <a:ea typeface="微软雅黑" panose="020B0503020204020204" pitchFamily="34" charset="-122"/>
                <a:sym typeface="+mn-ea"/>
              </a:rPr>
              <a:t>表示同时具备以上参数。还有usrquota(用户配额)、grpquota(组配额)等。</a:t>
            </a:r>
            <a:endParaRPr lang="zh-CN" altLang="en-US" sz="2400" dirty="0">
              <a:latin typeface="微软雅黑" panose="020B0503020204020204" pitchFamily="34" charset="-122"/>
              <a:ea typeface="微软雅黑" panose="020B0503020204020204" pitchFamily="34" charset="-122"/>
              <a:sym typeface="+mn-ea"/>
            </a:endParaRPr>
          </a:p>
          <a:p>
            <a:pPr indent="609600" algn="just" fontAlgn="auto">
              <a:lnSpc>
                <a:spcPct val="150000"/>
              </a:lnSpc>
              <a:buNone/>
              <a:extLst>
                <a:ext uri="{35155182-B16C-46BC-9424-99874614C6A1}">
                  <wpsdc:indentchars xmlns:wpsdc="http://www.wps.cn/officeDocument/2017/drawingmlCustomData" val="200" checksum="4158780845"/>
                </a:ext>
              </a:extLst>
            </a:pPr>
            <a:r>
              <a:rPr lang="zh-CN" altLang="en-US" sz="2400" dirty="0">
                <a:latin typeface="微软雅黑" panose="020B0503020204020204" pitchFamily="34" charset="-122"/>
                <a:ea typeface="微软雅黑" panose="020B0503020204020204" pitchFamily="34" charset="-122"/>
                <a:sym typeface="+mn-ea"/>
              </a:rPr>
              <a:t>第五列：提供dump功能来备份系统，0为不备份，1为使用dump，2为使用dump但重要性比1小</a:t>
            </a:r>
            <a:endParaRPr lang="zh-CN" altLang="en-US" sz="2400" dirty="0">
              <a:latin typeface="微软雅黑" panose="020B0503020204020204" pitchFamily="34" charset="-122"/>
              <a:ea typeface="微软雅黑" panose="020B0503020204020204" pitchFamily="34" charset="-122"/>
              <a:sym typeface="+mn-ea"/>
            </a:endParaRPr>
          </a:p>
          <a:p>
            <a:pPr indent="609600" algn="just" fontAlgn="auto">
              <a:lnSpc>
                <a:spcPct val="150000"/>
              </a:lnSpc>
              <a:buNone/>
              <a:extLst>
                <a:ext uri="{35155182-B16C-46BC-9424-99874614C6A1}">
                  <wpsdc:indentchars xmlns:wpsdc="http://www.wps.cn/officeDocument/2017/drawingmlCustomData" val="200" checksum="4158780845"/>
                </a:ext>
              </a:extLst>
            </a:pPr>
            <a:r>
              <a:rPr lang="zh-CN" altLang="en-US" sz="2400" dirty="0">
                <a:latin typeface="微软雅黑" panose="020B0503020204020204" pitchFamily="34" charset="-122"/>
                <a:ea typeface="微软雅黑" panose="020B0503020204020204" pitchFamily="34" charset="-122"/>
                <a:sym typeface="+mn-ea"/>
              </a:rPr>
              <a:t>第六列：指定计算机启动时文件系统的检查次序，0为不检查，1为最先检查，2为检查但比1迟些检查</a:t>
            </a:r>
            <a:endParaRPr lang="zh-CN" altLang="en-US" sz="24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_淘宝网chenying0907出品 9"/>
          <p:cNvSpPr/>
          <p:nvPr>
            <p:custDataLst>
              <p:tags r:id="rId1"/>
            </p:custDataLst>
          </p:nvPr>
        </p:nvSpPr>
        <p:spPr>
          <a:xfrm>
            <a:off x="1148182" y="2866937"/>
            <a:ext cx="1080000" cy="1080000"/>
          </a:xfrm>
          <a:prstGeom prst="ellipse">
            <a:avLst/>
          </a:prstGeom>
          <a:solidFill>
            <a:schemeClr val="bg1"/>
          </a:solidFill>
          <a:ln w="15875" cmpd="dbl">
            <a:solidFill>
              <a:srgbClr val="F6424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rgbClr val="FF0000"/>
                </a:solidFill>
              </a:rPr>
              <a:t>1</a:t>
            </a:r>
            <a:endParaRPr lang="en-US" altLang="zh-CN" sz="5400" b="1" dirty="0">
              <a:solidFill>
                <a:srgbClr val="FF0000"/>
              </a:solidFill>
            </a:endParaRPr>
          </a:p>
        </p:txBody>
      </p:sp>
      <p:sp>
        <p:nvSpPr>
          <p:cNvPr id="11" name="PA_淘宝网chenying0907出品 10"/>
          <p:cNvSpPr txBox="1"/>
          <p:nvPr>
            <p:custDataLst>
              <p:tags r:id="rId2"/>
            </p:custDataLst>
          </p:nvPr>
        </p:nvSpPr>
        <p:spPr>
          <a:xfrm>
            <a:off x="2345690" y="3007995"/>
            <a:ext cx="3640455" cy="706755"/>
          </a:xfrm>
          <a:prstGeom prst="rect">
            <a:avLst/>
          </a:prstGeom>
          <a:noFill/>
          <a:ln>
            <a:solidFill>
              <a:srgbClr val="FF0000"/>
            </a:solidFill>
          </a:ln>
        </p:spPr>
        <p:txBody>
          <a:bodyPr wrap="square" rtlCol="0">
            <a:spAutoFit/>
          </a:bodyPr>
          <a:lstStyle/>
          <a:p>
            <a:r>
              <a:rPr lang="zh-CN" altLang="en-US" sz="4000" b="1" dirty="0">
                <a:solidFill>
                  <a:srgbClr val="FF0000"/>
                </a:solidFill>
                <a:latin typeface="微软雅黑" panose="020B0503020204020204" pitchFamily="34" charset="-122"/>
                <a:ea typeface="微软雅黑" panose="020B0503020204020204" pitchFamily="34" charset="-122"/>
                <a:sym typeface="+mn-ea"/>
              </a:rPr>
              <a:t>磁盘管理</a:t>
            </a:r>
            <a:endParaRPr lang="zh-CN" altLang="en-US" sz="4000" b="1" dirty="0">
              <a:solidFill>
                <a:srgbClr val="FF0000"/>
              </a:solidFill>
              <a:latin typeface="微软雅黑" panose="020B0503020204020204" pitchFamily="34" charset="-122"/>
              <a:ea typeface="微软雅黑" panose="020B0503020204020204" pitchFamily="34" charset="-122"/>
              <a:sym typeface="+mn-ea"/>
            </a:endParaRPr>
          </a:p>
        </p:txBody>
      </p:sp>
      <p:sp>
        <p:nvSpPr>
          <p:cNvPr id="12" name="PA_淘宝网chenying0907出品 11"/>
          <p:cNvSpPr/>
          <p:nvPr>
            <p:custDataLst>
              <p:tags r:id="rId3"/>
            </p:custDataLst>
          </p:nvPr>
        </p:nvSpPr>
        <p:spPr>
          <a:xfrm>
            <a:off x="6930266" y="-22225"/>
            <a:ext cx="5291579" cy="685800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_淘宝网chenying0907出品 12"/>
          <p:cNvSpPr/>
          <p:nvPr>
            <p:custDataLst>
              <p:tags r:id="rId4"/>
            </p:custDataLst>
          </p:nvPr>
        </p:nvSpPr>
        <p:spPr>
          <a:xfrm>
            <a:off x="7734661" y="1272037"/>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PA_直接连接符 15"/>
          <p:cNvCxnSpPr/>
          <p:nvPr>
            <p:custDataLst>
              <p:tags r:id="rId5"/>
            </p:custDataLst>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p:nvPr>
            <p:custDataLst>
              <p:tags r:id="rId6"/>
            </p:custDataLst>
          </p:nvPr>
        </p:nvCxnSpPr>
        <p:spPr>
          <a:xfrm flipH="1">
            <a:off x="10120546" y="551625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PA_淘宝网chenying0907出品 20"/>
          <p:cNvSpPr txBox="1"/>
          <p:nvPr>
            <p:custDataLst>
              <p:tags r:id="rId7"/>
            </p:custDataLst>
          </p:nvPr>
        </p:nvSpPr>
        <p:spPr>
          <a:xfrm>
            <a:off x="8176260" y="1095375"/>
            <a:ext cx="2505710" cy="460375"/>
          </a:xfrm>
          <a:prstGeom prst="rect">
            <a:avLst/>
          </a:prstGeom>
          <a:noFill/>
        </p:spPr>
        <p:txBody>
          <a:bodyPr wrap="square" rtlCol="0">
            <a:spAutoFit/>
          </a:bodyPr>
          <a:lstStyle/>
          <a:p>
            <a:r>
              <a:rPr lang="zh-CN" altLang="zh-CN" sz="2400" b="1" dirty="0">
                <a:solidFill>
                  <a:schemeClr val="bg1"/>
                </a:solidFill>
                <a:latin typeface="微软雅黑" panose="020B0503020204020204" pitchFamily="34" charset="-122"/>
                <a:ea typeface="微软雅黑" panose="020B0503020204020204" pitchFamily="34" charset="-122"/>
              </a:rPr>
              <a:t>添加硬盘</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cxnSp>
        <p:nvCxnSpPr>
          <p:cNvPr id="23" name="PA_直接连接符 22"/>
          <p:cNvCxnSpPr/>
          <p:nvPr>
            <p:custDataLst>
              <p:tags r:id="rId8"/>
            </p:custDataLst>
          </p:nvPr>
        </p:nvCxnSpPr>
        <p:spPr>
          <a:xfrm>
            <a:off x="7777231" y="1380037"/>
            <a:ext cx="0" cy="7200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PA_淘宝网chenying0907出品 24"/>
          <p:cNvSpPr/>
          <p:nvPr>
            <p:custDataLst>
              <p:tags r:id="rId9"/>
            </p:custDataLst>
          </p:nvPr>
        </p:nvSpPr>
        <p:spPr>
          <a:xfrm>
            <a:off x="7736840" y="2100580"/>
            <a:ext cx="93345" cy="933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淘宝网chenying0907出品 25"/>
          <p:cNvSpPr txBox="1"/>
          <p:nvPr>
            <p:custDataLst>
              <p:tags r:id="rId10"/>
            </p:custDataLst>
          </p:nvPr>
        </p:nvSpPr>
        <p:spPr>
          <a:xfrm>
            <a:off x="8176260" y="1917065"/>
            <a:ext cx="2505075" cy="460375"/>
          </a:xfrm>
          <a:prstGeom prst="rect">
            <a:avLst/>
          </a:prstGeom>
          <a:noFill/>
        </p:spPr>
        <p:txBody>
          <a:bodyPr wrap="square" rtlCol="0">
            <a:spAutoFit/>
          </a:bodyPr>
          <a:lstStyle/>
          <a:p>
            <a:r>
              <a:rPr sz="2400" b="1" dirty="0">
                <a:solidFill>
                  <a:schemeClr val="bg1"/>
                </a:solidFill>
                <a:latin typeface="微软雅黑" panose="020B0503020204020204" pitchFamily="34" charset="-122"/>
                <a:ea typeface="微软雅黑" panose="020B0503020204020204" pitchFamily="34" charset="-122"/>
              </a:rPr>
              <a:t>设备文件</a:t>
            </a:r>
            <a:endParaRPr sz="2400" b="1" dirty="0">
              <a:solidFill>
                <a:schemeClr val="bg1"/>
              </a:solidFill>
              <a:latin typeface="微软雅黑" panose="020B0503020204020204" pitchFamily="34" charset="-122"/>
              <a:ea typeface="微软雅黑" panose="020B0503020204020204" pitchFamily="34" charset="-122"/>
            </a:endParaRPr>
          </a:p>
        </p:txBody>
      </p:sp>
      <p:cxnSp>
        <p:nvCxnSpPr>
          <p:cNvPr id="27" name="PA_直接连接符 26"/>
          <p:cNvCxnSpPr/>
          <p:nvPr>
            <p:custDataLst>
              <p:tags r:id="rId11"/>
            </p:custDataLst>
          </p:nvPr>
        </p:nvCxnSpPr>
        <p:spPr>
          <a:xfrm>
            <a:off x="7777231" y="2173290"/>
            <a:ext cx="0" cy="7200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PA_淘宝网chenying0907出品 27"/>
          <p:cNvSpPr/>
          <p:nvPr>
            <p:custDataLst>
              <p:tags r:id="rId12"/>
            </p:custDataLst>
          </p:nvPr>
        </p:nvSpPr>
        <p:spPr>
          <a:xfrm>
            <a:off x="7734661" y="2825604"/>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淘宝网chenying0907出品 29"/>
          <p:cNvSpPr txBox="1"/>
          <p:nvPr>
            <p:custDataLst>
              <p:tags r:id="rId13"/>
            </p:custDataLst>
          </p:nvPr>
        </p:nvSpPr>
        <p:spPr>
          <a:xfrm>
            <a:off x="8176260" y="2609850"/>
            <a:ext cx="3520440"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磁盘分区</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2" name="PA_直接连接符 26"/>
          <p:cNvCxnSpPr/>
          <p:nvPr>
            <p:custDataLst>
              <p:tags r:id="rId14"/>
            </p:custDataLst>
          </p:nvPr>
        </p:nvCxnSpPr>
        <p:spPr>
          <a:xfrm>
            <a:off x="7775961" y="2920685"/>
            <a:ext cx="0" cy="7200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PA_淘宝网chenying0907出品 27"/>
          <p:cNvSpPr/>
          <p:nvPr>
            <p:custDataLst>
              <p:tags r:id="rId15"/>
            </p:custDataLst>
          </p:nvPr>
        </p:nvSpPr>
        <p:spPr>
          <a:xfrm>
            <a:off x="7735296" y="3606654"/>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PA_淘宝网chenying0907出品 29"/>
          <p:cNvSpPr txBox="1"/>
          <p:nvPr>
            <p:custDataLst>
              <p:tags r:id="rId16"/>
            </p:custDataLst>
          </p:nvPr>
        </p:nvSpPr>
        <p:spPr>
          <a:xfrm>
            <a:off x="8176260" y="3430270"/>
            <a:ext cx="3520440" cy="46037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分区格式化</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6" name="PA_直接连接符 26"/>
          <p:cNvCxnSpPr/>
          <p:nvPr>
            <p:custDataLst>
              <p:tags r:id="rId17"/>
            </p:custDataLst>
          </p:nvPr>
        </p:nvCxnSpPr>
        <p:spPr>
          <a:xfrm>
            <a:off x="7775961" y="3714435"/>
            <a:ext cx="0" cy="7200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PA_淘宝网chenying0907出品 27"/>
          <p:cNvSpPr/>
          <p:nvPr>
            <p:custDataLst>
              <p:tags r:id="rId18"/>
            </p:custDataLst>
          </p:nvPr>
        </p:nvSpPr>
        <p:spPr>
          <a:xfrm>
            <a:off x="7735296" y="4408024"/>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PA_淘宝网chenying0907出品 29"/>
          <p:cNvSpPr txBox="1"/>
          <p:nvPr>
            <p:custDataLst>
              <p:tags r:id="rId19"/>
            </p:custDataLst>
          </p:nvPr>
        </p:nvSpPr>
        <p:spPr>
          <a:xfrm>
            <a:off x="8176260" y="4231640"/>
            <a:ext cx="3520440" cy="46037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挂载磁盘、卸载磁盘</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9" name="PA_直接连接符 26"/>
          <p:cNvCxnSpPr/>
          <p:nvPr>
            <p:custDataLst>
              <p:tags r:id="rId20"/>
            </p:custDataLst>
          </p:nvPr>
        </p:nvCxnSpPr>
        <p:spPr>
          <a:xfrm>
            <a:off x="7781676" y="4453575"/>
            <a:ext cx="0" cy="7200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PA_淘宝网chenying0907出品 27"/>
          <p:cNvSpPr/>
          <p:nvPr>
            <p:custDataLst>
              <p:tags r:id="rId21"/>
            </p:custDataLst>
          </p:nvPr>
        </p:nvSpPr>
        <p:spPr>
          <a:xfrm>
            <a:off x="7742281" y="5173834"/>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PA_淘宝网chenying0907出品 29"/>
          <p:cNvSpPr txBox="1"/>
          <p:nvPr>
            <p:custDataLst>
              <p:tags r:id="rId22"/>
            </p:custDataLst>
          </p:nvPr>
        </p:nvSpPr>
        <p:spPr>
          <a:xfrm>
            <a:off x="8176260" y="4998085"/>
            <a:ext cx="3520440" cy="46037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磁盘配额</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1"/>
                                        </p:tgtEl>
                                        <p:attrNameLst>
                                          <p:attrName>ppt_y</p:attrName>
                                        </p:attrNameLst>
                                      </p:cBhvr>
                                      <p:tavLst>
                                        <p:tav tm="0">
                                          <p:val>
                                            <p:strVal val="#ppt_y"/>
                                          </p:val>
                                        </p:tav>
                                        <p:tav tm="100000">
                                          <p:val>
                                            <p:strVal val="#ppt_y"/>
                                          </p:val>
                                        </p:tav>
                                      </p:tavLst>
                                    </p:anim>
                                    <p:anim calcmode="lin" valueType="num">
                                      <p:cBhvr>
                                        <p:cTn id="15"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1"/>
                                        </p:tgtEl>
                                      </p:cBhvr>
                                    </p:animEffect>
                                  </p:childTnLst>
                                </p:cTn>
                              </p:par>
                            </p:childTnLst>
                          </p:cTn>
                        </p:par>
                        <p:par>
                          <p:cTn id="18" fill="hold">
                            <p:stCondLst>
                              <p:cond delay="1149"/>
                            </p:stCondLst>
                            <p:childTnLst>
                              <p:par>
                                <p:cTn id="19" presetID="23" presetClass="entr" presetSubtype="16" fill="hold" grpId="1"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childTnLst>
                                </p:cTn>
                              </p:par>
                            </p:childTnLst>
                          </p:cTn>
                        </p:par>
                        <p:par>
                          <p:cTn id="23" fill="hold">
                            <p:stCondLst>
                              <p:cond delay="1649"/>
                            </p:stCondLst>
                            <p:childTnLst>
                              <p:par>
                                <p:cTn id="24" presetID="3" presetClass="entr" presetSubtype="10" fill="hold" grpId="1"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linds(horizontal)">
                                      <p:cBhvr>
                                        <p:cTn id="26" dur="500"/>
                                        <p:tgtEl>
                                          <p:spTgt spid="21"/>
                                        </p:tgtEl>
                                      </p:cBhvr>
                                    </p:animEffect>
                                  </p:childTnLst>
                                </p:cTn>
                              </p:par>
                            </p:childTnLst>
                          </p:cTn>
                        </p:par>
                        <p:par>
                          <p:cTn id="27" fill="hold">
                            <p:stCondLst>
                              <p:cond delay="2149"/>
                            </p:stCondLst>
                            <p:childTnLst>
                              <p:par>
                                <p:cTn id="28" presetID="22" presetClass="entr" presetSubtype="1"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up)">
                                      <p:cBhvr>
                                        <p:cTn id="30" dur="500"/>
                                        <p:tgtEl>
                                          <p:spTgt spid="23"/>
                                        </p:tgtEl>
                                      </p:cBhvr>
                                    </p:animEffect>
                                  </p:childTnLst>
                                </p:cTn>
                              </p:par>
                            </p:childTnLst>
                          </p:cTn>
                        </p:par>
                        <p:par>
                          <p:cTn id="31" fill="hold">
                            <p:stCondLst>
                              <p:cond delay="2649"/>
                            </p:stCondLst>
                            <p:childTnLst>
                              <p:par>
                                <p:cTn id="32" presetID="23" presetClass="entr" presetSubtype="16"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ppt_w</p:attrName>
                                        </p:attrNameLst>
                                      </p:cBhvr>
                                      <p:tavLst>
                                        <p:tav tm="0">
                                          <p:val>
                                            <p:fltVal val="0"/>
                                          </p:val>
                                        </p:tav>
                                        <p:tav tm="100000">
                                          <p:val>
                                            <p:strVal val="#ppt_w"/>
                                          </p:val>
                                        </p:tav>
                                      </p:tavLst>
                                    </p:anim>
                                    <p:anim calcmode="lin" valueType="num">
                                      <p:cBhvr>
                                        <p:cTn id="35" dur="500" fill="hold"/>
                                        <p:tgtEl>
                                          <p:spTgt spid="25"/>
                                        </p:tgtEl>
                                        <p:attrNameLst>
                                          <p:attrName>ppt_h</p:attrName>
                                        </p:attrNameLst>
                                      </p:cBhvr>
                                      <p:tavLst>
                                        <p:tav tm="0">
                                          <p:val>
                                            <p:fltVal val="0"/>
                                          </p:val>
                                        </p:tav>
                                        <p:tav tm="100000">
                                          <p:val>
                                            <p:strVal val="#ppt_h"/>
                                          </p:val>
                                        </p:tav>
                                      </p:tavLst>
                                    </p:anim>
                                  </p:childTnLst>
                                </p:cTn>
                              </p:par>
                            </p:childTnLst>
                          </p:cTn>
                        </p:par>
                        <p:par>
                          <p:cTn id="36" fill="hold">
                            <p:stCondLst>
                              <p:cond delay="3149"/>
                            </p:stCondLst>
                            <p:childTnLst>
                              <p:par>
                                <p:cTn id="37" presetID="3" presetClass="entr" presetSubtype="1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childTnLst>
                          </p:cTn>
                        </p:par>
                        <p:par>
                          <p:cTn id="40" fill="hold">
                            <p:stCondLst>
                              <p:cond delay="3649"/>
                            </p:stCondLst>
                            <p:childTnLst>
                              <p:par>
                                <p:cTn id="41" presetID="22" presetClass="entr" presetSubtype="1"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up)">
                                      <p:cBhvr>
                                        <p:cTn id="43" dur="500"/>
                                        <p:tgtEl>
                                          <p:spTgt spid="27"/>
                                        </p:tgtEl>
                                      </p:cBhvr>
                                    </p:animEffect>
                                  </p:childTnLst>
                                </p:cTn>
                              </p:par>
                            </p:childTnLst>
                          </p:cTn>
                        </p:par>
                        <p:par>
                          <p:cTn id="44" fill="hold">
                            <p:stCondLst>
                              <p:cond delay="4149"/>
                            </p:stCondLst>
                            <p:childTnLst>
                              <p:par>
                                <p:cTn id="45" presetID="23" presetClass="entr" presetSubtype="16"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fltVal val="0"/>
                                          </p:val>
                                        </p:tav>
                                        <p:tav tm="100000">
                                          <p:val>
                                            <p:strVal val="#ppt_w"/>
                                          </p:val>
                                        </p:tav>
                                      </p:tavLst>
                                    </p:anim>
                                    <p:anim calcmode="lin" valueType="num">
                                      <p:cBhvr>
                                        <p:cTn id="48" dur="500" fill="hold"/>
                                        <p:tgtEl>
                                          <p:spTgt spid="28"/>
                                        </p:tgtEl>
                                        <p:attrNameLst>
                                          <p:attrName>ppt_h</p:attrName>
                                        </p:attrNameLst>
                                      </p:cBhvr>
                                      <p:tavLst>
                                        <p:tav tm="0">
                                          <p:val>
                                            <p:fltVal val="0"/>
                                          </p:val>
                                        </p:tav>
                                        <p:tav tm="100000">
                                          <p:val>
                                            <p:strVal val="#ppt_h"/>
                                          </p:val>
                                        </p:tav>
                                      </p:tavLst>
                                    </p:anim>
                                  </p:childTnLst>
                                </p:cTn>
                              </p:par>
                            </p:childTnLst>
                          </p:cTn>
                        </p:par>
                        <p:par>
                          <p:cTn id="49" fill="hold">
                            <p:stCondLst>
                              <p:cond delay="4649"/>
                            </p:stCondLst>
                            <p:childTnLst>
                              <p:par>
                                <p:cTn id="50" presetID="3" presetClass="entr" presetSubtype="10" fill="hold" grpId="0"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blinds(horizontal)">
                                      <p:cBhvr>
                                        <p:cTn id="52" dur="500"/>
                                        <p:tgtEl>
                                          <p:spTgt spid="30"/>
                                        </p:tgtEl>
                                      </p:cBhvr>
                                    </p:animEffect>
                                  </p:childTnLst>
                                </p:cTn>
                              </p:par>
                            </p:childTnLst>
                          </p:cTn>
                        </p:par>
                        <p:par>
                          <p:cTn id="53" fill="hold">
                            <p:stCondLst>
                              <p:cond delay="5149"/>
                            </p:stCondLst>
                            <p:childTnLst>
                              <p:par>
                                <p:cTn id="54" presetID="22" presetClass="entr" presetSubtype="1" fill="hold" nodeType="after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up)">
                                      <p:cBhvr>
                                        <p:cTn id="56" dur="500"/>
                                        <p:tgtEl>
                                          <p:spTgt spid="2"/>
                                        </p:tgtEl>
                                      </p:cBhvr>
                                    </p:animEffect>
                                  </p:childTnLst>
                                </p:cTn>
                              </p:par>
                            </p:childTnLst>
                          </p:cTn>
                        </p:par>
                        <p:par>
                          <p:cTn id="57" fill="hold">
                            <p:stCondLst>
                              <p:cond delay="5649"/>
                            </p:stCondLst>
                            <p:childTnLst>
                              <p:par>
                                <p:cTn id="58" presetID="23" presetClass="entr" presetSubtype="16" fill="hold" grpId="0" nodeType="afterEffect">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cBhvr>
                                        <p:cTn id="60" dur="500" fill="hold"/>
                                        <p:tgtEl>
                                          <p:spTgt spid="4"/>
                                        </p:tgtEl>
                                        <p:attrNameLst>
                                          <p:attrName>ppt_w</p:attrName>
                                        </p:attrNameLst>
                                      </p:cBhvr>
                                      <p:tavLst>
                                        <p:tav tm="0">
                                          <p:val>
                                            <p:fltVal val="0"/>
                                          </p:val>
                                        </p:tav>
                                        <p:tav tm="100000">
                                          <p:val>
                                            <p:strVal val="#ppt_w"/>
                                          </p:val>
                                        </p:tav>
                                      </p:tavLst>
                                    </p:anim>
                                    <p:anim calcmode="lin" valueType="num">
                                      <p:cBhvr>
                                        <p:cTn id="61" dur="500" fill="hold"/>
                                        <p:tgtEl>
                                          <p:spTgt spid="4"/>
                                        </p:tgtEl>
                                        <p:attrNameLst>
                                          <p:attrName>ppt_h</p:attrName>
                                        </p:attrNameLst>
                                      </p:cBhvr>
                                      <p:tavLst>
                                        <p:tav tm="0">
                                          <p:val>
                                            <p:fltVal val="0"/>
                                          </p:val>
                                        </p:tav>
                                        <p:tav tm="100000">
                                          <p:val>
                                            <p:strVal val="#ppt_h"/>
                                          </p:val>
                                        </p:tav>
                                      </p:tavLst>
                                    </p:anim>
                                  </p:childTnLst>
                                </p:cTn>
                              </p:par>
                            </p:childTnLst>
                          </p:cTn>
                        </p:par>
                        <p:par>
                          <p:cTn id="62" fill="hold">
                            <p:stCondLst>
                              <p:cond delay="6149"/>
                            </p:stCondLst>
                            <p:childTnLst>
                              <p:par>
                                <p:cTn id="63" presetID="3" presetClass="entr" presetSubtype="10" fill="hold" grpId="0" nodeType="after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blinds(horizontal)">
                                      <p:cBhvr>
                                        <p:cTn id="65" dur="500"/>
                                        <p:tgtEl>
                                          <p:spTgt spid="5"/>
                                        </p:tgtEl>
                                      </p:cBhvr>
                                    </p:animEffect>
                                  </p:childTnLst>
                                </p:cTn>
                              </p:par>
                            </p:childTnLst>
                          </p:cTn>
                        </p:par>
                        <p:par>
                          <p:cTn id="66" fill="hold">
                            <p:stCondLst>
                              <p:cond delay="6649"/>
                            </p:stCondLst>
                            <p:childTnLst>
                              <p:par>
                                <p:cTn id="67" presetID="22" presetClass="entr" presetSubtype="1" fill="hold" nodeType="after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ipe(up)">
                                      <p:cBhvr>
                                        <p:cTn id="69" dur="500"/>
                                        <p:tgtEl>
                                          <p:spTgt spid="6"/>
                                        </p:tgtEl>
                                      </p:cBhvr>
                                    </p:animEffect>
                                  </p:childTnLst>
                                </p:cTn>
                              </p:par>
                            </p:childTnLst>
                          </p:cTn>
                        </p:par>
                        <p:par>
                          <p:cTn id="70" fill="hold">
                            <p:stCondLst>
                              <p:cond delay="7149"/>
                            </p:stCondLst>
                            <p:childTnLst>
                              <p:par>
                                <p:cTn id="71" presetID="23" presetClass="entr" presetSubtype="16" fill="hold" grpId="0" nodeType="after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p:cTn id="73" dur="500" fill="hold"/>
                                        <p:tgtEl>
                                          <p:spTgt spid="7"/>
                                        </p:tgtEl>
                                        <p:attrNameLst>
                                          <p:attrName>ppt_w</p:attrName>
                                        </p:attrNameLst>
                                      </p:cBhvr>
                                      <p:tavLst>
                                        <p:tav tm="0">
                                          <p:val>
                                            <p:fltVal val="0"/>
                                          </p:val>
                                        </p:tav>
                                        <p:tav tm="100000">
                                          <p:val>
                                            <p:strVal val="#ppt_w"/>
                                          </p:val>
                                        </p:tav>
                                      </p:tavLst>
                                    </p:anim>
                                    <p:anim calcmode="lin" valueType="num">
                                      <p:cBhvr>
                                        <p:cTn id="74" dur="500" fill="hold"/>
                                        <p:tgtEl>
                                          <p:spTgt spid="7"/>
                                        </p:tgtEl>
                                        <p:attrNameLst>
                                          <p:attrName>ppt_h</p:attrName>
                                        </p:attrNameLst>
                                      </p:cBhvr>
                                      <p:tavLst>
                                        <p:tav tm="0">
                                          <p:val>
                                            <p:fltVal val="0"/>
                                          </p:val>
                                        </p:tav>
                                        <p:tav tm="100000">
                                          <p:val>
                                            <p:strVal val="#ppt_h"/>
                                          </p:val>
                                        </p:tav>
                                      </p:tavLst>
                                    </p:anim>
                                  </p:childTnLst>
                                </p:cTn>
                              </p:par>
                            </p:childTnLst>
                          </p:cTn>
                        </p:par>
                        <p:par>
                          <p:cTn id="75" fill="hold">
                            <p:stCondLst>
                              <p:cond delay="7649"/>
                            </p:stCondLst>
                            <p:childTnLst>
                              <p:par>
                                <p:cTn id="76" presetID="3" presetClass="entr" presetSubtype="1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blinds(horizontal)">
                                      <p:cBhvr>
                                        <p:cTn id="78" dur="500"/>
                                        <p:tgtEl>
                                          <p:spTgt spid="8"/>
                                        </p:tgtEl>
                                      </p:cBhvr>
                                    </p:animEffect>
                                  </p:childTnLst>
                                </p:cTn>
                              </p:par>
                            </p:childTnLst>
                          </p:cTn>
                        </p:par>
                        <p:par>
                          <p:cTn id="79" fill="hold">
                            <p:stCondLst>
                              <p:cond delay="8149"/>
                            </p:stCondLst>
                            <p:childTnLst>
                              <p:par>
                                <p:cTn id="80" presetID="22" presetClass="entr" presetSubtype="1" fill="hold" nodeType="after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wipe(up)">
                                      <p:cBhvr>
                                        <p:cTn id="82" dur="500"/>
                                        <p:tgtEl>
                                          <p:spTgt spid="9"/>
                                        </p:tgtEl>
                                      </p:cBhvr>
                                    </p:animEffect>
                                  </p:childTnLst>
                                </p:cTn>
                              </p:par>
                            </p:childTnLst>
                          </p:cTn>
                        </p:par>
                        <p:par>
                          <p:cTn id="83" fill="hold">
                            <p:stCondLst>
                              <p:cond delay="8649"/>
                            </p:stCondLst>
                            <p:childTnLst>
                              <p:par>
                                <p:cTn id="84" presetID="23" presetClass="entr" presetSubtype="16" fill="hold" grpId="0" nodeType="afterEffect">
                                  <p:stCondLst>
                                    <p:cond delay="0"/>
                                  </p:stCondLst>
                                  <p:childTnLst>
                                    <p:set>
                                      <p:cBhvr>
                                        <p:cTn id="85" dur="1" fill="hold">
                                          <p:stCondLst>
                                            <p:cond delay="0"/>
                                          </p:stCondLst>
                                        </p:cTn>
                                        <p:tgtEl>
                                          <p:spTgt spid="14"/>
                                        </p:tgtEl>
                                        <p:attrNameLst>
                                          <p:attrName>style.visibility</p:attrName>
                                        </p:attrNameLst>
                                      </p:cBhvr>
                                      <p:to>
                                        <p:strVal val="visible"/>
                                      </p:to>
                                    </p:set>
                                    <p:anim calcmode="lin" valueType="num">
                                      <p:cBhvr>
                                        <p:cTn id="86" dur="500" fill="hold"/>
                                        <p:tgtEl>
                                          <p:spTgt spid="14"/>
                                        </p:tgtEl>
                                        <p:attrNameLst>
                                          <p:attrName>ppt_w</p:attrName>
                                        </p:attrNameLst>
                                      </p:cBhvr>
                                      <p:tavLst>
                                        <p:tav tm="0">
                                          <p:val>
                                            <p:fltVal val="0"/>
                                          </p:val>
                                        </p:tav>
                                        <p:tav tm="100000">
                                          <p:val>
                                            <p:strVal val="#ppt_w"/>
                                          </p:val>
                                        </p:tav>
                                      </p:tavLst>
                                    </p:anim>
                                    <p:anim calcmode="lin" valueType="num">
                                      <p:cBhvr>
                                        <p:cTn id="87" dur="500" fill="hold"/>
                                        <p:tgtEl>
                                          <p:spTgt spid="14"/>
                                        </p:tgtEl>
                                        <p:attrNameLst>
                                          <p:attrName>ppt_h</p:attrName>
                                        </p:attrNameLst>
                                      </p:cBhvr>
                                      <p:tavLst>
                                        <p:tav tm="0">
                                          <p:val>
                                            <p:fltVal val="0"/>
                                          </p:val>
                                        </p:tav>
                                        <p:tav tm="100000">
                                          <p:val>
                                            <p:strVal val="#ppt_h"/>
                                          </p:val>
                                        </p:tav>
                                      </p:tavLst>
                                    </p:anim>
                                  </p:childTnLst>
                                </p:cTn>
                              </p:par>
                            </p:childTnLst>
                          </p:cTn>
                        </p:par>
                        <p:par>
                          <p:cTn id="88" fill="hold">
                            <p:stCondLst>
                              <p:cond delay="9149"/>
                            </p:stCondLst>
                            <p:childTnLst>
                              <p:par>
                                <p:cTn id="89" presetID="3" presetClass="entr" presetSubtype="10" fill="hold" grpId="0" nodeType="after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blinds(horizontal)">
                                      <p:cBhvr>
                                        <p:cTn id="9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3" grpId="0" animBg="1"/>
      <p:bldP spid="13" grpId="1" bldLvl="0" animBg="1"/>
      <p:bldP spid="21" grpId="0"/>
      <p:bldP spid="21" grpId="1"/>
      <p:bldP spid="25" grpId="0" bldLvl="0" animBg="1"/>
      <p:bldP spid="26" grpId="0"/>
      <p:bldP spid="28" grpId="0" bldLvl="0" animBg="1"/>
      <p:bldP spid="30" grpId="0"/>
      <p:bldP spid="4" grpId="0" bldLvl="0" animBg="1"/>
      <p:bldP spid="5" grpId="0"/>
      <p:bldP spid="7" grpId="0" bldLvl="0" animBg="1"/>
      <p:bldP spid="8" grpId="0"/>
      <p:bldP spid="14" grpId="0" bldLvl="0" animBg="1"/>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59635" y="56388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sym typeface="+mn-ea"/>
              </a:rPr>
              <a:t>挂载</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493395" y="1783080"/>
            <a:ext cx="10770870" cy="1783715"/>
          </a:xfrm>
          <a:prstGeom prst="rect">
            <a:avLst/>
          </a:prstGeom>
          <a:noFill/>
        </p:spPr>
        <p:txBody>
          <a:bodyPr wrap="square" rtlCol="0">
            <a:spAutoFit/>
          </a:bodyPr>
          <a:p>
            <a:pPr marL="328930" indent="0" algn="l" defTabSz="914400" eaLnBrk="0" fontAlgn="auto" hangingPunct="0">
              <a:lnSpc>
                <a:spcPts val="4400"/>
              </a:lnSpc>
              <a:spcBef>
                <a:spcPts val="0"/>
              </a:spcBef>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sz="2400" b="1">
                <a:effectLst/>
                <a:latin typeface="微软雅黑" panose="020B0503020204020204" pitchFamily="34" charset="-122"/>
                <a:ea typeface="微软雅黑" panose="020B0503020204020204" pitchFamily="34" charset="-122"/>
                <a:sym typeface="+mn-ea"/>
              </a:rPr>
              <a:t>练习</a:t>
            </a:r>
            <a:r>
              <a:rPr sz="2400">
                <a:effectLst/>
                <a:latin typeface="微软雅黑" panose="020B0503020204020204" pitchFamily="34" charset="-122"/>
                <a:ea typeface="微软雅黑" panose="020B0503020204020204" pitchFamily="34" charset="-122"/>
                <a:sym typeface="+mn-ea"/>
              </a:rPr>
              <a:t>：</a:t>
            </a:r>
            <a:endParaRPr sz="2400">
              <a:effectLst/>
              <a:latin typeface="微软雅黑" panose="020B0503020204020204" pitchFamily="34" charset="-122"/>
              <a:ea typeface="微软雅黑" panose="020B0503020204020204" pitchFamily="34" charset="-122"/>
              <a:sym typeface="+mn-ea"/>
            </a:endParaRPr>
          </a:p>
          <a:p>
            <a:pPr marL="328930" indent="0" algn="l" defTabSz="914400" eaLnBrk="0" fontAlgn="auto" hangingPunct="0">
              <a:lnSpc>
                <a:spcPts val="4400"/>
              </a:lnSpc>
              <a:spcBef>
                <a:spcPts val="0"/>
              </a:spcBef>
              <a:buFont typeface="+mj-ea"/>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altLang="zh-CN" sz="2400">
                <a:effectLst/>
                <a:latin typeface="微软雅黑" panose="020B0503020204020204" pitchFamily="34" charset="-122"/>
                <a:ea typeface="微软雅黑" panose="020B0503020204020204" pitchFamily="34" charset="-122"/>
                <a:sym typeface="+mn-ea"/>
              </a:rPr>
              <a:t>修改</a:t>
            </a:r>
            <a:r>
              <a:rPr lang="en-US" altLang="zh-CN" sz="2400">
                <a:effectLst/>
                <a:latin typeface="微软雅黑" panose="020B0503020204020204" pitchFamily="34" charset="-122"/>
                <a:ea typeface="微软雅黑" panose="020B0503020204020204" pitchFamily="34" charset="-122"/>
                <a:sym typeface="+mn-ea"/>
              </a:rPr>
              <a:t>/etc/fstab</a:t>
            </a:r>
            <a:r>
              <a:rPr lang="zh-CN" altLang="en-US" sz="2400">
                <a:effectLst/>
                <a:latin typeface="微软雅黑" panose="020B0503020204020204" pitchFamily="34" charset="-122"/>
                <a:ea typeface="微软雅黑" panose="020B0503020204020204" pitchFamily="34" charset="-122"/>
                <a:sym typeface="+mn-ea"/>
              </a:rPr>
              <a:t>文件，实现第二个磁盘的第一个分区在开机时自动挂载</a:t>
            </a:r>
            <a:endParaRPr lang="zh-CN" altLang="en-US" sz="2400">
              <a:effectLst/>
              <a:latin typeface="微软雅黑" panose="020B0503020204020204" pitchFamily="34" charset="-122"/>
              <a:ea typeface="微软雅黑" panose="020B0503020204020204" pitchFamily="34" charset="-122"/>
              <a:sym typeface="+mn-ea"/>
            </a:endParaRPr>
          </a:p>
          <a:p>
            <a:pPr marL="328930" indent="0" algn="l" defTabSz="914400" eaLnBrk="0" fontAlgn="auto" hangingPunct="0">
              <a:lnSpc>
                <a:spcPts val="4400"/>
              </a:lnSpc>
              <a:spcBef>
                <a:spcPts val="0"/>
              </a:spcBef>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en-US" sz="2400">
                <a:latin typeface="微软雅黑" panose="020B0503020204020204" pitchFamily="34" charset="-122"/>
                <a:ea typeface="微软雅黑" panose="020B0503020204020204" pitchFamily="34" charset="-122"/>
                <a:sym typeface="+mn-ea"/>
              </a:rPr>
              <a:t>	  </a:t>
            </a:r>
            <a:endParaRPr lang="en-US" altLang="zh-CN" sz="24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59635" y="563880"/>
            <a:ext cx="3174365"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6</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）磁盘配额</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493395" y="1783080"/>
            <a:ext cx="10770870" cy="4202430"/>
          </a:xfrm>
          <a:prstGeom prst="rect">
            <a:avLst/>
          </a:prstGeom>
          <a:noFill/>
        </p:spPr>
        <p:txBody>
          <a:bodyPr wrap="square" rtlCol="0">
            <a:spAutoFit/>
          </a:bodyPr>
          <a:p>
            <a:pPr indent="609600" algn="just" fontAlgn="auto">
              <a:lnSpc>
                <a:spcPts val="4580"/>
              </a:lnSpc>
              <a:buNone/>
              <a:extLst>
                <a:ext uri="{35155182-B16C-46BC-9424-99874614C6A1}">
                  <wpsdc:indentchars xmlns:wpsdc="http://www.wps.cn/officeDocument/2017/drawingmlCustomData" val="200" checksum="4158780845"/>
                </a:ext>
              </a:extLst>
            </a:pPr>
            <a:r>
              <a:rPr lang="zh-CN" altLang="en-US" sz="2400" dirty="0">
                <a:latin typeface="微软雅黑" panose="020B0503020204020204" pitchFamily="34" charset="-122"/>
                <a:ea typeface="微软雅黑" panose="020B0503020204020204" pitchFamily="34" charset="-122"/>
                <a:sym typeface="+mn-ea"/>
              </a:rPr>
              <a:t>Linux内核支持基于文件系统的磁盘限额，它可以</a:t>
            </a:r>
            <a:r>
              <a:rPr lang="zh-CN" altLang="en-US" sz="2400" dirty="0">
                <a:solidFill>
                  <a:srgbClr val="FF0000"/>
                </a:solidFill>
                <a:latin typeface="微软雅黑" panose="020B0503020204020204" pitchFamily="34" charset="-122"/>
                <a:ea typeface="微软雅黑" panose="020B0503020204020204" pitchFamily="34" charset="-122"/>
                <a:sym typeface="+mn-ea"/>
              </a:rPr>
              <a:t>限制具体的某一个用户或用户组磁盘的使用量</a:t>
            </a:r>
            <a:r>
              <a:rPr lang="zh-CN" altLang="en-US" sz="2400" dirty="0">
                <a:latin typeface="微软雅黑" panose="020B0503020204020204" pitchFamily="34" charset="-122"/>
                <a:ea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sym typeface="+mn-ea"/>
            </a:endParaRPr>
          </a:p>
          <a:p>
            <a:pPr indent="609600" algn="just" fontAlgn="auto">
              <a:lnSpc>
                <a:spcPts val="4580"/>
              </a:lnSpc>
              <a:buNone/>
              <a:extLst>
                <a:ext uri="{35155182-B16C-46BC-9424-99874614C6A1}">
                  <wpsdc:indentchars xmlns:wpsdc="http://www.wps.cn/officeDocument/2017/drawingmlCustomData" val="200" checksum="4158780845"/>
                </a:ext>
              </a:extLst>
            </a:pPr>
            <a:r>
              <a:rPr lang="zh-CN" altLang="en-US" sz="2400" dirty="0">
                <a:latin typeface="微软雅黑" panose="020B0503020204020204" pitchFamily="34" charset="-122"/>
                <a:ea typeface="微软雅黑" panose="020B0503020204020204" pitchFamily="34" charset="-122"/>
                <a:sym typeface="+mn-ea"/>
              </a:rPr>
              <a:t>磁盘限额包括对block的限制与对inode的限制，而每一种限制又可以分为软限制与硬限制。</a:t>
            </a:r>
            <a:endParaRPr lang="zh-CN" altLang="en-US" sz="2400" dirty="0">
              <a:latin typeface="微软雅黑" panose="020B0503020204020204" pitchFamily="34" charset="-122"/>
              <a:ea typeface="微软雅黑" panose="020B0503020204020204" pitchFamily="34" charset="-122"/>
              <a:sym typeface="+mn-ea"/>
            </a:endParaRPr>
          </a:p>
          <a:p>
            <a:pPr indent="609600" algn="just" fontAlgn="auto">
              <a:lnSpc>
                <a:spcPts val="4580"/>
              </a:lnSpc>
              <a:buNone/>
              <a:extLst>
                <a:ext uri="{35155182-B16C-46BC-9424-99874614C6A1}">
                  <wpsdc:indentchars xmlns:wpsdc="http://www.wps.cn/officeDocument/2017/drawingmlCustomData" val="200" checksum="4158780845"/>
                </a:ext>
              </a:extLst>
            </a:pPr>
            <a:r>
              <a:rPr lang="zh-CN" altLang="en-US" sz="2400" b="1" dirty="0">
                <a:latin typeface="微软雅黑" panose="020B0503020204020204" pitchFamily="34" charset="-122"/>
                <a:ea typeface="微软雅黑" panose="020B0503020204020204" pitchFamily="34" charset="-122"/>
                <a:sym typeface="+mn-ea"/>
              </a:rPr>
              <a:t>硬限制</a:t>
            </a:r>
            <a:r>
              <a:rPr lang="zh-CN" altLang="en-US" sz="2400" dirty="0">
                <a:latin typeface="微软雅黑" panose="020B0503020204020204" pitchFamily="34" charset="-122"/>
                <a:ea typeface="微软雅黑" panose="020B0503020204020204" pitchFamily="34" charset="-122"/>
                <a:sym typeface="+mn-ea"/>
              </a:rPr>
              <a:t>：此限制是用户绝对不能超出的值。</a:t>
            </a:r>
            <a:endParaRPr lang="zh-CN" altLang="en-US" sz="2400" dirty="0">
              <a:latin typeface="微软雅黑" panose="020B0503020204020204" pitchFamily="34" charset="-122"/>
              <a:ea typeface="微软雅黑" panose="020B0503020204020204" pitchFamily="34" charset="-122"/>
              <a:sym typeface="+mn-ea"/>
            </a:endParaRPr>
          </a:p>
          <a:p>
            <a:pPr indent="609600" algn="just" fontAlgn="auto">
              <a:lnSpc>
                <a:spcPts val="4580"/>
              </a:lnSpc>
              <a:buNone/>
              <a:extLst>
                <a:ext uri="{35155182-B16C-46BC-9424-99874614C6A1}">
                  <wpsdc:indentchars xmlns:wpsdc="http://www.wps.cn/officeDocument/2017/drawingmlCustomData" val="200" checksum="4158780845"/>
                </a:ext>
              </a:extLst>
            </a:pPr>
            <a:r>
              <a:rPr lang="zh-CN" altLang="en-US" sz="2400" b="1" dirty="0">
                <a:latin typeface="微软雅黑" panose="020B0503020204020204" pitchFamily="34" charset="-122"/>
                <a:ea typeface="微软雅黑" panose="020B0503020204020204" pitchFamily="34" charset="-122"/>
                <a:sym typeface="+mn-ea"/>
              </a:rPr>
              <a:t>软限制</a:t>
            </a:r>
            <a:r>
              <a:rPr lang="zh-CN" altLang="en-US" sz="2400" dirty="0">
                <a:latin typeface="微软雅黑" panose="020B0503020204020204" pitchFamily="34" charset="-122"/>
                <a:ea typeface="微软雅黑" panose="020B0503020204020204" pitchFamily="34" charset="-122"/>
                <a:sym typeface="+mn-ea"/>
              </a:rPr>
              <a:t>：此限制是一个警告值，是可以超出的。</a:t>
            </a:r>
            <a:endParaRPr lang="zh-CN" altLang="en-US" sz="2400" dirty="0">
              <a:latin typeface="微软雅黑" panose="020B0503020204020204" pitchFamily="34" charset="-122"/>
              <a:ea typeface="微软雅黑" panose="020B0503020204020204" pitchFamily="34" charset="-122"/>
              <a:sym typeface="+mn-ea"/>
            </a:endParaRPr>
          </a:p>
          <a:p>
            <a:pPr indent="609600" algn="just" fontAlgn="auto">
              <a:lnSpc>
                <a:spcPts val="4580"/>
              </a:lnSpc>
              <a:buNone/>
              <a:extLst>
                <a:ext uri="{35155182-B16C-46BC-9424-99874614C6A1}">
                  <wpsdc:indentchars xmlns:wpsdc="http://www.wps.cn/officeDocument/2017/drawingmlCustomData" val="200" checksum="4158780845"/>
                </a:ext>
              </a:extLst>
            </a:pPr>
            <a:r>
              <a:rPr lang="zh-CN" altLang="en-US" sz="2400" dirty="0">
                <a:latin typeface="微软雅黑" panose="020B0503020204020204" pitchFamily="34" charset="-122"/>
                <a:ea typeface="微软雅黑" panose="020B0503020204020204" pitchFamily="34" charset="-122"/>
                <a:sym typeface="+mn-ea"/>
              </a:rPr>
              <a:t>当软限制被突破后，经过一段时间（grace time）就会会自动变成硬限制。</a:t>
            </a:r>
            <a:endParaRPr lang="zh-CN" altLang="en-US" sz="24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 calcmode="lin" valueType="num">
                                      <p:cBhvr additive="base">
                                        <p:cTn id="4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 calcmode="lin" valueType="num">
                                      <p:cBhvr additive="base">
                                        <p:cTn id="5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59635" y="563880"/>
            <a:ext cx="3174365"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6</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）磁盘配额</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493395" y="1783080"/>
            <a:ext cx="10770870" cy="4174490"/>
          </a:xfrm>
          <a:prstGeom prst="rect">
            <a:avLst/>
          </a:prstGeom>
          <a:noFill/>
        </p:spPr>
        <p:txBody>
          <a:bodyPr wrap="square" rtlCol="0">
            <a:spAutoFit/>
          </a:bodyPr>
          <a:p>
            <a:pPr indent="609600" algn="just" fontAlgn="auto">
              <a:lnSpc>
                <a:spcPts val="3980"/>
              </a:lnSpc>
              <a:buNone/>
              <a:extLst>
                <a:ext uri="{35155182-B16C-46BC-9424-99874614C6A1}">
                  <wpsdc:indentchars xmlns:wpsdc="http://www.wps.cn/officeDocument/2017/drawingmlCustomData" val="200" checksum="4158780845"/>
                </a:ext>
              </a:extLst>
            </a:pPr>
            <a:r>
              <a:rPr lang="zh-CN" altLang="en-US" sz="2400" dirty="0">
                <a:latin typeface="微软雅黑" panose="020B0503020204020204" pitchFamily="34" charset="-122"/>
                <a:ea typeface="微软雅黑" panose="020B0503020204020204" pitchFamily="34" charset="-122"/>
                <a:sym typeface="+mn-ea"/>
              </a:rPr>
              <a:t>一般情况下，如果用户按照默认的挂载选项来挂载磁盘分区，内核是不支持该磁盘的限额的，用户在挂载时必须加上相关的挂载选项才可以。</a:t>
            </a:r>
            <a:endParaRPr lang="zh-CN" altLang="en-US" sz="2400" dirty="0">
              <a:latin typeface="微软雅黑" panose="020B0503020204020204" pitchFamily="34" charset="-122"/>
              <a:ea typeface="微软雅黑" panose="020B0503020204020204" pitchFamily="34" charset="-122"/>
              <a:sym typeface="+mn-ea"/>
            </a:endParaRPr>
          </a:p>
          <a:p>
            <a:pPr marL="800100" lvl="1" indent="-342900" algn="just" fontAlgn="auto">
              <a:lnSpc>
                <a:spcPts val="3980"/>
              </a:lnSpc>
              <a:buFont typeface="Wingdings" panose="05000000000000000000" charset="0"/>
              <a:buChar char=""/>
            </a:pPr>
            <a:r>
              <a:rPr lang="zh-CN" altLang="en-US" sz="2400" b="1" dirty="0">
                <a:solidFill>
                  <a:srgbClr val="FF0000"/>
                </a:solidFill>
                <a:latin typeface="微软雅黑" panose="020B0503020204020204" pitchFamily="34" charset="-122"/>
                <a:ea typeface="微软雅黑" panose="020B0503020204020204" pitchFamily="34" charset="-122"/>
                <a:sym typeface="+mn-ea"/>
              </a:rPr>
              <a:t>usrquota	支持用户的配额</a:t>
            </a:r>
            <a:endParaRPr lang="zh-CN" altLang="en-US" sz="2400" b="1" dirty="0">
              <a:solidFill>
                <a:srgbClr val="FF0000"/>
              </a:solidFill>
              <a:latin typeface="微软雅黑" panose="020B0503020204020204" pitchFamily="34" charset="-122"/>
              <a:ea typeface="微软雅黑" panose="020B0503020204020204" pitchFamily="34" charset="-122"/>
              <a:sym typeface="+mn-ea"/>
            </a:endParaRPr>
          </a:p>
          <a:p>
            <a:pPr marL="800100" lvl="1" indent="-342900" algn="just" fontAlgn="auto">
              <a:lnSpc>
                <a:spcPts val="3980"/>
              </a:lnSpc>
              <a:buFont typeface="Wingdings" panose="05000000000000000000" charset="0"/>
              <a:buChar char=""/>
            </a:pPr>
            <a:r>
              <a:rPr lang="zh-CN" altLang="en-US" sz="2400" b="1" dirty="0">
                <a:solidFill>
                  <a:srgbClr val="FF0000"/>
                </a:solidFill>
                <a:latin typeface="微软雅黑" panose="020B0503020204020204" pitchFamily="34" charset="-122"/>
                <a:ea typeface="微软雅黑" panose="020B0503020204020204" pitchFamily="34" charset="-122"/>
                <a:sym typeface="+mn-ea"/>
              </a:rPr>
              <a:t>grpquota	支持用户组的配额</a:t>
            </a:r>
            <a:endParaRPr lang="zh-CN" altLang="en-US" sz="2400" b="1" dirty="0">
              <a:solidFill>
                <a:srgbClr val="FF0000"/>
              </a:solidFill>
              <a:latin typeface="微软雅黑" panose="020B0503020204020204" pitchFamily="34" charset="-122"/>
              <a:ea typeface="微软雅黑" panose="020B0503020204020204" pitchFamily="34" charset="-122"/>
              <a:sym typeface="+mn-ea"/>
            </a:endParaRPr>
          </a:p>
          <a:p>
            <a:pPr marL="342900" indent="-342900" algn="just" fontAlgn="auto">
              <a:lnSpc>
                <a:spcPts val="3980"/>
              </a:lnSpc>
              <a:buNone/>
            </a:pPr>
            <a:r>
              <a:rPr lang="zh-CN" altLang="en-US" sz="2400" b="1" dirty="0">
                <a:solidFill>
                  <a:srgbClr val="FF0000"/>
                </a:solidFill>
                <a:latin typeface="Calibri" panose="020F0502020204030204" charset="0"/>
                <a:ea typeface="微软雅黑" panose="020B0503020204020204" pitchFamily="34" charset="-122"/>
                <a:sym typeface="+mn-ea"/>
              </a:rPr>
              <a:t>①</a:t>
            </a:r>
            <a:r>
              <a:rPr lang="zh-CN" altLang="en-US" sz="2400" b="1" dirty="0">
                <a:solidFill>
                  <a:srgbClr val="FF0000"/>
                </a:solidFill>
                <a:latin typeface="微软雅黑" panose="020B0503020204020204" pitchFamily="34" charset="-122"/>
                <a:ea typeface="微软雅黑" panose="020B0503020204020204" pitchFamily="34" charset="-122"/>
                <a:sym typeface="+mn-ea"/>
              </a:rPr>
              <a:t>编辑“/etc/fstab”文件</a:t>
            </a:r>
            <a:r>
              <a:rPr lang="zh-CN" altLang="en-US" sz="2400" b="1" dirty="0">
                <a:solidFill>
                  <a:srgbClr val="FF0000"/>
                </a:solidFill>
                <a:latin typeface="微软雅黑" panose="020B0503020204020204" pitchFamily="34" charset="-122"/>
                <a:ea typeface="微软雅黑" panose="020B0503020204020204" pitchFamily="34" charset="-122"/>
                <a:sym typeface="+mn-ea"/>
              </a:rPr>
              <a:t>支持配额</a:t>
            </a:r>
            <a:endParaRPr lang="zh-CN" altLang="en-US" sz="2400" b="1" dirty="0">
              <a:solidFill>
                <a:srgbClr val="FF0000"/>
              </a:solidFill>
              <a:latin typeface="微软雅黑" panose="020B0503020204020204" pitchFamily="34" charset="-122"/>
              <a:ea typeface="微软雅黑" panose="020B0503020204020204" pitchFamily="34" charset="-122"/>
              <a:sym typeface="+mn-ea"/>
            </a:endParaRPr>
          </a:p>
          <a:p>
            <a:pPr marL="800100" lvl="1" indent="-342900" algn="just" fontAlgn="auto">
              <a:lnSpc>
                <a:spcPts val="398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sym typeface="+mn-ea"/>
              </a:rPr>
              <a:t>/dev/sd</a:t>
            </a:r>
            <a:r>
              <a:rPr lang="en-US" altLang="zh-CN" sz="2400" dirty="0">
                <a:latin typeface="微软雅黑" panose="020B0503020204020204" pitchFamily="34" charset="-122"/>
                <a:ea typeface="微软雅黑" panose="020B0503020204020204" pitchFamily="34" charset="-122"/>
                <a:sym typeface="+mn-ea"/>
              </a:rPr>
              <a:t>b1</a:t>
            </a:r>
            <a:r>
              <a:rPr lang="zh-CN" altLang="en-US" sz="2400" dirty="0">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sym typeface="+mn-ea"/>
              </a:rPr>
              <a:t>mnt/sdb_1</a:t>
            </a:r>
            <a:r>
              <a:rPr lang="zh-CN" altLang="en-US" sz="2400" dirty="0">
                <a:latin typeface="微软雅黑" panose="020B0503020204020204" pitchFamily="34" charset="-122"/>
                <a:ea typeface="微软雅黑" panose="020B0503020204020204" pitchFamily="34" charset="-122"/>
                <a:sym typeface="+mn-ea"/>
              </a:rPr>
              <a:t>   ext</a:t>
            </a:r>
            <a:r>
              <a:rPr lang="en-US" altLang="zh-CN" sz="2400" dirty="0">
                <a:latin typeface="微软雅黑" panose="020B0503020204020204" pitchFamily="34" charset="-122"/>
                <a:ea typeface="微软雅黑" panose="020B0503020204020204" pitchFamily="34" charset="-122"/>
                <a:sym typeface="+mn-ea"/>
              </a:rPr>
              <a:t>4</a:t>
            </a:r>
            <a:r>
              <a:rPr lang="zh-CN" altLang="en-US" sz="2400" dirty="0">
                <a:latin typeface="微软雅黑" panose="020B0503020204020204" pitchFamily="34" charset="-122"/>
                <a:ea typeface="微软雅黑" panose="020B0503020204020204" pitchFamily="34" charset="-122"/>
                <a:sym typeface="+mn-ea"/>
              </a:rPr>
              <a:t>  defaults,usrquota,grpquota  0  0</a:t>
            </a:r>
            <a:endParaRPr lang="zh-CN" altLang="en-US" sz="2400" dirty="0">
              <a:latin typeface="微软雅黑" panose="020B0503020204020204" pitchFamily="34" charset="-122"/>
              <a:ea typeface="微软雅黑" panose="020B0503020204020204" pitchFamily="34" charset="-122"/>
              <a:sym typeface="+mn-ea"/>
            </a:endParaRPr>
          </a:p>
          <a:p>
            <a:pPr indent="0" algn="just" fontAlgn="auto">
              <a:lnSpc>
                <a:spcPts val="3980"/>
              </a:lnSpc>
              <a:buNone/>
              <a:extLst>
                <a:ext uri="{35155182-B16C-46BC-9424-99874614C6A1}">
                  <wpsdc:indentchars xmlns:wpsdc="http://www.wps.cn/officeDocument/2017/drawingmlCustomData" val="0" checksum="3407529306"/>
                </a:ext>
              </a:extLst>
            </a:pPr>
            <a:r>
              <a:rPr lang="zh-CN" altLang="en-US" sz="2400" b="1" dirty="0">
                <a:solidFill>
                  <a:srgbClr val="FF0000"/>
                </a:solidFill>
                <a:latin typeface="Calibri" panose="020F0502020204030204" charset="0"/>
                <a:ea typeface="微软雅黑" panose="020B0503020204020204" pitchFamily="34" charset="-122"/>
                <a:sym typeface="+mn-ea"/>
              </a:rPr>
              <a:t>②</a:t>
            </a:r>
            <a:r>
              <a:rPr lang="zh-CN" altLang="en-US" sz="2400" b="1" dirty="0">
                <a:solidFill>
                  <a:srgbClr val="FF0000"/>
                </a:solidFill>
                <a:latin typeface="微软雅黑" panose="020B0503020204020204" pitchFamily="34" charset="-122"/>
                <a:ea typeface="微软雅黑" panose="020B0503020204020204" pitchFamily="34" charset="-122"/>
                <a:sym typeface="+mn-ea"/>
              </a:rPr>
              <a:t>修改配置文件后必须要重新挂载此分区才生效</a:t>
            </a:r>
            <a:endParaRPr lang="zh-CN" altLang="en-US" sz="2400" dirty="0">
              <a:latin typeface="微软雅黑" panose="020B0503020204020204" pitchFamily="34" charset="-122"/>
              <a:ea typeface="微软雅黑" panose="020B0503020204020204" pitchFamily="34" charset="-122"/>
              <a:sym typeface="+mn-ea"/>
            </a:endParaRPr>
          </a:p>
          <a:p>
            <a:pPr indent="609600" algn="just" fontAlgn="auto">
              <a:lnSpc>
                <a:spcPts val="3980"/>
              </a:lnSpc>
              <a:buNone/>
              <a:extLst>
                <a:ext uri="{35155182-B16C-46BC-9424-99874614C6A1}">
                  <wpsdc:indentchars xmlns:wpsdc="http://www.wps.cn/officeDocument/2017/drawingmlCustomData" val="200" checksum="4158780845"/>
                </a:ext>
              </a:extLst>
            </a:pPr>
            <a:r>
              <a:rPr lang="zh-CN" altLang="en-US" sz="2400" dirty="0">
                <a:latin typeface="微软雅黑" panose="020B0503020204020204" pitchFamily="34" charset="-122"/>
                <a:ea typeface="微软雅黑" panose="020B0503020204020204" pitchFamily="34" charset="-122"/>
                <a:sym typeface="+mn-ea"/>
              </a:rPr>
              <a:t>mount  –o  remount,rw  /</a:t>
            </a:r>
            <a:r>
              <a:rPr lang="en-US" altLang="zh-CN" sz="2400" dirty="0">
                <a:latin typeface="微软雅黑" panose="020B0503020204020204" pitchFamily="34" charset="-122"/>
                <a:ea typeface="微软雅黑" panose="020B0503020204020204" pitchFamily="34" charset="-122"/>
                <a:sym typeface="+mn-ea"/>
              </a:rPr>
              <a:t>mnt/sdb_1</a:t>
            </a:r>
            <a:endParaRPr lang="en-US" altLang="zh-CN" sz="24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 calcmode="lin" valueType="num">
                                      <p:cBhvr additive="base">
                                        <p:cTn id="4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 calcmode="lin" valueType="num">
                                      <p:cBhvr additive="base">
                                        <p:cTn id="5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5">
                                            <p:txEl>
                                              <p:pRg st="5" end="5"/>
                                            </p:txEl>
                                          </p:spTgt>
                                        </p:tgtEl>
                                        <p:attrNameLst>
                                          <p:attrName>style.visibility</p:attrName>
                                        </p:attrNameLst>
                                      </p:cBhvr>
                                      <p:to>
                                        <p:strVal val="visible"/>
                                      </p:to>
                                    </p:set>
                                    <p:anim calcmode="lin" valueType="num">
                                      <p:cBhvr additive="base">
                                        <p:cTn id="5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5">
                                            <p:txEl>
                                              <p:pRg st="6" end="6"/>
                                            </p:txEl>
                                          </p:spTgt>
                                        </p:tgtEl>
                                        <p:attrNameLst>
                                          <p:attrName>style.visibility</p:attrName>
                                        </p:attrNameLst>
                                      </p:cBhvr>
                                      <p:to>
                                        <p:strVal val="visible"/>
                                      </p:to>
                                    </p:set>
                                    <p:anim calcmode="lin" valueType="num">
                                      <p:cBhvr additive="base">
                                        <p:cTn id="64"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59635" y="563880"/>
            <a:ext cx="3174365"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6</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）磁盘配额</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493395" y="1783080"/>
            <a:ext cx="10770870" cy="4174490"/>
          </a:xfrm>
          <a:prstGeom prst="rect">
            <a:avLst/>
          </a:prstGeom>
          <a:noFill/>
        </p:spPr>
        <p:txBody>
          <a:bodyPr wrap="square" rtlCol="0">
            <a:spAutoFit/>
          </a:bodyPr>
          <a:p>
            <a:pPr indent="0" algn="just" fontAlgn="auto">
              <a:lnSpc>
                <a:spcPts val="3980"/>
              </a:lnSpc>
              <a:buNone/>
              <a:extLst>
                <a:ext uri="{35155182-B16C-46BC-9424-99874614C6A1}">
                  <wpsdc:indentchars xmlns:wpsdc="http://www.wps.cn/officeDocument/2017/drawingmlCustomData" val="0" checksum="3407529306"/>
                </a:ext>
              </a:extLst>
            </a:pPr>
            <a:r>
              <a:rPr lang="zh-CN" altLang="en-US" sz="2400" b="1" dirty="0">
                <a:solidFill>
                  <a:srgbClr val="FF0000"/>
                </a:solidFill>
                <a:latin typeface="Calibri" panose="020F0502020204030204" charset="0"/>
                <a:ea typeface="微软雅黑" panose="020B0503020204020204" pitchFamily="34" charset="-122"/>
                <a:sym typeface="+mn-ea"/>
              </a:rPr>
              <a:t>③创建配额数据文件</a:t>
            </a:r>
            <a:endParaRPr lang="zh-CN" altLang="en-US" sz="2400" b="1" dirty="0">
              <a:solidFill>
                <a:srgbClr val="FF0000"/>
              </a:solidFill>
              <a:latin typeface="Calibri" panose="020F0502020204030204" charset="0"/>
              <a:ea typeface="微软雅黑" panose="020B0503020204020204" pitchFamily="34" charset="-122"/>
              <a:sym typeface="+mn-ea"/>
            </a:endParaRPr>
          </a:p>
          <a:p>
            <a:pPr indent="609600" algn="just" fontAlgn="auto">
              <a:lnSpc>
                <a:spcPts val="3980"/>
              </a:lnSpc>
              <a:buNone/>
              <a:extLst>
                <a:ext uri="{35155182-B16C-46BC-9424-99874614C6A1}">
                  <wpsdc:indentchars xmlns:wpsdc="http://www.wps.cn/officeDocument/2017/drawingmlCustomData" val="200" checksum="4158780845"/>
                </a:ext>
              </a:extLst>
            </a:pPr>
            <a:r>
              <a:rPr lang="zh-CN" altLang="en-US" sz="2400" dirty="0">
                <a:latin typeface="微软雅黑" panose="020B0503020204020204" pitchFamily="34" charset="-122"/>
                <a:ea typeface="微软雅黑" panose="020B0503020204020204" pitchFamily="34" charset="-122"/>
                <a:sym typeface="+mn-ea"/>
              </a:rPr>
              <a:t>当一个磁盘分区支持磁盘配额后，管理员需要在分区的挂载点中创建用于配额的数据文件；创建数据文件的指令为：quotacheck。</a:t>
            </a:r>
            <a:endParaRPr lang="zh-CN" altLang="en-US" sz="2400" dirty="0">
              <a:latin typeface="微软雅黑" panose="020B0503020204020204" pitchFamily="34" charset="-122"/>
              <a:ea typeface="微软雅黑" panose="020B0503020204020204" pitchFamily="34" charset="-122"/>
              <a:sym typeface="+mn-ea"/>
            </a:endParaRPr>
          </a:p>
          <a:p>
            <a:pPr indent="609600" algn="just" fontAlgn="auto">
              <a:lnSpc>
                <a:spcPts val="3980"/>
              </a:lnSpc>
              <a:buNone/>
              <a:extLst>
                <a:ext uri="{35155182-B16C-46BC-9424-99874614C6A1}">
                  <wpsdc:indentchars xmlns:wpsdc="http://www.wps.cn/officeDocument/2017/drawingmlCustomData" val="200" checksum="4158780845"/>
                </a:ext>
              </a:extLst>
            </a:pPr>
            <a:endParaRPr lang="zh-CN" altLang="en-US" sz="2400" b="1" dirty="0">
              <a:solidFill>
                <a:srgbClr val="FF0000"/>
              </a:solidFill>
              <a:latin typeface="微软雅黑" panose="020B0503020204020204" pitchFamily="34" charset="-122"/>
              <a:ea typeface="微软雅黑" panose="020B0503020204020204" pitchFamily="34" charset="-122"/>
              <a:sym typeface="+mn-ea"/>
            </a:endParaRPr>
          </a:p>
          <a:p>
            <a:pPr indent="609600" algn="just" fontAlgn="auto">
              <a:lnSpc>
                <a:spcPts val="3980"/>
              </a:lnSpc>
              <a:buNone/>
              <a:extLst>
                <a:ext uri="{35155182-B16C-46BC-9424-99874614C6A1}">
                  <wpsdc:indentchars xmlns:wpsdc="http://www.wps.cn/officeDocument/2017/drawingmlCustomData" val="200" checksum="4158780845"/>
                </a:ext>
              </a:extLst>
            </a:pPr>
            <a:r>
              <a:rPr lang="zh-CN" altLang="en-US" sz="2400" b="1" dirty="0">
                <a:solidFill>
                  <a:srgbClr val="FF0000"/>
                </a:solidFill>
                <a:latin typeface="微软雅黑" panose="020B0503020204020204" pitchFamily="34" charset="-122"/>
                <a:ea typeface="微软雅黑" panose="020B0503020204020204" pitchFamily="34" charset="-122"/>
                <a:sym typeface="+mn-ea"/>
              </a:rPr>
              <a:t>语法</a:t>
            </a:r>
            <a:r>
              <a:rPr lang="zh-CN" altLang="en-US" sz="2400" dirty="0">
                <a:solidFill>
                  <a:srgbClr val="FF0000"/>
                </a:solidFill>
                <a:latin typeface="微软雅黑" panose="020B0503020204020204" pitchFamily="34" charset="-122"/>
                <a:ea typeface="微软雅黑" panose="020B0503020204020204" pitchFamily="34" charset="-122"/>
                <a:sym typeface="+mn-ea"/>
              </a:rPr>
              <a:t>：quotacheck –cug  &lt;设备挂载点&gt;</a:t>
            </a:r>
            <a:r>
              <a:rPr lang="zh-CN" altLang="en-US" sz="2400" dirty="0">
                <a:latin typeface="微软雅黑" panose="020B0503020204020204" pitchFamily="34" charset="-122"/>
                <a:ea typeface="微软雅黑" panose="020B0503020204020204" pitchFamily="34" charset="-122"/>
                <a:sym typeface="+mn-ea"/>
              </a:rPr>
              <a:t> </a:t>
            </a:r>
            <a:endParaRPr lang="zh-CN" altLang="en-US" sz="2400" dirty="0">
              <a:latin typeface="微软雅黑" panose="020B0503020204020204" pitchFamily="34" charset="-122"/>
              <a:ea typeface="微软雅黑" panose="020B0503020204020204" pitchFamily="34" charset="-122"/>
              <a:sym typeface="+mn-ea"/>
            </a:endParaRPr>
          </a:p>
          <a:p>
            <a:pPr indent="609600" algn="just" fontAlgn="auto">
              <a:lnSpc>
                <a:spcPts val="3980"/>
              </a:lnSpc>
              <a:buNone/>
              <a:extLst>
                <a:ext uri="{35155182-B16C-46BC-9424-99874614C6A1}">
                  <wpsdc:indentchars xmlns:wpsdc="http://www.wps.cn/officeDocument/2017/drawingmlCustomData" val="200" checksum="4158780845"/>
                </a:ext>
              </a:extLst>
            </a:pPr>
            <a:r>
              <a:rPr lang="zh-CN" altLang="en-US" sz="2400" dirty="0">
                <a:latin typeface="微软雅黑" panose="020B0503020204020204" pitchFamily="34" charset="-122"/>
                <a:ea typeface="微软雅黑" panose="020B0503020204020204" pitchFamily="34" charset="-122"/>
                <a:sym typeface="+mn-ea"/>
              </a:rPr>
              <a:t>-c  创建数据文件</a:t>
            </a:r>
            <a:endParaRPr lang="zh-CN" altLang="en-US" sz="2400" dirty="0">
              <a:latin typeface="微软雅黑" panose="020B0503020204020204" pitchFamily="34" charset="-122"/>
              <a:ea typeface="微软雅黑" panose="020B0503020204020204" pitchFamily="34" charset="-122"/>
              <a:sym typeface="+mn-ea"/>
            </a:endParaRPr>
          </a:p>
          <a:p>
            <a:pPr indent="609600" algn="just" fontAlgn="auto">
              <a:lnSpc>
                <a:spcPts val="3980"/>
              </a:lnSpc>
              <a:buNone/>
              <a:extLst>
                <a:ext uri="{35155182-B16C-46BC-9424-99874614C6A1}">
                  <wpsdc:indentchars xmlns:wpsdc="http://www.wps.cn/officeDocument/2017/drawingmlCustomData" val="200" checksum="4158780845"/>
                </a:ext>
              </a:extLst>
            </a:pPr>
            <a:r>
              <a:rPr lang="zh-CN" altLang="en-US" sz="2400" dirty="0">
                <a:latin typeface="微软雅黑" panose="020B0503020204020204" pitchFamily="34" charset="-122"/>
                <a:ea typeface="微软雅黑" panose="020B0503020204020204" pitchFamily="34" charset="-122"/>
                <a:sym typeface="+mn-ea"/>
              </a:rPr>
              <a:t>-u  创建用户配额的数据文件</a:t>
            </a:r>
            <a:endParaRPr lang="zh-CN" altLang="en-US" sz="2400" dirty="0">
              <a:latin typeface="微软雅黑" panose="020B0503020204020204" pitchFamily="34" charset="-122"/>
              <a:ea typeface="微软雅黑" panose="020B0503020204020204" pitchFamily="34" charset="-122"/>
              <a:sym typeface="+mn-ea"/>
            </a:endParaRPr>
          </a:p>
          <a:p>
            <a:pPr indent="609600" algn="just" fontAlgn="auto">
              <a:lnSpc>
                <a:spcPts val="3980"/>
              </a:lnSpc>
              <a:buNone/>
              <a:extLst>
                <a:ext uri="{35155182-B16C-46BC-9424-99874614C6A1}">
                  <wpsdc:indentchars xmlns:wpsdc="http://www.wps.cn/officeDocument/2017/drawingmlCustomData" val="200" checksum="4158780845"/>
                </a:ext>
              </a:extLst>
            </a:pPr>
            <a:r>
              <a:rPr lang="zh-CN" altLang="en-US" sz="2400" dirty="0">
                <a:latin typeface="微软雅黑" panose="020B0503020204020204" pitchFamily="34" charset="-122"/>
                <a:ea typeface="微软雅黑" panose="020B0503020204020204" pitchFamily="34" charset="-122"/>
                <a:sym typeface="+mn-ea"/>
              </a:rPr>
              <a:t>-g  创建用户组的配额数据文件</a:t>
            </a:r>
            <a:endParaRPr lang="zh-CN" altLang="en-US" sz="24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 calcmode="lin" valueType="num">
                                      <p:cBhvr additive="base">
                                        <p:cTn id="40"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4" end="4"/>
                                            </p:txEl>
                                          </p:spTgt>
                                        </p:tgtEl>
                                        <p:attrNameLst>
                                          <p:attrName>style.visibility</p:attrName>
                                        </p:attrNameLst>
                                      </p:cBhvr>
                                      <p:to>
                                        <p:strVal val="visible"/>
                                      </p:to>
                                    </p:set>
                                    <p:anim calcmode="lin" valueType="num">
                                      <p:cBhvr additive="base">
                                        <p:cTn id="46"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additive="base">
                                        <p:cTn id="52"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5">
                                            <p:txEl>
                                              <p:pRg st="6" end="6"/>
                                            </p:txEl>
                                          </p:spTgt>
                                        </p:tgtEl>
                                        <p:attrNameLst>
                                          <p:attrName>style.visibility</p:attrName>
                                        </p:attrNameLst>
                                      </p:cBhvr>
                                      <p:to>
                                        <p:strVal val="visible"/>
                                      </p:to>
                                    </p:set>
                                    <p:anim calcmode="lin" valueType="num">
                                      <p:cBhvr additive="base">
                                        <p:cTn id="58"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59635" y="563880"/>
            <a:ext cx="3174365"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6</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）磁盘配额</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493395" y="1783080"/>
            <a:ext cx="11583035" cy="5195570"/>
          </a:xfrm>
          <a:prstGeom prst="rect">
            <a:avLst/>
          </a:prstGeom>
          <a:noFill/>
        </p:spPr>
        <p:txBody>
          <a:bodyPr wrap="square" rtlCol="0">
            <a:spAutoFit/>
          </a:bodyPr>
          <a:p>
            <a:pPr indent="0" algn="just" fontAlgn="auto">
              <a:lnSpc>
                <a:spcPts val="3980"/>
              </a:lnSpc>
              <a:buNone/>
              <a:extLst>
                <a:ext uri="{35155182-B16C-46BC-9424-99874614C6A1}">
                  <wpsdc:indentchars xmlns:wpsdc="http://www.wps.cn/officeDocument/2017/drawingmlCustomData" val="0" checksum="3407529306"/>
                </a:ext>
              </a:extLst>
            </a:pPr>
            <a:r>
              <a:rPr lang="zh-CN" altLang="en-US" sz="2400" b="1" dirty="0">
                <a:solidFill>
                  <a:srgbClr val="FF0000"/>
                </a:solidFill>
                <a:latin typeface="微软雅黑" panose="020B0503020204020204" pitchFamily="34" charset="-122"/>
                <a:ea typeface="微软雅黑" panose="020B0503020204020204" pitchFamily="34" charset="-122"/>
                <a:sym typeface="+mn-ea"/>
              </a:rPr>
              <a:t>④</a:t>
            </a:r>
            <a:r>
              <a:rPr lang="zh-CN" altLang="en-US" sz="2400" b="1" dirty="0">
                <a:solidFill>
                  <a:srgbClr val="FF0000"/>
                </a:solidFill>
                <a:latin typeface="微软雅黑" panose="020B0503020204020204" pitchFamily="34" charset="-122"/>
                <a:ea typeface="微软雅黑" panose="020B0503020204020204" pitchFamily="34" charset="-122"/>
                <a:sym typeface="+mn-ea"/>
              </a:rPr>
              <a:t>设定</a:t>
            </a:r>
            <a:r>
              <a:rPr lang="zh-CN" altLang="en-US" sz="2400" b="1" dirty="0">
                <a:solidFill>
                  <a:srgbClr val="FF0000"/>
                </a:solidFill>
                <a:latin typeface="微软雅黑" panose="020B0503020204020204" pitchFamily="34" charset="-122"/>
                <a:ea typeface="微软雅黑" panose="020B0503020204020204" pitchFamily="34" charset="-122"/>
                <a:sym typeface="+mn-ea"/>
              </a:rPr>
              <a:t>用户或组的配额</a:t>
            </a:r>
            <a:endParaRPr lang="zh-CN" altLang="en-US" sz="2400" b="1" dirty="0">
              <a:solidFill>
                <a:srgbClr val="FF0000"/>
              </a:solidFill>
              <a:latin typeface="微软雅黑" panose="020B0503020204020204" pitchFamily="34" charset="-122"/>
              <a:ea typeface="微软雅黑" panose="020B0503020204020204" pitchFamily="34" charset="-122"/>
              <a:sym typeface="+mn-ea"/>
            </a:endParaRPr>
          </a:p>
          <a:p>
            <a:pPr indent="609600" algn="just" fontAlgn="auto">
              <a:lnSpc>
                <a:spcPts val="3980"/>
              </a:lnSpc>
              <a:buNone/>
              <a:extLst>
                <a:ext uri="{35155182-B16C-46BC-9424-99874614C6A1}">
                  <wpsdc:indentchars xmlns:wpsdc="http://www.wps.cn/officeDocument/2017/drawingmlCustomData" val="200" checksum="4158780845"/>
                </a:ext>
              </a:extLst>
            </a:pPr>
            <a:r>
              <a:rPr lang="zh-CN" altLang="en-US" sz="2400" dirty="0">
                <a:latin typeface="微软雅黑" panose="020B0503020204020204" pitchFamily="34" charset="-122"/>
                <a:ea typeface="微软雅黑" panose="020B0503020204020204" pitchFamily="34" charset="-122"/>
                <a:sym typeface="+mn-ea"/>
              </a:rPr>
              <a:t>当设备挂载点中的配额数据文件创建成功后，就可以去编辑用户或组的配额。</a:t>
            </a:r>
            <a:endParaRPr lang="zh-CN" altLang="en-US" sz="2400" dirty="0">
              <a:latin typeface="微软雅黑" panose="020B0503020204020204" pitchFamily="34" charset="-122"/>
              <a:ea typeface="微软雅黑" panose="020B0503020204020204" pitchFamily="34" charset="-122"/>
              <a:sym typeface="+mn-ea"/>
            </a:endParaRPr>
          </a:p>
          <a:p>
            <a:pPr indent="609600" algn="just" fontAlgn="auto">
              <a:lnSpc>
                <a:spcPts val="3980"/>
              </a:lnSpc>
              <a:buNone/>
              <a:extLst>
                <a:ext uri="{35155182-B16C-46BC-9424-99874614C6A1}">
                  <wpsdc:indentchars xmlns:wpsdc="http://www.wps.cn/officeDocument/2017/drawingmlCustomData" val="200" checksum="4158780845"/>
                </a:ext>
              </a:extLst>
            </a:pPr>
            <a:r>
              <a:rPr lang="zh-CN" altLang="en-US" sz="2400" b="1" dirty="0">
                <a:solidFill>
                  <a:srgbClr val="FF0000"/>
                </a:solidFill>
                <a:latin typeface="微软雅黑" panose="020B0503020204020204" pitchFamily="34" charset="-122"/>
                <a:ea typeface="微软雅黑" panose="020B0503020204020204" pitchFamily="34" charset="-122"/>
                <a:sym typeface="+mn-ea"/>
              </a:rPr>
              <a:t>命令：</a:t>
            </a:r>
            <a:endParaRPr lang="zh-CN" altLang="en-US" sz="2400" b="1" dirty="0">
              <a:solidFill>
                <a:srgbClr val="FF0000"/>
              </a:solidFill>
              <a:latin typeface="微软雅黑" panose="020B0503020204020204" pitchFamily="34" charset="-122"/>
              <a:ea typeface="微软雅黑" panose="020B0503020204020204" pitchFamily="34" charset="-122"/>
              <a:sym typeface="+mn-ea"/>
            </a:endParaRPr>
          </a:p>
          <a:p>
            <a:pPr lvl="2" indent="609600" algn="just" fontAlgn="auto">
              <a:lnSpc>
                <a:spcPts val="3980"/>
              </a:lnSpc>
              <a:buNone/>
              <a:extLst>
                <a:ext uri="{35155182-B16C-46BC-9424-99874614C6A1}">
                  <wpsdc:indentchars xmlns:wpsdc="http://www.wps.cn/officeDocument/2017/drawingmlCustomData" val="200" checksum="4158780845"/>
                </a:ext>
              </a:extLst>
            </a:pPr>
            <a:r>
              <a:rPr lang="zh-CN" altLang="en-US" sz="2400" dirty="0">
                <a:latin typeface="微软雅黑" panose="020B0503020204020204" pitchFamily="34" charset="-122"/>
                <a:ea typeface="微软雅黑" panose="020B0503020204020204" pitchFamily="34" charset="-122"/>
                <a:sym typeface="+mn-ea"/>
              </a:rPr>
              <a:t>edquota  -u   &lt;用户名&gt;  </a:t>
            </a:r>
            <a:endParaRPr lang="zh-CN" altLang="en-US" sz="2400" dirty="0">
              <a:latin typeface="微软雅黑" panose="020B0503020204020204" pitchFamily="34" charset="-122"/>
              <a:ea typeface="微软雅黑" panose="020B0503020204020204" pitchFamily="34" charset="-122"/>
              <a:sym typeface="+mn-ea"/>
            </a:endParaRPr>
          </a:p>
          <a:p>
            <a:pPr lvl="2" indent="609600" algn="just" fontAlgn="auto">
              <a:lnSpc>
                <a:spcPts val="3980"/>
              </a:lnSpc>
              <a:buNone/>
              <a:extLst>
                <a:ext uri="{35155182-B16C-46BC-9424-99874614C6A1}">
                  <wpsdc:indentchars xmlns:wpsdc="http://www.wps.cn/officeDocument/2017/drawingmlCustomData" val="200" checksum="4158780845"/>
                </a:ext>
              </a:extLst>
            </a:pPr>
            <a:r>
              <a:rPr lang="zh-CN" altLang="en-US" sz="2400" dirty="0">
                <a:latin typeface="微软雅黑" panose="020B0503020204020204" pitchFamily="34" charset="-122"/>
                <a:ea typeface="微软雅黑" panose="020B0503020204020204" pitchFamily="34" charset="-122"/>
                <a:sym typeface="+mn-ea"/>
              </a:rPr>
              <a:t>edquota  -g  &lt;用户组名&gt; </a:t>
            </a:r>
            <a:endParaRPr lang="zh-CN" altLang="en-US" sz="2400" dirty="0">
              <a:latin typeface="微软雅黑" panose="020B0503020204020204" pitchFamily="34" charset="-122"/>
              <a:ea typeface="微软雅黑" panose="020B0503020204020204" pitchFamily="34" charset="-122"/>
              <a:sym typeface="+mn-ea"/>
            </a:endParaRPr>
          </a:p>
          <a:p>
            <a:pPr indent="609600" algn="just" fontAlgn="auto">
              <a:lnSpc>
                <a:spcPts val="3980"/>
              </a:lnSpc>
              <a:buNone/>
              <a:extLst>
                <a:ext uri="{35155182-B16C-46BC-9424-99874614C6A1}">
                  <wpsdc:indentchars xmlns:wpsdc="http://www.wps.cn/officeDocument/2017/drawingmlCustomData" val="200" checksum="4158780845"/>
                </a:ext>
              </a:extLst>
            </a:pPr>
            <a:r>
              <a:rPr lang="zh-CN" altLang="en-US" sz="2400" dirty="0">
                <a:latin typeface="微软雅黑" panose="020B0503020204020204" pitchFamily="34" charset="-122"/>
                <a:ea typeface="微软雅黑" panose="020B0503020204020204" pitchFamily="34" charset="-122"/>
                <a:sym typeface="+mn-ea"/>
              </a:rPr>
              <a:t>配额的配置文件格式：</a:t>
            </a:r>
            <a:endParaRPr lang="zh-CN" altLang="en-US" sz="2400" dirty="0">
              <a:latin typeface="微软雅黑" panose="020B0503020204020204" pitchFamily="34" charset="-122"/>
              <a:ea typeface="微软雅黑" panose="020B0503020204020204" pitchFamily="34" charset="-122"/>
              <a:sym typeface="+mn-ea"/>
            </a:endParaRPr>
          </a:p>
          <a:p>
            <a:pPr lvl="1" indent="609600" algn="just" fontAlgn="auto">
              <a:lnSpc>
                <a:spcPts val="3980"/>
              </a:lnSpc>
              <a:buNone/>
              <a:extLst>
                <a:ext uri="{35155182-B16C-46BC-9424-99874614C6A1}">
                  <wpsdc:indentchars xmlns:wpsdc="http://www.wps.cn/officeDocument/2017/drawingmlCustomData" val="200" checksum="4158780845"/>
                </a:ext>
              </a:extLst>
            </a:pPr>
            <a:r>
              <a:rPr lang="zh-CN" altLang="en-US" sz="2400" dirty="0">
                <a:latin typeface="微软雅黑" panose="020B0503020204020204" pitchFamily="34" charset="-122"/>
                <a:ea typeface="微软雅黑" panose="020B0503020204020204" pitchFamily="34" charset="-122"/>
                <a:sym typeface="+mn-ea"/>
              </a:rPr>
              <a:t>block / inode : 已经使用的块或节点</a:t>
            </a:r>
            <a:endParaRPr lang="zh-CN" altLang="en-US" sz="2400" dirty="0">
              <a:latin typeface="微软雅黑" panose="020B0503020204020204" pitchFamily="34" charset="-122"/>
              <a:ea typeface="微软雅黑" panose="020B0503020204020204" pitchFamily="34" charset="-122"/>
              <a:sym typeface="+mn-ea"/>
            </a:endParaRPr>
          </a:p>
          <a:p>
            <a:pPr lvl="1" indent="609600" algn="just" fontAlgn="auto">
              <a:lnSpc>
                <a:spcPts val="3980"/>
              </a:lnSpc>
              <a:buNone/>
              <a:extLst>
                <a:ext uri="{35155182-B16C-46BC-9424-99874614C6A1}">
                  <wpsdc:indentchars xmlns:wpsdc="http://www.wps.cn/officeDocument/2017/drawingmlCustomData" val="200" checksum="4158780845"/>
                </a:ext>
              </a:extLst>
            </a:pPr>
            <a:r>
              <a:rPr lang="zh-CN" altLang="en-US" sz="2400" dirty="0">
                <a:latin typeface="微软雅黑" panose="020B0503020204020204" pitchFamily="34" charset="-122"/>
                <a:ea typeface="微软雅黑" panose="020B0503020204020204" pitchFamily="34" charset="-122"/>
                <a:sym typeface="+mn-ea"/>
              </a:rPr>
              <a:t>soft：块或节点的软限制  </a:t>
            </a:r>
            <a:endParaRPr lang="zh-CN" altLang="en-US" sz="2400" dirty="0">
              <a:latin typeface="微软雅黑" panose="020B0503020204020204" pitchFamily="34" charset="-122"/>
              <a:ea typeface="微软雅黑" panose="020B0503020204020204" pitchFamily="34" charset="-122"/>
              <a:sym typeface="+mn-ea"/>
            </a:endParaRPr>
          </a:p>
          <a:p>
            <a:pPr lvl="1" indent="609600" algn="just" fontAlgn="auto">
              <a:lnSpc>
                <a:spcPts val="3980"/>
              </a:lnSpc>
              <a:buNone/>
              <a:extLst>
                <a:ext uri="{35155182-B16C-46BC-9424-99874614C6A1}">
                  <wpsdc:indentchars xmlns:wpsdc="http://www.wps.cn/officeDocument/2017/drawingmlCustomData" val="200" checksum="4158780845"/>
                </a:ext>
              </a:extLst>
            </a:pPr>
            <a:r>
              <a:rPr lang="zh-CN" altLang="en-US" sz="2400" dirty="0">
                <a:latin typeface="微软雅黑" panose="020B0503020204020204" pitchFamily="34" charset="-122"/>
                <a:ea typeface="微软雅黑" panose="020B0503020204020204" pitchFamily="34" charset="-122"/>
                <a:sym typeface="+mn-ea"/>
              </a:rPr>
              <a:t>hard：块或节点的硬限制</a:t>
            </a:r>
            <a:endParaRPr lang="zh-CN" altLang="en-US" sz="2400" dirty="0">
              <a:latin typeface="微软雅黑" panose="020B0503020204020204" pitchFamily="34" charset="-122"/>
              <a:ea typeface="微软雅黑" panose="020B0503020204020204" pitchFamily="34" charset="-122"/>
              <a:sym typeface="+mn-ea"/>
            </a:endParaRPr>
          </a:p>
          <a:p>
            <a:pPr indent="609600" algn="just" fontAlgn="auto">
              <a:lnSpc>
                <a:spcPts val="3980"/>
              </a:lnSpc>
              <a:buNone/>
              <a:extLst>
                <a:ext uri="{35155182-B16C-46BC-9424-99874614C6A1}">
                  <wpsdc:indentchars xmlns:wpsdc="http://www.wps.cn/officeDocument/2017/drawingmlCustomData" val="200" checksum="4158780845"/>
                </a:ext>
              </a:extLst>
            </a:pPr>
            <a:endParaRPr lang="zh-CN" altLang="en-US" sz="24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 calcmode="lin" valueType="num">
                                      <p:cBhvr additive="base">
                                        <p:cTn id="4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 calcmode="lin" valueType="num">
                                      <p:cBhvr additive="base">
                                        <p:cTn id="5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5">
                                            <p:txEl>
                                              <p:pRg st="5" end="5"/>
                                            </p:txEl>
                                          </p:spTgt>
                                        </p:tgtEl>
                                        <p:attrNameLst>
                                          <p:attrName>style.visibility</p:attrName>
                                        </p:attrNameLst>
                                      </p:cBhvr>
                                      <p:to>
                                        <p:strVal val="visible"/>
                                      </p:to>
                                    </p:set>
                                    <p:anim calcmode="lin" valueType="num">
                                      <p:cBhvr additive="base">
                                        <p:cTn id="5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5">
                                            <p:txEl>
                                              <p:pRg st="6" end="6"/>
                                            </p:txEl>
                                          </p:spTgt>
                                        </p:tgtEl>
                                        <p:attrNameLst>
                                          <p:attrName>style.visibility</p:attrName>
                                        </p:attrNameLst>
                                      </p:cBhvr>
                                      <p:to>
                                        <p:strVal val="visible"/>
                                      </p:to>
                                    </p:set>
                                    <p:anim calcmode="lin" valueType="num">
                                      <p:cBhvr additive="base">
                                        <p:cTn id="64"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additive="base">
                                        <p:cTn id="7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5">
                                            <p:txEl>
                                              <p:pRg st="8" end="8"/>
                                            </p:txEl>
                                          </p:spTgt>
                                        </p:tgtEl>
                                        <p:attrNameLst>
                                          <p:attrName>style.visibility</p:attrName>
                                        </p:attrNameLst>
                                      </p:cBhvr>
                                      <p:to>
                                        <p:strVal val="visible"/>
                                      </p:to>
                                    </p:set>
                                    <p:anim calcmode="lin" valueType="num">
                                      <p:cBhvr additive="base">
                                        <p:cTn id="76"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59635" y="563880"/>
            <a:ext cx="3174365"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6</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）磁盘配额</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493395" y="1783080"/>
            <a:ext cx="10770870" cy="3663950"/>
          </a:xfrm>
          <a:prstGeom prst="rect">
            <a:avLst/>
          </a:prstGeom>
          <a:noFill/>
        </p:spPr>
        <p:txBody>
          <a:bodyPr wrap="square" rtlCol="0">
            <a:spAutoFit/>
          </a:bodyPr>
          <a:p>
            <a:pPr indent="0" algn="just" fontAlgn="auto">
              <a:lnSpc>
                <a:spcPts val="3980"/>
              </a:lnSpc>
              <a:buNone/>
              <a:extLst>
                <a:ext uri="{35155182-B16C-46BC-9424-99874614C6A1}">
                  <wpsdc:indentchars xmlns:wpsdc="http://www.wps.cn/officeDocument/2017/drawingmlCustomData" val="0" checksum="3407529306"/>
                </a:ext>
              </a:extLst>
            </a:pPr>
            <a:r>
              <a:rPr lang="zh-CN" altLang="en-US" sz="2400" b="1" dirty="0">
                <a:solidFill>
                  <a:srgbClr val="FF0000"/>
                </a:solidFill>
                <a:latin typeface="微软雅黑" panose="020B0503020204020204" pitchFamily="34" charset="-122"/>
                <a:ea typeface="微软雅黑" panose="020B0503020204020204" pitchFamily="34" charset="-122"/>
                <a:sym typeface="+mn-ea"/>
              </a:rPr>
              <a:t>④设定用户或组的配额</a:t>
            </a:r>
            <a:endParaRPr lang="zh-CN" altLang="en-US" sz="2400" b="1" dirty="0">
              <a:solidFill>
                <a:srgbClr val="FF0000"/>
              </a:solidFill>
              <a:latin typeface="微软雅黑" panose="020B0503020204020204" pitchFamily="34" charset="-122"/>
              <a:ea typeface="微软雅黑" panose="020B0503020204020204" pitchFamily="34" charset="-122"/>
              <a:sym typeface="+mn-ea"/>
            </a:endParaRPr>
          </a:p>
          <a:p>
            <a:pPr indent="609600" algn="just" fontAlgn="auto">
              <a:lnSpc>
                <a:spcPts val="3980"/>
              </a:lnSpc>
              <a:buNone/>
              <a:extLst>
                <a:ext uri="{35155182-B16C-46BC-9424-99874614C6A1}">
                  <wpsdc:indentchars xmlns:wpsdc="http://www.wps.cn/officeDocument/2017/drawingmlCustomData" val="200" checksum="4158780845"/>
                </a:ext>
              </a:extLst>
            </a:pPr>
            <a:endParaRPr lang="zh-CN" altLang="en-US" sz="2400" dirty="0">
              <a:latin typeface="微软雅黑" panose="020B0503020204020204" pitchFamily="34" charset="-122"/>
              <a:ea typeface="微软雅黑" panose="020B0503020204020204" pitchFamily="34" charset="-122"/>
              <a:sym typeface="+mn-ea"/>
            </a:endParaRPr>
          </a:p>
          <a:p>
            <a:pPr indent="609600" algn="just" fontAlgn="auto">
              <a:lnSpc>
                <a:spcPts val="3980"/>
              </a:lnSpc>
              <a:buNone/>
              <a:extLst>
                <a:ext uri="{35155182-B16C-46BC-9424-99874614C6A1}">
                  <wpsdc:indentchars xmlns:wpsdc="http://www.wps.cn/officeDocument/2017/drawingmlCustomData" val="200" checksum="4158780845"/>
                </a:ext>
              </a:extLst>
            </a:pPr>
            <a:r>
              <a:rPr lang="zh-CN" altLang="en-US" sz="2400" dirty="0">
                <a:latin typeface="微软雅黑" panose="020B0503020204020204" pitchFamily="34" charset="-122"/>
                <a:ea typeface="微软雅黑" panose="020B0503020204020204" pitchFamily="34" charset="-122"/>
                <a:sym typeface="+mn-ea"/>
              </a:rPr>
              <a:t>在配置文件中默认以KB为单位，不能在数字后加单位</a:t>
            </a:r>
            <a:endParaRPr lang="zh-CN" altLang="en-US" sz="2400" dirty="0">
              <a:latin typeface="微软雅黑" panose="020B0503020204020204" pitchFamily="34" charset="-122"/>
              <a:ea typeface="微软雅黑" panose="020B0503020204020204" pitchFamily="34" charset="-122"/>
              <a:sym typeface="+mn-ea"/>
            </a:endParaRPr>
          </a:p>
          <a:p>
            <a:pPr marL="800100" lvl="1" indent="-342900" algn="just" fontAlgn="auto">
              <a:lnSpc>
                <a:spcPts val="398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sym typeface="+mn-ea"/>
              </a:rPr>
              <a:t>直接设定用户的配额</a:t>
            </a:r>
            <a:endParaRPr lang="zh-CN" altLang="en-US" sz="2400" dirty="0">
              <a:latin typeface="微软雅黑" panose="020B0503020204020204" pitchFamily="34" charset="-122"/>
              <a:ea typeface="微软雅黑" panose="020B0503020204020204" pitchFamily="34" charset="-122"/>
              <a:sym typeface="+mn-ea"/>
            </a:endParaRPr>
          </a:p>
          <a:p>
            <a:pPr indent="609600" algn="just" fontAlgn="auto">
              <a:lnSpc>
                <a:spcPts val="3980"/>
              </a:lnSpc>
              <a:buNone/>
              <a:extLst>
                <a:ext uri="{35155182-B16C-46BC-9424-99874614C6A1}">
                  <wpsdc:indentchars xmlns:wpsdc="http://www.wps.cn/officeDocument/2017/drawingmlCustomData" val="200" checksum="4158780845"/>
                </a:ext>
              </a:extLst>
            </a:pPr>
            <a:r>
              <a:rPr lang="en-US" altLang="zh-CN" sz="2400" dirty="0">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setquota &lt;用户名&gt;  b(S)  b(H)  i(S)  i(H) &lt;挂载点&gt;</a:t>
            </a:r>
            <a:endParaRPr lang="zh-CN" altLang="en-US" sz="2400" dirty="0">
              <a:latin typeface="微软雅黑" panose="020B0503020204020204" pitchFamily="34" charset="-122"/>
              <a:ea typeface="微软雅黑" panose="020B0503020204020204" pitchFamily="34" charset="-122"/>
              <a:sym typeface="+mn-ea"/>
            </a:endParaRPr>
          </a:p>
          <a:p>
            <a:pPr marL="800100" lvl="1" indent="-342900" algn="just" fontAlgn="auto">
              <a:lnSpc>
                <a:spcPts val="398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sym typeface="+mn-ea"/>
              </a:rPr>
              <a:t>模仿用户的配额设定</a:t>
            </a:r>
            <a:endParaRPr lang="zh-CN" altLang="en-US" sz="2400" dirty="0">
              <a:latin typeface="微软雅黑" panose="020B0503020204020204" pitchFamily="34" charset="-122"/>
              <a:ea typeface="微软雅黑" panose="020B0503020204020204" pitchFamily="34" charset="-122"/>
              <a:sym typeface="+mn-ea"/>
            </a:endParaRPr>
          </a:p>
          <a:p>
            <a:pPr indent="609600" algn="just" fontAlgn="auto">
              <a:lnSpc>
                <a:spcPts val="3980"/>
              </a:lnSpc>
              <a:buNone/>
              <a:extLst>
                <a:ext uri="{35155182-B16C-46BC-9424-99874614C6A1}">
                  <wpsdc:indentchars xmlns:wpsdc="http://www.wps.cn/officeDocument/2017/drawingmlCustomData" val="200" checksum="4158780845"/>
                </a:ext>
              </a:extLst>
            </a:pPr>
            <a:r>
              <a:rPr lang="en-US" altLang="zh-CN" sz="2400" dirty="0">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edquota   –p  &lt;已做配额的用户&gt;  &lt;目标配额用户&gt;</a:t>
            </a:r>
            <a:endParaRPr lang="zh-CN" altLang="en-US" sz="24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 calcmode="lin" valueType="num">
                                      <p:cBhvr additive="base">
                                        <p:cTn id="3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 calcmode="lin" valueType="num">
                                      <p:cBhvr additive="base">
                                        <p:cTn id="40"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4" end="4"/>
                                            </p:txEl>
                                          </p:spTgt>
                                        </p:tgtEl>
                                        <p:attrNameLst>
                                          <p:attrName>style.visibility</p:attrName>
                                        </p:attrNameLst>
                                      </p:cBhvr>
                                      <p:to>
                                        <p:strVal val="visible"/>
                                      </p:to>
                                    </p:set>
                                    <p:anim calcmode="lin" valueType="num">
                                      <p:cBhvr additive="base">
                                        <p:cTn id="46"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additive="base">
                                        <p:cTn id="52"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5">
                                            <p:txEl>
                                              <p:pRg st="6" end="6"/>
                                            </p:txEl>
                                          </p:spTgt>
                                        </p:tgtEl>
                                        <p:attrNameLst>
                                          <p:attrName>style.visibility</p:attrName>
                                        </p:attrNameLst>
                                      </p:cBhvr>
                                      <p:to>
                                        <p:strVal val="visible"/>
                                      </p:to>
                                    </p:set>
                                    <p:anim calcmode="lin" valueType="num">
                                      <p:cBhvr additive="base">
                                        <p:cTn id="58"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59635" y="563880"/>
            <a:ext cx="3174365"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6</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）磁盘配额</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493395" y="1783080"/>
            <a:ext cx="10770870" cy="4174490"/>
          </a:xfrm>
          <a:prstGeom prst="rect">
            <a:avLst/>
          </a:prstGeom>
          <a:noFill/>
        </p:spPr>
        <p:txBody>
          <a:bodyPr wrap="square" rtlCol="0">
            <a:spAutoFit/>
          </a:bodyPr>
          <a:p>
            <a:pPr indent="0" algn="just" fontAlgn="auto">
              <a:lnSpc>
                <a:spcPts val="3980"/>
              </a:lnSpc>
              <a:buNone/>
              <a:extLst>
                <a:ext uri="{35155182-B16C-46BC-9424-99874614C6A1}">
                  <wpsdc:indentchars xmlns:wpsdc="http://www.wps.cn/officeDocument/2017/drawingmlCustomData" val="0" checksum="3407529306"/>
                </a:ext>
              </a:extLst>
            </a:pPr>
            <a:r>
              <a:rPr lang="zh-CN" altLang="en-US" sz="2400" b="1" dirty="0">
                <a:solidFill>
                  <a:srgbClr val="FF0000"/>
                </a:solidFill>
                <a:latin typeface="微软雅黑" panose="020B0503020204020204" pitchFamily="34" charset="-122"/>
                <a:ea typeface="微软雅黑" panose="020B0503020204020204" pitchFamily="34" charset="-122"/>
                <a:sym typeface="+mn-ea"/>
              </a:rPr>
              <a:t>⑤启动、关闭与查看磁盘配额</a:t>
            </a:r>
            <a:endParaRPr lang="zh-CN" altLang="en-US" sz="2400" b="1" dirty="0">
              <a:solidFill>
                <a:srgbClr val="FF0000"/>
              </a:solidFill>
              <a:latin typeface="微软雅黑" panose="020B0503020204020204" pitchFamily="34" charset="-122"/>
              <a:ea typeface="微软雅黑" panose="020B0503020204020204" pitchFamily="34" charset="-122"/>
              <a:sym typeface="+mn-ea"/>
            </a:endParaRPr>
          </a:p>
          <a:p>
            <a:pPr indent="609600" algn="just" fontAlgn="auto">
              <a:lnSpc>
                <a:spcPts val="3980"/>
              </a:lnSpc>
              <a:buNone/>
              <a:extLst>
                <a:ext uri="{35155182-B16C-46BC-9424-99874614C6A1}">
                  <wpsdc:indentchars xmlns:wpsdc="http://www.wps.cn/officeDocument/2017/drawingmlCustomData" val="200" checksum="4158780845"/>
                </a:ext>
              </a:extLst>
            </a:pPr>
            <a:r>
              <a:rPr lang="zh-CN" altLang="en-US" sz="2400" dirty="0">
                <a:latin typeface="微软雅黑" panose="020B0503020204020204" pitchFamily="34" charset="-122"/>
                <a:ea typeface="微软雅黑" panose="020B0503020204020204" pitchFamily="34" charset="-122"/>
                <a:sym typeface="+mn-ea"/>
              </a:rPr>
              <a:t>当编辑完用户或组的配额信息后，管理员应当启动相应分区的配额功能。</a:t>
            </a:r>
            <a:endParaRPr lang="zh-CN" altLang="en-US" sz="2400" dirty="0">
              <a:latin typeface="微软雅黑" panose="020B0503020204020204" pitchFamily="34" charset="-122"/>
              <a:ea typeface="微软雅黑" panose="020B0503020204020204" pitchFamily="34" charset="-122"/>
              <a:sym typeface="+mn-ea"/>
            </a:endParaRPr>
          </a:p>
          <a:p>
            <a:pPr marL="800100" lvl="1" indent="-342900" algn="just" fontAlgn="auto">
              <a:lnSpc>
                <a:spcPts val="398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sym typeface="+mn-ea"/>
              </a:rPr>
              <a:t>启动配额功能，启动一次即可</a:t>
            </a:r>
            <a:endParaRPr lang="zh-CN" altLang="en-US" sz="2400" dirty="0">
              <a:latin typeface="微软雅黑" panose="020B0503020204020204" pitchFamily="34" charset="-122"/>
              <a:ea typeface="微软雅黑" panose="020B0503020204020204" pitchFamily="34" charset="-122"/>
              <a:sym typeface="+mn-ea"/>
            </a:endParaRPr>
          </a:p>
          <a:p>
            <a:pPr lvl="1" indent="0" algn="just" fontAlgn="auto">
              <a:lnSpc>
                <a:spcPts val="3980"/>
              </a:lnSpc>
              <a:buFont typeface="Wingdings" panose="05000000000000000000" charset="0"/>
              <a:buNone/>
            </a:pPr>
            <a:r>
              <a:rPr lang="en-US" altLang="zh-CN" sz="2400" dirty="0">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quotaon  &lt;挂载点&gt;</a:t>
            </a:r>
            <a:endParaRPr lang="zh-CN" altLang="en-US" sz="2400" dirty="0">
              <a:latin typeface="微软雅黑" panose="020B0503020204020204" pitchFamily="34" charset="-122"/>
              <a:ea typeface="微软雅黑" panose="020B0503020204020204" pitchFamily="34" charset="-122"/>
              <a:sym typeface="+mn-ea"/>
            </a:endParaRPr>
          </a:p>
          <a:p>
            <a:pPr marL="800100" lvl="1" indent="-342900" algn="just" fontAlgn="auto">
              <a:lnSpc>
                <a:spcPts val="398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sym typeface="+mn-ea"/>
              </a:rPr>
              <a:t>关闭配额功能</a:t>
            </a:r>
            <a:endParaRPr lang="zh-CN" altLang="en-US" sz="2400" dirty="0">
              <a:latin typeface="微软雅黑" panose="020B0503020204020204" pitchFamily="34" charset="-122"/>
              <a:ea typeface="微软雅黑" panose="020B0503020204020204" pitchFamily="34" charset="-122"/>
              <a:sym typeface="+mn-ea"/>
            </a:endParaRPr>
          </a:p>
          <a:p>
            <a:pPr lvl="1" indent="0" algn="just" fontAlgn="auto">
              <a:lnSpc>
                <a:spcPts val="3980"/>
              </a:lnSpc>
              <a:buFont typeface="Wingdings" panose="05000000000000000000" charset="0"/>
              <a:buNone/>
            </a:pPr>
            <a:r>
              <a:rPr lang="en-US" altLang="zh-CN" sz="2400" dirty="0">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quotaoff  &lt;挂载点&gt;</a:t>
            </a:r>
            <a:endParaRPr lang="zh-CN" altLang="en-US" sz="2400" dirty="0">
              <a:latin typeface="微软雅黑" panose="020B0503020204020204" pitchFamily="34" charset="-122"/>
              <a:ea typeface="微软雅黑" panose="020B0503020204020204" pitchFamily="34" charset="-122"/>
              <a:sym typeface="+mn-ea"/>
            </a:endParaRPr>
          </a:p>
          <a:p>
            <a:pPr marL="800100" lvl="1" indent="-342900" algn="just" fontAlgn="auto">
              <a:lnSpc>
                <a:spcPts val="398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sym typeface="+mn-ea"/>
              </a:rPr>
              <a:t>查看所有用户的配额</a:t>
            </a:r>
            <a:endParaRPr lang="zh-CN" altLang="en-US" sz="2400" dirty="0">
              <a:latin typeface="微软雅黑" panose="020B0503020204020204" pitchFamily="34" charset="-122"/>
              <a:ea typeface="微软雅黑" panose="020B0503020204020204" pitchFamily="34" charset="-122"/>
              <a:sym typeface="+mn-ea"/>
            </a:endParaRPr>
          </a:p>
          <a:p>
            <a:pPr indent="609600" algn="just" fontAlgn="auto">
              <a:lnSpc>
                <a:spcPts val="3980"/>
              </a:lnSpc>
              <a:buNone/>
              <a:extLst>
                <a:ext uri="{35155182-B16C-46BC-9424-99874614C6A1}">
                  <wpsdc:indentchars xmlns:wpsdc="http://www.wps.cn/officeDocument/2017/drawingmlCustomData" val="200" checksum="4158780845"/>
                </a:ext>
              </a:extLst>
            </a:pPr>
            <a:r>
              <a:rPr lang="en-US" altLang="zh-CN" sz="2400" dirty="0">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repquota  -a</a:t>
            </a:r>
            <a:endParaRPr lang="zh-CN" altLang="en-US" sz="24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par>
                                <p:cTn id="24" presetID="1" presetClass="entr" presetSubtype="0" fill="hold" nodeType="with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_淘宝网chenying0907出品 9"/>
          <p:cNvSpPr/>
          <p:nvPr>
            <p:custDataLst>
              <p:tags r:id="rId1"/>
            </p:custDataLst>
          </p:nvPr>
        </p:nvSpPr>
        <p:spPr>
          <a:xfrm>
            <a:off x="282042" y="2866937"/>
            <a:ext cx="1080000" cy="1080000"/>
          </a:xfrm>
          <a:prstGeom prst="ellipse">
            <a:avLst/>
          </a:prstGeom>
          <a:solidFill>
            <a:schemeClr val="bg1"/>
          </a:solidFill>
          <a:ln w="15875" cmpd="dbl">
            <a:solidFill>
              <a:srgbClr val="F6424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rgbClr val="FF0000"/>
                </a:solidFill>
              </a:rPr>
              <a:t>2</a:t>
            </a:r>
            <a:endParaRPr lang="en-US" altLang="zh-CN" sz="5400" b="1" dirty="0">
              <a:solidFill>
                <a:srgbClr val="FF0000"/>
              </a:solidFill>
            </a:endParaRPr>
          </a:p>
        </p:txBody>
      </p:sp>
      <p:sp>
        <p:nvSpPr>
          <p:cNvPr id="11" name="PA_淘宝网chenying0907出品 10"/>
          <p:cNvSpPr txBox="1"/>
          <p:nvPr>
            <p:custDataLst>
              <p:tags r:id="rId2"/>
            </p:custDataLst>
          </p:nvPr>
        </p:nvSpPr>
        <p:spPr>
          <a:xfrm>
            <a:off x="1479550" y="3007995"/>
            <a:ext cx="5051425" cy="1322070"/>
          </a:xfrm>
          <a:prstGeom prst="rect">
            <a:avLst/>
          </a:prstGeom>
          <a:noFill/>
          <a:ln>
            <a:solidFill>
              <a:srgbClr val="FF0000"/>
            </a:solidFill>
          </a:ln>
        </p:spPr>
        <p:txBody>
          <a:bodyPr wrap="square" rtlCol="0">
            <a:spAutoFit/>
          </a:bodyPr>
          <a:lstStyle/>
          <a:p>
            <a:r>
              <a:rPr lang="zh-CN" altLang="en-US" sz="4000" b="1" dirty="0">
                <a:solidFill>
                  <a:srgbClr val="FF0000"/>
                </a:solidFill>
                <a:latin typeface="微软雅黑" panose="020B0503020204020204" pitchFamily="34" charset="-122"/>
                <a:ea typeface="微软雅黑" panose="020B0503020204020204" pitchFamily="34" charset="-122"/>
                <a:sym typeface="+mn-ea"/>
              </a:rPr>
              <a:t>Linux文件相关概念</a:t>
            </a:r>
            <a:endParaRPr lang="zh-CN" altLang="en-US" sz="4000" b="1" dirty="0">
              <a:solidFill>
                <a:srgbClr val="FF0000"/>
              </a:solidFill>
              <a:latin typeface="微软雅黑" panose="020B0503020204020204" pitchFamily="34" charset="-122"/>
              <a:ea typeface="微软雅黑" panose="020B0503020204020204" pitchFamily="34" charset="-122"/>
              <a:sym typeface="+mn-ea"/>
            </a:endParaRPr>
          </a:p>
          <a:p>
            <a:r>
              <a:rPr lang="zh-CN" altLang="en-US" sz="4000" b="1" dirty="0">
                <a:solidFill>
                  <a:srgbClr val="FF0000"/>
                </a:solidFill>
                <a:latin typeface="微软雅黑" panose="020B0503020204020204" pitchFamily="34" charset="-122"/>
                <a:ea typeface="微软雅黑" panose="020B0503020204020204" pitchFamily="34" charset="-122"/>
                <a:sym typeface="+mn-ea"/>
              </a:rPr>
              <a:t>及操作</a:t>
            </a:r>
            <a:endParaRPr lang="en-US" altLang="zh-CN" sz="4000" b="1" dirty="0">
              <a:solidFill>
                <a:srgbClr val="FF0000"/>
              </a:solidFill>
              <a:latin typeface="微软雅黑" panose="020B0503020204020204" pitchFamily="34" charset="-122"/>
              <a:ea typeface="微软雅黑" panose="020B0503020204020204" pitchFamily="34" charset="-122"/>
              <a:sym typeface="+mn-ea"/>
            </a:endParaRPr>
          </a:p>
        </p:txBody>
      </p:sp>
      <p:sp>
        <p:nvSpPr>
          <p:cNvPr id="12" name="PA_淘宝网chenying0907出品 11"/>
          <p:cNvSpPr/>
          <p:nvPr>
            <p:custDataLst>
              <p:tags r:id="rId3"/>
            </p:custDataLst>
          </p:nvPr>
        </p:nvSpPr>
        <p:spPr>
          <a:xfrm>
            <a:off x="6944236" y="-22225"/>
            <a:ext cx="5291579" cy="685800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PA_直接连接符 15"/>
          <p:cNvCxnSpPr/>
          <p:nvPr>
            <p:custDataLst>
              <p:tags r:id="rId4"/>
            </p:custDataLst>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p:nvPr>
            <p:custDataLst>
              <p:tags r:id="rId5"/>
            </p:custDataLst>
          </p:nvPr>
        </p:nvCxnSpPr>
        <p:spPr>
          <a:xfrm flipH="1">
            <a:off x="10120546" y="559626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PA_淘宝网chenying0907出品 27"/>
          <p:cNvSpPr/>
          <p:nvPr>
            <p:custDataLst>
              <p:tags r:id="rId6"/>
            </p:custDataLst>
          </p:nvPr>
        </p:nvSpPr>
        <p:spPr>
          <a:xfrm>
            <a:off x="7539716" y="1866754"/>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PA_淘宝网chenying0907出品 29"/>
          <p:cNvSpPr txBox="1"/>
          <p:nvPr>
            <p:custDataLst>
              <p:tags r:id="rId7"/>
            </p:custDataLst>
          </p:nvPr>
        </p:nvSpPr>
        <p:spPr>
          <a:xfrm>
            <a:off x="7980680" y="1691005"/>
            <a:ext cx="3520440" cy="46037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Linux系统目录结构</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9" name="PA_直接连接符 26"/>
          <p:cNvCxnSpPr/>
          <p:nvPr>
            <p:custDataLst>
              <p:tags r:id="rId8"/>
            </p:custDataLst>
          </p:nvPr>
        </p:nvCxnSpPr>
        <p:spPr>
          <a:xfrm>
            <a:off x="7586096" y="1965645"/>
            <a:ext cx="0" cy="43200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PA_淘宝网chenying0907出品 27"/>
          <p:cNvSpPr/>
          <p:nvPr>
            <p:custDataLst>
              <p:tags r:id="rId9"/>
            </p:custDataLst>
          </p:nvPr>
        </p:nvSpPr>
        <p:spPr>
          <a:xfrm>
            <a:off x="7546701" y="2379199"/>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PA_淘宝网chenying0907出品 29"/>
          <p:cNvSpPr txBox="1"/>
          <p:nvPr>
            <p:custDataLst>
              <p:tags r:id="rId10"/>
            </p:custDataLst>
          </p:nvPr>
        </p:nvSpPr>
        <p:spPr>
          <a:xfrm>
            <a:off x="7980680" y="2203450"/>
            <a:ext cx="3520440" cy="46037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Linux文件名与文件类型</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18" name="PA_直接连接符 26"/>
          <p:cNvCxnSpPr/>
          <p:nvPr>
            <p:custDataLst>
              <p:tags r:id="rId11"/>
            </p:custDataLst>
          </p:nvPr>
        </p:nvCxnSpPr>
        <p:spPr>
          <a:xfrm>
            <a:off x="7579746" y="2473645"/>
            <a:ext cx="0" cy="43200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PA_淘宝网chenying0907出品 27"/>
          <p:cNvSpPr/>
          <p:nvPr>
            <p:custDataLst>
              <p:tags r:id="rId12"/>
            </p:custDataLst>
          </p:nvPr>
        </p:nvSpPr>
        <p:spPr>
          <a:xfrm>
            <a:off x="7539081" y="2900534"/>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PA_淘宝网chenying0907出品 29"/>
          <p:cNvSpPr txBox="1"/>
          <p:nvPr>
            <p:custDataLst>
              <p:tags r:id="rId13"/>
            </p:custDataLst>
          </p:nvPr>
        </p:nvSpPr>
        <p:spPr>
          <a:xfrm>
            <a:off x="7980680" y="2724785"/>
            <a:ext cx="3520440" cy="46037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文件路径</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3" name="PA_直接连接符 26"/>
          <p:cNvCxnSpPr/>
          <p:nvPr>
            <p:custDataLst>
              <p:tags r:id="rId14"/>
            </p:custDataLst>
          </p:nvPr>
        </p:nvCxnSpPr>
        <p:spPr>
          <a:xfrm>
            <a:off x="7586731" y="3000695"/>
            <a:ext cx="0" cy="43200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PA_淘宝网chenying0907出品 27"/>
          <p:cNvSpPr/>
          <p:nvPr>
            <p:custDataLst>
              <p:tags r:id="rId15"/>
            </p:custDataLst>
          </p:nvPr>
        </p:nvSpPr>
        <p:spPr>
          <a:xfrm>
            <a:off x="7546066" y="3440919"/>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PA_淘宝网chenying0907出品 29"/>
          <p:cNvSpPr txBox="1"/>
          <p:nvPr>
            <p:custDataLst>
              <p:tags r:id="rId16"/>
            </p:custDataLst>
          </p:nvPr>
        </p:nvSpPr>
        <p:spPr>
          <a:xfrm>
            <a:off x="7980680" y="3264535"/>
            <a:ext cx="3520440" cy="46037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文件权限</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31" name="PA_直接连接符 26"/>
          <p:cNvCxnSpPr/>
          <p:nvPr>
            <p:custDataLst>
              <p:tags r:id="rId17"/>
            </p:custDataLst>
          </p:nvPr>
        </p:nvCxnSpPr>
        <p:spPr>
          <a:xfrm>
            <a:off x="7579746" y="3548700"/>
            <a:ext cx="0" cy="43200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PA_淘宝网chenying0907出品 27"/>
          <p:cNvSpPr/>
          <p:nvPr>
            <p:custDataLst>
              <p:tags r:id="rId18"/>
            </p:custDataLst>
          </p:nvPr>
        </p:nvSpPr>
        <p:spPr>
          <a:xfrm>
            <a:off x="7539081" y="3973684"/>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PA_淘宝网chenying0907出品 29"/>
          <p:cNvSpPr txBox="1"/>
          <p:nvPr>
            <p:custDataLst>
              <p:tags r:id="rId19"/>
            </p:custDataLst>
          </p:nvPr>
        </p:nvSpPr>
        <p:spPr>
          <a:xfrm>
            <a:off x="7980680" y="3797300"/>
            <a:ext cx="3520440" cy="46037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修改文件创建者身份</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34" name="PA_直接连接符 26"/>
          <p:cNvCxnSpPr/>
          <p:nvPr>
            <p:custDataLst>
              <p:tags r:id="rId20"/>
            </p:custDataLst>
          </p:nvPr>
        </p:nvCxnSpPr>
        <p:spPr>
          <a:xfrm>
            <a:off x="7579746" y="4070035"/>
            <a:ext cx="0" cy="43200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PA_淘宝网chenying0907出品 27"/>
          <p:cNvSpPr/>
          <p:nvPr>
            <p:custDataLst>
              <p:tags r:id="rId21"/>
            </p:custDataLst>
          </p:nvPr>
        </p:nvSpPr>
        <p:spPr>
          <a:xfrm>
            <a:off x="7540986" y="4498194"/>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PA_淘宝网chenying0907出品 29"/>
          <p:cNvSpPr txBox="1"/>
          <p:nvPr>
            <p:custDataLst>
              <p:tags r:id="rId22"/>
            </p:custDataLst>
          </p:nvPr>
        </p:nvSpPr>
        <p:spPr>
          <a:xfrm>
            <a:off x="7980680" y="4322445"/>
            <a:ext cx="3520440" cy="46037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修改文件的所属组</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38" name="PA_直接连接符 26"/>
          <p:cNvCxnSpPr/>
          <p:nvPr>
            <p:custDataLst>
              <p:tags r:id="rId23"/>
            </p:custDataLst>
          </p:nvPr>
        </p:nvCxnSpPr>
        <p:spPr>
          <a:xfrm>
            <a:off x="7579746" y="4605975"/>
            <a:ext cx="0" cy="43200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PA_淘宝网chenying0907出品 27"/>
          <p:cNvSpPr/>
          <p:nvPr>
            <p:custDataLst>
              <p:tags r:id="rId24"/>
            </p:custDataLst>
          </p:nvPr>
        </p:nvSpPr>
        <p:spPr>
          <a:xfrm>
            <a:off x="7539081" y="5034134"/>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PA_淘宝网chenying0907出品 29"/>
          <p:cNvSpPr txBox="1"/>
          <p:nvPr>
            <p:custDataLst>
              <p:tags r:id="rId25"/>
            </p:custDataLst>
          </p:nvPr>
        </p:nvSpPr>
        <p:spPr>
          <a:xfrm>
            <a:off x="7980680" y="4857750"/>
            <a:ext cx="3520440" cy="46037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更改文件默认权限</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1"/>
                                        </p:tgtEl>
                                        <p:attrNameLst>
                                          <p:attrName>ppt_y</p:attrName>
                                        </p:attrNameLst>
                                      </p:cBhvr>
                                      <p:tavLst>
                                        <p:tav tm="0">
                                          <p:val>
                                            <p:strVal val="#ppt_y"/>
                                          </p:val>
                                        </p:tav>
                                        <p:tav tm="100000">
                                          <p:val>
                                            <p:strVal val="#ppt_y"/>
                                          </p:val>
                                        </p:tav>
                                      </p:tavLst>
                                    </p:anim>
                                    <p:anim calcmode="lin" valueType="num">
                                      <p:cBhvr>
                                        <p:cTn id="15"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1"/>
                                        </p:tgtEl>
                                      </p:cBhvr>
                                    </p:animEffect>
                                  </p:childTnLst>
                                </p:cTn>
                              </p:par>
                            </p:childTnLst>
                          </p:cTn>
                        </p:par>
                        <p:par>
                          <p:cTn id="18" fill="hold">
                            <p:stCondLst>
                              <p:cond delay="1649"/>
                            </p:stCondLst>
                            <p:childTnLst>
                              <p:par>
                                <p:cTn id="19" presetID="23" presetClass="entr" presetSubtype="16"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par>
                          <p:cTn id="23" fill="hold">
                            <p:stCondLst>
                              <p:cond delay="2149"/>
                            </p:stCondLst>
                            <p:childTnLst>
                              <p:par>
                                <p:cTn id="24" presetID="3" presetClass="entr" presetSubtype="1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par>
                          <p:cTn id="27" fill="hold">
                            <p:stCondLst>
                              <p:cond delay="2649"/>
                            </p:stCondLst>
                            <p:childTnLst>
                              <p:par>
                                <p:cTn id="28" presetID="22" presetClass="entr" presetSubtype="1"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par>
                          <p:cTn id="31" fill="hold">
                            <p:stCondLst>
                              <p:cond delay="3149"/>
                            </p:stCondLst>
                            <p:childTnLst>
                              <p:par>
                                <p:cTn id="32" presetID="23" presetClass="entr" presetSubtype="16"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childTnLst>
                                </p:cTn>
                              </p:par>
                            </p:childTnLst>
                          </p:cTn>
                        </p:par>
                        <p:par>
                          <p:cTn id="36" fill="hold">
                            <p:stCondLst>
                              <p:cond delay="3649"/>
                            </p:stCondLst>
                            <p:childTnLst>
                              <p:par>
                                <p:cTn id="37" presetID="3" presetClass="entr" presetSubtype="1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childTnLst>
                          </p:cTn>
                        </p:par>
                        <p:par>
                          <p:cTn id="40" fill="hold">
                            <p:stCondLst>
                              <p:cond delay="4149"/>
                            </p:stCondLst>
                            <p:childTnLst>
                              <p:par>
                                <p:cTn id="41" presetID="22" presetClass="entr" presetSubtype="1"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up)">
                                      <p:cBhvr>
                                        <p:cTn id="43" dur="500"/>
                                        <p:tgtEl>
                                          <p:spTgt spid="18"/>
                                        </p:tgtEl>
                                      </p:cBhvr>
                                    </p:animEffect>
                                  </p:childTnLst>
                                </p:cTn>
                              </p:par>
                            </p:childTnLst>
                          </p:cTn>
                        </p:par>
                        <p:par>
                          <p:cTn id="44" fill="hold">
                            <p:stCondLst>
                              <p:cond delay="4649"/>
                            </p:stCondLst>
                            <p:childTnLst>
                              <p:par>
                                <p:cTn id="45" presetID="23" presetClass="entr" presetSubtype="16"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p:cTn id="47" dur="500" fill="hold"/>
                                        <p:tgtEl>
                                          <p:spTgt spid="19"/>
                                        </p:tgtEl>
                                        <p:attrNameLst>
                                          <p:attrName>ppt_w</p:attrName>
                                        </p:attrNameLst>
                                      </p:cBhvr>
                                      <p:tavLst>
                                        <p:tav tm="0">
                                          <p:val>
                                            <p:fltVal val="0"/>
                                          </p:val>
                                        </p:tav>
                                        <p:tav tm="100000">
                                          <p:val>
                                            <p:strVal val="#ppt_w"/>
                                          </p:val>
                                        </p:tav>
                                      </p:tavLst>
                                    </p:anim>
                                    <p:anim calcmode="lin" valueType="num">
                                      <p:cBhvr>
                                        <p:cTn id="48" dur="500" fill="hold"/>
                                        <p:tgtEl>
                                          <p:spTgt spid="19"/>
                                        </p:tgtEl>
                                        <p:attrNameLst>
                                          <p:attrName>ppt_h</p:attrName>
                                        </p:attrNameLst>
                                      </p:cBhvr>
                                      <p:tavLst>
                                        <p:tav tm="0">
                                          <p:val>
                                            <p:fltVal val="0"/>
                                          </p:val>
                                        </p:tav>
                                        <p:tav tm="100000">
                                          <p:val>
                                            <p:strVal val="#ppt_h"/>
                                          </p:val>
                                        </p:tav>
                                      </p:tavLst>
                                    </p:anim>
                                  </p:childTnLst>
                                </p:cTn>
                              </p:par>
                            </p:childTnLst>
                          </p:cTn>
                        </p:par>
                        <p:par>
                          <p:cTn id="49" fill="hold">
                            <p:stCondLst>
                              <p:cond delay="5149"/>
                            </p:stCondLst>
                            <p:childTnLst>
                              <p:par>
                                <p:cTn id="50" presetID="3" presetClass="entr" presetSubtype="10"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linds(horizontal)">
                                      <p:cBhvr>
                                        <p:cTn id="52" dur="500"/>
                                        <p:tgtEl>
                                          <p:spTgt spid="22"/>
                                        </p:tgtEl>
                                      </p:cBhvr>
                                    </p:animEffect>
                                  </p:childTnLst>
                                </p:cTn>
                              </p:par>
                            </p:childTnLst>
                          </p:cTn>
                        </p:par>
                        <p:par>
                          <p:cTn id="53" fill="hold">
                            <p:stCondLst>
                              <p:cond delay="5649"/>
                            </p:stCondLst>
                            <p:childTnLst>
                              <p:par>
                                <p:cTn id="54" presetID="22" presetClass="entr" presetSubtype="1" fill="hold" nodeType="after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wipe(up)">
                                      <p:cBhvr>
                                        <p:cTn id="56" dur="500"/>
                                        <p:tgtEl>
                                          <p:spTgt spid="3"/>
                                        </p:tgtEl>
                                      </p:cBhvr>
                                    </p:animEffect>
                                  </p:childTnLst>
                                </p:cTn>
                              </p:par>
                            </p:childTnLst>
                          </p:cTn>
                        </p:par>
                        <p:par>
                          <p:cTn id="57" fill="hold">
                            <p:stCondLst>
                              <p:cond delay="6149"/>
                            </p:stCondLst>
                            <p:childTnLst>
                              <p:par>
                                <p:cTn id="58" presetID="23" presetClass="entr" presetSubtype="16"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500" fill="hold"/>
                                        <p:tgtEl>
                                          <p:spTgt spid="15"/>
                                        </p:tgtEl>
                                        <p:attrNameLst>
                                          <p:attrName>ppt_w</p:attrName>
                                        </p:attrNameLst>
                                      </p:cBhvr>
                                      <p:tavLst>
                                        <p:tav tm="0">
                                          <p:val>
                                            <p:fltVal val="0"/>
                                          </p:val>
                                        </p:tav>
                                        <p:tav tm="100000">
                                          <p:val>
                                            <p:strVal val="#ppt_w"/>
                                          </p:val>
                                        </p:tav>
                                      </p:tavLst>
                                    </p:anim>
                                    <p:anim calcmode="lin" valueType="num">
                                      <p:cBhvr>
                                        <p:cTn id="61" dur="500" fill="hold"/>
                                        <p:tgtEl>
                                          <p:spTgt spid="15"/>
                                        </p:tgtEl>
                                        <p:attrNameLst>
                                          <p:attrName>ppt_h</p:attrName>
                                        </p:attrNameLst>
                                      </p:cBhvr>
                                      <p:tavLst>
                                        <p:tav tm="0">
                                          <p:val>
                                            <p:fltVal val="0"/>
                                          </p:val>
                                        </p:tav>
                                        <p:tav tm="100000">
                                          <p:val>
                                            <p:strVal val="#ppt_h"/>
                                          </p:val>
                                        </p:tav>
                                      </p:tavLst>
                                    </p:anim>
                                  </p:childTnLst>
                                </p:cTn>
                              </p:par>
                            </p:childTnLst>
                          </p:cTn>
                        </p:par>
                        <p:par>
                          <p:cTn id="62" fill="hold">
                            <p:stCondLst>
                              <p:cond delay="6649"/>
                            </p:stCondLst>
                            <p:childTnLst>
                              <p:par>
                                <p:cTn id="63" presetID="3" presetClass="entr" presetSubtype="10"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blinds(horizontal)">
                                      <p:cBhvr>
                                        <p:cTn id="65" dur="500"/>
                                        <p:tgtEl>
                                          <p:spTgt spid="24"/>
                                        </p:tgtEl>
                                      </p:cBhvr>
                                    </p:animEffect>
                                  </p:childTnLst>
                                </p:cTn>
                              </p:par>
                            </p:childTnLst>
                          </p:cTn>
                        </p:par>
                        <p:par>
                          <p:cTn id="66" fill="hold">
                            <p:stCondLst>
                              <p:cond delay="7149"/>
                            </p:stCondLst>
                            <p:childTnLst>
                              <p:par>
                                <p:cTn id="67" presetID="22" presetClass="entr" presetSubtype="1" fill="hold" nodeType="after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wipe(up)">
                                      <p:cBhvr>
                                        <p:cTn id="69" dur="500"/>
                                        <p:tgtEl>
                                          <p:spTgt spid="31"/>
                                        </p:tgtEl>
                                      </p:cBhvr>
                                    </p:animEffect>
                                  </p:childTnLst>
                                </p:cTn>
                              </p:par>
                            </p:childTnLst>
                          </p:cTn>
                        </p:par>
                        <p:par>
                          <p:cTn id="70" fill="hold">
                            <p:stCondLst>
                              <p:cond delay="7649"/>
                            </p:stCondLst>
                            <p:childTnLst>
                              <p:par>
                                <p:cTn id="71" presetID="23" presetClass="entr" presetSubtype="16" fill="hold" grpId="0" nodeType="after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p:cTn id="73" dur="500" fill="hold"/>
                                        <p:tgtEl>
                                          <p:spTgt spid="32"/>
                                        </p:tgtEl>
                                        <p:attrNameLst>
                                          <p:attrName>ppt_w</p:attrName>
                                        </p:attrNameLst>
                                      </p:cBhvr>
                                      <p:tavLst>
                                        <p:tav tm="0">
                                          <p:val>
                                            <p:fltVal val="0"/>
                                          </p:val>
                                        </p:tav>
                                        <p:tav tm="100000">
                                          <p:val>
                                            <p:strVal val="#ppt_w"/>
                                          </p:val>
                                        </p:tav>
                                      </p:tavLst>
                                    </p:anim>
                                    <p:anim calcmode="lin" valueType="num">
                                      <p:cBhvr>
                                        <p:cTn id="74" dur="500" fill="hold"/>
                                        <p:tgtEl>
                                          <p:spTgt spid="32"/>
                                        </p:tgtEl>
                                        <p:attrNameLst>
                                          <p:attrName>ppt_h</p:attrName>
                                        </p:attrNameLst>
                                      </p:cBhvr>
                                      <p:tavLst>
                                        <p:tav tm="0">
                                          <p:val>
                                            <p:fltVal val="0"/>
                                          </p:val>
                                        </p:tav>
                                        <p:tav tm="100000">
                                          <p:val>
                                            <p:strVal val="#ppt_h"/>
                                          </p:val>
                                        </p:tav>
                                      </p:tavLst>
                                    </p:anim>
                                  </p:childTnLst>
                                </p:cTn>
                              </p:par>
                            </p:childTnLst>
                          </p:cTn>
                        </p:par>
                        <p:par>
                          <p:cTn id="75" fill="hold">
                            <p:stCondLst>
                              <p:cond delay="8149"/>
                            </p:stCondLst>
                            <p:childTnLst>
                              <p:par>
                                <p:cTn id="76" presetID="3" presetClass="entr" presetSubtype="10"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blinds(horizontal)">
                                      <p:cBhvr>
                                        <p:cTn id="78" dur="500"/>
                                        <p:tgtEl>
                                          <p:spTgt spid="33"/>
                                        </p:tgtEl>
                                      </p:cBhvr>
                                    </p:animEffect>
                                  </p:childTnLst>
                                </p:cTn>
                              </p:par>
                            </p:childTnLst>
                          </p:cTn>
                        </p:par>
                        <p:par>
                          <p:cTn id="79" fill="hold">
                            <p:stCondLst>
                              <p:cond delay="8649"/>
                            </p:stCondLst>
                            <p:childTnLst>
                              <p:par>
                                <p:cTn id="80" presetID="22" presetClass="entr" presetSubtype="1" fill="hold" nodeType="after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up)">
                                      <p:cBhvr>
                                        <p:cTn id="82" dur="500"/>
                                        <p:tgtEl>
                                          <p:spTgt spid="34"/>
                                        </p:tgtEl>
                                      </p:cBhvr>
                                    </p:animEffect>
                                  </p:childTnLst>
                                </p:cTn>
                              </p:par>
                            </p:childTnLst>
                          </p:cTn>
                        </p:par>
                        <p:par>
                          <p:cTn id="83" fill="hold">
                            <p:stCondLst>
                              <p:cond delay="9149"/>
                            </p:stCondLst>
                            <p:childTnLst>
                              <p:par>
                                <p:cTn id="84" presetID="23" presetClass="entr" presetSubtype="16" fill="hold" grpId="0" nodeType="afterEffect">
                                  <p:stCondLst>
                                    <p:cond delay="0"/>
                                  </p:stCondLst>
                                  <p:childTnLst>
                                    <p:set>
                                      <p:cBhvr>
                                        <p:cTn id="85" dur="1" fill="hold">
                                          <p:stCondLst>
                                            <p:cond delay="0"/>
                                          </p:stCondLst>
                                        </p:cTn>
                                        <p:tgtEl>
                                          <p:spTgt spid="35"/>
                                        </p:tgtEl>
                                        <p:attrNameLst>
                                          <p:attrName>style.visibility</p:attrName>
                                        </p:attrNameLst>
                                      </p:cBhvr>
                                      <p:to>
                                        <p:strVal val="visible"/>
                                      </p:to>
                                    </p:set>
                                    <p:anim calcmode="lin" valueType="num">
                                      <p:cBhvr>
                                        <p:cTn id="86" dur="500" fill="hold"/>
                                        <p:tgtEl>
                                          <p:spTgt spid="35"/>
                                        </p:tgtEl>
                                        <p:attrNameLst>
                                          <p:attrName>ppt_w</p:attrName>
                                        </p:attrNameLst>
                                      </p:cBhvr>
                                      <p:tavLst>
                                        <p:tav tm="0">
                                          <p:val>
                                            <p:fltVal val="0"/>
                                          </p:val>
                                        </p:tav>
                                        <p:tav tm="100000">
                                          <p:val>
                                            <p:strVal val="#ppt_w"/>
                                          </p:val>
                                        </p:tav>
                                      </p:tavLst>
                                    </p:anim>
                                    <p:anim calcmode="lin" valueType="num">
                                      <p:cBhvr>
                                        <p:cTn id="87" dur="500" fill="hold"/>
                                        <p:tgtEl>
                                          <p:spTgt spid="35"/>
                                        </p:tgtEl>
                                        <p:attrNameLst>
                                          <p:attrName>ppt_h</p:attrName>
                                        </p:attrNameLst>
                                      </p:cBhvr>
                                      <p:tavLst>
                                        <p:tav tm="0">
                                          <p:val>
                                            <p:fltVal val="0"/>
                                          </p:val>
                                        </p:tav>
                                        <p:tav tm="100000">
                                          <p:val>
                                            <p:strVal val="#ppt_h"/>
                                          </p:val>
                                        </p:tav>
                                      </p:tavLst>
                                    </p:anim>
                                  </p:childTnLst>
                                </p:cTn>
                              </p:par>
                            </p:childTnLst>
                          </p:cTn>
                        </p:par>
                        <p:par>
                          <p:cTn id="88" fill="hold">
                            <p:stCondLst>
                              <p:cond delay="9649"/>
                            </p:stCondLst>
                            <p:childTnLst>
                              <p:par>
                                <p:cTn id="89" presetID="3" presetClass="entr" presetSubtype="10" fill="hold" grpId="0" nodeType="after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blinds(horizontal)">
                                      <p:cBhvr>
                                        <p:cTn id="91" dur="500"/>
                                        <p:tgtEl>
                                          <p:spTgt spid="36"/>
                                        </p:tgtEl>
                                      </p:cBhvr>
                                    </p:animEffect>
                                  </p:childTnLst>
                                </p:cTn>
                              </p:par>
                            </p:childTnLst>
                          </p:cTn>
                        </p:par>
                        <p:par>
                          <p:cTn id="92" fill="hold">
                            <p:stCondLst>
                              <p:cond delay="10149"/>
                            </p:stCondLst>
                            <p:childTnLst>
                              <p:par>
                                <p:cTn id="93" presetID="22" presetClass="entr" presetSubtype="1" fill="hold"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up)">
                                      <p:cBhvr>
                                        <p:cTn id="95" dur="500"/>
                                        <p:tgtEl>
                                          <p:spTgt spid="38"/>
                                        </p:tgtEl>
                                      </p:cBhvr>
                                    </p:animEffect>
                                  </p:childTnLst>
                                </p:cTn>
                              </p:par>
                            </p:childTnLst>
                          </p:cTn>
                        </p:par>
                        <p:par>
                          <p:cTn id="96" fill="hold">
                            <p:stCondLst>
                              <p:cond delay="10649"/>
                            </p:stCondLst>
                            <p:childTnLst>
                              <p:par>
                                <p:cTn id="97" presetID="23" presetClass="entr" presetSubtype="16" fill="hold" grpId="0" nodeType="afterEffect">
                                  <p:stCondLst>
                                    <p:cond delay="0"/>
                                  </p:stCondLst>
                                  <p:childTnLst>
                                    <p:set>
                                      <p:cBhvr>
                                        <p:cTn id="98" dur="1" fill="hold">
                                          <p:stCondLst>
                                            <p:cond delay="0"/>
                                          </p:stCondLst>
                                        </p:cTn>
                                        <p:tgtEl>
                                          <p:spTgt spid="39"/>
                                        </p:tgtEl>
                                        <p:attrNameLst>
                                          <p:attrName>style.visibility</p:attrName>
                                        </p:attrNameLst>
                                      </p:cBhvr>
                                      <p:to>
                                        <p:strVal val="visible"/>
                                      </p:to>
                                    </p:set>
                                    <p:anim calcmode="lin" valueType="num">
                                      <p:cBhvr>
                                        <p:cTn id="99" dur="500" fill="hold"/>
                                        <p:tgtEl>
                                          <p:spTgt spid="39"/>
                                        </p:tgtEl>
                                        <p:attrNameLst>
                                          <p:attrName>ppt_w</p:attrName>
                                        </p:attrNameLst>
                                      </p:cBhvr>
                                      <p:tavLst>
                                        <p:tav tm="0">
                                          <p:val>
                                            <p:fltVal val="0"/>
                                          </p:val>
                                        </p:tav>
                                        <p:tav tm="100000">
                                          <p:val>
                                            <p:strVal val="#ppt_w"/>
                                          </p:val>
                                        </p:tav>
                                      </p:tavLst>
                                    </p:anim>
                                    <p:anim calcmode="lin" valueType="num">
                                      <p:cBhvr>
                                        <p:cTn id="100" dur="500" fill="hold"/>
                                        <p:tgtEl>
                                          <p:spTgt spid="39"/>
                                        </p:tgtEl>
                                        <p:attrNameLst>
                                          <p:attrName>ppt_h</p:attrName>
                                        </p:attrNameLst>
                                      </p:cBhvr>
                                      <p:tavLst>
                                        <p:tav tm="0">
                                          <p:val>
                                            <p:fltVal val="0"/>
                                          </p:val>
                                        </p:tav>
                                        <p:tav tm="100000">
                                          <p:val>
                                            <p:strVal val="#ppt_h"/>
                                          </p:val>
                                        </p:tav>
                                      </p:tavLst>
                                    </p:anim>
                                  </p:childTnLst>
                                </p:cTn>
                              </p:par>
                            </p:childTnLst>
                          </p:cTn>
                        </p:par>
                        <p:par>
                          <p:cTn id="101" fill="hold">
                            <p:stCondLst>
                              <p:cond delay="11149"/>
                            </p:stCondLst>
                            <p:childTnLst>
                              <p:par>
                                <p:cTn id="102" presetID="3" presetClass="entr" presetSubtype="10" fill="hold" grpId="0" nodeType="afterEffect">
                                  <p:stCondLst>
                                    <p:cond delay="0"/>
                                  </p:stCondLst>
                                  <p:childTnLst>
                                    <p:set>
                                      <p:cBhvr>
                                        <p:cTn id="103" dur="1" fill="hold">
                                          <p:stCondLst>
                                            <p:cond delay="0"/>
                                          </p:stCondLst>
                                        </p:cTn>
                                        <p:tgtEl>
                                          <p:spTgt spid="40"/>
                                        </p:tgtEl>
                                        <p:attrNameLst>
                                          <p:attrName>style.visibility</p:attrName>
                                        </p:attrNameLst>
                                      </p:cBhvr>
                                      <p:to>
                                        <p:strVal val="visible"/>
                                      </p:to>
                                    </p:set>
                                    <p:animEffect transition="in" filter="blinds(horizontal)">
                                      <p:cBhvr>
                                        <p:cTn id="10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7" grpId="0" bldLvl="0" animBg="1"/>
      <p:bldP spid="8" grpId="0"/>
      <p:bldP spid="14" grpId="0" bldLvl="0" animBg="1"/>
      <p:bldP spid="17" grpId="0"/>
      <p:bldP spid="19" grpId="0" bldLvl="0" animBg="1"/>
      <p:bldP spid="22" grpId="0"/>
      <p:bldP spid="15" grpId="0" bldLvl="0" animBg="1"/>
      <p:bldP spid="24" grpId="0"/>
      <p:bldP spid="32" grpId="0" bldLvl="0" animBg="1"/>
      <p:bldP spid="33" grpId="0"/>
      <p:bldP spid="35" grpId="0" bldLvl="0" animBg="1"/>
      <p:bldP spid="36" grpId="0"/>
      <p:bldP spid="39" grpId="0" bldLvl="0" animBg="1"/>
      <p:bldP spid="4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）Linux系统目录结构</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Linux系统目录结构</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854075" y="1783080"/>
            <a:ext cx="9773285" cy="4246245"/>
          </a:xfrm>
          <a:prstGeom prst="rect">
            <a:avLst/>
          </a:prstGeom>
          <a:noFill/>
        </p:spPr>
        <p:txBody>
          <a:bodyPr wrap="square" rtlCol="0">
            <a:spAutoFit/>
          </a:bodyPr>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 Linux文件系统由文件和目录组成，文件是专门用来存储数据的对象，而目录是一种用来组织文件和其他目录的容器。</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根据用户安装系统的方式不同，不同的目录可能是不同的文件系统。</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Linux至少有个分区作为根文件系统。</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若要建立多个文件系统，需为每个文件系统建立一个分区。</a:t>
            </a:r>
            <a:endParaRPr lang="zh-CN" altLang="en-US" sz="200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 calcmode="lin" valueType="num">
                                      <p:cBhvr additive="base">
                                        <p:cTn id="3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4" end="4"/>
                                            </p:txEl>
                                          </p:spTgt>
                                        </p:tgtEl>
                                        <p:attrNameLst>
                                          <p:attrName>style.visibility</p:attrName>
                                        </p:attrNameLst>
                                      </p:cBhvr>
                                      <p:to>
                                        <p:strVal val="visible"/>
                                      </p:to>
                                    </p:set>
                                    <p:anim calcmode="lin" valueType="num">
                                      <p:cBhvr additive="base">
                                        <p:cTn id="40"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6" end="6"/>
                                            </p:txEl>
                                          </p:spTgt>
                                        </p:tgtEl>
                                        <p:attrNameLst>
                                          <p:attrName>style.visibility</p:attrName>
                                        </p:attrNameLst>
                                      </p:cBhvr>
                                      <p:to>
                                        <p:strVal val="visible"/>
                                      </p:to>
                                    </p:set>
                                    <p:anim calcmode="lin" valueType="num">
                                      <p:cBhvr additive="base">
                                        <p:cTn id="46"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）Linux系统目录结构</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Linux系统目录结构</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grpSp>
        <p:nvGrpSpPr>
          <p:cNvPr id="4" name="组合 63"/>
          <p:cNvGrpSpPr/>
          <p:nvPr/>
        </p:nvGrpSpPr>
        <p:grpSpPr>
          <a:xfrm>
            <a:off x="1533500" y="1870696"/>
            <a:ext cx="8001000" cy="3954463"/>
            <a:chOff x="762000" y="2514600"/>
            <a:chExt cx="8001000" cy="3954463"/>
          </a:xfrm>
        </p:grpSpPr>
        <p:sp>
          <p:nvSpPr>
            <p:cNvPr id="6" name="Text Box 29"/>
            <p:cNvSpPr txBox="1">
              <a:spLocks noChangeArrowheads="1"/>
            </p:cNvSpPr>
            <p:nvPr/>
          </p:nvSpPr>
          <p:spPr bwMode="auto">
            <a:xfrm>
              <a:off x="4495800" y="2514600"/>
              <a:ext cx="685800" cy="296863"/>
            </a:xfrm>
            <a:prstGeom prst="rect">
              <a:avLst/>
            </a:prstGeom>
            <a:solidFill>
              <a:srgbClr val="FF99CC"/>
            </a:solidFill>
            <a:ln w="9525">
              <a:solidFill>
                <a:srgbClr val="FF0000"/>
              </a:solidFill>
              <a:miter lim="800000"/>
            </a:ln>
            <a:effectLst>
              <a:outerShdw dist="35921" dir="2700000" algn="ctr" rotWithShape="0">
                <a:schemeClr val="bg2"/>
              </a:outerShdw>
            </a:effectLst>
          </p:spPr>
          <p:txBody>
            <a:bodyPr lIns="90000" tIns="46800" rIns="90000" bIns="46800">
              <a:spAutoFit/>
            </a:bodyPr>
            <a:p>
              <a:pPr marL="342900" indent="-342900" algn="ctr" eaLnBrk="1" hangingPunct="1">
                <a:lnSpc>
                  <a:spcPct val="80000"/>
                </a:lnSpc>
                <a:spcBef>
                  <a:spcPct val="50000"/>
                </a:spcBef>
              </a:pPr>
              <a:r>
                <a:rPr lang="en-US" altLang="zh-CN" sz="1600">
                  <a:latin typeface="Arial" panose="020B0604020202020204" pitchFamily="34" charset="0"/>
                </a:rPr>
                <a:t>/</a:t>
              </a:r>
              <a:endParaRPr lang="en-US" altLang="zh-CN" sz="1600">
                <a:latin typeface="Arial" panose="020B0604020202020204" pitchFamily="34" charset="0"/>
              </a:endParaRPr>
            </a:p>
          </p:txBody>
        </p:sp>
        <p:grpSp>
          <p:nvGrpSpPr>
            <p:cNvPr id="11" name="Group 30"/>
            <p:cNvGrpSpPr/>
            <p:nvPr/>
          </p:nvGrpSpPr>
          <p:grpSpPr bwMode="auto">
            <a:xfrm>
              <a:off x="762000" y="2819400"/>
              <a:ext cx="8001000" cy="754063"/>
              <a:chOff x="240" y="1488"/>
              <a:chExt cx="5040" cy="475"/>
            </a:xfrm>
          </p:grpSpPr>
          <p:sp>
            <p:nvSpPr>
              <p:cNvPr id="13352" name="Line 31"/>
              <p:cNvSpPr>
                <a:spLocks noChangeShapeType="1"/>
              </p:cNvSpPr>
              <p:nvPr/>
            </p:nvSpPr>
            <p:spPr bwMode="auto">
              <a:xfrm>
                <a:off x="5040" y="1584"/>
                <a:ext cx="0" cy="192"/>
              </a:xfrm>
              <a:prstGeom prst="line">
                <a:avLst/>
              </a:prstGeom>
              <a:noFill/>
              <a:ln w="25400">
                <a:solidFill>
                  <a:schemeClr val="tx1"/>
                </a:solidFill>
                <a:round/>
              </a:ln>
            </p:spPr>
            <p:txBody>
              <a:bodyPr lIns="90000" tIns="46800" rIns="90000" bIns="46800">
                <a:spAutoFit/>
              </a:bodyPr>
              <a:p>
                <a:endParaRPr lang="zh-CN" altLang="en-US"/>
              </a:p>
            </p:txBody>
          </p:sp>
          <p:grpSp>
            <p:nvGrpSpPr>
              <p:cNvPr id="12" name="Group 32"/>
              <p:cNvGrpSpPr/>
              <p:nvPr/>
            </p:nvGrpSpPr>
            <p:grpSpPr bwMode="auto">
              <a:xfrm>
                <a:off x="240" y="1488"/>
                <a:ext cx="5040" cy="475"/>
                <a:chOff x="240" y="1488"/>
                <a:chExt cx="5040" cy="475"/>
              </a:xfrm>
            </p:grpSpPr>
            <p:sp>
              <p:nvSpPr>
                <p:cNvPr id="13354" name="Text Box 33"/>
                <p:cNvSpPr txBox="1">
                  <a:spLocks noChangeArrowheads="1"/>
                </p:cNvSpPr>
                <p:nvPr/>
              </p:nvSpPr>
              <p:spPr bwMode="auto">
                <a:xfrm>
                  <a:off x="720" y="1776"/>
                  <a:ext cx="432" cy="187"/>
                </a:xfrm>
                <a:prstGeom prst="rect">
                  <a:avLst/>
                </a:prstGeom>
                <a:solidFill>
                  <a:srgbClr val="FFCC99"/>
                </a:solidFill>
                <a:ln w="9525">
                  <a:solidFill>
                    <a:srgbClr val="FF6600"/>
                  </a:solidFill>
                  <a:miter lim="800000"/>
                </a:ln>
                <a:effectLst>
                  <a:outerShdw dist="35921" dir="2700000" algn="ctr" rotWithShape="0">
                    <a:schemeClr val="bg2">
                      <a:alpha val="50000"/>
                    </a:schemeClr>
                  </a:outerShdw>
                </a:effectLst>
              </p:spPr>
              <p:txBody>
                <a:bodyPr lIns="90000" tIns="46800" rIns="90000" bIns="46800">
                  <a:spAutoFit/>
                </a:bodyPr>
                <a:p>
                  <a:pPr marL="342900" indent="-342900" algn="ctr">
                    <a:lnSpc>
                      <a:spcPct val="80000"/>
                    </a:lnSpc>
                    <a:spcBef>
                      <a:spcPct val="50000"/>
                    </a:spcBef>
                  </a:pPr>
                  <a:r>
                    <a:rPr lang="en-US" altLang="zh-CN" sz="1600">
                      <a:latin typeface="Arial" panose="020B0604020202020204" pitchFamily="34" charset="0"/>
                    </a:rPr>
                    <a:t>boot</a:t>
                  </a:r>
                  <a:endParaRPr lang="en-US" altLang="zh-CN" sz="1600">
                    <a:latin typeface="Arial" panose="020B0604020202020204" pitchFamily="34" charset="0"/>
                  </a:endParaRPr>
                </a:p>
              </p:txBody>
            </p:sp>
            <p:sp>
              <p:nvSpPr>
                <p:cNvPr id="13355" name="Text Box 34"/>
                <p:cNvSpPr txBox="1">
                  <a:spLocks noChangeArrowheads="1"/>
                </p:cNvSpPr>
                <p:nvPr/>
              </p:nvSpPr>
              <p:spPr bwMode="auto">
                <a:xfrm>
                  <a:off x="1248" y="1776"/>
                  <a:ext cx="432" cy="187"/>
                </a:xfrm>
                <a:prstGeom prst="rect">
                  <a:avLst/>
                </a:prstGeom>
                <a:solidFill>
                  <a:srgbClr val="FFCC99"/>
                </a:solidFill>
                <a:ln w="9525">
                  <a:solidFill>
                    <a:srgbClr val="FF6600"/>
                  </a:solidFill>
                  <a:miter lim="800000"/>
                </a:ln>
                <a:effectLst>
                  <a:outerShdw dist="35921" dir="2700000" algn="ctr" rotWithShape="0">
                    <a:schemeClr val="bg2">
                      <a:alpha val="50000"/>
                    </a:schemeClr>
                  </a:outerShdw>
                </a:effectLst>
              </p:spPr>
              <p:txBody>
                <a:bodyPr lIns="90000" tIns="46800" rIns="90000" bIns="46800">
                  <a:spAutoFit/>
                </a:bodyPr>
                <a:p>
                  <a:pPr marL="342900" indent="-342900" algn="ctr">
                    <a:lnSpc>
                      <a:spcPct val="80000"/>
                    </a:lnSpc>
                    <a:spcBef>
                      <a:spcPct val="50000"/>
                    </a:spcBef>
                  </a:pPr>
                  <a:r>
                    <a:rPr lang="en-US" altLang="zh-CN" sz="1600">
                      <a:latin typeface="Arial" panose="020B0604020202020204" pitchFamily="34" charset="0"/>
                    </a:rPr>
                    <a:t>dev</a:t>
                  </a:r>
                  <a:endParaRPr lang="en-US" altLang="zh-CN" sz="1600">
                    <a:latin typeface="Arial" panose="020B0604020202020204" pitchFamily="34" charset="0"/>
                  </a:endParaRPr>
                </a:p>
              </p:txBody>
            </p:sp>
            <p:sp>
              <p:nvSpPr>
                <p:cNvPr id="13356" name="Text Box 35"/>
                <p:cNvSpPr txBox="1">
                  <a:spLocks noChangeArrowheads="1"/>
                </p:cNvSpPr>
                <p:nvPr/>
              </p:nvSpPr>
              <p:spPr bwMode="auto">
                <a:xfrm>
                  <a:off x="1776" y="1776"/>
                  <a:ext cx="432" cy="187"/>
                </a:xfrm>
                <a:prstGeom prst="rect">
                  <a:avLst/>
                </a:prstGeom>
                <a:solidFill>
                  <a:srgbClr val="FFCC99"/>
                </a:solidFill>
                <a:ln w="9525">
                  <a:solidFill>
                    <a:srgbClr val="FF9900"/>
                  </a:solidFill>
                  <a:miter lim="800000"/>
                </a:ln>
                <a:effectLst>
                  <a:outerShdw dist="35921" dir="2700000" algn="ctr" rotWithShape="0">
                    <a:schemeClr val="bg2"/>
                  </a:outerShdw>
                </a:effectLst>
              </p:spPr>
              <p:txBody>
                <a:bodyPr lIns="90000" tIns="46800" rIns="90000" bIns="46800">
                  <a:spAutoFit/>
                </a:bodyPr>
                <a:p>
                  <a:pPr marL="342900" indent="-342900" algn="ctr">
                    <a:lnSpc>
                      <a:spcPct val="80000"/>
                    </a:lnSpc>
                    <a:spcBef>
                      <a:spcPct val="50000"/>
                    </a:spcBef>
                  </a:pPr>
                  <a:r>
                    <a:rPr lang="en-US" altLang="zh-CN" sz="1600">
                      <a:latin typeface="Arial" panose="020B0604020202020204" pitchFamily="34" charset="0"/>
                    </a:rPr>
                    <a:t>etc</a:t>
                  </a:r>
                  <a:endParaRPr lang="en-US" altLang="zh-CN" sz="1600">
                    <a:latin typeface="Arial" panose="020B0604020202020204" pitchFamily="34" charset="0"/>
                  </a:endParaRPr>
                </a:p>
              </p:txBody>
            </p:sp>
            <p:sp>
              <p:nvSpPr>
                <p:cNvPr id="13357" name="Text Box 36"/>
                <p:cNvSpPr txBox="1">
                  <a:spLocks noChangeArrowheads="1"/>
                </p:cNvSpPr>
                <p:nvPr/>
              </p:nvSpPr>
              <p:spPr bwMode="auto">
                <a:xfrm>
                  <a:off x="2304" y="1776"/>
                  <a:ext cx="480" cy="187"/>
                </a:xfrm>
                <a:prstGeom prst="rect">
                  <a:avLst/>
                </a:prstGeom>
                <a:solidFill>
                  <a:srgbClr val="FFCC99"/>
                </a:solidFill>
                <a:ln w="9525">
                  <a:solidFill>
                    <a:srgbClr val="FF9900"/>
                  </a:solidFill>
                  <a:miter lim="800000"/>
                </a:ln>
                <a:effectLst>
                  <a:outerShdw dist="35921" dir="2700000" algn="ctr" rotWithShape="0">
                    <a:schemeClr val="bg2"/>
                  </a:outerShdw>
                </a:effectLst>
              </p:spPr>
              <p:txBody>
                <a:bodyPr lIns="90000" tIns="46800" rIns="90000" bIns="46800">
                  <a:spAutoFit/>
                </a:bodyPr>
                <a:p>
                  <a:pPr marL="342900" indent="-342900" algn="ctr">
                    <a:lnSpc>
                      <a:spcPct val="80000"/>
                    </a:lnSpc>
                    <a:spcBef>
                      <a:spcPct val="50000"/>
                    </a:spcBef>
                  </a:pPr>
                  <a:r>
                    <a:rPr lang="en-US" altLang="zh-CN" sz="1600">
                      <a:latin typeface="Arial" panose="020B0604020202020204" pitchFamily="34" charset="0"/>
                    </a:rPr>
                    <a:t>home</a:t>
                  </a:r>
                  <a:endParaRPr lang="en-US" altLang="zh-CN" sz="1600">
                    <a:latin typeface="Arial" panose="020B0604020202020204" pitchFamily="34" charset="0"/>
                  </a:endParaRPr>
                </a:p>
              </p:txBody>
            </p:sp>
            <p:sp>
              <p:nvSpPr>
                <p:cNvPr id="13358" name="Text Box 37"/>
                <p:cNvSpPr txBox="1">
                  <a:spLocks noChangeArrowheads="1"/>
                </p:cNvSpPr>
                <p:nvPr/>
              </p:nvSpPr>
              <p:spPr bwMode="auto">
                <a:xfrm>
                  <a:off x="2832" y="1776"/>
                  <a:ext cx="432" cy="187"/>
                </a:xfrm>
                <a:prstGeom prst="rect">
                  <a:avLst/>
                </a:prstGeom>
                <a:solidFill>
                  <a:srgbClr val="FFCC99"/>
                </a:solidFill>
                <a:ln w="9525">
                  <a:solidFill>
                    <a:srgbClr val="FF9900"/>
                  </a:solidFill>
                  <a:miter lim="800000"/>
                </a:ln>
                <a:effectLst>
                  <a:outerShdw dist="35921" dir="2700000" algn="ctr" rotWithShape="0">
                    <a:schemeClr val="bg2"/>
                  </a:outerShdw>
                </a:effectLst>
              </p:spPr>
              <p:txBody>
                <a:bodyPr lIns="90000" tIns="46800" rIns="90000" bIns="46800">
                  <a:spAutoFit/>
                </a:bodyPr>
                <a:p>
                  <a:pPr marL="342900" indent="-342900" algn="ctr">
                    <a:lnSpc>
                      <a:spcPct val="80000"/>
                    </a:lnSpc>
                    <a:spcBef>
                      <a:spcPct val="50000"/>
                    </a:spcBef>
                  </a:pPr>
                  <a:r>
                    <a:rPr lang="en-US" altLang="zh-CN" sz="1600">
                      <a:latin typeface="Arial" panose="020B0604020202020204" pitchFamily="34" charset="0"/>
                    </a:rPr>
                    <a:t>lib</a:t>
                  </a:r>
                  <a:endParaRPr lang="en-US" altLang="zh-CN" sz="1600">
                    <a:latin typeface="Arial" panose="020B0604020202020204" pitchFamily="34" charset="0"/>
                  </a:endParaRPr>
                </a:p>
              </p:txBody>
            </p:sp>
            <p:sp>
              <p:nvSpPr>
                <p:cNvPr id="13359" name="Text Box 38"/>
                <p:cNvSpPr txBox="1">
                  <a:spLocks noChangeArrowheads="1"/>
                </p:cNvSpPr>
                <p:nvPr/>
              </p:nvSpPr>
              <p:spPr bwMode="auto">
                <a:xfrm>
                  <a:off x="240" y="1776"/>
                  <a:ext cx="432" cy="187"/>
                </a:xfrm>
                <a:prstGeom prst="rect">
                  <a:avLst/>
                </a:prstGeom>
                <a:solidFill>
                  <a:srgbClr val="FFCC99"/>
                </a:solidFill>
                <a:ln w="9525">
                  <a:solidFill>
                    <a:srgbClr val="FF6600"/>
                  </a:solidFill>
                  <a:miter lim="800000"/>
                </a:ln>
                <a:effectLst>
                  <a:outerShdw dist="35921" dir="2700000" algn="ctr" rotWithShape="0">
                    <a:schemeClr val="bg2">
                      <a:alpha val="50000"/>
                    </a:schemeClr>
                  </a:outerShdw>
                </a:effectLst>
              </p:spPr>
              <p:txBody>
                <a:bodyPr lIns="90000" tIns="46800" rIns="90000" bIns="46800">
                  <a:spAutoFit/>
                </a:bodyPr>
                <a:p>
                  <a:pPr marL="342900" indent="-342900" algn="ctr">
                    <a:lnSpc>
                      <a:spcPct val="80000"/>
                    </a:lnSpc>
                    <a:spcBef>
                      <a:spcPct val="50000"/>
                    </a:spcBef>
                  </a:pPr>
                  <a:r>
                    <a:rPr lang="en-US" altLang="zh-CN" sz="1600">
                      <a:latin typeface="Arial" panose="020B0604020202020204" pitchFamily="34" charset="0"/>
                    </a:rPr>
                    <a:t>bin</a:t>
                  </a:r>
                  <a:endParaRPr lang="en-US" altLang="zh-CN" sz="1600">
                    <a:latin typeface="Arial" panose="020B0604020202020204" pitchFamily="34" charset="0"/>
                  </a:endParaRPr>
                </a:p>
              </p:txBody>
            </p:sp>
            <p:sp>
              <p:nvSpPr>
                <p:cNvPr id="13360" name="Text Box 39"/>
                <p:cNvSpPr txBox="1">
                  <a:spLocks noChangeArrowheads="1"/>
                </p:cNvSpPr>
                <p:nvPr/>
              </p:nvSpPr>
              <p:spPr bwMode="auto">
                <a:xfrm>
                  <a:off x="3312" y="1776"/>
                  <a:ext cx="432" cy="187"/>
                </a:xfrm>
                <a:prstGeom prst="rect">
                  <a:avLst/>
                </a:prstGeom>
                <a:solidFill>
                  <a:srgbClr val="FFCC99"/>
                </a:solidFill>
                <a:ln w="9525">
                  <a:solidFill>
                    <a:srgbClr val="FF9900"/>
                  </a:solidFill>
                  <a:miter lim="800000"/>
                </a:ln>
                <a:effectLst>
                  <a:outerShdw dist="35921" dir="2700000" algn="ctr" rotWithShape="0">
                    <a:schemeClr val="bg2"/>
                  </a:outerShdw>
                </a:effectLst>
              </p:spPr>
              <p:txBody>
                <a:bodyPr lIns="90000" tIns="46800" rIns="90000" bIns="46800">
                  <a:spAutoFit/>
                </a:bodyPr>
                <a:p>
                  <a:pPr marL="342900" indent="-342900" algn="ctr">
                    <a:lnSpc>
                      <a:spcPct val="80000"/>
                    </a:lnSpc>
                    <a:spcBef>
                      <a:spcPct val="50000"/>
                    </a:spcBef>
                  </a:pPr>
                  <a:r>
                    <a:rPr lang="en-US" altLang="zh-CN" sz="1600">
                      <a:latin typeface="Arial" panose="020B0604020202020204" pitchFamily="34" charset="0"/>
                    </a:rPr>
                    <a:t>proc</a:t>
                  </a:r>
                  <a:endParaRPr lang="en-US" altLang="zh-CN" sz="1600">
                    <a:latin typeface="Arial" panose="020B0604020202020204" pitchFamily="34" charset="0"/>
                  </a:endParaRPr>
                </a:p>
              </p:txBody>
            </p:sp>
            <p:sp>
              <p:nvSpPr>
                <p:cNvPr id="13361" name="Text Box 40"/>
                <p:cNvSpPr txBox="1">
                  <a:spLocks noChangeArrowheads="1"/>
                </p:cNvSpPr>
                <p:nvPr/>
              </p:nvSpPr>
              <p:spPr bwMode="auto">
                <a:xfrm>
                  <a:off x="4848" y="1776"/>
                  <a:ext cx="432" cy="187"/>
                </a:xfrm>
                <a:prstGeom prst="rect">
                  <a:avLst/>
                </a:prstGeom>
                <a:solidFill>
                  <a:srgbClr val="FFCC99"/>
                </a:solidFill>
                <a:ln w="9525">
                  <a:solidFill>
                    <a:srgbClr val="FF9900"/>
                  </a:solidFill>
                  <a:miter lim="800000"/>
                </a:ln>
                <a:effectLst>
                  <a:outerShdw dist="35921" dir="2700000" algn="ctr" rotWithShape="0">
                    <a:schemeClr val="bg2"/>
                  </a:outerShdw>
                </a:effectLst>
              </p:spPr>
              <p:txBody>
                <a:bodyPr lIns="90000" tIns="46800" rIns="90000" bIns="46800">
                  <a:spAutoFit/>
                </a:bodyPr>
                <a:p>
                  <a:pPr marL="342900" indent="-342900" algn="ctr">
                    <a:lnSpc>
                      <a:spcPct val="80000"/>
                    </a:lnSpc>
                    <a:spcBef>
                      <a:spcPct val="50000"/>
                    </a:spcBef>
                  </a:pPr>
                  <a:r>
                    <a:rPr lang="en-US" altLang="zh-CN" sz="1600">
                      <a:latin typeface="宋体" panose="02010600030101010101" pitchFamily="2" charset="-122"/>
                    </a:rPr>
                    <a:t>…</a:t>
                  </a:r>
                  <a:endParaRPr lang="en-US" altLang="zh-CN" sz="1600">
                    <a:latin typeface="Arial" panose="020B0604020202020204" pitchFamily="34" charset="0"/>
                  </a:endParaRPr>
                </a:p>
              </p:txBody>
            </p:sp>
            <p:sp>
              <p:nvSpPr>
                <p:cNvPr id="13362" name="Text Box 41"/>
                <p:cNvSpPr txBox="1">
                  <a:spLocks noChangeArrowheads="1"/>
                </p:cNvSpPr>
                <p:nvPr/>
              </p:nvSpPr>
              <p:spPr bwMode="auto">
                <a:xfrm>
                  <a:off x="3840" y="1776"/>
                  <a:ext cx="432" cy="187"/>
                </a:xfrm>
                <a:prstGeom prst="rect">
                  <a:avLst/>
                </a:prstGeom>
                <a:solidFill>
                  <a:srgbClr val="FFCC99"/>
                </a:solidFill>
                <a:ln w="9525">
                  <a:solidFill>
                    <a:srgbClr val="FF9900"/>
                  </a:solidFill>
                  <a:miter lim="800000"/>
                </a:ln>
                <a:effectLst>
                  <a:outerShdw dist="35921" dir="2700000" algn="ctr" rotWithShape="0">
                    <a:schemeClr val="bg2"/>
                  </a:outerShdw>
                </a:effectLst>
              </p:spPr>
              <p:txBody>
                <a:bodyPr lIns="90000" tIns="46800" rIns="90000" bIns="46800">
                  <a:spAutoFit/>
                </a:bodyPr>
                <a:p>
                  <a:pPr marL="342900" indent="-342900" algn="ctr">
                    <a:lnSpc>
                      <a:spcPct val="80000"/>
                    </a:lnSpc>
                    <a:spcBef>
                      <a:spcPct val="50000"/>
                    </a:spcBef>
                  </a:pPr>
                  <a:r>
                    <a:rPr lang="en-US" altLang="zh-CN" sz="1600">
                      <a:latin typeface="Arial" panose="020B0604020202020204" pitchFamily="34" charset="0"/>
                    </a:rPr>
                    <a:t>usr</a:t>
                  </a:r>
                  <a:endParaRPr lang="en-US" altLang="zh-CN" sz="1600">
                    <a:latin typeface="Arial" panose="020B0604020202020204" pitchFamily="34" charset="0"/>
                  </a:endParaRPr>
                </a:p>
              </p:txBody>
            </p:sp>
            <p:sp>
              <p:nvSpPr>
                <p:cNvPr id="13363" name="Text Box 42"/>
                <p:cNvSpPr txBox="1">
                  <a:spLocks noChangeArrowheads="1"/>
                </p:cNvSpPr>
                <p:nvPr/>
              </p:nvSpPr>
              <p:spPr bwMode="auto">
                <a:xfrm>
                  <a:off x="4320" y="1776"/>
                  <a:ext cx="432" cy="187"/>
                </a:xfrm>
                <a:prstGeom prst="rect">
                  <a:avLst/>
                </a:prstGeom>
                <a:solidFill>
                  <a:srgbClr val="FFCC99"/>
                </a:solidFill>
                <a:ln w="9525">
                  <a:solidFill>
                    <a:srgbClr val="FF9900"/>
                  </a:solidFill>
                  <a:miter lim="800000"/>
                </a:ln>
                <a:effectLst>
                  <a:outerShdw dist="35921" dir="2700000" algn="ctr" rotWithShape="0">
                    <a:schemeClr val="bg2"/>
                  </a:outerShdw>
                </a:effectLst>
              </p:spPr>
              <p:txBody>
                <a:bodyPr lIns="90000" tIns="46800" rIns="90000" bIns="46800">
                  <a:spAutoFit/>
                </a:bodyPr>
                <a:p>
                  <a:pPr marL="342900" indent="-342900" algn="ctr">
                    <a:lnSpc>
                      <a:spcPct val="80000"/>
                    </a:lnSpc>
                    <a:spcBef>
                      <a:spcPct val="50000"/>
                    </a:spcBef>
                  </a:pPr>
                  <a:r>
                    <a:rPr lang="en-US" altLang="zh-CN" sz="1600" dirty="0" err="1">
                      <a:latin typeface="Arial" panose="020B0604020202020204" pitchFamily="34" charset="0"/>
                    </a:rPr>
                    <a:t>var</a:t>
                  </a:r>
                  <a:endParaRPr lang="en-US" altLang="zh-CN" sz="1600" dirty="0">
                    <a:latin typeface="Arial" panose="020B0604020202020204" pitchFamily="34" charset="0"/>
                  </a:endParaRPr>
                </a:p>
              </p:txBody>
            </p:sp>
            <p:sp>
              <p:nvSpPr>
                <p:cNvPr id="13364" name="Line 43"/>
                <p:cNvSpPr>
                  <a:spLocks noChangeShapeType="1"/>
                </p:cNvSpPr>
                <p:nvPr/>
              </p:nvSpPr>
              <p:spPr bwMode="auto">
                <a:xfrm>
                  <a:off x="2784" y="1488"/>
                  <a:ext cx="0" cy="96"/>
                </a:xfrm>
                <a:prstGeom prst="line">
                  <a:avLst/>
                </a:prstGeom>
                <a:noFill/>
                <a:ln w="25400">
                  <a:solidFill>
                    <a:schemeClr val="tx1"/>
                  </a:solidFill>
                  <a:round/>
                </a:ln>
              </p:spPr>
              <p:txBody>
                <a:bodyPr lIns="90000" tIns="46800" rIns="90000" bIns="46800">
                  <a:spAutoFit/>
                </a:bodyPr>
                <a:p>
                  <a:endParaRPr lang="zh-CN" altLang="en-US"/>
                </a:p>
              </p:txBody>
            </p:sp>
            <p:sp>
              <p:nvSpPr>
                <p:cNvPr id="13365" name="Line 44"/>
                <p:cNvSpPr>
                  <a:spLocks noChangeShapeType="1"/>
                </p:cNvSpPr>
                <p:nvPr/>
              </p:nvSpPr>
              <p:spPr bwMode="auto">
                <a:xfrm>
                  <a:off x="528" y="1584"/>
                  <a:ext cx="4512" cy="0"/>
                </a:xfrm>
                <a:prstGeom prst="line">
                  <a:avLst/>
                </a:prstGeom>
                <a:noFill/>
                <a:ln w="25400">
                  <a:solidFill>
                    <a:schemeClr val="tx1"/>
                  </a:solidFill>
                  <a:round/>
                </a:ln>
              </p:spPr>
              <p:txBody>
                <a:bodyPr lIns="90000" tIns="46800" rIns="90000" bIns="46800">
                  <a:spAutoFit/>
                </a:bodyPr>
                <a:p>
                  <a:endParaRPr lang="zh-CN" altLang="en-US"/>
                </a:p>
              </p:txBody>
            </p:sp>
            <p:sp>
              <p:nvSpPr>
                <p:cNvPr id="13366" name="Line 45"/>
                <p:cNvSpPr>
                  <a:spLocks noChangeShapeType="1"/>
                </p:cNvSpPr>
                <p:nvPr/>
              </p:nvSpPr>
              <p:spPr bwMode="auto">
                <a:xfrm>
                  <a:off x="528" y="1584"/>
                  <a:ext cx="0" cy="192"/>
                </a:xfrm>
                <a:prstGeom prst="line">
                  <a:avLst/>
                </a:prstGeom>
                <a:noFill/>
                <a:ln w="25400">
                  <a:solidFill>
                    <a:schemeClr val="tx1"/>
                  </a:solidFill>
                  <a:round/>
                </a:ln>
              </p:spPr>
              <p:txBody>
                <a:bodyPr lIns="90000" tIns="46800" rIns="90000" bIns="46800">
                  <a:spAutoFit/>
                </a:bodyPr>
                <a:p>
                  <a:endParaRPr lang="zh-CN" altLang="en-US"/>
                </a:p>
              </p:txBody>
            </p:sp>
            <p:sp>
              <p:nvSpPr>
                <p:cNvPr id="13367" name="Line 46"/>
                <p:cNvSpPr>
                  <a:spLocks noChangeShapeType="1"/>
                </p:cNvSpPr>
                <p:nvPr/>
              </p:nvSpPr>
              <p:spPr bwMode="auto">
                <a:xfrm>
                  <a:off x="912" y="1584"/>
                  <a:ext cx="0" cy="192"/>
                </a:xfrm>
                <a:prstGeom prst="line">
                  <a:avLst/>
                </a:prstGeom>
                <a:noFill/>
                <a:ln w="25400">
                  <a:solidFill>
                    <a:schemeClr val="tx1"/>
                  </a:solidFill>
                  <a:round/>
                </a:ln>
              </p:spPr>
              <p:txBody>
                <a:bodyPr lIns="90000" tIns="46800" rIns="90000" bIns="46800">
                  <a:spAutoFit/>
                </a:bodyPr>
                <a:p>
                  <a:endParaRPr lang="zh-CN" altLang="en-US"/>
                </a:p>
              </p:txBody>
            </p:sp>
            <p:sp>
              <p:nvSpPr>
                <p:cNvPr id="13368" name="Line 47"/>
                <p:cNvSpPr>
                  <a:spLocks noChangeShapeType="1"/>
                </p:cNvSpPr>
                <p:nvPr/>
              </p:nvSpPr>
              <p:spPr bwMode="auto">
                <a:xfrm>
                  <a:off x="1488" y="1584"/>
                  <a:ext cx="0" cy="192"/>
                </a:xfrm>
                <a:prstGeom prst="line">
                  <a:avLst/>
                </a:prstGeom>
                <a:noFill/>
                <a:ln w="25400">
                  <a:solidFill>
                    <a:schemeClr val="tx1"/>
                  </a:solidFill>
                  <a:round/>
                </a:ln>
              </p:spPr>
              <p:txBody>
                <a:bodyPr lIns="90000" tIns="46800" rIns="90000" bIns="46800">
                  <a:spAutoFit/>
                </a:bodyPr>
                <a:p>
                  <a:endParaRPr lang="zh-CN" altLang="en-US"/>
                </a:p>
              </p:txBody>
            </p:sp>
            <p:sp>
              <p:nvSpPr>
                <p:cNvPr id="13369" name="Line 48"/>
                <p:cNvSpPr>
                  <a:spLocks noChangeShapeType="1"/>
                </p:cNvSpPr>
                <p:nvPr/>
              </p:nvSpPr>
              <p:spPr bwMode="auto">
                <a:xfrm>
                  <a:off x="2016" y="1584"/>
                  <a:ext cx="0" cy="192"/>
                </a:xfrm>
                <a:prstGeom prst="line">
                  <a:avLst/>
                </a:prstGeom>
                <a:noFill/>
                <a:ln w="25400">
                  <a:solidFill>
                    <a:schemeClr val="tx1"/>
                  </a:solidFill>
                  <a:round/>
                </a:ln>
              </p:spPr>
              <p:txBody>
                <a:bodyPr lIns="90000" tIns="46800" rIns="90000" bIns="46800">
                  <a:spAutoFit/>
                </a:bodyPr>
                <a:p>
                  <a:endParaRPr lang="zh-CN" altLang="en-US"/>
                </a:p>
              </p:txBody>
            </p:sp>
            <p:sp>
              <p:nvSpPr>
                <p:cNvPr id="13370" name="Line 49"/>
                <p:cNvSpPr>
                  <a:spLocks noChangeShapeType="1"/>
                </p:cNvSpPr>
                <p:nvPr/>
              </p:nvSpPr>
              <p:spPr bwMode="auto">
                <a:xfrm>
                  <a:off x="2592" y="1584"/>
                  <a:ext cx="0" cy="192"/>
                </a:xfrm>
                <a:prstGeom prst="line">
                  <a:avLst/>
                </a:prstGeom>
                <a:noFill/>
                <a:ln w="25400">
                  <a:solidFill>
                    <a:schemeClr val="tx1"/>
                  </a:solidFill>
                  <a:round/>
                </a:ln>
              </p:spPr>
              <p:txBody>
                <a:bodyPr lIns="90000" tIns="46800" rIns="90000" bIns="46800">
                  <a:spAutoFit/>
                </a:bodyPr>
                <a:p>
                  <a:endParaRPr lang="zh-CN" altLang="en-US"/>
                </a:p>
              </p:txBody>
            </p:sp>
            <p:sp>
              <p:nvSpPr>
                <p:cNvPr id="13371" name="Line 50"/>
                <p:cNvSpPr>
                  <a:spLocks noChangeShapeType="1"/>
                </p:cNvSpPr>
                <p:nvPr/>
              </p:nvSpPr>
              <p:spPr bwMode="auto">
                <a:xfrm>
                  <a:off x="3024" y="1584"/>
                  <a:ext cx="0" cy="192"/>
                </a:xfrm>
                <a:prstGeom prst="line">
                  <a:avLst/>
                </a:prstGeom>
                <a:noFill/>
                <a:ln w="25400">
                  <a:solidFill>
                    <a:schemeClr val="tx1"/>
                  </a:solidFill>
                  <a:round/>
                </a:ln>
              </p:spPr>
              <p:txBody>
                <a:bodyPr lIns="90000" tIns="46800" rIns="90000" bIns="46800">
                  <a:spAutoFit/>
                </a:bodyPr>
                <a:p>
                  <a:endParaRPr lang="zh-CN" altLang="en-US"/>
                </a:p>
              </p:txBody>
            </p:sp>
            <p:sp>
              <p:nvSpPr>
                <p:cNvPr id="13372" name="Line 51"/>
                <p:cNvSpPr>
                  <a:spLocks noChangeShapeType="1"/>
                </p:cNvSpPr>
                <p:nvPr/>
              </p:nvSpPr>
              <p:spPr bwMode="auto">
                <a:xfrm>
                  <a:off x="3504" y="1584"/>
                  <a:ext cx="0" cy="192"/>
                </a:xfrm>
                <a:prstGeom prst="line">
                  <a:avLst/>
                </a:prstGeom>
                <a:noFill/>
                <a:ln w="25400">
                  <a:solidFill>
                    <a:schemeClr val="tx1"/>
                  </a:solidFill>
                  <a:round/>
                </a:ln>
              </p:spPr>
              <p:txBody>
                <a:bodyPr lIns="90000" tIns="46800" rIns="90000" bIns="46800">
                  <a:spAutoFit/>
                </a:bodyPr>
                <a:p>
                  <a:endParaRPr lang="zh-CN" altLang="en-US"/>
                </a:p>
              </p:txBody>
            </p:sp>
            <p:sp>
              <p:nvSpPr>
                <p:cNvPr id="13373" name="Line 52"/>
                <p:cNvSpPr>
                  <a:spLocks noChangeShapeType="1"/>
                </p:cNvSpPr>
                <p:nvPr/>
              </p:nvSpPr>
              <p:spPr bwMode="auto">
                <a:xfrm>
                  <a:off x="4080" y="1584"/>
                  <a:ext cx="0" cy="192"/>
                </a:xfrm>
                <a:prstGeom prst="line">
                  <a:avLst/>
                </a:prstGeom>
                <a:noFill/>
                <a:ln w="25400">
                  <a:solidFill>
                    <a:schemeClr val="tx1"/>
                  </a:solidFill>
                  <a:round/>
                </a:ln>
              </p:spPr>
              <p:txBody>
                <a:bodyPr lIns="90000" tIns="46800" rIns="90000" bIns="46800">
                  <a:spAutoFit/>
                </a:bodyPr>
                <a:p>
                  <a:endParaRPr lang="zh-CN" altLang="en-US"/>
                </a:p>
              </p:txBody>
            </p:sp>
            <p:sp>
              <p:nvSpPr>
                <p:cNvPr id="13374" name="Line 53"/>
                <p:cNvSpPr>
                  <a:spLocks noChangeShapeType="1"/>
                </p:cNvSpPr>
                <p:nvPr/>
              </p:nvSpPr>
              <p:spPr bwMode="auto">
                <a:xfrm>
                  <a:off x="4512" y="1584"/>
                  <a:ext cx="0" cy="192"/>
                </a:xfrm>
                <a:prstGeom prst="line">
                  <a:avLst/>
                </a:prstGeom>
                <a:noFill/>
                <a:ln w="25400">
                  <a:solidFill>
                    <a:schemeClr val="tx1"/>
                  </a:solidFill>
                  <a:round/>
                </a:ln>
              </p:spPr>
              <p:txBody>
                <a:bodyPr lIns="90000" tIns="46800" rIns="90000" bIns="46800">
                  <a:spAutoFit/>
                </a:bodyPr>
                <a:p>
                  <a:endParaRPr lang="zh-CN" altLang="en-US"/>
                </a:p>
              </p:txBody>
            </p:sp>
          </p:grpSp>
        </p:grpSp>
        <p:grpSp>
          <p:nvGrpSpPr>
            <p:cNvPr id="13" name="Group 54"/>
            <p:cNvGrpSpPr/>
            <p:nvPr/>
          </p:nvGrpSpPr>
          <p:grpSpPr bwMode="auto">
            <a:xfrm>
              <a:off x="990600" y="3581400"/>
              <a:ext cx="2209800" cy="830263"/>
              <a:chOff x="384" y="1968"/>
              <a:chExt cx="1392" cy="523"/>
            </a:xfrm>
          </p:grpSpPr>
          <p:sp>
            <p:nvSpPr>
              <p:cNvPr id="13346" name="Text Box 55"/>
              <p:cNvSpPr txBox="1">
                <a:spLocks noChangeArrowheads="1"/>
              </p:cNvSpPr>
              <p:nvPr/>
            </p:nvSpPr>
            <p:spPr bwMode="auto">
              <a:xfrm>
                <a:off x="384" y="2304"/>
                <a:ext cx="432" cy="187"/>
              </a:xfrm>
              <a:prstGeom prst="rect">
                <a:avLst/>
              </a:prstGeom>
              <a:solidFill>
                <a:srgbClr val="CCFFCC"/>
              </a:solidFill>
              <a:ln w="9525">
                <a:solidFill>
                  <a:srgbClr val="00FF00"/>
                </a:solidFill>
                <a:miter lim="800000"/>
              </a:ln>
              <a:effectLst>
                <a:outerShdw dist="35921" dir="2700000" algn="ctr" rotWithShape="0">
                  <a:schemeClr val="bg2"/>
                </a:outerShdw>
              </a:effectLst>
            </p:spPr>
            <p:txBody>
              <a:bodyPr lIns="90000" tIns="46800" rIns="90000" bIns="46800">
                <a:spAutoFit/>
              </a:bodyPr>
              <a:p>
                <a:pPr marL="342900" indent="-342900" algn="ctr">
                  <a:lnSpc>
                    <a:spcPct val="80000"/>
                  </a:lnSpc>
                  <a:spcBef>
                    <a:spcPct val="50000"/>
                  </a:spcBef>
                </a:pPr>
                <a:r>
                  <a:rPr lang="en-US" altLang="zh-CN" sz="1600">
                    <a:latin typeface="Arial" panose="020B0604020202020204" pitchFamily="34" charset="0"/>
                  </a:rPr>
                  <a:t>grub</a:t>
                </a:r>
                <a:endParaRPr lang="en-US" altLang="zh-CN" sz="1600">
                  <a:latin typeface="Arial" panose="020B0604020202020204" pitchFamily="34" charset="0"/>
                </a:endParaRPr>
              </a:p>
            </p:txBody>
          </p:sp>
          <p:sp>
            <p:nvSpPr>
              <p:cNvPr id="13347" name="Text Box 56"/>
              <p:cNvSpPr txBox="1">
                <a:spLocks noChangeArrowheads="1"/>
              </p:cNvSpPr>
              <p:nvPr/>
            </p:nvSpPr>
            <p:spPr bwMode="auto">
              <a:xfrm>
                <a:off x="1008" y="2304"/>
                <a:ext cx="768" cy="187"/>
              </a:xfrm>
              <a:prstGeom prst="rect">
                <a:avLst/>
              </a:prstGeom>
              <a:solidFill>
                <a:srgbClr val="CCFFCC"/>
              </a:solidFill>
              <a:ln w="9525">
                <a:solidFill>
                  <a:srgbClr val="00FF00"/>
                </a:solidFill>
                <a:miter lim="800000"/>
              </a:ln>
              <a:effectLst>
                <a:outerShdw dist="35921" dir="2700000" algn="ctr" rotWithShape="0">
                  <a:schemeClr val="bg2"/>
                </a:outerShdw>
              </a:effectLst>
            </p:spPr>
            <p:txBody>
              <a:bodyPr lIns="90000" tIns="46800" rIns="90000" bIns="46800">
                <a:spAutoFit/>
              </a:bodyPr>
              <a:p>
                <a:pPr marL="342900" indent="-342900" algn="ctr">
                  <a:lnSpc>
                    <a:spcPct val="80000"/>
                  </a:lnSpc>
                  <a:spcBef>
                    <a:spcPct val="50000"/>
                  </a:spcBef>
                </a:pPr>
                <a:r>
                  <a:rPr lang="en-US" altLang="zh-CN" sz="1600">
                    <a:latin typeface="Arial" panose="020B0604020202020204" pitchFamily="34" charset="0"/>
                  </a:rPr>
                  <a:t>lost+found</a:t>
                </a:r>
                <a:endParaRPr lang="en-US" altLang="zh-CN" sz="1600">
                  <a:latin typeface="Arial" panose="020B0604020202020204" pitchFamily="34" charset="0"/>
                </a:endParaRPr>
              </a:p>
            </p:txBody>
          </p:sp>
          <p:sp>
            <p:nvSpPr>
              <p:cNvPr id="13348" name="Line 57"/>
              <p:cNvSpPr>
                <a:spLocks noChangeShapeType="1"/>
              </p:cNvSpPr>
              <p:nvPr/>
            </p:nvSpPr>
            <p:spPr bwMode="auto">
              <a:xfrm>
                <a:off x="624" y="2112"/>
                <a:ext cx="768" cy="0"/>
              </a:xfrm>
              <a:prstGeom prst="line">
                <a:avLst/>
              </a:prstGeom>
              <a:noFill/>
              <a:ln w="25400">
                <a:solidFill>
                  <a:schemeClr val="tx1"/>
                </a:solidFill>
                <a:round/>
              </a:ln>
            </p:spPr>
            <p:txBody>
              <a:bodyPr lIns="90000" tIns="46800" rIns="90000" bIns="46800">
                <a:spAutoFit/>
              </a:bodyPr>
              <a:p>
                <a:endParaRPr lang="zh-CN" altLang="en-US"/>
              </a:p>
            </p:txBody>
          </p:sp>
          <p:sp>
            <p:nvSpPr>
              <p:cNvPr id="13349" name="Line 58"/>
              <p:cNvSpPr>
                <a:spLocks noChangeShapeType="1"/>
              </p:cNvSpPr>
              <p:nvPr/>
            </p:nvSpPr>
            <p:spPr bwMode="auto">
              <a:xfrm>
                <a:off x="912" y="1968"/>
                <a:ext cx="0" cy="144"/>
              </a:xfrm>
              <a:prstGeom prst="line">
                <a:avLst/>
              </a:prstGeom>
              <a:noFill/>
              <a:ln w="25400">
                <a:solidFill>
                  <a:schemeClr val="tx1"/>
                </a:solidFill>
                <a:round/>
              </a:ln>
            </p:spPr>
            <p:txBody>
              <a:bodyPr lIns="90000" tIns="46800" rIns="90000" bIns="46800">
                <a:spAutoFit/>
              </a:bodyPr>
              <a:p>
                <a:endParaRPr lang="zh-CN" altLang="en-US"/>
              </a:p>
            </p:txBody>
          </p:sp>
          <p:sp>
            <p:nvSpPr>
              <p:cNvPr id="13350" name="Line 59"/>
              <p:cNvSpPr>
                <a:spLocks noChangeShapeType="1"/>
              </p:cNvSpPr>
              <p:nvPr/>
            </p:nvSpPr>
            <p:spPr bwMode="auto">
              <a:xfrm>
                <a:off x="624" y="2112"/>
                <a:ext cx="0" cy="192"/>
              </a:xfrm>
              <a:prstGeom prst="line">
                <a:avLst/>
              </a:prstGeom>
              <a:noFill/>
              <a:ln w="25400">
                <a:solidFill>
                  <a:schemeClr val="tx1"/>
                </a:solidFill>
                <a:round/>
              </a:ln>
            </p:spPr>
            <p:txBody>
              <a:bodyPr lIns="90000" tIns="46800" rIns="90000" bIns="46800">
                <a:spAutoFit/>
              </a:bodyPr>
              <a:p>
                <a:endParaRPr lang="zh-CN" altLang="en-US"/>
              </a:p>
            </p:txBody>
          </p:sp>
          <p:sp>
            <p:nvSpPr>
              <p:cNvPr id="13351" name="Line 60"/>
              <p:cNvSpPr>
                <a:spLocks noChangeShapeType="1"/>
              </p:cNvSpPr>
              <p:nvPr/>
            </p:nvSpPr>
            <p:spPr bwMode="auto">
              <a:xfrm>
                <a:off x="1392" y="2112"/>
                <a:ext cx="0" cy="192"/>
              </a:xfrm>
              <a:prstGeom prst="line">
                <a:avLst/>
              </a:prstGeom>
              <a:noFill/>
              <a:ln w="25400">
                <a:solidFill>
                  <a:schemeClr val="tx1"/>
                </a:solidFill>
                <a:round/>
              </a:ln>
            </p:spPr>
            <p:txBody>
              <a:bodyPr lIns="90000" tIns="46800" rIns="90000" bIns="46800">
                <a:spAutoFit/>
              </a:bodyPr>
              <a:p>
                <a:endParaRPr lang="zh-CN" altLang="en-US"/>
              </a:p>
            </p:txBody>
          </p:sp>
        </p:grpSp>
        <p:grpSp>
          <p:nvGrpSpPr>
            <p:cNvPr id="14" name="Group 61"/>
            <p:cNvGrpSpPr/>
            <p:nvPr/>
          </p:nvGrpSpPr>
          <p:grpSpPr bwMode="auto">
            <a:xfrm>
              <a:off x="4876800" y="3581400"/>
              <a:ext cx="3505200" cy="830263"/>
              <a:chOff x="2832" y="1968"/>
              <a:chExt cx="2208" cy="523"/>
            </a:xfrm>
          </p:grpSpPr>
          <p:sp>
            <p:nvSpPr>
              <p:cNvPr id="13336" name="Text Box 62"/>
              <p:cNvSpPr txBox="1">
                <a:spLocks noChangeArrowheads="1"/>
              </p:cNvSpPr>
              <p:nvPr/>
            </p:nvSpPr>
            <p:spPr bwMode="auto">
              <a:xfrm>
                <a:off x="3984" y="2304"/>
                <a:ext cx="480" cy="187"/>
              </a:xfrm>
              <a:prstGeom prst="rect">
                <a:avLst/>
              </a:prstGeom>
              <a:solidFill>
                <a:srgbClr val="CCFFCC"/>
              </a:solidFill>
              <a:ln w="9525">
                <a:solidFill>
                  <a:srgbClr val="00FF00"/>
                </a:solidFill>
                <a:miter lim="800000"/>
              </a:ln>
              <a:effectLst>
                <a:outerShdw dist="35921" dir="2700000" algn="ctr" rotWithShape="0">
                  <a:schemeClr val="bg2"/>
                </a:outerShdw>
              </a:effectLst>
            </p:spPr>
            <p:txBody>
              <a:bodyPr lIns="90000" tIns="46800" rIns="90000" bIns="46800">
                <a:spAutoFit/>
              </a:bodyPr>
              <a:p>
                <a:pPr marL="342900" indent="-342900" algn="ctr">
                  <a:lnSpc>
                    <a:spcPct val="80000"/>
                  </a:lnSpc>
                  <a:spcBef>
                    <a:spcPct val="50000"/>
                  </a:spcBef>
                </a:pPr>
                <a:r>
                  <a:rPr lang="en-US" altLang="zh-CN" sz="1600">
                    <a:latin typeface="Arial" panose="020B0604020202020204" pitchFamily="34" charset="0"/>
                  </a:rPr>
                  <a:t>share</a:t>
                </a:r>
                <a:endParaRPr lang="en-US" altLang="zh-CN" sz="1600">
                  <a:latin typeface="Arial" panose="020B0604020202020204" pitchFamily="34" charset="0"/>
                </a:endParaRPr>
              </a:p>
            </p:txBody>
          </p:sp>
          <p:sp>
            <p:nvSpPr>
              <p:cNvPr id="13337" name="Text Box 63"/>
              <p:cNvSpPr txBox="1">
                <a:spLocks noChangeArrowheads="1"/>
              </p:cNvSpPr>
              <p:nvPr/>
            </p:nvSpPr>
            <p:spPr bwMode="auto">
              <a:xfrm>
                <a:off x="3408" y="2304"/>
                <a:ext cx="432" cy="187"/>
              </a:xfrm>
              <a:prstGeom prst="rect">
                <a:avLst/>
              </a:prstGeom>
              <a:solidFill>
                <a:srgbClr val="CCFFCC"/>
              </a:solidFill>
              <a:ln w="9525">
                <a:solidFill>
                  <a:srgbClr val="00FF00"/>
                </a:solidFill>
                <a:miter lim="800000"/>
              </a:ln>
              <a:effectLst>
                <a:outerShdw dist="35921" dir="2700000" algn="ctr" rotWithShape="0">
                  <a:schemeClr val="bg2"/>
                </a:outerShdw>
              </a:effectLst>
            </p:spPr>
            <p:txBody>
              <a:bodyPr lIns="90000" tIns="46800" rIns="90000" bIns="46800">
                <a:spAutoFit/>
              </a:bodyPr>
              <a:p>
                <a:pPr marL="342900" indent="-342900" algn="ctr">
                  <a:lnSpc>
                    <a:spcPct val="80000"/>
                  </a:lnSpc>
                  <a:spcBef>
                    <a:spcPct val="50000"/>
                  </a:spcBef>
                </a:pPr>
                <a:r>
                  <a:rPr lang="en-US" altLang="zh-CN" sz="1600">
                    <a:latin typeface="Arial" panose="020B0604020202020204" pitchFamily="34" charset="0"/>
                  </a:rPr>
                  <a:t>local</a:t>
                </a:r>
                <a:endParaRPr lang="en-US" altLang="zh-CN" sz="1600">
                  <a:latin typeface="Arial" panose="020B0604020202020204" pitchFamily="34" charset="0"/>
                </a:endParaRPr>
              </a:p>
            </p:txBody>
          </p:sp>
          <p:sp>
            <p:nvSpPr>
              <p:cNvPr id="13338" name="Text Box 64"/>
              <p:cNvSpPr txBox="1">
                <a:spLocks noChangeArrowheads="1"/>
              </p:cNvSpPr>
              <p:nvPr/>
            </p:nvSpPr>
            <p:spPr bwMode="auto">
              <a:xfrm>
                <a:off x="4608" y="2304"/>
                <a:ext cx="432" cy="187"/>
              </a:xfrm>
              <a:prstGeom prst="rect">
                <a:avLst/>
              </a:prstGeom>
              <a:solidFill>
                <a:srgbClr val="CCFFCC"/>
              </a:solidFill>
              <a:ln w="9525">
                <a:solidFill>
                  <a:srgbClr val="00FF00"/>
                </a:solidFill>
                <a:miter lim="800000"/>
              </a:ln>
              <a:effectLst>
                <a:outerShdw dist="35921" dir="2700000" algn="ctr" rotWithShape="0">
                  <a:schemeClr val="bg2"/>
                </a:outerShdw>
              </a:effectLst>
            </p:spPr>
            <p:txBody>
              <a:bodyPr lIns="90000" tIns="46800" rIns="90000" bIns="46800">
                <a:spAutoFit/>
              </a:bodyPr>
              <a:p>
                <a:pPr marL="342900" indent="-342900" algn="ctr">
                  <a:lnSpc>
                    <a:spcPct val="80000"/>
                  </a:lnSpc>
                  <a:spcBef>
                    <a:spcPct val="50000"/>
                  </a:spcBef>
                </a:pPr>
                <a:r>
                  <a:rPr lang="en-US" altLang="zh-CN" sz="1600">
                    <a:latin typeface="宋体" panose="02010600030101010101" pitchFamily="2" charset="-122"/>
                  </a:rPr>
                  <a:t>…</a:t>
                </a:r>
                <a:endParaRPr lang="en-US" altLang="zh-CN" sz="1600">
                  <a:latin typeface="Arial" panose="020B0604020202020204" pitchFamily="34" charset="0"/>
                </a:endParaRPr>
              </a:p>
            </p:txBody>
          </p:sp>
          <p:sp>
            <p:nvSpPr>
              <p:cNvPr id="13339" name="Text Box 65"/>
              <p:cNvSpPr txBox="1">
                <a:spLocks noChangeArrowheads="1"/>
              </p:cNvSpPr>
              <p:nvPr/>
            </p:nvSpPr>
            <p:spPr bwMode="auto">
              <a:xfrm>
                <a:off x="2832" y="2304"/>
                <a:ext cx="432" cy="187"/>
              </a:xfrm>
              <a:prstGeom prst="rect">
                <a:avLst/>
              </a:prstGeom>
              <a:solidFill>
                <a:srgbClr val="CCFFCC"/>
              </a:solidFill>
              <a:ln w="9525">
                <a:solidFill>
                  <a:srgbClr val="00FF00"/>
                </a:solidFill>
                <a:miter lim="800000"/>
              </a:ln>
              <a:effectLst>
                <a:outerShdw dist="35921" dir="2700000" algn="ctr" rotWithShape="0">
                  <a:schemeClr val="bg2"/>
                </a:outerShdw>
              </a:effectLst>
            </p:spPr>
            <p:txBody>
              <a:bodyPr lIns="90000" tIns="46800" rIns="90000" bIns="46800">
                <a:spAutoFit/>
              </a:bodyPr>
              <a:p>
                <a:pPr marL="342900" indent="-342900" algn="ctr">
                  <a:lnSpc>
                    <a:spcPct val="80000"/>
                  </a:lnSpc>
                  <a:spcBef>
                    <a:spcPct val="50000"/>
                  </a:spcBef>
                </a:pPr>
                <a:r>
                  <a:rPr lang="en-US" altLang="zh-CN" sz="1600">
                    <a:latin typeface="Arial" panose="020B0604020202020204" pitchFamily="34" charset="0"/>
                  </a:rPr>
                  <a:t>bin</a:t>
                </a:r>
                <a:endParaRPr lang="en-US" altLang="zh-CN" sz="1600">
                  <a:latin typeface="Arial" panose="020B0604020202020204" pitchFamily="34" charset="0"/>
                </a:endParaRPr>
              </a:p>
            </p:txBody>
          </p:sp>
          <p:sp>
            <p:nvSpPr>
              <p:cNvPr id="13340" name="Line 66"/>
              <p:cNvSpPr>
                <a:spLocks noChangeShapeType="1"/>
              </p:cNvSpPr>
              <p:nvPr/>
            </p:nvSpPr>
            <p:spPr bwMode="auto">
              <a:xfrm>
                <a:off x="3024" y="2112"/>
                <a:ext cx="1776" cy="0"/>
              </a:xfrm>
              <a:prstGeom prst="line">
                <a:avLst/>
              </a:prstGeom>
              <a:noFill/>
              <a:ln w="25400">
                <a:solidFill>
                  <a:schemeClr val="tx1"/>
                </a:solidFill>
                <a:round/>
              </a:ln>
            </p:spPr>
            <p:txBody>
              <a:bodyPr lIns="90000" tIns="46800" rIns="90000" bIns="46800">
                <a:spAutoFit/>
              </a:bodyPr>
              <a:p>
                <a:endParaRPr lang="zh-CN" altLang="en-US"/>
              </a:p>
            </p:txBody>
          </p:sp>
          <p:sp>
            <p:nvSpPr>
              <p:cNvPr id="13341" name="Line 67"/>
              <p:cNvSpPr>
                <a:spLocks noChangeShapeType="1"/>
              </p:cNvSpPr>
              <p:nvPr/>
            </p:nvSpPr>
            <p:spPr bwMode="auto">
              <a:xfrm>
                <a:off x="4080" y="1968"/>
                <a:ext cx="0" cy="144"/>
              </a:xfrm>
              <a:prstGeom prst="line">
                <a:avLst/>
              </a:prstGeom>
              <a:noFill/>
              <a:ln w="25400">
                <a:solidFill>
                  <a:schemeClr val="tx1"/>
                </a:solidFill>
                <a:round/>
              </a:ln>
            </p:spPr>
            <p:txBody>
              <a:bodyPr lIns="90000" tIns="46800" rIns="90000" bIns="46800">
                <a:spAutoFit/>
              </a:bodyPr>
              <a:p>
                <a:endParaRPr lang="zh-CN" altLang="en-US"/>
              </a:p>
            </p:txBody>
          </p:sp>
          <p:sp>
            <p:nvSpPr>
              <p:cNvPr id="13342" name="Line 68"/>
              <p:cNvSpPr>
                <a:spLocks noChangeShapeType="1"/>
              </p:cNvSpPr>
              <p:nvPr/>
            </p:nvSpPr>
            <p:spPr bwMode="auto">
              <a:xfrm>
                <a:off x="3024" y="2112"/>
                <a:ext cx="0" cy="192"/>
              </a:xfrm>
              <a:prstGeom prst="line">
                <a:avLst/>
              </a:prstGeom>
              <a:noFill/>
              <a:ln w="25400">
                <a:solidFill>
                  <a:schemeClr val="tx1"/>
                </a:solidFill>
                <a:round/>
              </a:ln>
            </p:spPr>
            <p:txBody>
              <a:bodyPr lIns="90000" tIns="46800" rIns="90000" bIns="46800">
                <a:spAutoFit/>
              </a:bodyPr>
              <a:p>
                <a:endParaRPr lang="zh-CN" altLang="en-US"/>
              </a:p>
            </p:txBody>
          </p:sp>
          <p:sp>
            <p:nvSpPr>
              <p:cNvPr id="13343" name="Line 69"/>
              <p:cNvSpPr>
                <a:spLocks noChangeShapeType="1"/>
              </p:cNvSpPr>
              <p:nvPr/>
            </p:nvSpPr>
            <p:spPr bwMode="auto">
              <a:xfrm>
                <a:off x="3648" y="2112"/>
                <a:ext cx="0" cy="192"/>
              </a:xfrm>
              <a:prstGeom prst="line">
                <a:avLst/>
              </a:prstGeom>
              <a:noFill/>
              <a:ln w="25400">
                <a:solidFill>
                  <a:schemeClr val="tx1"/>
                </a:solidFill>
                <a:round/>
              </a:ln>
            </p:spPr>
            <p:txBody>
              <a:bodyPr lIns="90000" tIns="46800" rIns="90000" bIns="46800">
                <a:spAutoFit/>
              </a:bodyPr>
              <a:p>
                <a:endParaRPr lang="zh-CN" altLang="en-US"/>
              </a:p>
            </p:txBody>
          </p:sp>
          <p:sp>
            <p:nvSpPr>
              <p:cNvPr id="13344" name="Line 70"/>
              <p:cNvSpPr>
                <a:spLocks noChangeShapeType="1"/>
              </p:cNvSpPr>
              <p:nvPr/>
            </p:nvSpPr>
            <p:spPr bwMode="auto">
              <a:xfrm>
                <a:off x="4224" y="2112"/>
                <a:ext cx="0" cy="192"/>
              </a:xfrm>
              <a:prstGeom prst="line">
                <a:avLst/>
              </a:prstGeom>
              <a:noFill/>
              <a:ln w="25400">
                <a:solidFill>
                  <a:schemeClr val="tx1"/>
                </a:solidFill>
                <a:round/>
              </a:ln>
            </p:spPr>
            <p:txBody>
              <a:bodyPr lIns="90000" tIns="46800" rIns="90000" bIns="46800">
                <a:spAutoFit/>
              </a:bodyPr>
              <a:p>
                <a:endParaRPr lang="zh-CN" altLang="en-US"/>
              </a:p>
            </p:txBody>
          </p:sp>
          <p:sp>
            <p:nvSpPr>
              <p:cNvPr id="13345" name="Line 71"/>
              <p:cNvSpPr>
                <a:spLocks noChangeShapeType="1"/>
              </p:cNvSpPr>
              <p:nvPr/>
            </p:nvSpPr>
            <p:spPr bwMode="auto">
              <a:xfrm>
                <a:off x="4800" y="2112"/>
                <a:ext cx="0" cy="192"/>
              </a:xfrm>
              <a:prstGeom prst="line">
                <a:avLst/>
              </a:prstGeom>
              <a:noFill/>
              <a:ln w="25400">
                <a:solidFill>
                  <a:schemeClr val="tx1"/>
                </a:solidFill>
                <a:round/>
              </a:ln>
            </p:spPr>
            <p:txBody>
              <a:bodyPr lIns="90000" tIns="46800" rIns="90000" bIns="46800">
                <a:spAutoFit/>
              </a:bodyPr>
              <a:p>
                <a:endParaRPr lang="zh-CN" altLang="en-US"/>
              </a:p>
            </p:txBody>
          </p:sp>
        </p:grpSp>
        <p:grpSp>
          <p:nvGrpSpPr>
            <p:cNvPr id="15" name="Group 72"/>
            <p:cNvGrpSpPr/>
            <p:nvPr/>
          </p:nvGrpSpPr>
          <p:grpSpPr bwMode="auto">
            <a:xfrm>
              <a:off x="4572000" y="4419600"/>
              <a:ext cx="3657600" cy="982663"/>
              <a:chOff x="2640" y="2496"/>
              <a:chExt cx="2304" cy="619"/>
            </a:xfrm>
          </p:grpSpPr>
          <p:sp>
            <p:nvSpPr>
              <p:cNvPr id="13326" name="Text Box 73"/>
              <p:cNvSpPr txBox="1">
                <a:spLocks noChangeArrowheads="1"/>
              </p:cNvSpPr>
              <p:nvPr/>
            </p:nvSpPr>
            <p:spPr bwMode="auto">
              <a:xfrm>
                <a:off x="3264" y="2928"/>
                <a:ext cx="432" cy="187"/>
              </a:xfrm>
              <a:prstGeom prst="rect">
                <a:avLst/>
              </a:prstGeom>
              <a:solidFill>
                <a:srgbClr val="CCFFFF"/>
              </a:solidFill>
              <a:ln w="9525">
                <a:solidFill>
                  <a:srgbClr val="00FFFF"/>
                </a:solidFill>
                <a:miter lim="800000"/>
              </a:ln>
              <a:effectLst>
                <a:outerShdw dist="35921" dir="2700000" algn="ctr" rotWithShape="0">
                  <a:schemeClr val="bg2"/>
                </a:outerShdw>
              </a:effectLst>
            </p:spPr>
            <p:txBody>
              <a:bodyPr lIns="90000" tIns="46800" rIns="90000" bIns="46800">
                <a:spAutoFit/>
              </a:bodyPr>
              <a:p>
                <a:pPr marL="342900" indent="-342900" algn="ctr">
                  <a:lnSpc>
                    <a:spcPct val="80000"/>
                  </a:lnSpc>
                  <a:spcBef>
                    <a:spcPct val="50000"/>
                  </a:spcBef>
                </a:pPr>
                <a:r>
                  <a:rPr lang="en-US" altLang="zh-CN" sz="1600">
                    <a:latin typeface="Arial" panose="020B0604020202020204" pitchFamily="34" charset="0"/>
                  </a:rPr>
                  <a:t>man</a:t>
                </a:r>
                <a:endParaRPr lang="en-US" altLang="zh-CN" sz="1600">
                  <a:latin typeface="Arial" panose="020B0604020202020204" pitchFamily="34" charset="0"/>
                </a:endParaRPr>
              </a:p>
            </p:txBody>
          </p:sp>
          <p:sp>
            <p:nvSpPr>
              <p:cNvPr id="13327" name="Text Box 74"/>
              <p:cNvSpPr txBox="1">
                <a:spLocks noChangeArrowheads="1"/>
              </p:cNvSpPr>
              <p:nvPr/>
            </p:nvSpPr>
            <p:spPr bwMode="auto">
              <a:xfrm>
                <a:off x="3888" y="2928"/>
                <a:ext cx="432" cy="187"/>
              </a:xfrm>
              <a:prstGeom prst="rect">
                <a:avLst/>
              </a:prstGeom>
              <a:solidFill>
                <a:srgbClr val="CCFFFF"/>
              </a:solidFill>
              <a:ln w="9525">
                <a:solidFill>
                  <a:srgbClr val="00FFFF"/>
                </a:solidFill>
                <a:miter lim="800000"/>
              </a:ln>
              <a:effectLst>
                <a:outerShdw dist="35921" dir="2700000" algn="ctr" rotWithShape="0">
                  <a:schemeClr val="bg2"/>
                </a:outerShdw>
              </a:effectLst>
            </p:spPr>
            <p:txBody>
              <a:bodyPr lIns="90000" tIns="46800" rIns="90000" bIns="46800">
                <a:spAutoFit/>
              </a:bodyPr>
              <a:p>
                <a:pPr marL="342900" indent="-342900" algn="ctr">
                  <a:lnSpc>
                    <a:spcPct val="80000"/>
                  </a:lnSpc>
                  <a:spcBef>
                    <a:spcPct val="50000"/>
                  </a:spcBef>
                </a:pPr>
                <a:r>
                  <a:rPr lang="en-US" altLang="zh-CN" sz="1600">
                    <a:latin typeface="Arial" panose="020B0604020202020204" pitchFamily="34" charset="0"/>
                  </a:rPr>
                  <a:t>src</a:t>
                </a:r>
                <a:endParaRPr lang="en-US" altLang="zh-CN" sz="1600">
                  <a:latin typeface="Arial" panose="020B0604020202020204" pitchFamily="34" charset="0"/>
                </a:endParaRPr>
              </a:p>
            </p:txBody>
          </p:sp>
          <p:sp>
            <p:nvSpPr>
              <p:cNvPr id="13328" name="Text Box 75"/>
              <p:cNvSpPr txBox="1">
                <a:spLocks noChangeArrowheads="1"/>
              </p:cNvSpPr>
              <p:nvPr/>
            </p:nvSpPr>
            <p:spPr bwMode="auto">
              <a:xfrm>
                <a:off x="2640" y="2928"/>
                <a:ext cx="432" cy="187"/>
              </a:xfrm>
              <a:prstGeom prst="rect">
                <a:avLst/>
              </a:prstGeom>
              <a:solidFill>
                <a:srgbClr val="CCFFFF"/>
              </a:solidFill>
              <a:ln w="9525">
                <a:solidFill>
                  <a:srgbClr val="00FFFF"/>
                </a:solidFill>
                <a:miter lim="800000"/>
              </a:ln>
              <a:effectLst>
                <a:outerShdw dist="35921" dir="2700000" algn="ctr" rotWithShape="0">
                  <a:schemeClr val="bg2"/>
                </a:outerShdw>
              </a:effectLst>
            </p:spPr>
            <p:txBody>
              <a:bodyPr lIns="90000" tIns="46800" rIns="90000" bIns="46800">
                <a:spAutoFit/>
              </a:bodyPr>
              <a:p>
                <a:pPr marL="342900" indent="-342900" algn="ctr">
                  <a:lnSpc>
                    <a:spcPct val="80000"/>
                  </a:lnSpc>
                  <a:spcBef>
                    <a:spcPct val="50000"/>
                  </a:spcBef>
                </a:pPr>
                <a:r>
                  <a:rPr lang="en-US" altLang="zh-CN" sz="1600">
                    <a:latin typeface="Arial" panose="020B0604020202020204" pitchFamily="34" charset="0"/>
                  </a:rPr>
                  <a:t>bin</a:t>
                </a:r>
                <a:endParaRPr lang="en-US" altLang="zh-CN" sz="1600">
                  <a:latin typeface="Arial" panose="020B0604020202020204" pitchFamily="34" charset="0"/>
                </a:endParaRPr>
              </a:p>
            </p:txBody>
          </p:sp>
          <p:sp>
            <p:nvSpPr>
              <p:cNvPr id="13329" name="Text Box 76"/>
              <p:cNvSpPr txBox="1">
                <a:spLocks noChangeArrowheads="1"/>
              </p:cNvSpPr>
              <p:nvPr/>
            </p:nvSpPr>
            <p:spPr bwMode="auto">
              <a:xfrm>
                <a:off x="4512" y="2928"/>
                <a:ext cx="432" cy="187"/>
              </a:xfrm>
              <a:prstGeom prst="rect">
                <a:avLst/>
              </a:prstGeom>
              <a:solidFill>
                <a:srgbClr val="CCFFFF"/>
              </a:solidFill>
              <a:ln w="9525">
                <a:solidFill>
                  <a:srgbClr val="00FFFF"/>
                </a:solidFill>
                <a:miter lim="800000"/>
              </a:ln>
              <a:effectLst>
                <a:outerShdw dist="35921" dir="2700000" algn="ctr" rotWithShape="0">
                  <a:schemeClr val="bg2"/>
                </a:outerShdw>
              </a:effectLst>
            </p:spPr>
            <p:txBody>
              <a:bodyPr lIns="90000" tIns="46800" rIns="90000" bIns="46800">
                <a:spAutoFit/>
              </a:bodyPr>
              <a:p>
                <a:pPr marL="342900" indent="-342900" algn="ctr">
                  <a:lnSpc>
                    <a:spcPct val="80000"/>
                  </a:lnSpc>
                  <a:spcBef>
                    <a:spcPct val="50000"/>
                  </a:spcBef>
                </a:pPr>
                <a:r>
                  <a:rPr lang="en-US" altLang="zh-CN" sz="1600">
                    <a:latin typeface="宋体" panose="02010600030101010101" pitchFamily="2" charset="-122"/>
                  </a:rPr>
                  <a:t>…</a:t>
                </a:r>
                <a:endParaRPr lang="en-US" altLang="zh-CN" sz="1600">
                  <a:latin typeface="Arial" panose="020B0604020202020204" pitchFamily="34" charset="0"/>
                </a:endParaRPr>
              </a:p>
            </p:txBody>
          </p:sp>
          <p:sp>
            <p:nvSpPr>
              <p:cNvPr id="13330" name="Line 77"/>
              <p:cNvSpPr>
                <a:spLocks noChangeShapeType="1"/>
              </p:cNvSpPr>
              <p:nvPr/>
            </p:nvSpPr>
            <p:spPr bwMode="auto">
              <a:xfrm>
                <a:off x="2832" y="2688"/>
                <a:ext cx="1872" cy="0"/>
              </a:xfrm>
              <a:prstGeom prst="line">
                <a:avLst/>
              </a:prstGeom>
              <a:noFill/>
              <a:ln w="25400">
                <a:solidFill>
                  <a:schemeClr val="tx1"/>
                </a:solidFill>
                <a:round/>
              </a:ln>
            </p:spPr>
            <p:txBody>
              <a:bodyPr lIns="90000" tIns="46800" rIns="90000" bIns="46800">
                <a:spAutoFit/>
              </a:bodyPr>
              <a:p>
                <a:endParaRPr lang="zh-CN" altLang="en-US"/>
              </a:p>
            </p:txBody>
          </p:sp>
          <p:sp>
            <p:nvSpPr>
              <p:cNvPr id="13331" name="Line 78"/>
              <p:cNvSpPr>
                <a:spLocks noChangeShapeType="1"/>
              </p:cNvSpPr>
              <p:nvPr/>
            </p:nvSpPr>
            <p:spPr bwMode="auto">
              <a:xfrm>
                <a:off x="3648" y="2496"/>
                <a:ext cx="0" cy="192"/>
              </a:xfrm>
              <a:prstGeom prst="line">
                <a:avLst/>
              </a:prstGeom>
              <a:noFill/>
              <a:ln w="25400">
                <a:solidFill>
                  <a:schemeClr val="tx1"/>
                </a:solidFill>
                <a:round/>
              </a:ln>
            </p:spPr>
            <p:txBody>
              <a:bodyPr lIns="90000" tIns="46800" rIns="90000" bIns="46800">
                <a:spAutoFit/>
              </a:bodyPr>
              <a:p>
                <a:endParaRPr lang="zh-CN" altLang="en-US"/>
              </a:p>
            </p:txBody>
          </p:sp>
          <p:sp>
            <p:nvSpPr>
              <p:cNvPr id="13332" name="Line 79"/>
              <p:cNvSpPr>
                <a:spLocks noChangeShapeType="1"/>
              </p:cNvSpPr>
              <p:nvPr/>
            </p:nvSpPr>
            <p:spPr bwMode="auto">
              <a:xfrm>
                <a:off x="2832" y="2688"/>
                <a:ext cx="0" cy="240"/>
              </a:xfrm>
              <a:prstGeom prst="line">
                <a:avLst/>
              </a:prstGeom>
              <a:noFill/>
              <a:ln w="25400">
                <a:solidFill>
                  <a:schemeClr val="tx1"/>
                </a:solidFill>
                <a:round/>
              </a:ln>
            </p:spPr>
            <p:txBody>
              <a:bodyPr lIns="90000" tIns="46800" rIns="90000" bIns="46800">
                <a:spAutoFit/>
              </a:bodyPr>
              <a:p>
                <a:endParaRPr lang="zh-CN" altLang="en-US"/>
              </a:p>
            </p:txBody>
          </p:sp>
          <p:sp>
            <p:nvSpPr>
              <p:cNvPr id="13333" name="Line 80"/>
              <p:cNvSpPr>
                <a:spLocks noChangeShapeType="1"/>
              </p:cNvSpPr>
              <p:nvPr/>
            </p:nvSpPr>
            <p:spPr bwMode="auto">
              <a:xfrm>
                <a:off x="3456" y="2688"/>
                <a:ext cx="0" cy="240"/>
              </a:xfrm>
              <a:prstGeom prst="line">
                <a:avLst/>
              </a:prstGeom>
              <a:noFill/>
              <a:ln w="25400">
                <a:solidFill>
                  <a:schemeClr val="tx1"/>
                </a:solidFill>
                <a:round/>
              </a:ln>
            </p:spPr>
            <p:txBody>
              <a:bodyPr lIns="90000" tIns="46800" rIns="90000" bIns="46800">
                <a:spAutoFit/>
              </a:bodyPr>
              <a:p>
                <a:endParaRPr lang="zh-CN" altLang="en-US"/>
              </a:p>
            </p:txBody>
          </p:sp>
          <p:sp>
            <p:nvSpPr>
              <p:cNvPr id="13334" name="Line 81"/>
              <p:cNvSpPr>
                <a:spLocks noChangeShapeType="1"/>
              </p:cNvSpPr>
              <p:nvPr/>
            </p:nvSpPr>
            <p:spPr bwMode="auto">
              <a:xfrm>
                <a:off x="4128" y="2688"/>
                <a:ext cx="0" cy="240"/>
              </a:xfrm>
              <a:prstGeom prst="line">
                <a:avLst/>
              </a:prstGeom>
              <a:noFill/>
              <a:ln w="25400">
                <a:solidFill>
                  <a:schemeClr val="tx1"/>
                </a:solidFill>
                <a:round/>
              </a:ln>
            </p:spPr>
            <p:txBody>
              <a:bodyPr lIns="90000" tIns="46800" rIns="90000" bIns="46800">
                <a:spAutoFit/>
              </a:bodyPr>
              <a:p>
                <a:endParaRPr lang="zh-CN" altLang="en-US"/>
              </a:p>
            </p:txBody>
          </p:sp>
          <p:sp>
            <p:nvSpPr>
              <p:cNvPr id="13335" name="Line 82"/>
              <p:cNvSpPr>
                <a:spLocks noChangeShapeType="1"/>
              </p:cNvSpPr>
              <p:nvPr/>
            </p:nvSpPr>
            <p:spPr bwMode="auto">
              <a:xfrm>
                <a:off x="4704" y="2688"/>
                <a:ext cx="0" cy="240"/>
              </a:xfrm>
              <a:prstGeom prst="line">
                <a:avLst/>
              </a:prstGeom>
              <a:noFill/>
              <a:ln w="25400">
                <a:solidFill>
                  <a:schemeClr val="tx1"/>
                </a:solidFill>
                <a:round/>
              </a:ln>
            </p:spPr>
            <p:txBody>
              <a:bodyPr lIns="90000" tIns="46800" rIns="90000" bIns="46800">
                <a:spAutoFit/>
              </a:bodyPr>
              <a:p>
                <a:endParaRPr lang="zh-CN" altLang="en-US"/>
              </a:p>
            </p:txBody>
          </p:sp>
        </p:grpSp>
        <p:grpSp>
          <p:nvGrpSpPr>
            <p:cNvPr id="16" name="Group 83"/>
            <p:cNvGrpSpPr/>
            <p:nvPr/>
          </p:nvGrpSpPr>
          <p:grpSpPr bwMode="auto">
            <a:xfrm>
              <a:off x="5486400" y="5410200"/>
              <a:ext cx="838200" cy="1058863"/>
              <a:chOff x="3216" y="3120"/>
              <a:chExt cx="528" cy="667"/>
            </a:xfrm>
          </p:grpSpPr>
          <p:sp>
            <p:nvSpPr>
              <p:cNvPr id="13322" name="Text Box 84"/>
              <p:cNvSpPr txBox="1">
                <a:spLocks noChangeArrowheads="1"/>
              </p:cNvSpPr>
              <p:nvPr/>
            </p:nvSpPr>
            <p:spPr bwMode="auto">
              <a:xfrm>
                <a:off x="3216" y="3264"/>
                <a:ext cx="528" cy="187"/>
              </a:xfrm>
              <a:prstGeom prst="rect">
                <a:avLst/>
              </a:prstGeom>
              <a:solidFill>
                <a:srgbClr val="CC99FF"/>
              </a:solidFill>
              <a:ln w="9525">
                <a:solidFill>
                  <a:srgbClr val="993366"/>
                </a:solidFill>
                <a:miter lim="800000"/>
              </a:ln>
              <a:effectLst>
                <a:outerShdw dist="35921" dir="2700000" algn="ctr" rotWithShape="0">
                  <a:schemeClr val="bg2"/>
                </a:outerShdw>
              </a:effectLst>
            </p:spPr>
            <p:txBody>
              <a:bodyPr lIns="90000" tIns="46800" rIns="90000" bIns="46800">
                <a:spAutoFit/>
              </a:bodyPr>
              <a:p>
                <a:pPr marL="342900" indent="-342900" algn="ctr">
                  <a:lnSpc>
                    <a:spcPct val="80000"/>
                  </a:lnSpc>
                  <a:spcBef>
                    <a:spcPct val="50000"/>
                  </a:spcBef>
                </a:pPr>
                <a:r>
                  <a:rPr lang="en-US" altLang="zh-CN" sz="1600">
                    <a:latin typeface="Arial" panose="020B0604020202020204" pitchFamily="34" charset="0"/>
                  </a:rPr>
                  <a:t>man1</a:t>
                </a:r>
                <a:endParaRPr lang="en-US" altLang="zh-CN" sz="1600">
                  <a:latin typeface="Arial" panose="020B0604020202020204" pitchFamily="34" charset="0"/>
                </a:endParaRPr>
              </a:p>
            </p:txBody>
          </p:sp>
          <p:sp>
            <p:nvSpPr>
              <p:cNvPr id="13323" name="Text Box 85"/>
              <p:cNvSpPr txBox="1">
                <a:spLocks noChangeArrowheads="1"/>
              </p:cNvSpPr>
              <p:nvPr/>
            </p:nvSpPr>
            <p:spPr bwMode="auto">
              <a:xfrm>
                <a:off x="3216" y="3600"/>
                <a:ext cx="528" cy="187"/>
              </a:xfrm>
              <a:prstGeom prst="rect">
                <a:avLst/>
              </a:prstGeom>
              <a:solidFill>
                <a:srgbClr val="FFFF99"/>
              </a:solidFill>
              <a:ln w="9525">
                <a:solidFill>
                  <a:srgbClr val="FFFF00"/>
                </a:solidFill>
                <a:miter lim="800000"/>
              </a:ln>
              <a:effectLst>
                <a:outerShdw dist="35921" dir="2700000" algn="ctr" rotWithShape="0">
                  <a:schemeClr val="bg2">
                    <a:alpha val="50000"/>
                  </a:schemeClr>
                </a:outerShdw>
              </a:effectLst>
            </p:spPr>
            <p:txBody>
              <a:bodyPr lIns="90000" tIns="46800" rIns="90000" bIns="46800">
                <a:spAutoFit/>
              </a:bodyPr>
              <a:p>
                <a:pPr marL="342900" indent="-342900" algn="ctr">
                  <a:lnSpc>
                    <a:spcPct val="80000"/>
                  </a:lnSpc>
                  <a:spcBef>
                    <a:spcPct val="50000"/>
                  </a:spcBef>
                </a:pPr>
                <a:r>
                  <a:rPr lang="en-US" altLang="zh-CN" sz="1600">
                    <a:latin typeface="Arial" panose="020B0604020202020204" pitchFamily="34" charset="0"/>
                  </a:rPr>
                  <a:t>php.1</a:t>
                </a:r>
                <a:endParaRPr lang="en-US" altLang="zh-CN" sz="1600">
                  <a:latin typeface="Arial" panose="020B0604020202020204" pitchFamily="34" charset="0"/>
                </a:endParaRPr>
              </a:p>
            </p:txBody>
          </p:sp>
          <p:sp>
            <p:nvSpPr>
              <p:cNvPr id="13324" name="Line 86"/>
              <p:cNvSpPr>
                <a:spLocks noChangeShapeType="1"/>
              </p:cNvSpPr>
              <p:nvPr/>
            </p:nvSpPr>
            <p:spPr bwMode="auto">
              <a:xfrm>
                <a:off x="3456" y="3120"/>
                <a:ext cx="0" cy="144"/>
              </a:xfrm>
              <a:prstGeom prst="line">
                <a:avLst/>
              </a:prstGeom>
              <a:noFill/>
              <a:ln w="25400">
                <a:solidFill>
                  <a:schemeClr val="tx1"/>
                </a:solidFill>
                <a:round/>
              </a:ln>
            </p:spPr>
            <p:txBody>
              <a:bodyPr lIns="90000" tIns="46800" rIns="90000" bIns="46800">
                <a:spAutoFit/>
              </a:bodyPr>
              <a:p>
                <a:endParaRPr lang="zh-CN" altLang="en-US"/>
              </a:p>
            </p:txBody>
          </p:sp>
          <p:sp>
            <p:nvSpPr>
              <p:cNvPr id="13325" name="Line 87"/>
              <p:cNvSpPr>
                <a:spLocks noChangeShapeType="1"/>
              </p:cNvSpPr>
              <p:nvPr/>
            </p:nvSpPr>
            <p:spPr bwMode="auto">
              <a:xfrm>
                <a:off x="3456" y="3456"/>
                <a:ext cx="0" cy="144"/>
              </a:xfrm>
              <a:prstGeom prst="line">
                <a:avLst/>
              </a:prstGeom>
              <a:noFill/>
              <a:ln w="25400">
                <a:solidFill>
                  <a:schemeClr val="tx1"/>
                </a:solidFill>
                <a:round/>
              </a:ln>
            </p:spPr>
            <p:txBody>
              <a:bodyPr lIns="90000" tIns="46800" rIns="90000" bIns="46800">
                <a:spAutoFit/>
              </a:bodyPr>
              <a:p>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29857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sym typeface="+mn-ea"/>
              </a:rPr>
              <a:t>添加硬</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盘</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添加硬盘</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pic>
        <p:nvPicPr>
          <p:cNvPr id="4" name="图片 3"/>
          <p:cNvPicPr>
            <a:picLocks noChangeAspect="1"/>
          </p:cNvPicPr>
          <p:nvPr/>
        </p:nvPicPr>
        <p:blipFill>
          <a:blip r:embed="rId2"/>
          <a:stretch>
            <a:fillRect/>
          </a:stretch>
        </p:blipFill>
        <p:spPr>
          <a:xfrm>
            <a:off x="-48895" y="1905"/>
            <a:ext cx="13009245" cy="7009765"/>
          </a:xfrm>
          <a:prstGeom prst="rect">
            <a:avLst/>
          </a:prstGeom>
        </p:spPr>
      </p:pic>
      <p:pic>
        <p:nvPicPr>
          <p:cNvPr id="11" name="图片 10"/>
          <p:cNvPicPr>
            <a:picLocks noChangeAspect="1"/>
          </p:cNvPicPr>
          <p:nvPr/>
        </p:nvPicPr>
        <p:blipFill>
          <a:blip r:embed="rId3"/>
          <a:stretch>
            <a:fillRect/>
          </a:stretch>
        </p:blipFill>
        <p:spPr>
          <a:xfrm>
            <a:off x="2595880" y="266700"/>
            <a:ext cx="7000240" cy="6323965"/>
          </a:xfrm>
          <a:prstGeom prst="rect">
            <a:avLst/>
          </a:prstGeom>
        </p:spPr>
      </p:pic>
      <p:pic>
        <p:nvPicPr>
          <p:cNvPr id="12" name="图片 11"/>
          <p:cNvPicPr>
            <a:picLocks noChangeAspect="1"/>
          </p:cNvPicPr>
          <p:nvPr/>
        </p:nvPicPr>
        <p:blipFill>
          <a:blip r:embed="rId4"/>
          <a:stretch>
            <a:fillRect/>
          </a:stretch>
        </p:blipFill>
        <p:spPr>
          <a:xfrm>
            <a:off x="3700780" y="1233805"/>
            <a:ext cx="4790440" cy="4390390"/>
          </a:xfrm>
          <a:prstGeom prst="rect">
            <a:avLst/>
          </a:prstGeom>
        </p:spPr>
      </p:pic>
      <p:pic>
        <p:nvPicPr>
          <p:cNvPr id="15" name="图片 14"/>
          <p:cNvPicPr>
            <a:picLocks noChangeAspect="1"/>
          </p:cNvPicPr>
          <p:nvPr/>
        </p:nvPicPr>
        <p:blipFill>
          <a:blip r:embed="rId5"/>
          <a:stretch>
            <a:fillRect/>
          </a:stretch>
        </p:blipFill>
        <p:spPr>
          <a:xfrm>
            <a:off x="3700780" y="1233805"/>
            <a:ext cx="4790440" cy="4390390"/>
          </a:xfrm>
          <a:prstGeom prst="rect">
            <a:avLst/>
          </a:prstGeom>
        </p:spPr>
      </p:pic>
      <p:pic>
        <p:nvPicPr>
          <p:cNvPr id="17" name="图片 16"/>
          <p:cNvPicPr>
            <a:picLocks noChangeAspect="1"/>
          </p:cNvPicPr>
          <p:nvPr/>
        </p:nvPicPr>
        <p:blipFill>
          <a:blip r:embed="rId6"/>
          <a:stretch>
            <a:fillRect/>
          </a:stretch>
        </p:blipFill>
        <p:spPr>
          <a:xfrm>
            <a:off x="3700780" y="1233805"/>
            <a:ext cx="4790440" cy="4390390"/>
          </a:xfrm>
          <a:prstGeom prst="rect">
            <a:avLst/>
          </a:prstGeom>
        </p:spPr>
      </p:pic>
      <p:pic>
        <p:nvPicPr>
          <p:cNvPr id="18" name="图片 17"/>
          <p:cNvPicPr>
            <a:picLocks noChangeAspect="1"/>
          </p:cNvPicPr>
          <p:nvPr/>
        </p:nvPicPr>
        <p:blipFill>
          <a:blip r:embed="rId7"/>
          <a:stretch>
            <a:fillRect/>
          </a:stretch>
        </p:blipFill>
        <p:spPr>
          <a:xfrm>
            <a:off x="3700780" y="1233805"/>
            <a:ext cx="4790440" cy="4390390"/>
          </a:xfrm>
          <a:prstGeom prst="rect">
            <a:avLst/>
          </a:prstGeom>
        </p:spPr>
      </p:pic>
      <p:pic>
        <p:nvPicPr>
          <p:cNvPr id="19" name="图片 18"/>
          <p:cNvPicPr>
            <a:picLocks noChangeAspect="1"/>
          </p:cNvPicPr>
          <p:nvPr/>
        </p:nvPicPr>
        <p:blipFill>
          <a:blip r:embed="rId8"/>
          <a:stretch>
            <a:fillRect/>
          </a:stretch>
        </p:blipFill>
        <p:spPr>
          <a:xfrm>
            <a:off x="3700780" y="1233805"/>
            <a:ext cx="4790440" cy="4390390"/>
          </a:xfrm>
          <a:prstGeom prst="rect">
            <a:avLst/>
          </a:prstGeom>
        </p:spPr>
      </p:pic>
      <p:pic>
        <p:nvPicPr>
          <p:cNvPr id="21" name="图片 20"/>
          <p:cNvPicPr>
            <a:picLocks noChangeAspect="1"/>
          </p:cNvPicPr>
          <p:nvPr/>
        </p:nvPicPr>
        <p:blipFill>
          <a:blip r:embed="rId9"/>
          <a:stretch>
            <a:fillRect/>
          </a:stretch>
        </p:blipFill>
        <p:spPr>
          <a:xfrm>
            <a:off x="2595880" y="266700"/>
            <a:ext cx="7000240" cy="6323965"/>
          </a:xfrm>
          <a:prstGeom prst="rect">
            <a:avLst/>
          </a:prstGeom>
        </p:spPr>
      </p:pic>
      <p:pic>
        <p:nvPicPr>
          <p:cNvPr id="22" name="图片 21"/>
          <p:cNvPicPr>
            <a:picLocks noChangeAspect="1"/>
          </p:cNvPicPr>
          <p:nvPr/>
        </p:nvPicPr>
        <p:blipFill>
          <a:blip r:embed="rId10"/>
          <a:stretch>
            <a:fillRect/>
          </a:stretch>
        </p:blipFill>
        <p:spPr>
          <a:xfrm>
            <a:off x="-48895" y="-48895"/>
            <a:ext cx="13009245" cy="69075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ppt_x"/>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ppt_x"/>
                                          </p:val>
                                        </p:tav>
                                        <p:tav tm="100000">
                                          <p:val>
                                            <p:strVal val="#ppt_x"/>
                                          </p:val>
                                        </p:tav>
                                      </p:tavLst>
                                    </p:anim>
                                    <p:anim calcmode="lin" valueType="num">
                                      <p:cBhvr additive="base">
                                        <p:cTn id="5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ppt_x"/>
                                          </p:val>
                                        </p:tav>
                                        <p:tav tm="100000">
                                          <p:val>
                                            <p:strVal val="#ppt_x"/>
                                          </p:val>
                                        </p:tav>
                                      </p:tavLst>
                                    </p:anim>
                                    <p:anim calcmode="lin" valueType="num">
                                      <p:cBhvr additive="base">
                                        <p:cTn id="5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21"/>
                                        </p:tgtEl>
                                        <p:attrNameLst>
                                          <p:attrName>style.visibility</p:attrName>
                                        </p:attrNameLst>
                                      </p:cBhvr>
                                      <p:to>
                                        <p:strVal val="visible"/>
                                      </p:to>
                                    </p:set>
                                    <p:anim calcmode="lin" valueType="num">
                                      <p:cBhvr additive="base">
                                        <p:cTn id="70" dur="500" fill="hold"/>
                                        <p:tgtEl>
                                          <p:spTgt spid="21"/>
                                        </p:tgtEl>
                                        <p:attrNameLst>
                                          <p:attrName>ppt_x</p:attrName>
                                        </p:attrNameLst>
                                      </p:cBhvr>
                                      <p:tavLst>
                                        <p:tav tm="0">
                                          <p:val>
                                            <p:strVal val="#ppt_x"/>
                                          </p:val>
                                        </p:tav>
                                        <p:tav tm="100000">
                                          <p:val>
                                            <p:strVal val="#ppt_x"/>
                                          </p:val>
                                        </p:tav>
                                      </p:tavLst>
                                    </p:anim>
                                    <p:anim calcmode="lin" valueType="num">
                                      <p:cBhvr additive="base">
                                        <p:cTn id="7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anim calcmode="lin" valueType="num">
                                      <p:cBhvr additive="base">
                                        <p:cTn id="76" dur="500" fill="hold"/>
                                        <p:tgtEl>
                                          <p:spTgt spid="22"/>
                                        </p:tgtEl>
                                        <p:attrNameLst>
                                          <p:attrName>ppt_x</p:attrName>
                                        </p:attrNameLst>
                                      </p:cBhvr>
                                      <p:tavLst>
                                        <p:tav tm="0">
                                          <p:val>
                                            <p:strVal val="#ppt_x"/>
                                          </p:val>
                                        </p:tav>
                                        <p:tav tm="100000">
                                          <p:val>
                                            <p:strVal val="#ppt_x"/>
                                          </p:val>
                                        </p:tav>
                                      </p:tavLst>
                                    </p:anim>
                                    <p:anim calcmode="lin" valueType="num">
                                      <p:cBhvr additive="base">
                                        <p:cTn id="7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）Linux系统目录结构</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Linux系统目录结构</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854075" y="1905000"/>
            <a:ext cx="9773285" cy="4018280"/>
          </a:xfrm>
          <a:prstGeom prst="rect">
            <a:avLst/>
          </a:prstGeom>
          <a:noFill/>
        </p:spPr>
        <p:txBody>
          <a:bodyPr wrap="square" rtlCol="0">
            <a:spAutoFit/>
          </a:bodyPr>
          <a:p>
            <a:pPr indent="0" algn="l" eaLnBrk="0" fontAlgn="base" hangingPunct="0">
              <a:lnSpc>
                <a:spcPct val="100000"/>
              </a:lnSpc>
              <a:spcBef>
                <a:spcPct val="20000"/>
              </a:spcBef>
              <a:buNone/>
              <a:defRPr/>
            </a:pP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1</a:t>
            </a:r>
            <a:r>
              <a:rPr kumimoji="1" lang="zh-CN" altLang="en-US"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 /bin</a:t>
            </a:r>
            <a:r>
              <a:rPr kumimoji="1" lang="zh-CN" altLang="en-US"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与</a:t>
            </a: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r>
              <a:rPr kumimoji="1" lang="en-US" altLang="zh-CN" sz="2400" dirty="0" err="1"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sbin</a:t>
            </a:r>
            <a:endParaRPr kumimoji="1" lang="en-US" altLang="zh-CN" sz="2400" dirty="0" smtClean="0">
              <a:solidFill>
                <a:srgbClr val="0000CC"/>
              </a:solidFill>
              <a:effectLst>
                <a:outerShdw blurRad="38100" dist="38100" dir="2700000" algn="tl">
                  <a:srgbClr val="C0C0C0"/>
                </a:outerShdw>
              </a:effectLst>
            </a:endParaRPr>
          </a:p>
          <a:p>
            <a:pPr marL="742950" lvl="1" indent="-285750" algn="l" eaLnBrk="0" fontAlgn="base" hangingPunct="0">
              <a:lnSpc>
                <a:spcPct val="100000"/>
              </a:lnSpc>
              <a:spcBef>
                <a:spcPct val="20000"/>
              </a:spcBef>
              <a:buBlip>
                <a:blip r:embed="rId2"/>
              </a:buBlip>
              <a:defRPr/>
            </a:pPr>
            <a:r>
              <a:rPr lang="en-US" altLang="zh-CN" sz="2400" dirty="0" smtClean="0">
                <a:solidFill>
                  <a:srgbClr val="663300"/>
                </a:solidFill>
                <a:latin typeface="Arial" panose="020B0604020202020204" pitchFamily="34" charset="0"/>
                <a:ea typeface="宋体" panose="02010600030101010101" pitchFamily="2" charset="-122"/>
                <a:sym typeface="+mn-ea"/>
              </a:rPr>
              <a:t>bin </a:t>
            </a:r>
            <a:r>
              <a:rPr lang="zh-CN" altLang="en-US" sz="2400" dirty="0" smtClean="0">
                <a:solidFill>
                  <a:srgbClr val="663300"/>
                </a:solidFill>
                <a:latin typeface="Arial" panose="020B0604020202020204" pitchFamily="34" charset="0"/>
                <a:ea typeface="宋体" panose="02010600030101010101" pitchFamily="2" charset="-122"/>
                <a:sym typeface="+mn-ea"/>
              </a:rPr>
              <a:t>是二进制（</a:t>
            </a:r>
            <a:r>
              <a:rPr lang="en-US" altLang="zh-CN" sz="2400" dirty="0" smtClean="0">
                <a:solidFill>
                  <a:srgbClr val="663300"/>
                </a:solidFill>
                <a:latin typeface="Arial" panose="020B0604020202020204" pitchFamily="34" charset="0"/>
                <a:ea typeface="宋体" panose="02010600030101010101" pitchFamily="2" charset="-122"/>
                <a:sym typeface="+mn-ea"/>
              </a:rPr>
              <a:t>binary</a:t>
            </a:r>
            <a:r>
              <a:rPr lang="zh-CN" altLang="en-US" sz="2400" dirty="0" smtClean="0">
                <a:solidFill>
                  <a:srgbClr val="663300"/>
                </a:solidFill>
                <a:latin typeface="Arial" panose="020B0604020202020204" pitchFamily="34" charset="0"/>
                <a:ea typeface="宋体" panose="02010600030101010101" pitchFamily="2" charset="-122"/>
                <a:sym typeface="+mn-ea"/>
              </a:rPr>
              <a:t>）英文缩写。</a:t>
            </a:r>
            <a:endParaRPr lang="zh-CN" altLang="en-US" sz="2400" dirty="0" smtClean="0"/>
          </a:p>
          <a:p>
            <a:pPr marL="742950" lvl="1" indent="-285750" algn="l" eaLnBrk="0" fontAlgn="base" hangingPunct="0">
              <a:lnSpc>
                <a:spcPct val="100000"/>
              </a:lnSpc>
              <a:spcBef>
                <a:spcPct val="20000"/>
              </a:spcBef>
              <a:buBlip>
                <a:blip r:embed="rId2"/>
              </a:buBlip>
              <a:defRPr/>
            </a:pP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sym typeface="+mn-ea"/>
              </a:rPr>
              <a:t>/bin</a:t>
            </a:r>
            <a:endParaRPr kumimoji="1" lang="en-US" altLang="zh-CN" sz="2400" dirty="0" smtClean="0">
              <a:solidFill>
                <a:srgbClr val="0000CC"/>
              </a:solidFill>
              <a:effectLst>
                <a:outerShdw blurRad="38100" dist="38100" dir="2700000" algn="tl">
                  <a:srgbClr val="C0C0C0"/>
                </a:outerShdw>
              </a:effectLst>
            </a:endParaRPr>
          </a:p>
          <a:p>
            <a:pPr marL="1143000" lvl="2" indent="-228600" algn="l" eaLnBrk="0" fontAlgn="base" hangingPunct="0">
              <a:lnSpc>
                <a:spcPct val="100000"/>
              </a:lnSpc>
              <a:spcBef>
                <a:spcPct val="20000"/>
              </a:spcBef>
              <a:buBlip>
                <a:blip r:embed="rId2"/>
              </a:buBlip>
              <a:defRPr/>
            </a:pPr>
            <a:r>
              <a:rPr kumimoji="1" lang="zh-CN" altLang="en-US" sz="2000" dirty="0" smtClean="0">
                <a:solidFill>
                  <a:srgbClr val="000000"/>
                </a:solidFill>
                <a:effectLst/>
                <a:latin typeface="Arial" panose="020B0604020202020204" pitchFamily="34" charset="0"/>
                <a:ea typeface="宋体" panose="02010600030101010101" pitchFamily="2" charset="-122"/>
                <a:sym typeface="+mn-ea"/>
              </a:rPr>
              <a:t>存放用户最常用的一些基本命令。</a:t>
            </a:r>
            <a:endParaRPr kumimoji="1" lang="zh-CN" altLang="en-US" dirty="0" smtClean="0">
              <a:effectLst/>
            </a:endParaRPr>
          </a:p>
          <a:p>
            <a:pPr marL="1143000" lvl="2" indent="-228600" algn="l" eaLnBrk="0" fontAlgn="base" hangingPunct="0">
              <a:lnSpc>
                <a:spcPct val="100000"/>
              </a:lnSpc>
              <a:spcBef>
                <a:spcPct val="20000"/>
              </a:spcBef>
              <a:buBlip>
                <a:blip r:embed="rId2"/>
              </a:buBlip>
              <a:defRPr/>
            </a:pPr>
            <a:r>
              <a:rPr kumimoji="1" lang="zh-CN" altLang="en-US" sz="2000" dirty="0" smtClean="0">
                <a:solidFill>
                  <a:srgbClr val="000000"/>
                </a:solidFill>
                <a:effectLst/>
                <a:latin typeface="Arial" panose="020B0604020202020204" pitchFamily="34" charset="0"/>
                <a:ea typeface="宋体" panose="02010600030101010101" pitchFamily="2" charset="-122"/>
                <a:sym typeface="+mn-ea"/>
              </a:rPr>
              <a:t>除</a:t>
            </a:r>
            <a:r>
              <a:rPr kumimoji="1" lang="en-US" altLang="zh-CN" sz="2000" dirty="0" smtClean="0">
                <a:solidFill>
                  <a:srgbClr val="000000"/>
                </a:solidFill>
                <a:effectLst/>
                <a:latin typeface="Arial" panose="020B0604020202020204" pitchFamily="34" charset="0"/>
                <a:ea typeface="宋体" panose="02010600030101010101" pitchFamily="2" charset="-122"/>
                <a:sym typeface="+mn-ea"/>
              </a:rPr>
              <a:t>/bin</a:t>
            </a:r>
            <a:r>
              <a:rPr kumimoji="1" lang="zh-CN" altLang="en-US" sz="2000" dirty="0" smtClean="0">
                <a:solidFill>
                  <a:srgbClr val="000000"/>
                </a:solidFill>
                <a:effectLst/>
                <a:latin typeface="Arial" panose="020B0604020202020204" pitchFamily="34" charset="0"/>
                <a:ea typeface="宋体" panose="02010600030101010101" pitchFamily="2" charset="-122"/>
                <a:sym typeface="+mn-ea"/>
              </a:rPr>
              <a:t>目录外，还有</a:t>
            </a:r>
            <a:r>
              <a:rPr kumimoji="1" lang="en-US" altLang="zh-CN" sz="2000" dirty="0" smtClean="0">
                <a:solidFill>
                  <a:srgbClr val="000000"/>
                </a:solidFill>
                <a:effectLst/>
                <a:latin typeface="Arial" panose="020B0604020202020204" pitchFamily="34" charset="0"/>
                <a:ea typeface="宋体" panose="02010600030101010101" pitchFamily="2" charset="-122"/>
                <a:sym typeface="+mn-ea"/>
              </a:rPr>
              <a:t>/</a:t>
            </a:r>
            <a:r>
              <a:rPr kumimoji="1" lang="en-US" altLang="zh-CN" sz="2000" dirty="0" err="1" smtClean="0">
                <a:solidFill>
                  <a:srgbClr val="000000"/>
                </a:solidFill>
                <a:effectLst/>
                <a:latin typeface="Arial" panose="020B0604020202020204" pitchFamily="34" charset="0"/>
                <a:ea typeface="宋体" panose="02010600030101010101" pitchFamily="2" charset="-122"/>
                <a:sym typeface="+mn-ea"/>
              </a:rPr>
              <a:t>usr</a:t>
            </a:r>
            <a:r>
              <a:rPr kumimoji="1" lang="en-US" altLang="zh-CN" sz="2000" dirty="0" smtClean="0">
                <a:solidFill>
                  <a:srgbClr val="000000"/>
                </a:solidFill>
                <a:effectLst/>
                <a:latin typeface="Arial" panose="020B0604020202020204" pitchFamily="34" charset="0"/>
                <a:ea typeface="宋体" panose="02010600030101010101" pitchFamily="2" charset="-122"/>
                <a:sym typeface="+mn-ea"/>
              </a:rPr>
              <a:t>/bin</a:t>
            </a:r>
            <a:r>
              <a:rPr kumimoji="1" lang="zh-CN" altLang="en-US" sz="2000" dirty="0" smtClean="0">
                <a:solidFill>
                  <a:srgbClr val="000000"/>
                </a:solidFill>
                <a:effectLst/>
                <a:latin typeface="Arial" panose="020B0604020202020204" pitchFamily="34" charset="0"/>
                <a:ea typeface="宋体" panose="02010600030101010101" pitchFamily="2" charset="-122"/>
                <a:sym typeface="+mn-ea"/>
              </a:rPr>
              <a:t>和</a:t>
            </a:r>
            <a:r>
              <a:rPr kumimoji="1" lang="en-US" altLang="zh-CN" sz="2000" dirty="0" smtClean="0">
                <a:solidFill>
                  <a:srgbClr val="000000"/>
                </a:solidFill>
                <a:effectLst/>
                <a:latin typeface="Arial" panose="020B0604020202020204" pitchFamily="34" charset="0"/>
                <a:ea typeface="宋体" panose="02010600030101010101" pitchFamily="2" charset="-122"/>
                <a:sym typeface="+mn-ea"/>
              </a:rPr>
              <a:t>/</a:t>
            </a:r>
            <a:r>
              <a:rPr kumimoji="1" lang="en-US" altLang="zh-CN" sz="2000" dirty="0" err="1" smtClean="0">
                <a:solidFill>
                  <a:srgbClr val="000000"/>
                </a:solidFill>
                <a:effectLst/>
                <a:latin typeface="Arial" panose="020B0604020202020204" pitchFamily="34" charset="0"/>
                <a:ea typeface="宋体" panose="02010600030101010101" pitchFamily="2" charset="-122"/>
                <a:sym typeface="+mn-ea"/>
              </a:rPr>
              <a:t>usr</a:t>
            </a:r>
            <a:r>
              <a:rPr kumimoji="1" lang="en-US" altLang="zh-CN" sz="2000" dirty="0" smtClean="0">
                <a:solidFill>
                  <a:srgbClr val="000000"/>
                </a:solidFill>
                <a:effectLst/>
                <a:latin typeface="Arial" panose="020B0604020202020204" pitchFamily="34" charset="0"/>
                <a:ea typeface="宋体" panose="02010600030101010101" pitchFamily="2" charset="-122"/>
                <a:sym typeface="+mn-ea"/>
              </a:rPr>
              <a:t>/local/bin</a:t>
            </a:r>
            <a:r>
              <a:rPr kumimoji="1" lang="zh-CN" altLang="en-US" sz="2000" dirty="0" smtClean="0">
                <a:solidFill>
                  <a:srgbClr val="000000"/>
                </a:solidFill>
                <a:effectLst/>
                <a:latin typeface="Arial" panose="020B0604020202020204" pitchFamily="34" charset="0"/>
                <a:ea typeface="宋体" panose="02010600030101010101" pitchFamily="2" charset="-122"/>
                <a:sym typeface="+mn-ea"/>
              </a:rPr>
              <a:t>目录，也存放有一些命令、可执行文件</a:t>
            </a:r>
            <a:endParaRPr kumimoji="1" lang="zh-CN" altLang="en-US" dirty="0" smtClean="0">
              <a:effectLst/>
            </a:endParaRPr>
          </a:p>
          <a:p>
            <a:pPr marL="742950" lvl="1" indent="-285750" algn="l" eaLnBrk="0" fontAlgn="base" hangingPunct="0">
              <a:lnSpc>
                <a:spcPct val="100000"/>
              </a:lnSpc>
              <a:spcBef>
                <a:spcPct val="20000"/>
              </a:spcBef>
              <a:buBlip>
                <a:blip r:embed="rId2"/>
              </a:buBlip>
              <a:defRPr/>
            </a:pP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sym typeface="+mn-ea"/>
              </a:rPr>
              <a:t>/</a:t>
            </a:r>
            <a:r>
              <a:rPr kumimoji="1" lang="en-US" altLang="zh-CN" sz="2400" dirty="0" err="1"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sym typeface="+mn-ea"/>
              </a:rPr>
              <a:t>sbin</a:t>
            </a:r>
            <a:endParaRPr kumimoji="1" lang="en-US" altLang="zh-CN" dirty="0" smtClean="0">
              <a:solidFill>
                <a:srgbClr val="0000CC"/>
              </a:solidFill>
              <a:effectLst>
                <a:outerShdw blurRad="38100" dist="38100" dir="2700000" algn="tl">
                  <a:srgbClr val="C0C0C0"/>
                </a:outerShdw>
              </a:effectLst>
            </a:endParaRPr>
          </a:p>
          <a:p>
            <a:pPr marL="1143000" lvl="2" indent="-228600" algn="l" eaLnBrk="0" fontAlgn="base" hangingPunct="0">
              <a:lnSpc>
                <a:spcPct val="100000"/>
              </a:lnSpc>
              <a:spcBef>
                <a:spcPct val="20000"/>
              </a:spcBef>
              <a:buBlip>
                <a:blip r:embed="rId2"/>
              </a:buBlip>
              <a:defRPr/>
            </a:pPr>
            <a:r>
              <a:rPr kumimoji="1" lang="zh-CN" altLang="en-US" sz="2000" dirty="0" smtClean="0">
                <a:solidFill>
                  <a:srgbClr val="000000"/>
                </a:solidFill>
                <a:effectLst/>
                <a:latin typeface="Arial" panose="020B0604020202020204" pitchFamily="34" charset="0"/>
                <a:ea typeface="宋体" panose="02010600030101010101" pitchFamily="2" charset="-122"/>
                <a:sym typeface="+mn-ea"/>
              </a:rPr>
              <a:t>用于存放只允许系统管理员（</a:t>
            </a:r>
            <a:r>
              <a:rPr kumimoji="1" lang="en-US" altLang="zh-CN" sz="2000" dirty="0" smtClean="0">
                <a:solidFill>
                  <a:srgbClr val="000000"/>
                </a:solidFill>
                <a:effectLst/>
                <a:latin typeface="Arial" panose="020B0604020202020204" pitchFamily="34" charset="0"/>
                <a:ea typeface="宋体" panose="02010600030101010101" pitchFamily="2" charset="-122"/>
                <a:sym typeface="+mn-ea"/>
              </a:rPr>
              <a:t>root</a:t>
            </a:r>
            <a:r>
              <a:rPr kumimoji="1" lang="zh-CN" altLang="en-US" sz="2000" dirty="0" smtClean="0">
                <a:solidFill>
                  <a:srgbClr val="000000"/>
                </a:solidFill>
                <a:effectLst/>
                <a:latin typeface="Arial" panose="020B0604020202020204" pitchFamily="34" charset="0"/>
                <a:ea typeface="宋体" panose="02010600030101010101" pitchFamily="2" charset="-122"/>
                <a:sym typeface="+mn-ea"/>
              </a:rPr>
              <a:t>）运行的一些系统维护程序</a:t>
            </a:r>
            <a:endParaRPr kumimoji="1" lang="zh-CN" altLang="en-US" dirty="0" smtClean="0">
              <a:effectLst/>
            </a:endParaRPr>
          </a:p>
          <a:p>
            <a:pPr marL="1143000" lvl="2" indent="-228600" algn="l" eaLnBrk="0" fontAlgn="base" hangingPunct="0">
              <a:lnSpc>
                <a:spcPct val="100000"/>
              </a:lnSpc>
              <a:spcBef>
                <a:spcPct val="20000"/>
              </a:spcBef>
              <a:buBlip>
                <a:blip r:embed="rId2"/>
              </a:buBlip>
              <a:defRPr/>
            </a:pPr>
            <a:r>
              <a:rPr kumimoji="1" lang="zh-CN" altLang="en-US" sz="2000" dirty="0" smtClean="0">
                <a:solidFill>
                  <a:srgbClr val="000000"/>
                </a:solidFill>
                <a:effectLst/>
                <a:latin typeface="Arial" panose="020B0604020202020204" pitchFamily="34" charset="0"/>
                <a:ea typeface="宋体" panose="02010600030101010101" pitchFamily="2" charset="-122"/>
                <a:sym typeface="+mn-ea"/>
              </a:rPr>
              <a:t>只有用</a:t>
            </a:r>
            <a:r>
              <a:rPr kumimoji="1" lang="en-US" altLang="zh-CN" sz="2000" dirty="0" smtClean="0">
                <a:solidFill>
                  <a:srgbClr val="000000"/>
                </a:solidFill>
                <a:effectLst/>
                <a:latin typeface="Arial" panose="020B0604020202020204" pitchFamily="34" charset="0"/>
                <a:ea typeface="宋体" panose="02010600030101010101" pitchFamily="2" charset="-122"/>
                <a:sym typeface="+mn-ea"/>
              </a:rPr>
              <a:t>root</a:t>
            </a:r>
            <a:r>
              <a:rPr kumimoji="1" lang="zh-CN" altLang="en-US" sz="2000" dirty="0" smtClean="0">
                <a:solidFill>
                  <a:srgbClr val="000000"/>
                </a:solidFill>
                <a:effectLst/>
                <a:latin typeface="Arial" panose="020B0604020202020204" pitchFamily="34" charset="0"/>
                <a:ea typeface="宋体" panose="02010600030101010101" pitchFamily="2" charset="-122"/>
                <a:sym typeface="+mn-ea"/>
              </a:rPr>
              <a:t>账户登录后，才能执行</a:t>
            </a:r>
            <a:r>
              <a:rPr kumimoji="1" lang="en-US" altLang="zh-CN" sz="2000" dirty="0" smtClean="0">
                <a:solidFill>
                  <a:srgbClr val="000000"/>
                </a:solidFill>
                <a:effectLst/>
                <a:latin typeface="Arial" panose="020B0604020202020204" pitchFamily="34" charset="0"/>
                <a:ea typeface="宋体" panose="02010600030101010101" pitchFamily="2" charset="-122"/>
                <a:sym typeface="+mn-ea"/>
              </a:rPr>
              <a:t>/</a:t>
            </a:r>
            <a:r>
              <a:rPr kumimoji="1" lang="en-US" altLang="zh-CN" sz="2000" dirty="0" err="1" smtClean="0">
                <a:solidFill>
                  <a:srgbClr val="000000"/>
                </a:solidFill>
                <a:effectLst/>
                <a:latin typeface="Arial" panose="020B0604020202020204" pitchFamily="34" charset="0"/>
                <a:ea typeface="宋体" panose="02010600030101010101" pitchFamily="2" charset="-122"/>
                <a:sym typeface="+mn-ea"/>
              </a:rPr>
              <a:t>sbin</a:t>
            </a:r>
            <a:r>
              <a:rPr kumimoji="1" lang="zh-CN" altLang="en-US" sz="2000" dirty="0" smtClean="0">
                <a:solidFill>
                  <a:srgbClr val="000000"/>
                </a:solidFill>
                <a:effectLst/>
                <a:latin typeface="Arial" panose="020B0604020202020204" pitchFamily="34" charset="0"/>
                <a:ea typeface="宋体" panose="02010600030101010101" pitchFamily="2" charset="-122"/>
                <a:sym typeface="+mn-ea"/>
              </a:rPr>
              <a:t>目录中的命令，</a:t>
            </a:r>
            <a:r>
              <a:rPr kumimoji="1" lang="zh-CN" altLang="en-US" sz="2400" dirty="0" smtClean="0">
                <a:solidFill>
                  <a:srgbClr val="000000"/>
                </a:solidFill>
                <a:effectLst/>
                <a:latin typeface="Arial" panose="020B0604020202020204" pitchFamily="34" charset="0"/>
                <a:ea typeface="宋体" panose="02010600030101010101" pitchFamily="2" charset="-122"/>
                <a:sym typeface="+mn-ea"/>
              </a:rPr>
              <a:t>如：</a:t>
            </a:r>
            <a:r>
              <a:rPr kumimoji="1" lang="en-US" altLang="zh-CN" sz="2400" dirty="0" err="1" smtClean="0">
                <a:solidFill>
                  <a:srgbClr val="000000"/>
                </a:solidFill>
                <a:effectLst/>
                <a:latin typeface="Arial" panose="020B0604020202020204" pitchFamily="34" charset="0"/>
                <a:ea typeface="宋体" panose="02010600030101010101" pitchFamily="2" charset="-122"/>
                <a:sym typeface="+mn-ea"/>
              </a:rPr>
              <a:t>ifconfig</a:t>
            </a:r>
            <a:r>
              <a:rPr kumimoji="1" lang="zh-CN" altLang="en-US" sz="2400" dirty="0" smtClean="0">
                <a:solidFill>
                  <a:srgbClr val="000000"/>
                </a:solidFill>
                <a:effectLst/>
                <a:latin typeface="Arial" panose="020B0604020202020204" pitchFamily="34" charset="0"/>
                <a:ea typeface="宋体" panose="02010600030101010101" pitchFamily="2" charset="-122"/>
                <a:sym typeface="+mn-ea"/>
              </a:rPr>
              <a:t>、</a:t>
            </a:r>
            <a:r>
              <a:rPr kumimoji="1" lang="en-US" altLang="zh-CN" sz="2400" dirty="0" err="1" smtClean="0">
                <a:solidFill>
                  <a:srgbClr val="000000"/>
                </a:solidFill>
                <a:effectLst/>
                <a:latin typeface="Arial" panose="020B0604020202020204" pitchFamily="34" charset="0"/>
                <a:ea typeface="宋体" panose="02010600030101010101" pitchFamily="2" charset="-122"/>
                <a:sym typeface="+mn-ea"/>
              </a:rPr>
              <a:t>init</a:t>
            </a:r>
            <a:r>
              <a:rPr kumimoji="1" lang="zh-CN" altLang="en-US" sz="2400" dirty="0" smtClean="0">
                <a:solidFill>
                  <a:srgbClr val="000000"/>
                </a:solidFill>
                <a:effectLst/>
                <a:latin typeface="Arial" panose="020B0604020202020204" pitchFamily="34" charset="0"/>
                <a:ea typeface="宋体" panose="02010600030101010101" pitchFamily="2" charset="-122"/>
                <a:sym typeface="+mn-ea"/>
              </a:rPr>
              <a:t>、</a:t>
            </a:r>
            <a:r>
              <a:rPr kumimoji="1" lang="en-US" altLang="zh-CN" sz="2400" dirty="0" smtClean="0">
                <a:solidFill>
                  <a:srgbClr val="000000"/>
                </a:solidFill>
                <a:effectLst/>
                <a:latin typeface="Arial" panose="020B0604020202020204" pitchFamily="34" charset="0"/>
                <a:ea typeface="宋体" panose="02010600030101010101" pitchFamily="2" charset="-122"/>
                <a:sym typeface="+mn-ea"/>
              </a:rPr>
              <a:t>shutdown</a:t>
            </a:r>
            <a:r>
              <a:rPr kumimoji="1" lang="zh-CN" altLang="en-US" sz="2400" dirty="0" smtClean="0">
                <a:solidFill>
                  <a:srgbClr val="000000"/>
                </a:solidFill>
                <a:effectLst/>
                <a:latin typeface="Arial" panose="020B0604020202020204" pitchFamily="34" charset="0"/>
                <a:ea typeface="宋体" panose="02010600030101010101" pitchFamily="2" charset="-122"/>
                <a:sym typeface="+mn-ea"/>
              </a:rPr>
              <a:t>等。</a:t>
            </a:r>
            <a:endParaRPr lang="zh-CN" altLang="en-US" sz="200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 calcmode="lin" valueType="num">
                                      <p:cBhvr additive="base">
                                        <p:cTn id="4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 calcmode="lin" valueType="num">
                                      <p:cBhvr additive="base">
                                        <p:cTn id="5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5">
                                            <p:txEl>
                                              <p:pRg st="5" end="5"/>
                                            </p:txEl>
                                          </p:spTgt>
                                        </p:tgtEl>
                                        <p:attrNameLst>
                                          <p:attrName>style.visibility</p:attrName>
                                        </p:attrNameLst>
                                      </p:cBhvr>
                                      <p:to>
                                        <p:strVal val="visible"/>
                                      </p:to>
                                    </p:set>
                                    <p:anim calcmode="lin" valueType="num">
                                      <p:cBhvr additive="base">
                                        <p:cTn id="5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5">
                                            <p:txEl>
                                              <p:pRg st="6" end="6"/>
                                            </p:txEl>
                                          </p:spTgt>
                                        </p:tgtEl>
                                        <p:attrNameLst>
                                          <p:attrName>style.visibility</p:attrName>
                                        </p:attrNameLst>
                                      </p:cBhvr>
                                      <p:to>
                                        <p:strVal val="visible"/>
                                      </p:to>
                                    </p:set>
                                    <p:anim calcmode="lin" valueType="num">
                                      <p:cBhvr additive="base">
                                        <p:cTn id="64"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additive="base">
                                        <p:cTn id="7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）Linux系统目录结构</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Linux系统目录结构</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854075" y="1905000"/>
            <a:ext cx="9773285" cy="3857625"/>
          </a:xfrm>
          <a:prstGeom prst="rect">
            <a:avLst/>
          </a:prstGeom>
          <a:noFill/>
        </p:spPr>
        <p:txBody>
          <a:bodyPr wrap="square" rtlCol="0">
            <a:spAutoFit/>
          </a:bodyPr>
          <a:p>
            <a:pPr indent="0" algn="l" eaLnBrk="0" fontAlgn="base" hangingPunct="0">
              <a:lnSpc>
                <a:spcPct val="100000"/>
              </a:lnSpc>
              <a:spcBef>
                <a:spcPct val="20000"/>
              </a:spcBef>
              <a:buNone/>
              <a:defRPr/>
            </a:pP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2</a:t>
            </a:r>
            <a:r>
              <a:rPr kumimoji="1" lang="zh-CN" altLang="en-US"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/boot</a:t>
            </a:r>
            <a:endParaRPr kumimoji="1" lang="en-US" altLang="zh-CN" sz="2400" dirty="0" smtClean="0">
              <a:solidFill>
                <a:srgbClr val="0000CC"/>
              </a:solidFill>
              <a:effectLst>
                <a:outerShdw blurRad="38100" dist="38100" dir="2700000" algn="tl">
                  <a:srgbClr val="C0C0C0"/>
                </a:outerShdw>
              </a:effectLst>
            </a:endParaRPr>
          </a:p>
          <a:p>
            <a:pPr marL="742950" lvl="1" indent="-285750" algn="l" eaLnBrk="0" fontAlgn="base" hangingPunct="0">
              <a:lnSpc>
                <a:spcPct val="100000"/>
              </a:lnSpc>
              <a:spcBef>
                <a:spcPct val="20000"/>
              </a:spcBef>
              <a:buBlip>
                <a:blip r:embed="rId2"/>
              </a:buBlip>
              <a:defRPr/>
            </a:pPr>
            <a:r>
              <a:rPr sz="2400" dirty="0" smtClean="0">
                <a:solidFill>
                  <a:srgbClr val="663300"/>
                </a:solidFill>
                <a:latin typeface="Arial" panose="020B0604020202020204" pitchFamily="34" charset="0"/>
                <a:ea typeface="宋体" panose="02010600030101010101" pitchFamily="2" charset="-122"/>
                <a:sym typeface="+mn-ea"/>
              </a:rPr>
              <a:t>引导分区在根分区的挂载点目录。</a:t>
            </a:r>
            <a:endParaRPr sz="2400" dirty="0" smtClean="0">
              <a:solidFill>
                <a:srgbClr val="663300"/>
              </a:solidFill>
              <a:latin typeface="Arial" panose="020B0604020202020204" pitchFamily="34" charset="0"/>
              <a:ea typeface="宋体" panose="02010600030101010101" pitchFamily="2" charset="-122"/>
              <a:sym typeface="+mn-ea"/>
            </a:endParaRPr>
          </a:p>
          <a:p>
            <a:pPr marL="742950" lvl="1" indent="-285750" algn="l" eaLnBrk="0" fontAlgn="base" hangingPunct="0">
              <a:lnSpc>
                <a:spcPct val="100000"/>
              </a:lnSpc>
              <a:spcBef>
                <a:spcPct val="20000"/>
              </a:spcBef>
              <a:buBlip>
                <a:blip r:embed="rId2"/>
              </a:buBlip>
              <a:defRPr/>
            </a:pPr>
            <a:r>
              <a:rPr sz="2400" dirty="0" smtClean="0">
                <a:solidFill>
                  <a:srgbClr val="663300"/>
                </a:solidFill>
                <a:latin typeface="Arial" panose="020B0604020202020204" pitchFamily="34" charset="0"/>
                <a:ea typeface="宋体" panose="02010600030101010101" pitchFamily="2" charset="-122"/>
                <a:sym typeface="+mn-ea"/>
              </a:rPr>
              <a:t>包含引导加载程序相关的文件。</a:t>
            </a:r>
            <a:endParaRPr sz="2400" dirty="0" smtClean="0">
              <a:solidFill>
                <a:srgbClr val="663300"/>
              </a:solidFill>
              <a:latin typeface="Arial" panose="020B0604020202020204" pitchFamily="34" charset="0"/>
              <a:ea typeface="宋体" panose="02010600030101010101" pitchFamily="2" charset="-122"/>
              <a:sym typeface="+mn-ea"/>
            </a:endParaRPr>
          </a:p>
          <a:p>
            <a:pPr marL="742950" lvl="1" indent="-285750" algn="l" eaLnBrk="0" fontAlgn="base" hangingPunct="0">
              <a:lnSpc>
                <a:spcPct val="100000"/>
              </a:lnSpc>
              <a:spcBef>
                <a:spcPct val="20000"/>
              </a:spcBef>
              <a:buBlip>
                <a:blip r:embed="rId2"/>
              </a:buBlip>
              <a:defRPr/>
            </a:pPr>
            <a:r>
              <a:rPr sz="2400" dirty="0" smtClean="0">
                <a:solidFill>
                  <a:srgbClr val="663300"/>
                </a:solidFill>
                <a:latin typeface="Arial" panose="020B0604020202020204" pitchFamily="34" charset="0"/>
                <a:ea typeface="宋体" panose="02010600030101010101" pitchFamily="2" charset="-122"/>
                <a:sym typeface="+mn-ea"/>
              </a:rPr>
              <a:t>用户一般不要对该目录下的文件进行操作。</a:t>
            </a:r>
            <a:endParaRPr sz="2400" dirty="0" smtClean="0">
              <a:solidFill>
                <a:srgbClr val="663300"/>
              </a:solidFill>
              <a:latin typeface="Arial" panose="020B0604020202020204" pitchFamily="34" charset="0"/>
              <a:ea typeface="宋体" panose="02010600030101010101" pitchFamily="2" charset="-122"/>
              <a:sym typeface="+mn-ea"/>
            </a:endParaRPr>
          </a:p>
          <a:p>
            <a:pPr marL="0" lvl="1" indent="0" algn="l" eaLnBrk="0" fontAlgn="base" hangingPunct="0">
              <a:lnSpc>
                <a:spcPct val="100000"/>
              </a:lnSpc>
              <a:spcBef>
                <a:spcPts val="0"/>
              </a:spcBef>
              <a:buNone/>
              <a:defRPr/>
            </a:pP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3</a:t>
            </a:r>
            <a:r>
              <a:rPr kumimoji="1" lang="zh-CN" altLang="en-US"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/dev</a:t>
            </a:r>
            <a:endPar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endParaRPr>
          </a:p>
          <a:p>
            <a:pPr marL="742950" lvl="1" indent="-285750" algn="l" eaLnBrk="0" fontAlgn="base" hangingPunct="0">
              <a:lnSpc>
                <a:spcPct val="100000"/>
              </a:lnSpc>
              <a:spcBef>
                <a:spcPct val="20000"/>
              </a:spcBef>
              <a:buBlip>
                <a:blip r:embed="rId2"/>
              </a:buBlip>
              <a:defRPr/>
            </a:pPr>
            <a:r>
              <a:rPr sz="2400" dirty="0" smtClean="0">
                <a:solidFill>
                  <a:srgbClr val="663300"/>
                </a:solidFill>
                <a:latin typeface="Arial" panose="020B0604020202020204" pitchFamily="34" charset="0"/>
                <a:ea typeface="宋体" panose="02010600030101010101" pitchFamily="2" charset="-122"/>
                <a:sym typeface="+mn-ea"/>
              </a:rPr>
              <a:t>dev是device（设备）的简写</a:t>
            </a:r>
            <a:endParaRPr sz="2400" dirty="0" smtClean="0">
              <a:solidFill>
                <a:srgbClr val="663300"/>
              </a:solidFill>
              <a:latin typeface="Arial" panose="020B0604020202020204" pitchFamily="34" charset="0"/>
              <a:ea typeface="宋体" panose="02010600030101010101" pitchFamily="2" charset="-122"/>
              <a:sym typeface="+mn-ea"/>
            </a:endParaRPr>
          </a:p>
          <a:p>
            <a:pPr marL="742950" lvl="1" indent="-285750" algn="l" eaLnBrk="0" fontAlgn="base" hangingPunct="0">
              <a:lnSpc>
                <a:spcPct val="100000"/>
              </a:lnSpc>
              <a:spcBef>
                <a:spcPct val="20000"/>
              </a:spcBef>
              <a:buBlip>
                <a:blip r:embed="rId2"/>
              </a:buBlip>
              <a:defRPr/>
            </a:pPr>
            <a:r>
              <a:rPr sz="2400" dirty="0" smtClean="0">
                <a:solidFill>
                  <a:srgbClr val="663300"/>
                </a:solidFill>
                <a:latin typeface="Arial" panose="020B0604020202020204" pitchFamily="34" charset="0"/>
                <a:ea typeface="宋体" panose="02010600030101010101" pitchFamily="2" charset="-122"/>
                <a:sym typeface="+mn-ea"/>
              </a:rPr>
              <a:t>用于存放系统中所有设备的设备文件。</a:t>
            </a:r>
            <a:endParaRPr sz="2400" dirty="0" smtClean="0">
              <a:solidFill>
                <a:srgbClr val="663300"/>
              </a:solidFill>
              <a:latin typeface="Arial" panose="020B0604020202020204" pitchFamily="34" charset="0"/>
              <a:ea typeface="宋体" panose="02010600030101010101" pitchFamily="2" charset="-122"/>
              <a:sym typeface="+mn-ea"/>
            </a:endParaRPr>
          </a:p>
          <a:p>
            <a:pPr marL="742950" lvl="1" indent="-285750" algn="l" eaLnBrk="0" fontAlgn="base" hangingPunct="0">
              <a:lnSpc>
                <a:spcPct val="100000"/>
              </a:lnSpc>
              <a:spcBef>
                <a:spcPct val="20000"/>
              </a:spcBef>
              <a:buBlip>
                <a:blip r:embed="rId2"/>
              </a:buBlip>
              <a:defRPr/>
            </a:pPr>
            <a:r>
              <a:rPr sz="2400" dirty="0" smtClean="0">
                <a:solidFill>
                  <a:srgbClr val="663300"/>
                </a:solidFill>
                <a:latin typeface="Arial" panose="020B0604020202020204" pitchFamily="34" charset="0"/>
                <a:ea typeface="宋体" panose="02010600030101010101" pitchFamily="2" charset="-122"/>
                <a:sym typeface="+mn-ea"/>
              </a:rPr>
              <a:t>Linux将每一个I/O设备都看成一个文件，与普通文件一样处理，这样可使文件与设备的操作尽可能统一。</a:t>
            </a:r>
            <a:endParaRPr sz="2400" dirty="0" smtClean="0">
              <a:solidFill>
                <a:srgbClr val="663300"/>
              </a:solidFill>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 calcmode="lin" valueType="num">
                                      <p:cBhvr additive="base">
                                        <p:cTn id="4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 calcmode="lin" valueType="num">
                                      <p:cBhvr additive="base">
                                        <p:cTn id="5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5">
                                            <p:txEl>
                                              <p:pRg st="5" end="5"/>
                                            </p:txEl>
                                          </p:spTgt>
                                        </p:tgtEl>
                                        <p:attrNameLst>
                                          <p:attrName>style.visibility</p:attrName>
                                        </p:attrNameLst>
                                      </p:cBhvr>
                                      <p:to>
                                        <p:strVal val="visible"/>
                                      </p:to>
                                    </p:set>
                                    <p:anim calcmode="lin" valueType="num">
                                      <p:cBhvr additive="base">
                                        <p:cTn id="5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5">
                                            <p:txEl>
                                              <p:pRg st="6" end="6"/>
                                            </p:txEl>
                                          </p:spTgt>
                                        </p:tgtEl>
                                        <p:attrNameLst>
                                          <p:attrName>style.visibility</p:attrName>
                                        </p:attrNameLst>
                                      </p:cBhvr>
                                      <p:to>
                                        <p:strVal val="visible"/>
                                      </p:to>
                                    </p:set>
                                    <p:anim calcmode="lin" valueType="num">
                                      <p:cBhvr additive="base">
                                        <p:cTn id="64"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additive="base">
                                        <p:cTn id="7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）Linux系统目录结构</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Linux系统目录结构</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854075" y="1905000"/>
            <a:ext cx="10169525" cy="3783965"/>
          </a:xfrm>
          <a:prstGeom prst="rect">
            <a:avLst/>
          </a:prstGeom>
          <a:noFill/>
        </p:spPr>
        <p:txBody>
          <a:bodyPr wrap="square" rtlCol="0">
            <a:spAutoFit/>
          </a:bodyPr>
          <a:p>
            <a:pPr indent="0" algn="l" eaLnBrk="0" fontAlgn="base" hangingPunct="0">
              <a:lnSpc>
                <a:spcPct val="100000"/>
              </a:lnSpc>
              <a:buNone/>
              <a:defRPr/>
            </a:pP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4</a:t>
            </a:r>
            <a:r>
              <a:rPr kumimoji="1" lang="zh-CN" altLang="en-US"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r>
              <a:rPr kumimoji="1" lang="en-US" altLang="zh-CN" sz="28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r>
              <a:rPr kumimoji="1" lang="en-US" altLang="zh-CN" sz="2800" dirty="0" err="1"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etc</a:t>
            </a:r>
            <a:endParaRPr kumimoji="1" lang="zh-CN" altLang="en-US" dirty="0" smtClean="0">
              <a:solidFill>
                <a:srgbClr val="0000CC"/>
              </a:solidFill>
              <a:effectLst>
                <a:outerShdw blurRad="38100" dist="38100" dir="2700000" algn="tl">
                  <a:srgbClr val="C0C0C0"/>
                </a:outerShdw>
              </a:effectLst>
            </a:endParaRPr>
          </a:p>
          <a:p>
            <a:pPr marL="742950" lvl="1" indent="-285750" algn="l" eaLnBrk="0" fontAlgn="base" hangingPunct="0">
              <a:lnSpc>
                <a:spcPct val="100000"/>
              </a:lnSpc>
              <a:buBlip>
                <a:blip r:embed="rId2"/>
              </a:buBlip>
              <a:defRPr/>
            </a:pPr>
            <a:r>
              <a:rPr kumimoji="1" lang="zh-CN" altLang="en-US" sz="2400" dirty="0" smtClean="0">
                <a:solidFill>
                  <a:srgbClr val="663300"/>
                </a:solidFill>
                <a:effectLst/>
                <a:latin typeface="Arial" panose="020B0604020202020204" pitchFamily="34" charset="0"/>
                <a:ea typeface="宋体" panose="02010600030101010101" pitchFamily="2" charset="-122"/>
                <a:sym typeface="+mn-ea"/>
              </a:rPr>
              <a:t>存放各种配置文件</a:t>
            </a:r>
            <a:endParaRPr kumimoji="1" lang="zh-CN" altLang="en-US" sz="2400" dirty="0" smtClean="0">
              <a:solidFill>
                <a:srgbClr val="663300"/>
              </a:solidFill>
              <a:effectLst/>
              <a:latin typeface="Arial" panose="020B0604020202020204" pitchFamily="34" charset="0"/>
              <a:ea typeface="宋体" panose="02010600030101010101" pitchFamily="2" charset="-122"/>
              <a:sym typeface="+mn-ea"/>
            </a:endParaRPr>
          </a:p>
          <a:p>
            <a:pPr marL="1143000" lvl="2" indent="-228600" algn="l" eaLnBrk="0" fontAlgn="base" hangingPunct="0">
              <a:lnSpc>
                <a:spcPct val="100000"/>
              </a:lnSpc>
              <a:buBlip>
                <a:blip r:embed="rId2"/>
              </a:buBlip>
              <a:defRPr/>
            </a:pPr>
            <a:r>
              <a:rPr kumimoji="1" lang="zh-CN" altLang="en-US" sz="2000" dirty="0" smtClean="0">
                <a:solidFill>
                  <a:srgbClr val="000000"/>
                </a:solidFill>
                <a:latin typeface="Arial" panose="020B0604020202020204" pitchFamily="34" charset="0"/>
                <a:ea typeface="宋体" panose="02010600030101010101" pitchFamily="2" charset="-122"/>
                <a:sym typeface="+mn-ea"/>
              </a:rPr>
              <a:t>包括网络配置、设备配置信息、用户信息等都放在该目录下面。</a:t>
            </a:r>
            <a:endParaRPr kumimoji="1" lang="zh-CN" altLang="en-US" sz="2000" dirty="0" smtClean="0"/>
          </a:p>
          <a:p>
            <a:pPr indent="0" algn="l" eaLnBrk="0" fontAlgn="base" hangingPunct="0">
              <a:lnSpc>
                <a:spcPct val="100000"/>
              </a:lnSpc>
              <a:spcBef>
                <a:spcPct val="20000"/>
              </a:spcBef>
              <a:buNone/>
              <a:defRPr/>
            </a:pP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5</a:t>
            </a:r>
            <a:r>
              <a:rPr kumimoji="1" lang="zh-CN" altLang="en-US"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/home </a:t>
            </a:r>
            <a:endPar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endParaRPr>
          </a:p>
          <a:p>
            <a:pPr marL="742950" lvl="1" indent="-285750" algn="l" eaLnBrk="0" fontAlgn="base" hangingPunct="0">
              <a:lnSpc>
                <a:spcPct val="100000"/>
              </a:lnSpc>
              <a:spcBef>
                <a:spcPct val="20000"/>
              </a:spcBef>
              <a:buBlip>
                <a:blip r:embed="rId2"/>
              </a:buBlip>
              <a:defRPr/>
            </a:pPr>
            <a:r>
              <a:rPr sz="2400" dirty="0" smtClean="0">
                <a:solidFill>
                  <a:srgbClr val="663300"/>
                </a:solidFill>
                <a:latin typeface="Arial" panose="020B0604020202020204" pitchFamily="34" charset="0"/>
                <a:ea typeface="宋体" panose="02010600030101010101" pitchFamily="2" charset="-122"/>
                <a:sym typeface="+mn-ea"/>
              </a:rPr>
              <a:t>普通用户的宿主目录默认放在/home目录</a:t>
            </a:r>
            <a:r>
              <a:rPr lang="zh-CN" sz="2400" dirty="0" smtClean="0">
                <a:solidFill>
                  <a:srgbClr val="663300"/>
                </a:solidFill>
                <a:latin typeface="Arial" panose="020B0604020202020204" pitchFamily="34" charset="0"/>
                <a:ea typeface="宋体" panose="02010600030101010101" pitchFamily="2" charset="-122"/>
                <a:sym typeface="+mn-ea"/>
              </a:rPr>
              <a:t>下</a:t>
            </a:r>
            <a:r>
              <a:rPr lang="zh-CN" sz="2400" dirty="0" smtClean="0">
                <a:solidFill>
                  <a:srgbClr val="663300"/>
                </a:solidFill>
                <a:latin typeface="Arial" panose="020B0604020202020204" pitchFamily="34" charset="0"/>
                <a:ea typeface="宋体" panose="02010600030101010101" pitchFamily="2" charset="-122"/>
                <a:sym typeface="+mn-ea"/>
              </a:rPr>
              <a:t>。</a:t>
            </a:r>
            <a:endParaRPr lang="zh-CN" sz="2400" dirty="0" smtClean="0">
              <a:solidFill>
                <a:srgbClr val="663300"/>
              </a:solidFill>
              <a:latin typeface="Arial" panose="020B0604020202020204" pitchFamily="34" charset="0"/>
              <a:ea typeface="宋体" panose="02010600030101010101" pitchFamily="2" charset="-122"/>
              <a:sym typeface="+mn-ea"/>
            </a:endParaRPr>
          </a:p>
          <a:p>
            <a:pPr marL="742950" lvl="1" indent="-285750" algn="l" eaLnBrk="0" fontAlgn="base" hangingPunct="0">
              <a:lnSpc>
                <a:spcPct val="100000"/>
              </a:lnSpc>
              <a:spcBef>
                <a:spcPct val="20000"/>
              </a:spcBef>
              <a:buBlip>
                <a:blip r:embed="rId2"/>
              </a:buBlip>
              <a:defRPr/>
            </a:pPr>
            <a:r>
              <a:rPr sz="2400" dirty="0" smtClean="0">
                <a:solidFill>
                  <a:srgbClr val="663300"/>
                </a:solidFill>
                <a:latin typeface="Arial" panose="020B0604020202020204" pitchFamily="34" charset="0"/>
                <a:ea typeface="宋体" panose="02010600030101010101" pitchFamily="2" charset="-122"/>
                <a:sym typeface="+mn-ea"/>
              </a:rPr>
              <a:t>root用户的宿主目录为/root。</a:t>
            </a:r>
            <a:endParaRPr sz="2400" dirty="0" smtClean="0">
              <a:solidFill>
                <a:srgbClr val="663300"/>
              </a:solidFill>
              <a:latin typeface="Arial" panose="020B0604020202020204" pitchFamily="34" charset="0"/>
              <a:ea typeface="宋体" panose="02010600030101010101" pitchFamily="2" charset="-122"/>
              <a:sym typeface="+mn-ea"/>
            </a:endParaRPr>
          </a:p>
          <a:p>
            <a:pPr marL="742950" lvl="1" indent="-285750" algn="l" eaLnBrk="0" fontAlgn="base" hangingPunct="0">
              <a:lnSpc>
                <a:spcPct val="100000"/>
              </a:lnSpc>
              <a:spcBef>
                <a:spcPct val="20000"/>
              </a:spcBef>
              <a:buBlip>
                <a:blip r:embed="rId2"/>
              </a:buBlip>
              <a:defRPr/>
            </a:pPr>
            <a:r>
              <a:rPr sz="2400" dirty="0" smtClean="0">
                <a:solidFill>
                  <a:srgbClr val="663300"/>
                </a:solidFill>
                <a:latin typeface="Arial" panose="020B0604020202020204" pitchFamily="34" charset="0"/>
                <a:ea typeface="宋体" panose="02010600030101010101" pitchFamily="2" charset="-122"/>
                <a:sym typeface="+mn-ea"/>
              </a:rPr>
              <a:t>新建用户账户后，系统就会自动在该目录中创建一个与账户同名的子目录，作为该用户的宿主目录。</a:t>
            </a:r>
            <a:endParaRPr sz="2400" dirty="0" smtClean="0">
              <a:solidFill>
                <a:srgbClr val="663300"/>
              </a:solidFill>
              <a:latin typeface="Arial" panose="020B0604020202020204" pitchFamily="34" charset="0"/>
              <a:ea typeface="宋体" panose="02010600030101010101" pitchFamily="2" charset="-122"/>
              <a:sym typeface="+mn-ea"/>
            </a:endParaRPr>
          </a:p>
          <a:p>
            <a:pPr marL="742950" lvl="1" indent="-285750" algn="l" eaLnBrk="0" fontAlgn="base" hangingPunct="0">
              <a:lnSpc>
                <a:spcPct val="100000"/>
              </a:lnSpc>
              <a:spcBef>
                <a:spcPct val="20000"/>
              </a:spcBef>
              <a:buBlip>
                <a:blip r:embed="rId2"/>
              </a:buBlip>
              <a:defRPr/>
            </a:pPr>
            <a:r>
              <a:rPr sz="2400" dirty="0" smtClean="0">
                <a:solidFill>
                  <a:srgbClr val="663300"/>
                </a:solidFill>
                <a:latin typeface="Arial" panose="020B0604020202020204" pitchFamily="34" charset="0"/>
                <a:ea typeface="宋体" panose="02010600030101010101" pitchFamily="2" charset="-122"/>
                <a:sym typeface="+mn-ea"/>
              </a:rPr>
              <a:t>普通用户只能访问自已的宿主目录，无权访问其他用户的宿主目录。</a:t>
            </a:r>
            <a:endParaRPr sz="2400" dirty="0" smtClean="0">
              <a:solidFill>
                <a:srgbClr val="663300"/>
              </a:solidFill>
              <a:latin typeface="Arial" panose="020B0604020202020204" pitchFamily="3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 calcmode="lin" valueType="num">
                                      <p:cBhvr additive="base">
                                        <p:cTn id="4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 calcmode="lin" valueType="num">
                                      <p:cBhvr additive="base">
                                        <p:cTn id="5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5">
                                            <p:txEl>
                                              <p:pRg st="5" end="5"/>
                                            </p:txEl>
                                          </p:spTgt>
                                        </p:tgtEl>
                                        <p:attrNameLst>
                                          <p:attrName>style.visibility</p:attrName>
                                        </p:attrNameLst>
                                      </p:cBhvr>
                                      <p:to>
                                        <p:strVal val="visible"/>
                                      </p:to>
                                    </p:set>
                                    <p:anim calcmode="lin" valueType="num">
                                      <p:cBhvr additive="base">
                                        <p:cTn id="5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5">
                                            <p:txEl>
                                              <p:pRg st="6" end="6"/>
                                            </p:txEl>
                                          </p:spTgt>
                                        </p:tgtEl>
                                        <p:attrNameLst>
                                          <p:attrName>style.visibility</p:attrName>
                                        </p:attrNameLst>
                                      </p:cBhvr>
                                      <p:to>
                                        <p:strVal val="visible"/>
                                      </p:to>
                                    </p:set>
                                    <p:anim calcmode="lin" valueType="num">
                                      <p:cBhvr additive="base">
                                        <p:cTn id="64"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additive="base">
                                        <p:cTn id="7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）Linux系统目录结构</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Linux系统目录结构</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854075" y="1905000"/>
            <a:ext cx="10169525" cy="4363085"/>
          </a:xfrm>
          <a:prstGeom prst="rect">
            <a:avLst/>
          </a:prstGeom>
          <a:noFill/>
        </p:spPr>
        <p:txBody>
          <a:bodyPr wrap="square" rtlCol="0">
            <a:spAutoFit/>
          </a:bodyPr>
          <a:p>
            <a:pPr indent="0" algn="l" eaLnBrk="0" fontAlgn="base" hangingPunct="0">
              <a:lnSpc>
                <a:spcPct val="100000"/>
              </a:lnSpc>
              <a:buNone/>
              <a:defRPr/>
            </a:pP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6</a:t>
            </a:r>
            <a:r>
              <a:rPr kumimoji="1" lang="zh-CN" altLang="en-US"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r>
              <a:rPr kumimoji="1" lang="en-US" altLang="zh-CN" sz="280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/lib与/usr/lib</a:t>
            </a:r>
            <a:endParaRPr kumimoji="1" lang="en-US" altLang="zh-CN" sz="280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endParaRPr>
          </a:p>
          <a:p>
            <a:pPr marL="742950" lvl="1" indent="-285750" algn="l" eaLnBrk="0" fontAlgn="base" hangingPunct="0">
              <a:lnSpc>
                <a:spcPct val="100000"/>
              </a:lnSpc>
              <a:buBlip>
                <a:blip r:embed="rId2"/>
              </a:buBlip>
              <a:defRPr/>
            </a:pPr>
            <a:r>
              <a:rPr kumimoji="1" lang="zh-CN" altLang="en-US" sz="2400" dirty="0" smtClean="0">
                <a:solidFill>
                  <a:srgbClr val="663300"/>
                </a:solidFill>
                <a:effectLst/>
                <a:latin typeface="Arial" panose="020B0604020202020204" pitchFamily="34" charset="0"/>
                <a:ea typeface="宋体" panose="02010600030101010101" pitchFamily="2" charset="-122"/>
                <a:sym typeface="+mn-ea"/>
              </a:rPr>
              <a:t>函数库的存放地方。编译器在编译连接时，会自动到这两个目录下搜寻所需的库文件。也允许将库文件安装在其它位置，比如/usr/local/lib目录中。</a:t>
            </a:r>
            <a:endParaRPr kumimoji="1" lang="zh-CN" altLang="en-US" sz="2400" dirty="0" smtClean="0">
              <a:solidFill>
                <a:srgbClr val="663300"/>
              </a:solidFill>
              <a:effectLst/>
              <a:latin typeface="Arial" panose="020B0604020202020204" pitchFamily="34" charset="0"/>
              <a:ea typeface="宋体" panose="02010600030101010101" pitchFamily="2" charset="-122"/>
              <a:sym typeface="+mn-ea"/>
            </a:endParaRPr>
          </a:p>
          <a:p>
            <a:pPr marL="742950" lvl="1" indent="-285750" algn="l" eaLnBrk="0" fontAlgn="base" hangingPunct="0">
              <a:lnSpc>
                <a:spcPct val="100000"/>
              </a:lnSpc>
              <a:buBlip>
                <a:blip r:embed="rId2"/>
              </a:buBlip>
              <a:defRPr/>
            </a:pPr>
            <a:r>
              <a:rPr kumimoji="1" lang="zh-CN" altLang="en-US" sz="2400" dirty="0" smtClean="0">
                <a:solidFill>
                  <a:srgbClr val="663300"/>
                </a:solidFill>
                <a:effectLst/>
                <a:latin typeface="Arial" panose="020B0604020202020204" pitchFamily="34" charset="0"/>
                <a:ea typeface="宋体" panose="02010600030101010101" pitchFamily="2" charset="-122"/>
                <a:sym typeface="+mn-ea"/>
              </a:rPr>
              <a:t>库文件搜索路径在/etc/ld.so.conf文件中配置，它告诉编译器搜索库文件的位置。</a:t>
            </a:r>
            <a:endParaRPr kumimoji="1" lang="zh-CN" altLang="en-US" sz="2400" dirty="0" smtClean="0">
              <a:solidFill>
                <a:srgbClr val="663300"/>
              </a:solidFill>
              <a:effectLst/>
              <a:latin typeface="Arial" panose="020B0604020202020204" pitchFamily="34" charset="0"/>
              <a:ea typeface="宋体" panose="02010600030101010101" pitchFamily="2" charset="-122"/>
              <a:sym typeface="+mn-ea"/>
            </a:endParaRPr>
          </a:p>
          <a:p>
            <a:pPr marL="742950" lvl="1" indent="-285750" algn="l" eaLnBrk="0" fontAlgn="base" hangingPunct="0">
              <a:lnSpc>
                <a:spcPct val="100000"/>
              </a:lnSpc>
              <a:buBlip>
                <a:blip r:embed="rId2"/>
              </a:buBlip>
              <a:defRPr/>
            </a:pPr>
            <a:r>
              <a:rPr kumimoji="1" lang="zh-CN" altLang="en-US" sz="2400" dirty="0" smtClean="0">
                <a:solidFill>
                  <a:srgbClr val="663300"/>
                </a:solidFill>
                <a:effectLst/>
                <a:latin typeface="Arial" panose="020B0604020202020204" pitchFamily="34" charset="0"/>
                <a:ea typeface="宋体" panose="02010600030101010101" pitchFamily="2" charset="-122"/>
                <a:sym typeface="+mn-ea"/>
              </a:rPr>
              <a:t>修改/etc/ld.so.conf配置文件后，并不会立即生效，若要立即生效，应执行ldconfig命令，让系统重新加载配置文件。 </a:t>
            </a:r>
            <a:endParaRPr kumimoji="1" lang="zh-CN" altLang="en-US" sz="2400" dirty="0" smtClean="0">
              <a:solidFill>
                <a:srgbClr val="663300"/>
              </a:solidFill>
              <a:effectLst/>
              <a:latin typeface="Arial" panose="020B0604020202020204" pitchFamily="34" charset="0"/>
              <a:ea typeface="宋体" panose="02010600030101010101" pitchFamily="2" charset="-122"/>
              <a:sym typeface="+mn-ea"/>
            </a:endParaRPr>
          </a:p>
          <a:p>
            <a:pPr indent="0" algn="l" eaLnBrk="0" fontAlgn="base" hangingPunct="0">
              <a:lnSpc>
                <a:spcPct val="100000"/>
              </a:lnSpc>
              <a:spcBef>
                <a:spcPct val="20000"/>
              </a:spcBef>
              <a:buNone/>
              <a:defRPr/>
            </a:pP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7</a:t>
            </a:r>
            <a:r>
              <a:rPr kumimoji="1" lang="zh-CN" altLang="en-US"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/lost+found</a:t>
            </a:r>
            <a:endPar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endParaRPr>
          </a:p>
          <a:p>
            <a:pPr marL="742950" lvl="1" indent="-285750" algn="l" eaLnBrk="0" fontAlgn="base" hangingPunct="0">
              <a:lnSpc>
                <a:spcPct val="100000"/>
              </a:lnSpc>
              <a:spcBef>
                <a:spcPct val="20000"/>
              </a:spcBef>
              <a:buBlip>
                <a:blip r:embed="rId2"/>
              </a:buBlip>
              <a:defRPr/>
            </a:pPr>
            <a:r>
              <a:rPr sz="2400" dirty="0" smtClean="0">
                <a:solidFill>
                  <a:srgbClr val="663300"/>
                </a:solidFill>
                <a:latin typeface="Arial" panose="020B0604020202020204" pitchFamily="34" charset="0"/>
                <a:ea typeface="宋体" panose="02010600030101010101" pitchFamily="2" charset="-122"/>
                <a:sym typeface="+mn-ea"/>
              </a:rPr>
              <a:t>用于存放在系统非正常关机后，在系统重启时，进行磁盘检查所产生的碎片文件。</a:t>
            </a:r>
            <a:endParaRPr sz="2400" dirty="0" smtClean="0">
              <a:solidFill>
                <a:srgbClr val="663300"/>
              </a:solidFill>
              <a:latin typeface="Arial" panose="020B0604020202020204" pitchFamily="3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 calcmode="lin" valueType="num">
                                      <p:cBhvr additive="base">
                                        <p:cTn id="4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 calcmode="lin" valueType="num">
                                      <p:cBhvr additive="base">
                                        <p:cTn id="5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5">
                                            <p:txEl>
                                              <p:pRg st="5" end="5"/>
                                            </p:txEl>
                                          </p:spTgt>
                                        </p:tgtEl>
                                        <p:attrNameLst>
                                          <p:attrName>style.visibility</p:attrName>
                                        </p:attrNameLst>
                                      </p:cBhvr>
                                      <p:to>
                                        <p:strVal val="visible"/>
                                      </p:to>
                                    </p:set>
                                    <p:anim calcmode="lin" valueType="num">
                                      <p:cBhvr additive="base">
                                        <p:cTn id="5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）Linux系统目录结构</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Linux系统目录结构</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854075" y="1905000"/>
            <a:ext cx="10169525" cy="4140835"/>
          </a:xfrm>
          <a:prstGeom prst="rect">
            <a:avLst/>
          </a:prstGeom>
          <a:noFill/>
        </p:spPr>
        <p:txBody>
          <a:bodyPr wrap="square" rtlCol="0">
            <a:spAutoFit/>
          </a:bodyPr>
          <a:p>
            <a:pPr indent="0" algn="l" eaLnBrk="0" fontAlgn="base" hangingPunct="0">
              <a:lnSpc>
                <a:spcPct val="100000"/>
              </a:lnSpc>
              <a:buNone/>
              <a:defRPr/>
            </a:pP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8</a:t>
            </a:r>
            <a:r>
              <a:rPr kumimoji="1" lang="zh-CN" altLang="en-US"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r>
              <a:rPr kumimoji="1" lang="en-US" altLang="zh-CN" sz="280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media与mnt</a:t>
            </a:r>
            <a:endParaRPr kumimoji="1" lang="en-US" altLang="zh-CN" sz="280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endParaRPr>
          </a:p>
          <a:p>
            <a:pPr marL="742950" lvl="1" indent="-285750" algn="l" eaLnBrk="0" fontAlgn="base" hangingPunct="0">
              <a:lnSpc>
                <a:spcPct val="100000"/>
              </a:lnSpc>
              <a:buBlip>
                <a:blip r:embed="rId2"/>
              </a:buBlip>
              <a:defRPr/>
            </a:pPr>
            <a:r>
              <a:rPr kumimoji="1" lang="zh-CN" altLang="en-US" sz="2400" dirty="0" smtClean="0">
                <a:solidFill>
                  <a:srgbClr val="663300"/>
                </a:solidFill>
                <a:effectLst/>
                <a:latin typeface="Arial" panose="020B0604020202020204" pitchFamily="34" charset="0"/>
                <a:ea typeface="宋体" panose="02010600030101010101" pitchFamily="2" charset="-122"/>
                <a:sym typeface="+mn-ea"/>
              </a:rPr>
              <a:t>旧版Linux用于挂载CD-ROM、软盘和U盘等设备的挂载点目录是集中放在/mnt目录下的。新版采用/media目录</a:t>
            </a:r>
            <a:endParaRPr kumimoji="1" lang="zh-CN" altLang="en-US" sz="2400" dirty="0" smtClean="0">
              <a:solidFill>
                <a:srgbClr val="663300"/>
              </a:solidFill>
              <a:effectLst/>
              <a:latin typeface="Arial" panose="020B0604020202020204" pitchFamily="34" charset="0"/>
              <a:ea typeface="宋体" panose="02010600030101010101" pitchFamily="2" charset="-122"/>
              <a:sym typeface="+mn-ea"/>
            </a:endParaRPr>
          </a:p>
          <a:p>
            <a:pPr marL="742950" lvl="1" indent="-285750" algn="l" eaLnBrk="0" fontAlgn="base" hangingPunct="0">
              <a:lnSpc>
                <a:spcPct val="100000"/>
              </a:lnSpc>
              <a:buBlip>
                <a:blip r:embed="rId2"/>
              </a:buBlip>
              <a:defRPr/>
            </a:pPr>
            <a:r>
              <a:rPr kumimoji="1" lang="zh-CN" altLang="en-US" sz="2400" dirty="0" smtClean="0">
                <a:solidFill>
                  <a:srgbClr val="663300"/>
                </a:solidFill>
                <a:effectLst/>
                <a:latin typeface="Arial" panose="020B0604020202020204" pitchFamily="34" charset="0"/>
                <a:ea typeface="宋体" panose="02010600030101010101" pitchFamily="2" charset="-122"/>
                <a:sym typeface="+mn-ea"/>
              </a:rPr>
              <a:t>注意挂载点目录中不要有任何文件，否则将无法正常挂载。 </a:t>
            </a:r>
            <a:endParaRPr kumimoji="1" lang="zh-CN" altLang="en-US" sz="2400" dirty="0" smtClean="0">
              <a:solidFill>
                <a:srgbClr val="663300"/>
              </a:solidFill>
              <a:effectLst/>
              <a:latin typeface="Arial" panose="020B0604020202020204" pitchFamily="34" charset="0"/>
              <a:ea typeface="宋体" panose="02010600030101010101" pitchFamily="2" charset="-122"/>
              <a:sym typeface="+mn-ea"/>
            </a:endParaRPr>
          </a:p>
          <a:p>
            <a:pPr marL="742950" lvl="1" indent="-285750" algn="l" eaLnBrk="0" fontAlgn="base" hangingPunct="0">
              <a:lnSpc>
                <a:spcPct val="100000"/>
              </a:lnSpc>
              <a:buBlip>
                <a:blip r:embed="rId2"/>
              </a:buBlip>
              <a:defRPr/>
            </a:pPr>
            <a:r>
              <a:rPr kumimoji="1" lang="zh-CN" altLang="en-US" sz="2400" dirty="0" smtClean="0">
                <a:solidFill>
                  <a:srgbClr val="663300"/>
                </a:solidFill>
                <a:effectLst/>
                <a:latin typeface="Arial" panose="020B0604020202020204" pitchFamily="34" charset="0"/>
                <a:ea typeface="宋体" panose="02010600030101010101" pitchFamily="2" charset="-122"/>
                <a:sym typeface="+mn-ea"/>
              </a:rPr>
              <a:t>例如：若要在Linux系统中，查看光盘中的内容，则应先将光盘放入光驱，然后利用命令将光盘挂载到/cdrom目录。 </a:t>
            </a:r>
            <a:endParaRPr kumimoji="1" lang="zh-CN" altLang="en-US" sz="2400" dirty="0" smtClean="0">
              <a:solidFill>
                <a:srgbClr val="663300"/>
              </a:solidFill>
              <a:effectLst/>
              <a:latin typeface="Arial" panose="020B0604020202020204" pitchFamily="34" charset="0"/>
              <a:ea typeface="宋体" panose="02010600030101010101" pitchFamily="2" charset="-122"/>
              <a:sym typeface="+mn-ea"/>
            </a:endParaRPr>
          </a:p>
          <a:p>
            <a:pPr indent="0" algn="l" eaLnBrk="0" fontAlgn="base" hangingPunct="0">
              <a:lnSpc>
                <a:spcPct val="100000"/>
              </a:lnSpc>
              <a:spcBef>
                <a:spcPct val="20000"/>
              </a:spcBef>
              <a:buNone/>
              <a:defRPr/>
            </a:pP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9</a:t>
            </a:r>
            <a:r>
              <a:rPr kumimoji="1" lang="zh-CN" altLang="en-US"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misc</a:t>
            </a:r>
            <a:r>
              <a:rPr kumimoji="1" lang="zh-CN" altLang="en-US"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与</a:t>
            </a: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opt</a:t>
            </a:r>
            <a:endPar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endParaRPr>
          </a:p>
          <a:p>
            <a:pPr marL="742950" lvl="1" indent="-285750" algn="l" eaLnBrk="0" fontAlgn="base" hangingPunct="0">
              <a:lnSpc>
                <a:spcPct val="100000"/>
              </a:lnSpc>
              <a:spcBef>
                <a:spcPct val="20000"/>
              </a:spcBef>
              <a:buBlip>
                <a:blip r:embed="rId2"/>
              </a:buBlip>
              <a:defRPr/>
            </a:pPr>
            <a:r>
              <a:rPr sz="2400" dirty="0" smtClean="0">
                <a:solidFill>
                  <a:srgbClr val="663300"/>
                </a:solidFill>
                <a:latin typeface="Arial" panose="020B0604020202020204" pitchFamily="34" charset="0"/>
                <a:ea typeface="宋体" panose="02010600030101010101" pitchFamily="2" charset="-122"/>
                <a:sym typeface="+mn-ea"/>
              </a:rPr>
              <a:t>这两个目录默认都是空的。</a:t>
            </a:r>
            <a:endParaRPr sz="2400" dirty="0" smtClean="0">
              <a:solidFill>
                <a:srgbClr val="663300"/>
              </a:solidFill>
              <a:latin typeface="Arial" panose="020B0604020202020204" pitchFamily="34" charset="0"/>
              <a:ea typeface="宋体" panose="02010600030101010101" pitchFamily="2" charset="-122"/>
              <a:sym typeface="+mn-ea"/>
            </a:endParaRPr>
          </a:p>
          <a:p>
            <a:pPr marL="742950" lvl="1" indent="-285750" algn="l" eaLnBrk="0" fontAlgn="base" hangingPunct="0">
              <a:lnSpc>
                <a:spcPct val="100000"/>
              </a:lnSpc>
              <a:spcBef>
                <a:spcPct val="20000"/>
              </a:spcBef>
              <a:buBlip>
                <a:blip r:embed="rId2"/>
              </a:buBlip>
              <a:defRPr/>
            </a:pPr>
            <a:r>
              <a:rPr sz="2400" dirty="0" smtClean="0">
                <a:solidFill>
                  <a:srgbClr val="663300"/>
                </a:solidFill>
                <a:latin typeface="Arial" panose="020B0604020202020204" pitchFamily="34" charset="0"/>
                <a:ea typeface="宋体" panose="02010600030101010101" pitchFamily="2" charset="-122"/>
                <a:sym typeface="+mn-ea"/>
              </a:rPr>
              <a:t>/misc——用于存放一些额外的杂乱的文件；</a:t>
            </a:r>
            <a:endParaRPr sz="2400" dirty="0" smtClean="0">
              <a:solidFill>
                <a:srgbClr val="663300"/>
              </a:solidFill>
              <a:latin typeface="Arial" panose="020B0604020202020204" pitchFamily="34" charset="0"/>
              <a:ea typeface="宋体" panose="02010600030101010101" pitchFamily="2" charset="-122"/>
              <a:sym typeface="+mn-ea"/>
            </a:endParaRPr>
          </a:p>
          <a:p>
            <a:pPr marL="742950" lvl="1" indent="-285750" algn="l" eaLnBrk="0" fontAlgn="base" hangingPunct="0">
              <a:lnSpc>
                <a:spcPct val="100000"/>
              </a:lnSpc>
              <a:spcBef>
                <a:spcPct val="20000"/>
              </a:spcBef>
              <a:buBlip>
                <a:blip r:embed="rId2"/>
              </a:buBlip>
              <a:defRPr/>
            </a:pPr>
            <a:r>
              <a:rPr sz="2400" dirty="0" smtClean="0">
                <a:solidFill>
                  <a:srgbClr val="663300"/>
                </a:solidFill>
                <a:latin typeface="Arial" panose="020B0604020202020204" pitchFamily="34" charset="0"/>
                <a:ea typeface="宋体" panose="02010600030101010101" pitchFamily="2" charset="-122"/>
                <a:sym typeface="+mn-ea"/>
              </a:rPr>
              <a:t>/opt——推荐用于安装大型的应用软件。</a:t>
            </a:r>
            <a:endParaRPr sz="2400" dirty="0" smtClean="0">
              <a:solidFill>
                <a:srgbClr val="663300"/>
              </a:solidFill>
              <a:latin typeface="Arial" panose="020B0604020202020204" pitchFamily="3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 calcmode="lin" valueType="num">
                                      <p:cBhvr additive="base">
                                        <p:cTn id="4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 calcmode="lin" valueType="num">
                                      <p:cBhvr additive="base">
                                        <p:cTn id="5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5">
                                            <p:txEl>
                                              <p:pRg st="5" end="5"/>
                                            </p:txEl>
                                          </p:spTgt>
                                        </p:tgtEl>
                                        <p:attrNameLst>
                                          <p:attrName>style.visibility</p:attrName>
                                        </p:attrNameLst>
                                      </p:cBhvr>
                                      <p:to>
                                        <p:strVal val="visible"/>
                                      </p:to>
                                    </p:set>
                                    <p:anim calcmode="lin" valueType="num">
                                      <p:cBhvr additive="base">
                                        <p:cTn id="5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5">
                                            <p:txEl>
                                              <p:pRg st="6" end="6"/>
                                            </p:txEl>
                                          </p:spTgt>
                                        </p:tgtEl>
                                        <p:attrNameLst>
                                          <p:attrName>style.visibility</p:attrName>
                                        </p:attrNameLst>
                                      </p:cBhvr>
                                      <p:to>
                                        <p:strVal val="visible"/>
                                      </p:to>
                                    </p:set>
                                    <p:anim calcmode="lin" valueType="num">
                                      <p:cBhvr additive="base">
                                        <p:cTn id="64"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additive="base">
                                        <p:cTn id="7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）Linux系统目录结构</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Linux系统目录结构</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854075" y="1638300"/>
            <a:ext cx="10169525" cy="5209540"/>
          </a:xfrm>
          <a:prstGeom prst="rect">
            <a:avLst/>
          </a:prstGeom>
          <a:noFill/>
        </p:spPr>
        <p:txBody>
          <a:bodyPr wrap="square" rtlCol="0">
            <a:spAutoFit/>
          </a:bodyPr>
          <a:p>
            <a:pPr indent="0" algn="l" eaLnBrk="0" fontAlgn="base" hangingPunct="0">
              <a:lnSpc>
                <a:spcPct val="100000"/>
              </a:lnSpc>
              <a:buNone/>
              <a:defRPr/>
            </a:pP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10</a:t>
            </a:r>
            <a:r>
              <a:rPr kumimoji="1" lang="zh-CN" altLang="en-US"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r>
              <a:rPr kumimoji="1" lang="en-US" altLang="zh-CN" sz="280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proc</a:t>
            </a:r>
            <a:endParaRPr kumimoji="1" lang="en-US" altLang="zh-CN" sz="280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endParaRPr>
          </a:p>
          <a:p>
            <a:pPr marL="742950" lvl="1" indent="-285750" algn="l" eaLnBrk="0" fontAlgn="base" hangingPunct="0">
              <a:lnSpc>
                <a:spcPct val="100000"/>
              </a:lnSpc>
              <a:buBlip>
                <a:blip r:embed="rId2"/>
              </a:buBlip>
              <a:defRPr/>
            </a:pPr>
            <a:r>
              <a:rPr kumimoji="1" lang="zh-CN" altLang="en-US" sz="2400" dirty="0" smtClean="0">
                <a:solidFill>
                  <a:srgbClr val="663300"/>
                </a:solidFill>
                <a:effectLst/>
                <a:latin typeface="Arial" panose="020B0604020202020204" pitchFamily="34" charset="0"/>
                <a:ea typeface="宋体" panose="02010600030101010101" pitchFamily="2" charset="-122"/>
                <a:sym typeface="+mn-ea"/>
              </a:rPr>
              <a:t>该目录中的内容是系统自动产生的</a:t>
            </a:r>
            <a:endParaRPr kumimoji="1" lang="zh-CN" altLang="en-US" sz="2400" dirty="0" smtClean="0">
              <a:solidFill>
                <a:srgbClr val="663300"/>
              </a:solidFill>
              <a:effectLst/>
              <a:latin typeface="Arial" panose="020B0604020202020204" pitchFamily="34" charset="0"/>
              <a:ea typeface="宋体" panose="02010600030101010101" pitchFamily="2" charset="-122"/>
              <a:sym typeface="+mn-ea"/>
            </a:endParaRPr>
          </a:p>
          <a:p>
            <a:pPr marL="742950" lvl="1" indent="-285750" algn="l" eaLnBrk="0" fontAlgn="base" hangingPunct="0">
              <a:lnSpc>
                <a:spcPct val="100000"/>
              </a:lnSpc>
              <a:buBlip>
                <a:blip r:embed="rId2"/>
              </a:buBlip>
              <a:defRPr/>
            </a:pPr>
            <a:r>
              <a:rPr kumimoji="1" lang="zh-CN" altLang="en-US" sz="2400" dirty="0" smtClean="0">
                <a:solidFill>
                  <a:srgbClr val="663300"/>
                </a:solidFill>
                <a:effectLst/>
                <a:latin typeface="Arial" panose="020B0604020202020204" pitchFamily="34" charset="0"/>
                <a:ea typeface="宋体" panose="02010600030101010101" pitchFamily="2" charset="-122"/>
                <a:sym typeface="+mn-ea"/>
              </a:rPr>
              <a:t>包含有关正在运行的进程的信息以及一些kernel文件。</a:t>
            </a:r>
            <a:endParaRPr kumimoji="1" lang="zh-CN" altLang="en-US" sz="2400" dirty="0" smtClean="0">
              <a:solidFill>
                <a:srgbClr val="663300"/>
              </a:solidFill>
              <a:effectLst/>
              <a:latin typeface="Arial" panose="020B0604020202020204" pitchFamily="34" charset="0"/>
              <a:ea typeface="宋体" panose="02010600030101010101" pitchFamily="2" charset="-122"/>
              <a:sym typeface="+mn-ea"/>
            </a:endParaRPr>
          </a:p>
          <a:p>
            <a:pPr marL="742950" lvl="1" indent="-285750" algn="l" eaLnBrk="0" fontAlgn="base" hangingPunct="0">
              <a:lnSpc>
                <a:spcPct val="100000"/>
              </a:lnSpc>
              <a:buBlip>
                <a:blip r:embed="rId2"/>
              </a:buBlip>
              <a:defRPr/>
            </a:pPr>
            <a:r>
              <a:rPr kumimoji="1" lang="zh-CN" altLang="en-US" sz="2400" dirty="0" smtClean="0">
                <a:solidFill>
                  <a:srgbClr val="663300"/>
                </a:solidFill>
                <a:effectLst/>
                <a:latin typeface="Arial" panose="020B0604020202020204" pitchFamily="34" charset="0"/>
                <a:ea typeface="宋体" panose="02010600030101010101" pitchFamily="2" charset="-122"/>
                <a:sym typeface="+mn-ea"/>
              </a:rPr>
              <a:t>在该目录中，可以看到一些由当前运行的进程号组成的子目录。</a:t>
            </a:r>
            <a:endParaRPr kumimoji="1" lang="zh-CN" altLang="en-US" sz="2400" dirty="0" smtClean="0">
              <a:solidFill>
                <a:srgbClr val="663300"/>
              </a:solidFill>
              <a:effectLst/>
              <a:latin typeface="Arial" panose="020B0604020202020204" pitchFamily="34" charset="0"/>
              <a:ea typeface="宋体" panose="02010600030101010101" pitchFamily="2" charset="-122"/>
              <a:sym typeface="+mn-ea"/>
            </a:endParaRPr>
          </a:p>
          <a:p>
            <a:pPr marL="1143000" lvl="2" indent="-228600" algn="l" eaLnBrk="0" fontAlgn="base" hangingPunct="0">
              <a:lnSpc>
                <a:spcPct val="80000"/>
              </a:lnSpc>
              <a:spcBef>
                <a:spcPct val="20000"/>
              </a:spcBef>
              <a:buBlip>
                <a:blip r:embed="rId2"/>
              </a:buBlip>
              <a:defRPr/>
            </a:pPr>
            <a:r>
              <a:rPr kumimoji="1" lang="en-US" altLang="zh-CN" sz="2000" dirty="0" smtClean="0">
                <a:solidFill>
                  <a:srgbClr val="000000"/>
                </a:solidFill>
                <a:effectLst/>
                <a:latin typeface="Arial" panose="020B0604020202020204" pitchFamily="34" charset="0"/>
                <a:ea typeface="宋体" panose="02010600030101010101" pitchFamily="2" charset="-122"/>
                <a:sym typeface="+mn-ea"/>
              </a:rPr>
              <a:t>cat /</a:t>
            </a:r>
            <a:r>
              <a:rPr kumimoji="1" lang="en-US" altLang="zh-CN" sz="2000" dirty="0" err="1" smtClean="0">
                <a:solidFill>
                  <a:srgbClr val="000000"/>
                </a:solidFill>
                <a:effectLst/>
                <a:latin typeface="Arial" panose="020B0604020202020204" pitchFamily="34" charset="0"/>
                <a:ea typeface="宋体" panose="02010600030101010101" pitchFamily="2" charset="-122"/>
                <a:sym typeface="+mn-ea"/>
              </a:rPr>
              <a:t>proc</a:t>
            </a:r>
            <a:r>
              <a:rPr kumimoji="1" lang="en-US" altLang="zh-CN" sz="2000" dirty="0" smtClean="0">
                <a:solidFill>
                  <a:srgbClr val="000000"/>
                </a:solidFill>
                <a:effectLst/>
                <a:latin typeface="Arial" panose="020B0604020202020204" pitchFamily="34" charset="0"/>
                <a:ea typeface="宋体" panose="02010600030101010101" pitchFamily="2" charset="-122"/>
                <a:sym typeface="+mn-ea"/>
              </a:rPr>
              <a:t>/</a:t>
            </a:r>
            <a:r>
              <a:rPr kumimoji="1" lang="en-US" altLang="zh-CN" sz="2000" dirty="0" err="1" smtClean="0">
                <a:solidFill>
                  <a:srgbClr val="000000"/>
                </a:solidFill>
                <a:effectLst/>
                <a:latin typeface="Arial" panose="020B0604020202020204" pitchFamily="34" charset="0"/>
                <a:ea typeface="宋体" panose="02010600030101010101" pitchFamily="2" charset="-122"/>
                <a:sym typeface="+mn-ea"/>
              </a:rPr>
              <a:t>cpuinfo</a:t>
            </a:r>
            <a:endParaRPr kumimoji="1" lang="en-US" altLang="zh-CN" sz="2000" dirty="0" smtClean="0">
              <a:effectLst/>
            </a:endParaRPr>
          </a:p>
          <a:p>
            <a:pPr marL="1600200" lvl="3" indent="-228600" algn="l" eaLnBrk="0" fontAlgn="base" hangingPunct="0">
              <a:lnSpc>
                <a:spcPct val="80000"/>
              </a:lnSpc>
              <a:spcBef>
                <a:spcPct val="20000"/>
              </a:spcBef>
              <a:buFont typeface="Arial" panose="020B0604020202020204" pitchFamily="34" charset="0"/>
              <a:buNone/>
              <a:defRPr/>
            </a:pPr>
            <a:r>
              <a:rPr kumimoji="1" lang="zh-CN" altLang="en-US" sz="1600" dirty="0" smtClean="0">
                <a:solidFill>
                  <a:srgbClr val="000000"/>
                </a:solidFill>
                <a:effectLst/>
                <a:latin typeface="Arial" panose="020B0604020202020204" pitchFamily="34" charset="0"/>
                <a:ea typeface="宋体" panose="02010600030101010101" pitchFamily="2" charset="-122"/>
                <a:sym typeface="+mn-ea"/>
              </a:rPr>
              <a:t>详细显示当前系统</a:t>
            </a:r>
            <a:r>
              <a:rPr kumimoji="1" lang="en-US" altLang="zh-CN" sz="1600" dirty="0" smtClean="0">
                <a:solidFill>
                  <a:srgbClr val="000000"/>
                </a:solidFill>
                <a:effectLst/>
                <a:latin typeface="Arial" panose="020B0604020202020204" pitchFamily="34" charset="0"/>
                <a:ea typeface="宋体" panose="02010600030101010101" pitchFamily="2" charset="-122"/>
                <a:sym typeface="+mn-ea"/>
              </a:rPr>
              <a:t>CPU</a:t>
            </a:r>
            <a:r>
              <a:rPr kumimoji="1" lang="zh-CN" altLang="en-US" sz="1600" dirty="0" smtClean="0">
                <a:solidFill>
                  <a:srgbClr val="000000"/>
                </a:solidFill>
                <a:effectLst/>
                <a:latin typeface="Arial" panose="020B0604020202020204" pitchFamily="34" charset="0"/>
                <a:ea typeface="宋体" panose="02010600030101010101" pitchFamily="2" charset="-122"/>
                <a:sym typeface="+mn-ea"/>
              </a:rPr>
              <a:t>的硬件信息。</a:t>
            </a:r>
            <a:endParaRPr kumimoji="1" lang="zh-CN" altLang="en-US" sz="1600" dirty="0" smtClean="0">
              <a:effectLst/>
            </a:endParaRPr>
          </a:p>
          <a:p>
            <a:pPr marL="1143000" lvl="2" indent="-228600" algn="l" eaLnBrk="0" fontAlgn="base" hangingPunct="0">
              <a:lnSpc>
                <a:spcPct val="80000"/>
              </a:lnSpc>
              <a:spcBef>
                <a:spcPct val="20000"/>
              </a:spcBef>
              <a:buBlip>
                <a:blip r:embed="rId2"/>
              </a:buBlip>
              <a:defRPr/>
            </a:pPr>
            <a:r>
              <a:rPr kumimoji="1" lang="en-US" altLang="zh-CN" sz="2000" dirty="0" smtClean="0">
                <a:solidFill>
                  <a:srgbClr val="000000"/>
                </a:solidFill>
                <a:effectLst/>
                <a:latin typeface="Arial" panose="020B0604020202020204" pitchFamily="34" charset="0"/>
                <a:ea typeface="宋体" panose="02010600030101010101" pitchFamily="2" charset="-122"/>
                <a:sym typeface="+mn-ea"/>
              </a:rPr>
              <a:t>cat /</a:t>
            </a:r>
            <a:r>
              <a:rPr kumimoji="1" lang="en-US" altLang="zh-CN" sz="2000" dirty="0" err="1" smtClean="0">
                <a:solidFill>
                  <a:srgbClr val="000000"/>
                </a:solidFill>
                <a:effectLst/>
                <a:latin typeface="Arial" panose="020B0604020202020204" pitchFamily="34" charset="0"/>
                <a:ea typeface="宋体" panose="02010600030101010101" pitchFamily="2" charset="-122"/>
                <a:sym typeface="+mn-ea"/>
              </a:rPr>
              <a:t>proc</a:t>
            </a:r>
            <a:r>
              <a:rPr kumimoji="1" lang="en-US" altLang="zh-CN" sz="2000" dirty="0" smtClean="0">
                <a:solidFill>
                  <a:srgbClr val="000000"/>
                </a:solidFill>
                <a:effectLst/>
                <a:latin typeface="Arial" panose="020B0604020202020204" pitchFamily="34" charset="0"/>
                <a:ea typeface="宋体" panose="02010600030101010101" pitchFamily="2" charset="-122"/>
                <a:sym typeface="+mn-ea"/>
              </a:rPr>
              <a:t>/interrupts</a:t>
            </a:r>
            <a:endParaRPr kumimoji="1" lang="en-US" altLang="zh-CN" sz="2000" dirty="0" smtClean="0">
              <a:effectLst/>
            </a:endParaRPr>
          </a:p>
          <a:p>
            <a:pPr marL="1600200" lvl="3" indent="-228600" algn="l" eaLnBrk="0" fontAlgn="base" hangingPunct="0">
              <a:lnSpc>
                <a:spcPct val="80000"/>
              </a:lnSpc>
              <a:spcBef>
                <a:spcPct val="20000"/>
              </a:spcBef>
              <a:buFont typeface="Arial" panose="020B0604020202020204" pitchFamily="34" charset="0"/>
              <a:buNone/>
              <a:defRPr/>
            </a:pPr>
            <a:r>
              <a:rPr kumimoji="1" lang="zh-CN" altLang="en-US" sz="1600" dirty="0" smtClean="0">
                <a:solidFill>
                  <a:srgbClr val="000000"/>
                </a:solidFill>
                <a:effectLst/>
                <a:latin typeface="Arial" panose="020B0604020202020204" pitchFamily="34" charset="0"/>
                <a:ea typeface="宋体" panose="02010600030101010101" pitchFamily="2" charset="-122"/>
                <a:sym typeface="+mn-ea"/>
              </a:rPr>
              <a:t>显示当前系统各设备所使用的中断信息</a:t>
            </a:r>
            <a:endParaRPr kumimoji="1" lang="zh-CN" altLang="en-US" sz="1600" dirty="0" smtClean="0">
              <a:effectLst/>
            </a:endParaRPr>
          </a:p>
          <a:p>
            <a:pPr marL="1143000" lvl="2" indent="-228600" algn="l" eaLnBrk="0" fontAlgn="base" hangingPunct="0">
              <a:lnSpc>
                <a:spcPct val="80000"/>
              </a:lnSpc>
              <a:spcBef>
                <a:spcPct val="20000"/>
              </a:spcBef>
              <a:buBlip>
                <a:blip r:embed="rId2"/>
              </a:buBlip>
              <a:defRPr/>
            </a:pPr>
            <a:r>
              <a:rPr kumimoji="1" lang="en-US" altLang="zh-CN" sz="2000" dirty="0" smtClean="0">
                <a:solidFill>
                  <a:srgbClr val="000000"/>
                </a:solidFill>
                <a:effectLst/>
                <a:latin typeface="Arial" panose="020B0604020202020204" pitchFamily="34" charset="0"/>
                <a:ea typeface="宋体" panose="02010600030101010101" pitchFamily="2" charset="-122"/>
                <a:sym typeface="+mn-ea"/>
              </a:rPr>
              <a:t>cat /</a:t>
            </a:r>
            <a:r>
              <a:rPr kumimoji="1" lang="en-US" altLang="zh-CN" sz="2000" dirty="0" err="1" smtClean="0">
                <a:solidFill>
                  <a:srgbClr val="000000"/>
                </a:solidFill>
                <a:effectLst/>
                <a:latin typeface="Arial" panose="020B0604020202020204" pitchFamily="34" charset="0"/>
                <a:ea typeface="宋体" panose="02010600030101010101" pitchFamily="2" charset="-122"/>
                <a:sym typeface="+mn-ea"/>
              </a:rPr>
              <a:t>proc</a:t>
            </a:r>
            <a:r>
              <a:rPr kumimoji="1" lang="en-US" altLang="zh-CN" sz="2000" dirty="0" smtClean="0">
                <a:solidFill>
                  <a:srgbClr val="000000"/>
                </a:solidFill>
                <a:effectLst/>
                <a:latin typeface="Arial" panose="020B0604020202020204" pitchFamily="34" charset="0"/>
                <a:ea typeface="宋体" panose="02010600030101010101" pitchFamily="2" charset="-122"/>
                <a:sym typeface="+mn-ea"/>
              </a:rPr>
              <a:t>/</a:t>
            </a:r>
            <a:r>
              <a:rPr kumimoji="1" lang="en-US" altLang="zh-CN" sz="2000" dirty="0" err="1" smtClean="0">
                <a:solidFill>
                  <a:srgbClr val="000000"/>
                </a:solidFill>
                <a:effectLst/>
                <a:latin typeface="Arial" panose="020B0604020202020204" pitchFamily="34" charset="0"/>
                <a:ea typeface="宋体" panose="02010600030101010101" pitchFamily="2" charset="-122"/>
                <a:sym typeface="+mn-ea"/>
              </a:rPr>
              <a:t>meminfo</a:t>
            </a:r>
            <a:endParaRPr kumimoji="1" lang="en-US" altLang="zh-CN" sz="2000" dirty="0" smtClean="0">
              <a:effectLst/>
            </a:endParaRPr>
          </a:p>
          <a:p>
            <a:pPr marL="1600200" lvl="3" indent="-228600" algn="l" eaLnBrk="0" fontAlgn="base" hangingPunct="0">
              <a:lnSpc>
                <a:spcPct val="80000"/>
              </a:lnSpc>
              <a:spcBef>
                <a:spcPct val="20000"/>
              </a:spcBef>
              <a:buFont typeface="Arial" panose="020B0604020202020204" pitchFamily="34" charset="0"/>
              <a:buNone/>
              <a:defRPr/>
            </a:pPr>
            <a:r>
              <a:rPr kumimoji="1" lang="zh-CN" altLang="en-US" sz="1600" dirty="0" smtClean="0">
                <a:solidFill>
                  <a:srgbClr val="000000"/>
                </a:solidFill>
                <a:effectLst/>
                <a:latin typeface="Arial" panose="020B0604020202020204" pitchFamily="34" charset="0"/>
                <a:ea typeface="宋体" panose="02010600030101010101" pitchFamily="2" charset="-122"/>
                <a:sym typeface="+mn-ea"/>
              </a:rPr>
              <a:t>显示内存信息。</a:t>
            </a:r>
            <a:endParaRPr kumimoji="1" lang="zh-CN" altLang="en-US" sz="1600" dirty="0" smtClean="0">
              <a:effectLst/>
            </a:endParaRPr>
          </a:p>
          <a:p>
            <a:pPr marL="1143000" lvl="2" indent="-228600" algn="l" eaLnBrk="0" fontAlgn="base" hangingPunct="0">
              <a:lnSpc>
                <a:spcPct val="80000"/>
              </a:lnSpc>
              <a:spcBef>
                <a:spcPct val="20000"/>
              </a:spcBef>
              <a:buBlip>
                <a:blip r:embed="rId2"/>
              </a:buBlip>
              <a:defRPr/>
            </a:pPr>
            <a:r>
              <a:rPr kumimoji="1" lang="en-US" altLang="zh-CN" sz="2000" dirty="0" smtClean="0">
                <a:solidFill>
                  <a:srgbClr val="000000"/>
                </a:solidFill>
                <a:effectLst/>
                <a:latin typeface="Arial" panose="020B0604020202020204" pitchFamily="34" charset="0"/>
                <a:ea typeface="宋体" panose="02010600030101010101" pitchFamily="2" charset="-122"/>
                <a:sym typeface="+mn-ea"/>
              </a:rPr>
              <a:t>cat /</a:t>
            </a:r>
            <a:r>
              <a:rPr kumimoji="1" lang="en-US" altLang="zh-CN" sz="2000" dirty="0" err="1" smtClean="0">
                <a:solidFill>
                  <a:srgbClr val="000000"/>
                </a:solidFill>
                <a:effectLst/>
                <a:latin typeface="Arial" panose="020B0604020202020204" pitchFamily="34" charset="0"/>
                <a:ea typeface="宋体" panose="02010600030101010101" pitchFamily="2" charset="-122"/>
                <a:sym typeface="+mn-ea"/>
              </a:rPr>
              <a:t>proc</a:t>
            </a:r>
            <a:r>
              <a:rPr kumimoji="1" lang="en-US" altLang="zh-CN" sz="2000" dirty="0" smtClean="0">
                <a:solidFill>
                  <a:srgbClr val="000000"/>
                </a:solidFill>
                <a:effectLst/>
                <a:latin typeface="Arial" panose="020B0604020202020204" pitchFamily="34" charset="0"/>
                <a:ea typeface="宋体" panose="02010600030101010101" pitchFamily="2" charset="-122"/>
                <a:sym typeface="+mn-ea"/>
              </a:rPr>
              <a:t>/version</a:t>
            </a:r>
            <a:r>
              <a:rPr kumimoji="1" lang="en-US" altLang="zh-CN" dirty="0" smtClean="0">
                <a:solidFill>
                  <a:srgbClr val="000000"/>
                </a:solidFill>
                <a:effectLst/>
                <a:latin typeface="Arial" panose="020B0604020202020204" pitchFamily="34" charset="0"/>
                <a:ea typeface="宋体" panose="02010600030101010101" pitchFamily="2" charset="-122"/>
                <a:sym typeface="+mn-ea"/>
              </a:rPr>
              <a:t>	</a:t>
            </a:r>
            <a:endParaRPr kumimoji="1" lang="en-US" altLang="zh-CN" sz="1800" dirty="0" smtClean="0">
              <a:effectLst/>
            </a:endParaRPr>
          </a:p>
          <a:p>
            <a:pPr marL="1600200" lvl="3" indent="-228600" algn="l" eaLnBrk="0" fontAlgn="base" hangingPunct="0">
              <a:lnSpc>
                <a:spcPct val="80000"/>
              </a:lnSpc>
              <a:spcBef>
                <a:spcPct val="20000"/>
              </a:spcBef>
              <a:buFont typeface="Arial" panose="020B0604020202020204" pitchFamily="34" charset="0"/>
              <a:buNone/>
              <a:defRPr/>
            </a:pPr>
            <a:r>
              <a:rPr kumimoji="1" lang="zh-CN" altLang="en-US" sz="1600" dirty="0" smtClean="0">
                <a:solidFill>
                  <a:srgbClr val="000000"/>
                </a:solidFill>
                <a:effectLst/>
                <a:latin typeface="Arial" panose="020B0604020202020204" pitchFamily="34" charset="0"/>
                <a:ea typeface="宋体" panose="02010600030101010101" pitchFamily="2" charset="-122"/>
                <a:sym typeface="+mn-ea"/>
              </a:rPr>
              <a:t>显示</a:t>
            </a:r>
            <a:r>
              <a:rPr kumimoji="1" lang="en-US" altLang="zh-CN" sz="1600" dirty="0" smtClean="0">
                <a:solidFill>
                  <a:srgbClr val="000000"/>
                </a:solidFill>
                <a:effectLst/>
                <a:latin typeface="Arial" panose="020B0604020202020204" pitchFamily="34" charset="0"/>
                <a:ea typeface="宋体" panose="02010600030101010101" pitchFamily="2" charset="-122"/>
                <a:sym typeface="+mn-ea"/>
              </a:rPr>
              <a:t>Linux</a:t>
            </a:r>
            <a:r>
              <a:rPr kumimoji="1" lang="zh-CN" altLang="en-US" sz="1600" dirty="0" smtClean="0">
                <a:solidFill>
                  <a:srgbClr val="000000"/>
                </a:solidFill>
                <a:effectLst/>
                <a:latin typeface="Arial" panose="020B0604020202020204" pitchFamily="34" charset="0"/>
                <a:ea typeface="宋体" panose="02010600030101010101" pitchFamily="2" charset="-122"/>
                <a:sym typeface="+mn-ea"/>
              </a:rPr>
              <a:t>的版本号。</a:t>
            </a:r>
            <a:endParaRPr kumimoji="1" lang="zh-CN" altLang="en-US" sz="1600" dirty="0" smtClean="0">
              <a:effectLst/>
            </a:endParaRPr>
          </a:p>
          <a:p>
            <a:pPr marL="1143000" lvl="2" indent="-228600" algn="l" eaLnBrk="0" fontAlgn="base" hangingPunct="0">
              <a:lnSpc>
                <a:spcPct val="80000"/>
              </a:lnSpc>
              <a:spcBef>
                <a:spcPct val="20000"/>
              </a:spcBef>
              <a:buBlip>
                <a:blip r:embed="rId2"/>
              </a:buBlip>
              <a:defRPr/>
            </a:pPr>
            <a:r>
              <a:rPr kumimoji="1" lang="en-US" altLang="zh-CN" sz="2000" dirty="0" smtClean="0">
                <a:solidFill>
                  <a:srgbClr val="000000"/>
                </a:solidFill>
                <a:effectLst/>
                <a:latin typeface="Arial" panose="020B0604020202020204" pitchFamily="34" charset="0"/>
                <a:ea typeface="宋体" panose="02010600030101010101" pitchFamily="2" charset="-122"/>
                <a:sym typeface="+mn-ea"/>
              </a:rPr>
              <a:t>cat /</a:t>
            </a:r>
            <a:r>
              <a:rPr kumimoji="1" lang="en-US" altLang="zh-CN" sz="2000" dirty="0" err="1" smtClean="0">
                <a:solidFill>
                  <a:srgbClr val="000000"/>
                </a:solidFill>
                <a:effectLst/>
                <a:latin typeface="Arial" panose="020B0604020202020204" pitchFamily="34" charset="0"/>
                <a:ea typeface="宋体" panose="02010600030101010101" pitchFamily="2" charset="-122"/>
                <a:sym typeface="+mn-ea"/>
              </a:rPr>
              <a:t>proc</a:t>
            </a:r>
            <a:r>
              <a:rPr kumimoji="1" lang="en-US" altLang="zh-CN" sz="2000" dirty="0" smtClean="0">
                <a:solidFill>
                  <a:srgbClr val="000000"/>
                </a:solidFill>
                <a:effectLst/>
                <a:latin typeface="Arial" panose="020B0604020202020204" pitchFamily="34" charset="0"/>
                <a:ea typeface="宋体" panose="02010600030101010101" pitchFamily="2" charset="-122"/>
                <a:sym typeface="+mn-ea"/>
              </a:rPr>
              <a:t>/partitions</a:t>
            </a:r>
            <a:endParaRPr kumimoji="1" lang="en-US" altLang="zh-CN" sz="2000" dirty="0" smtClean="0">
              <a:effectLst/>
            </a:endParaRPr>
          </a:p>
          <a:p>
            <a:pPr marL="1600200" lvl="3" indent="-228600" algn="l" eaLnBrk="0" fontAlgn="base" hangingPunct="0">
              <a:lnSpc>
                <a:spcPct val="80000"/>
              </a:lnSpc>
              <a:spcBef>
                <a:spcPct val="20000"/>
              </a:spcBef>
              <a:buFont typeface="Arial" panose="020B0604020202020204" pitchFamily="34" charset="0"/>
              <a:buNone/>
              <a:defRPr/>
            </a:pPr>
            <a:r>
              <a:rPr kumimoji="1" lang="zh-CN" altLang="en-US" sz="1600" dirty="0" smtClean="0">
                <a:solidFill>
                  <a:srgbClr val="000000"/>
                </a:solidFill>
                <a:effectLst/>
                <a:latin typeface="Arial" panose="020B0604020202020204" pitchFamily="34" charset="0"/>
                <a:ea typeface="宋体" panose="02010600030101010101" pitchFamily="2" charset="-122"/>
                <a:sym typeface="+mn-ea"/>
              </a:rPr>
              <a:t>查看目前机器中的所有磁盘及分区情况</a:t>
            </a:r>
            <a:endParaRPr kumimoji="1" lang="zh-CN" altLang="en-US" sz="1600" dirty="0" smtClean="0">
              <a:effectLst/>
            </a:endParaRPr>
          </a:p>
          <a:p>
            <a:pPr lvl="1" indent="0" algn="l" eaLnBrk="0" fontAlgn="base" hangingPunct="0">
              <a:lnSpc>
                <a:spcPct val="100000"/>
              </a:lnSpc>
              <a:buNone/>
              <a:defRPr/>
            </a:pPr>
            <a:endParaRPr kumimoji="1" lang="zh-CN" altLang="en-US" sz="2400" dirty="0" smtClean="0">
              <a:solidFill>
                <a:srgbClr val="663300"/>
              </a:solidFill>
              <a:effectLst/>
              <a:latin typeface="Arial" panose="020B0604020202020204" pitchFamily="34" charset="0"/>
              <a:ea typeface="宋体" panose="02010600030101010101" pitchFamily="2" charset="-122"/>
              <a:sym typeface="+mn-ea"/>
            </a:endParaRPr>
          </a:p>
          <a:p>
            <a:pPr indent="0" algn="l" eaLnBrk="0" fontAlgn="base" hangingPunct="0">
              <a:lnSpc>
                <a:spcPct val="100000"/>
              </a:lnSpc>
              <a:spcBef>
                <a:spcPct val="20000"/>
              </a:spcBef>
              <a:buNone/>
              <a:defRPr/>
            </a:pPr>
            <a:endParaRPr sz="2400" dirty="0" smtClean="0">
              <a:solidFill>
                <a:srgbClr val="663300"/>
              </a:solidFill>
              <a:latin typeface="Arial" panose="020B0604020202020204" pitchFamily="3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 calcmode="lin" valueType="num">
                                      <p:cBhvr additive="base">
                                        <p:cTn id="4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 calcmode="lin" valueType="num">
                                      <p:cBhvr additive="base">
                                        <p:cTn id="5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5">
                                            <p:txEl>
                                              <p:pRg st="5" end="5"/>
                                            </p:txEl>
                                          </p:spTgt>
                                        </p:tgtEl>
                                        <p:attrNameLst>
                                          <p:attrName>style.visibility</p:attrName>
                                        </p:attrNameLst>
                                      </p:cBhvr>
                                      <p:to>
                                        <p:strVal val="visible"/>
                                      </p:to>
                                    </p:set>
                                    <p:anim calcmode="lin" valueType="num">
                                      <p:cBhvr additive="base">
                                        <p:cTn id="5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5">
                                            <p:txEl>
                                              <p:pRg st="6" end="6"/>
                                            </p:txEl>
                                          </p:spTgt>
                                        </p:tgtEl>
                                        <p:attrNameLst>
                                          <p:attrName>style.visibility</p:attrName>
                                        </p:attrNameLst>
                                      </p:cBhvr>
                                      <p:to>
                                        <p:strVal val="visible"/>
                                      </p:to>
                                    </p:set>
                                    <p:anim calcmode="lin" valueType="num">
                                      <p:cBhvr additive="base">
                                        <p:cTn id="64"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additive="base">
                                        <p:cTn id="7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5">
                                            <p:txEl>
                                              <p:pRg st="8" end="8"/>
                                            </p:txEl>
                                          </p:spTgt>
                                        </p:tgtEl>
                                        <p:attrNameLst>
                                          <p:attrName>style.visibility</p:attrName>
                                        </p:attrNameLst>
                                      </p:cBhvr>
                                      <p:to>
                                        <p:strVal val="visible"/>
                                      </p:to>
                                    </p:set>
                                    <p:anim calcmode="lin" valueType="num">
                                      <p:cBhvr additive="base">
                                        <p:cTn id="76"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5">
                                            <p:txEl>
                                              <p:pRg st="9" end="9"/>
                                            </p:txEl>
                                          </p:spTgt>
                                        </p:tgtEl>
                                        <p:attrNameLst>
                                          <p:attrName>style.visibility</p:attrName>
                                        </p:attrNameLst>
                                      </p:cBhvr>
                                      <p:to>
                                        <p:strVal val="visible"/>
                                      </p:to>
                                    </p:set>
                                    <p:anim calcmode="lin" valueType="num">
                                      <p:cBhvr additive="base">
                                        <p:cTn id="82"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5">
                                            <p:txEl>
                                              <p:pRg st="10" end="10"/>
                                            </p:txEl>
                                          </p:spTgt>
                                        </p:tgtEl>
                                        <p:attrNameLst>
                                          <p:attrName>style.visibility</p:attrName>
                                        </p:attrNameLst>
                                      </p:cBhvr>
                                      <p:to>
                                        <p:strVal val="visible"/>
                                      </p:to>
                                    </p:set>
                                    <p:anim calcmode="lin" valueType="num">
                                      <p:cBhvr additive="base">
                                        <p:cTn id="88"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5">
                                            <p:txEl>
                                              <p:pRg st="11" end="11"/>
                                            </p:txEl>
                                          </p:spTgt>
                                        </p:tgtEl>
                                        <p:attrNameLst>
                                          <p:attrName>style.visibility</p:attrName>
                                        </p:attrNameLst>
                                      </p:cBhvr>
                                      <p:to>
                                        <p:strVal val="visible"/>
                                      </p:to>
                                    </p:set>
                                    <p:anim calcmode="lin" valueType="num">
                                      <p:cBhvr additive="base">
                                        <p:cTn id="94"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nodeType="clickEffect">
                                  <p:stCondLst>
                                    <p:cond delay="0"/>
                                  </p:stCondLst>
                                  <p:childTnLst>
                                    <p:set>
                                      <p:cBhvr>
                                        <p:cTn id="99" dur="1" fill="hold">
                                          <p:stCondLst>
                                            <p:cond delay="0"/>
                                          </p:stCondLst>
                                        </p:cTn>
                                        <p:tgtEl>
                                          <p:spTgt spid="5">
                                            <p:txEl>
                                              <p:pRg st="12" end="12"/>
                                            </p:txEl>
                                          </p:spTgt>
                                        </p:tgtEl>
                                        <p:attrNameLst>
                                          <p:attrName>style.visibility</p:attrName>
                                        </p:attrNameLst>
                                      </p:cBhvr>
                                      <p:to>
                                        <p:strVal val="visible"/>
                                      </p:to>
                                    </p:set>
                                    <p:anim calcmode="lin" valueType="num">
                                      <p:cBhvr additive="base">
                                        <p:cTn id="100"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nodeType="clickEffect">
                                  <p:stCondLst>
                                    <p:cond delay="0"/>
                                  </p:stCondLst>
                                  <p:childTnLst>
                                    <p:set>
                                      <p:cBhvr>
                                        <p:cTn id="105" dur="1" fill="hold">
                                          <p:stCondLst>
                                            <p:cond delay="0"/>
                                          </p:stCondLst>
                                        </p:cTn>
                                        <p:tgtEl>
                                          <p:spTgt spid="5">
                                            <p:txEl>
                                              <p:pRg st="13" end="13"/>
                                            </p:txEl>
                                          </p:spTgt>
                                        </p:tgtEl>
                                        <p:attrNameLst>
                                          <p:attrName>style.visibility</p:attrName>
                                        </p:attrNameLst>
                                      </p:cBhvr>
                                      <p:to>
                                        <p:strVal val="visible"/>
                                      </p:to>
                                    </p:set>
                                    <p:anim calcmode="lin" valueType="num">
                                      <p:cBhvr additive="base">
                                        <p:cTn id="106"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）Linux系统目录结构</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Linux系统目录结构</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854075" y="1905000"/>
            <a:ext cx="10169525" cy="4498340"/>
          </a:xfrm>
          <a:prstGeom prst="rect">
            <a:avLst/>
          </a:prstGeom>
          <a:noFill/>
        </p:spPr>
        <p:txBody>
          <a:bodyPr wrap="square" rtlCol="0">
            <a:spAutoFit/>
          </a:bodyPr>
          <a:p>
            <a:pPr indent="0" algn="l" eaLnBrk="0" fontAlgn="base" hangingPunct="0">
              <a:lnSpc>
                <a:spcPct val="100000"/>
              </a:lnSpc>
              <a:buNone/>
              <a:defRPr/>
            </a:pP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11</a:t>
            </a:r>
            <a:r>
              <a:rPr kumimoji="1" lang="zh-CN" altLang="en-US"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r>
              <a:rPr kumimoji="1" lang="en-US" altLang="zh-CN" sz="280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/sys</a:t>
            </a:r>
            <a:endParaRPr kumimoji="1" lang="en-US" altLang="zh-CN" sz="280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endParaRPr>
          </a:p>
          <a:p>
            <a:pPr marL="742950" lvl="1" indent="-285750" algn="l" eaLnBrk="0" fontAlgn="base" hangingPunct="0">
              <a:lnSpc>
                <a:spcPct val="100000"/>
              </a:lnSpc>
              <a:buBlip>
                <a:blip r:embed="rId2"/>
              </a:buBlip>
              <a:defRPr/>
            </a:pPr>
            <a:r>
              <a:rPr kumimoji="1" lang="zh-CN" altLang="en-US" sz="2400" dirty="0" smtClean="0">
                <a:solidFill>
                  <a:srgbClr val="663300"/>
                </a:solidFill>
                <a:effectLst/>
                <a:latin typeface="Arial" panose="020B0604020202020204" pitchFamily="34" charset="0"/>
                <a:ea typeface="宋体" panose="02010600030101010101" pitchFamily="2" charset="-122"/>
                <a:sym typeface="+mn-ea"/>
              </a:rPr>
              <a:t>存放的系统的一些重要的设备驱动程序和模块 </a:t>
            </a:r>
            <a:endParaRPr kumimoji="1" lang="zh-CN" altLang="en-US" sz="2400" dirty="0" smtClean="0">
              <a:solidFill>
                <a:srgbClr val="663300"/>
              </a:solidFill>
              <a:effectLst/>
              <a:latin typeface="Arial" panose="020B0604020202020204" pitchFamily="34" charset="0"/>
              <a:ea typeface="宋体" panose="02010600030101010101" pitchFamily="2" charset="-122"/>
              <a:sym typeface="+mn-ea"/>
            </a:endParaRPr>
          </a:p>
          <a:p>
            <a:pPr indent="0" algn="l" eaLnBrk="0" fontAlgn="base" hangingPunct="0">
              <a:lnSpc>
                <a:spcPct val="100000"/>
              </a:lnSpc>
              <a:spcBef>
                <a:spcPct val="20000"/>
              </a:spcBef>
              <a:buNone/>
              <a:defRPr/>
            </a:pP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12</a:t>
            </a:r>
            <a:r>
              <a:rPr kumimoji="1" lang="zh-CN" altLang="en-US"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r>
              <a:rPr kumimoji="1"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/usr</a:t>
            </a:r>
            <a:endParaRPr kumimoji="1"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endParaRPr>
          </a:p>
          <a:p>
            <a:pPr marL="742950" lvl="1" indent="-285750" algn="l" eaLnBrk="0" fontAlgn="base" hangingPunct="0">
              <a:lnSpc>
                <a:spcPct val="100000"/>
              </a:lnSpc>
              <a:spcBef>
                <a:spcPct val="20000"/>
              </a:spcBef>
              <a:buBlip>
                <a:blip r:embed="rId2"/>
              </a:buBlip>
              <a:defRPr/>
            </a:pPr>
            <a:r>
              <a:rPr sz="2400" dirty="0" smtClean="0">
                <a:solidFill>
                  <a:srgbClr val="663300"/>
                </a:solidFill>
                <a:latin typeface="Arial" panose="020B0604020202020204" pitchFamily="34" charset="0"/>
                <a:ea typeface="宋体" panose="02010600030101010101" pitchFamily="2" charset="-122"/>
                <a:sym typeface="+mn-ea"/>
              </a:rPr>
              <a:t>存放与用户直接相关的程序或文件。</a:t>
            </a:r>
            <a:endParaRPr sz="2400" dirty="0" smtClean="0">
              <a:solidFill>
                <a:srgbClr val="663300"/>
              </a:solidFill>
              <a:latin typeface="Arial" panose="020B0604020202020204" pitchFamily="34" charset="0"/>
              <a:ea typeface="宋体" panose="02010600030101010101" pitchFamily="2" charset="-122"/>
              <a:sym typeface="+mn-ea"/>
            </a:endParaRPr>
          </a:p>
          <a:p>
            <a:pPr marL="742950" lvl="1" indent="-285750" algn="l" eaLnBrk="0" fontAlgn="base" hangingPunct="0">
              <a:lnSpc>
                <a:spcPct val="100000"/>
              </a:lnSpc>
              <a:spcBef>
                <a:spcPct val="20000"/>
              </a:spcBef>
              <a:buBlip>
                <a:blip r:embed="rId2"/>
              </a:buBlip>
              <a:defRPr/>
            </a:pPr>
            <a:r>
              <a:rPr sz="2400" dirty="0" smtClean="0">
                <a:solidFill>
                  <a:srgbClr val="663300"/>
                </a:solidFill>
                <a:latin typeface="Arial" panose="020B0604020202020204" pitchFamily="34" charset="0"/>
                <a:ea typeface="宋体" panose="02010600030101010101" pitchFamily="2" charset="-122"/>
                <a:sym typeface="+mn-ea"/>
              </a:rPr>
              <a:t>用户安装的程序或要自行建立的目录，一般可放在该目录下面，是占用硬盘空间较大的一个目录 </a:t>
            </a:r>
            <a:r>
              <a:rPr lang="zh-CN" sz="2400" dirty="0" smtClean="0">
                <a:solidFill>
                  <a:srgbClr val="663300"/>
                </a:solidFill>
                <a:latin typeface="Arial" panose="020B0604020202020204" pitchFamily="34" charset="0"/>
                <a:ea typeface="宋体" panose="02010600030101010101" pitchFamily="2" charset="-122"/>
                <a:sym typeface="+mn-ea"/>
              </a:rPr>
              <a:t>。</a:t>
            </a:r>
            <a:endParaRPr lang="zh-CN" sz="2400" dirty="0" smtClean="0">
              <a:solidFill>
                <a:srgbClr val="663300"/>
              </a:solidFill>
              <a:latin typeface="Arial" panose="020B0604020202020204" pitchFamily="34" charset="0"/>
              <a:ea typeface="宋体" panose="02010600030101010101" pitchFamily="2" charset="-122"/>
              <a:sym typeface="+mn-ea"/>
            </a:endParaRPr>
          </a:p>
          <a:p>
            <a:pPr lvl="0" indent="0" algn="l" eaLnBrk="0" fontAlgn="base" hangingPunct="0">
              <a:lnSpc>
                <a:spcPct val="100000"/>
              </a:lnSpc>
              <a:buNone/>
              <a:defRPr/>
            </a:pP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13</a:t>
            </a:r>
            <a:r>
              <a:rPr kumimoji="1" lang="zh-CN" altLang="en-US"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r>
              <a:rPr kumimoji="1" lang="en-US" altLang="zh-CN" sz="280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/tmp与/var</a:t>
            </a:r>
            <a:endParaRPr kumimoji="1" lang="en-US" altLang="zh-CN" sz="280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endParaRPr>
          </a:p>
          <a:p>
            <a:pPr marL="742950" lvl="1" indent="-285750" algn="l" eaLnBrk="0" fontAlgn="base" hangingPunct="0">
              <a:lnSpc>
                <a:spcPct val="100000"/>
              </a:lnSpc>
              <a:buBlip>
                <a:blip r:embed="rId2"/>
              </a:buBlip>
              <a:defRPr/>
            </a:pPr>
            <a:r>
              <a:rPr kumimoji="1" lang="zh-CN" altLang="en-US" sz="2400" dirty="0" smtClean="0">
                <a:solidFill>
                  <a:srgbClr val="663300"/>
                </a:solidFill>
                <a:effectLst/>
                <a:latin typeface="Arial" panose="020B0604020202020204" pitchFamily="34" charset="0"/>
                <a:ea typeface="宋体" panose="02010600030101010101" pitchFamily="2" charset="-122"/>
                <a:sym typeface="+mn-ea"/>
              </a:rPr>
              <a:t>/tmp——存放临时文件，如程序执行期间产生的临时文件。当系统重新启动时，这个目录下的文件都将被删除。</a:t>
            </a:r>
            <a:endParaRPr kumimoji="1" lang="zh-CN" altLang="en-US" sz="2400" dirty="0" smtClean="0">
              <a:solidFill>
                <a:srgbClr val="663300"/>
              </a:solidFill>
              <a:effectLst/>
              <a:latin typeface="Arial" panose="020B0604020202020204" pitchFamily="34" charset="0"/>
              <a:ea typeface="宋体" panose="02010600030101010101" pitchFamily="2" charset="-122"/>
              <a:sym typeface="+mn-ea"/>
            </a:endParaRPr>
          </a:p>
          <a:p>
            <a:pPr marL="742950" lvl="1" indent="-285750" algn="l" eaLnBrk="0" fontAlgn="base" hangingPunct="0">
              <a:lnSpc>
                <a:spcPct val="100000"/>
              </a:lnSpc>
              <a:buBlip>
                <a:blip r:embed="rId2"/>
              </a:buBlip>
              <a:defRPr/>
            </a:pPr>
            <a:r>
              <a:rPr kumimoji="1" lang="zh-CN" altLang="en-US" sz="2400" dirty="0" smtClean="0">
                <a:solidFill>
                  <a:srgbClr val="663300"/>
                </a:solidFill>
                <a:effectLst/>
                <a:latin typeface="Arial" panose="020B0604020202020204" pitchFamily="34" charset="0"/>
                <a:ea typeface="宋体" panose="02010600030101010101" pitchFamily="2" charset="-122"/>
                <a:sym typeface="+mn-ea"/>
              </a:rPr>
              <a:t>/var——存放经常变化的文件。对于存取频繁或内容经常变化的文件，可放在该目录中。</a:t>
            </a:r>
            <a:endParaRPr lang="zh-CN" sz="2400" dirty="0" smtClean="0">
              <a:solidFill>
                <a:srgbClr val="663300"/>
              </a:solidFill>
              <a:latin typeface="Arial" panose="020B0604020202020204" pitchFamily="3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 calcmode="lin" valueType="num">
                                      <p:cBhvr additive="base">
                                        <p:cTn id="4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 calcmode="lin" valueType="num">
                                      <p:cBhvr additive="base">
                                        <p:cTn id="5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5">
                                            <p:txEl>
                                              <p:pRg st="5" end="5"/>
                                            </p:txEl>
                                          </p:spTgt>
                                        </p:tgtEl>
                                        <p:attrNameLst>
                                          <p:attrName>style.visibility</p:attrName>
                                        </p:attrNameLst>
                                      </p:cBhvr>
                                      <p:to>
                                        <p:strVal val="visible"/>
                                      </p:to>
                                    </p:set>
                                    <p:anim calcmode="lin" valueType="num">
                                      <p:cBhvr additive="base">
                                        <p:cTn id="5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5">
                                            <p:txEl>
                                              <p:pRg st="6" end="6"/>
                                            </p:txEl>
                                          </p:spTgt>
                                        </p:tgtEl>
                                        <p:attrNameLst>
                                          <p:attrName>style.visibility</p:attrName>
                                        </p:attrNameLst>
                                      </p:cBhvr>
                                      <p:to>
                                        <p:strVal val="visible"/>
                                      </p:to>
                                    </p:set>
                                    <p:anim calcmode="lin" valueType="num">
                                      <p:cBhvr additive="base">
                                        <p:cTn id="64"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additive="base">
                                        <p:cTn id="7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）Linux系统目录结构</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Linux系统目录结构</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854075" y="1905000"/>
            <a:ext cx="10169525" cy="2442210"/>
          </a:xfrm>
          <a:prstGeom prst="rect">
            <a:avLst/>
          </a:prstGeom>
          <a:noFill/>
        </p:spPr>
        <p:txBody>
          <a:bodyPr wrap="square" rtlCol="0">
            <a:spAutoFit/>
          </a:bodyPr>
          <a:p>
            <a:pPr indent="0" algn="l" eaLnBrk="0" fontAlgn="base" hangingPunct="0">
              <a:lnSpc>
                <a:spcPct val="100000"/>
              </a:lnSpc>
              <a:buNone/>
              <a:defRPr/>
            </a:pP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14</a:t>
            </a:r>
            <a:r>
              <a:rPr kumimoji="1" lang="zh-CN" altLang="en-US"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r>
              <a:rPr kumimoji="1" lang="en-US" altLang="zh-CN" sz="280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/srv</a:t>
            </a:r>
            <a:endParaRPr kumimoji="1" lang="en-US" altLang="zh-CN" sz="280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endParaRPr>
          </a:p>
          <a:p>
            <a:pPr marL="742950" lvl="1" indent="-285750" algn="l" eaLnBrk="0" fontAlgn="base" hangingPunct="0">
              <a:lnSpc>
                <a:spcPct val="100000"/>
              </a:lnSpc>
              <a:buBlip>
                <a:blip r:embed="rId2"/>
              </a:buBlip>
              <a:defRPr/>
            </a:pPr>
            <a:r>
              <a:rPr kumimoji="1" lang="zh-CN" altLang="en-US" sz="2400" dirty="0" smtClean="0">
                <a:solidFill>
                  <a:srgbClr val="663300"/>
                </a:solidFill>
                <a:effectLst/>
                <a:latin typeface="Arial" panose="020B0604020202020204" pitchFamily="34" charset="0"/>
                <a:ea typeface="宋体" panose="02010600030101010101" pitchFamily="2" charset="-122"/>
                <a:sym typeface="+mn-ea"/>
              </a:rPr>
              <a:t>/srv——包含服务器特定服务相关的数据。 </a:t>
            </a:r>
            <a:endParaRPr kumimoji="1" lang="zh-CN" altLang="en-US" sz="2400" dirty="0" smtClean="0">
              <a:solidFill>
                <a:srgbClr val="663300"/>
              </a:solidFill>
              <a:effectLst/>
              <a:latin typeface="Arial" panose="020B0604020202020204" pitchFamily="34" charset="0"/>
              <a:ea typeface="宋体" panose="02010600030101010101" pitchFamily="2" charset="-122"/>
              <a:sym typeface="+mn-ea"/>
            </a:endParaRPr>
          </a:p>
          <a:p>
            <a:pPr indent="0" algn="l" eaLnBrk="0" fontAlgn="base" hangingPunct="0">
              <a:lnSpc>
                <a:spcPct val="100000"/>
              </a:lnSpc>
              <a:buNone/>
              <a:defRPr/>
            </a:pPr>
            <a:r>
              <a:rPr kumimoji="1" lang="en-US" altLang="zh-CN"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15</a:t>
            </a:r>
            <a:r>
              <a:rPr kumimoji="1" lang="zh-CN" altLang="en-US" sz="2400" dirty="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r>
              <a:rPr kumimoji="1" lang="en-US" altLang="zh-CN" sz="240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/run</a:t>
            </a:r>
            <a:endParaRPr kumimoji="1" lang="en-US" altLang="zh-CN" sz="2400" smtClean="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endParaRPr>
          </a:p>
          <a:p>
            <a:pPr marL="742950" lvl="1" indent="-285750" algn="l" eaLnBrk="0" fontAlgn="base" hangingPunct="0">
              <a:lnSpc>
                <a:spcPct val="100000"/>
              </a:lnSpc>
              <a:buBlip>
                <a:blip r:embed="rId2"/>
              </a:buBlip>
              <a:defRPr/>
            </a:pPr>
            <a:r>
              <a:rPr kumimoji="1" lang="zh-CN" altLang="en-US" sz="2400" dirty="0" smtClean="0">
                <a:solidFill>
                  <a:srgbClr val="663300"/>
                </a:solidFill>
                <a:effectLst/>
                <a:latin typeface="Arial" panose="020B0604020202020204" pitchFamily="34" charset="0"/>
                <a:ea typeface="宋体" panose="02010600030101010101" pitchFamily="2" charset="-122"/>
                <a:sym typeface="+mn-ea"/>
              </a:rPr>
              <a:t>/run 目录是说, 里面的东西是系统运行时需要的, 不能随便删除. 但是下次系统运行时会重新生成.</a:t>
            </a:r>
            <a:endParaRPr kumimoji="1" lang="zh-CN" altLang="en-US" sz="2400" dirty="0" smtClean="0">
              <a:solidFill>
                <a:srgbClr val="663300"/>
              </a:solidFill>
              <a:effectLst/>
              <a:latin typeface="Arial" panose="020B0604020202020204" pitchFamily="34" charset="0"/>
              <a:ea typeface="宋体" panose="02010600030101010101" pitchFamily="2" charset="-122"/>
              <a:sym typeface="+mn-ea"/>
            </a:endParaRPr>
          </a:p>
          <a:p>
            <a:pPr indent="0" algn="l" eaLnBrk="0" fontAlgn="base" hangingPunct="0">
              <a:lnSpc>
                <a:spcPct val="100000"/>
              </a:lnSpc>
              <a:spcBef>
                <a:spcPct val="20000"/>
              </a:spcBef>
              <a:buNone/>
              <a:defRPr/>
            </a:pPr>
            <a:endParaRPr lang="zh-CN" sz="2400" dirty="0" smtClean="0">
              <a:solidFill>
                <a:srgbClr val="663300"/>
              </a:solidFill>
              <a:latin typeface="Arial" panose="020B0604020202020204" pitchFamily="3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 calcmode="lin" valueType="num">
                                      <p:cBhvr additive="base">
                                        <p:cTn id="4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6</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）Linux文件名与文件类型</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Linux文件名与文件类型</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854075" y="1905000"/>
            <a:ext cx="10169525" cy="3931285"/>
          </a:xfrm>
          <a:prstGeom prst="rect">
            <a:avLst/>
          </a:prstGeom>
          <a:noFill/>
        </p:spPr>
        <p:txBody>
          <a:bodyPr wrap="square" rtlCol="0">
            <a:spAutoFit/>
          </a:bodyPr>
          <a:p>
            <a:pPr indent="0" algn="l" eaLnBrk="0" fontAlgn="base" hangingPunct="0">
              <a:lnSpc>
                <a:spcPct val="100000"/>
              </a:lnSpc>
              <a:buNone/>
              <a:defRPr/>
            </a:pPr>
            <a:r>
              <a:rPr kumimoji="1" lang="zh-CN" altLang="en-US" sz="2400" dirty="0" smtClean="0">
                <a:solidFill>
                  <a:srgbClr val="663300"/>
                </a:solidFill>
                <a:effectLst/>
                <a:latin typeface="Arial" panose="020B0604020202020204" pitchFamily="34" charset="0"/>
                <a:ea typeface="宋体" panose="02010600030101010101" pitchFamily="2" charset="-122"/>
                <a:sym typeface="+mn-ea"/>
              </a:rPr>
              <a:t>文件名是文件的唯一标识符。Linux中文件名遵循以下约定：</a:t>
            </a:r>
            <a:endParaRPr kumimoji="1" lang="zh-CN" altLang="en-US" sz="2400" dirty="0" smtClean="0">
              <a:solidFill>
                <a:srgbClr val="663300"/>
              </a:solidFill>
              <a:effectLst/>
              <a:latin typeface="Arial" panose="020B0604020202020204" pitchFamily="34" charset="0"/>
              <a:ea typeface="宋体" panose="02010600030101010101" pitchFamily="2" charset="-122"/>
              <a:sym typeface="+mn-ea"/>
            </a:endParaRPr>
          </a:p>
          <a:p>
            <a:pPr marL="342900" indent="0" algn="l" eaLnBrk="0" fontAlgn="base" hangingPunct="0">
              <a:lnSpc>
                <a:spcPct val="100000"/>
              </a:lnSpc>
              <a:spcBef>
                <a:spcPct val="20000"/>
              </a:spcBef>
              <a:buClr>
                <a:srgbClr val="000000"/>
              </a:buClr>
              <a:buBlip>
                <a:blip r:embed="rId2"/>
              </a:buBlip>
              <a:defRPr/>
            </a:pPr>
            <a:r>
              <a:rPr kumimoji="1" lang="zh-CN" altLang="en-US" sz="2400" dirty="0" smtClean="0">
                <a:solidFill>
                  <a:srgbClr val="663300"/>
                </a:solidFill>
                <a:effectLst/>
                <a:latin typeface="Arial" panose="020B0604020202020204" pitchFamily="34" charset="0"/>
                <a:ea typeface="宋体" panose="02010600030101010101" pitchFamily="2" charset="-122"/>
                <a:sym typeface="+mn-ea"/>
              </a:rPr>
              <a:t> </a:t>
            </a:r>
            <a:r>
              <a:rPr kumimoji="1" lang="zh-CN" altLang="en-US" sz="2400" dirty="0" smtClean="0">
                <a:solidFill>
                  <a:srgbClr val="000000"/>
                </a:solidFill>
                <a:effectLst/>
                <a:latin typeface="Arial" panose="020B0604020202020204" pitchFamily="34" charset="0"/>
                <a:ea typeface="宋体" panose="02010600030101010101" pitchFamily="2" charset="-122"/>
                <a:cs typeface="+mn-ea"/>
                <a:sym typeface="+mn-ea"/>
              </a:rPr>
              <a:t>可以使用除“</a:t>
            </a:r>
            <a:r>
              <a:rPr kumimoji="1" lang="en-US" altLang="zh-CN" sz="2400" dirty="0" smtClean="0">
                <a:solidFill>
                  <a:srgbClr val="000000"/>
                </a:solidFill>
                <a:effectLst/>
                <a:latin typeface="Arial" panose="020B0604020202020204" pitchFamily="34" charset="0"/>
                <a:ea typeface="宋体" panose="02010600030101010101" pitchFamily="2" charset="-122"/>
                <a:cs typeface="+mn-ea"/>
                <a:sym typeface="+mn-ea"/>
              </a:rPr>
              <a:t>/”</a:t>
            </a:r>
            <a:r>
              <a:rPr kumimoji="1" lang="zh-CN" altLang="en-US" sz="2400" dirty="0" smtClean="0">
                <a:solidFill>
                  <a:srgbClr val="000000"/>
                </a:solidFill>
                <a:effectLst/>
                <a:latin typeface="Arial" panose="020B0604020202020204" pitchFamily="34" charset="0"/>
                <a:ea typeface="宋体" panose="02010600030101010101" pitchFamily="2" charset="-122"/>
                <a:cs typeface="+mn-ea"/>
                <a:sym typeface="+mn-ea"/>
              </a:rPr>
              <a:t>以外的所有</a:t>
            </a:r>
            <a:r>
              <a:rPr kumimoji="1" lang="en-US" altLang="zh-CN" sz="2400" dirty="0" smtClean="0">
                <a:solidFill>
                  <a:srgbClr val="000000"/>
                </a:solidFill>
                <a:effectLst/>
                <a:latin typeface="Arial" panose="020B0604020202020204" pitchFamily="34" charset="0"/>
                <a:ea typeface="宋体" panose="02010600030101010101" pitchFamily="2" charset="-122"/>
                <a:cs typeface="+mn-ea"/>
                <a:sym typeface="+mn-ea"/>
              </a:rPr>
              <a:t>ASCII</a:t>
            </a:r>
            <a:r>
              <a:rPr kumimoji="1" lang="zh-CN" altLang="en-US" sz="2400" dirty="0" smtClean="0">
                <a:solidFill>
                  <a:srgbClr val="000000"/>
                </a:solidFill>
                <a:effectLst/>
                <a:latin typeface="Arial" panose="020B0604020202020204" pitchFamily="34" charset="0"/>
                <a:ea typeface="宋体" panose="02010600030101010101" pitchFamily="2" charset="-122"/>
                <a:cs typeface="+mn-ea"/>
                <a:sym typeface="+mn-ea"/>
              </a:rPr>
              <a:t>字符，但不能包含空格和一些对</a:t>
            </a:r>
            <a:r>
              <a:rPr kumimoji="1" lang="en-US" altLang="zh-CN" sz="2400" dirty="0" smtClean="0">
                <a:solidFill>
                  <a:srgbClr val="000000"/>
                </a:solidFill>
                <a:effectLst/>
                <a:latin typeface="Arial" panose="020B0604020202020204" pitchFamily="34" charset="0"/>
                <a:ea typeface="宋体" panose="02010600030101010101" pitchFamily="2" charset="-122"/>
                <a:cs typeface="+mn-ea"/>
                <a:sym typeface="+mn-ea"/>
              </a:rPr>
              <a:t>shell</a:t>
            </a:r>
            <a:r>
              <a:rPr kumimoji="1" lang="zh-CN" altLang="en-US" sz="2400" dirty="0" smtClean="0">
                <a:solidFill>
                  <a:srgbClr val="000000"/>
                </a:solidFill>
                <a:effectLst/>
                <a:latin typeface="Arial" panose="020B0604020202020204" pitchFamily="34" charset="0"/>
                <a:ea typeface="宋体" panose="02010600030101010101" pitchFamily="2" charset="-122"/>
                <a:cs typeface="+mn-ea"/>
                <a:sym typeface="+mn-ea"/>
              </a:rPr>
              <a:t>来说有特殊含义的字符，如：</a:t>
            </a:r>
            <a:endParaRPr kumimoji="1" lang="zh-CN" altLang="en-US" sz="2400" dirty="0" smtClean="0">
              <a:effectLst/>
            </a:endParaRPr>
          </a:p>
          <a:p>
            <a:pPr marL="342900" indent="0" algn="l" fontAlgn="base">
              <a:lnSpc>
                <a:spcPct val="100000"/>
              </a:lnSpc>
              <a:spcBef>
                <a:spcPct val="20000"/>
              </a:spcBef>
              <a:buClr>
                <a:srgbClr val="FF0000"/>
              </a:buClr>
              <a:buFont typeface="Wingdings" panose="05000000000000000000" pitchFamily="2" charset="2"/>
              <a:buNone/>
            </a:pPr>
            <a:r>
              <a:rPr lang="en-US" altLang="zh-CN" sz="2400" dirty="0" smtClean="0">
                <a:solidFill>
                  <a:srgbClr val="000099"/>
                </a:solidFill>
                <a:effectLst/>
                <a:latin typeface="Arial" panose="020B0604020202020204" pitchFamily="34" charset="0"/>
                <a:ea typeface="宋体" panose="02010600030101010101" pitchFamily="2" charset="-122"/>
                <a:cs typeface="+mn-ea"/>
                <a:sym typeface="+mn-ea"/>
              </a:rPr>
              <a:t>    !  $  #  *  &amp;  ?  \  ,  ;  &lt;  &gt;  [  ]  {  }  (  )  ^  @  %  |  </a:t>
            </a:r>
            <a:r>
              <a:rPr lang="en-US" altLang="zh-CN" sz="2400" dirty="0" smtClean="0">
                <a:solidFill>
                  <a:srgbClr val="000099"/>
                </a:solidFill>
                <a:effectLst/>
                <a:latin typeface="Trebuchet MS" panose="020B0603020202020204" pitchFamily="34" charset="0"/>
                <a:ea typeface="宋体" panose="02010600030101010101" pitchFamily="2" charset="-122"/>
                <a:cs typeface="+mn-ea"/>
                <a:sym typeface="+mn-ea"/>
              </a:rPr>
              <a:t>“</a:t>
            </a:r>
            <a:r>
              <a:rPr lang="en-US" altLang="zh-CN" sz="2400" dirty="0" smtClean="0">
                <a:solidFill>
                  <a:srgbClr val="000099"/>
                </a:solidFill>
                <a:effectLst/>
                <a:latin typeface="Arial" panose="020B0604020202020204" pitchFamily="34" charset="0"/>
                <a:ea typeface="宋体" panose="02010600030101010101" pitchFamily="2" charset="-122"/>
                <a:cs typeface="+mn-ea"/>
                <a:sym typeface="+mn-ea"/>
              </a:rPr>
              <a:t>  </a:t>
            </a:r>
            <a:r>
              <a:rPr lang="en-US" altLang="zh-CN" sz="2400" dirty="0" smtClean="0">
                <a:solidFill>
                  <a:srgbClr val="000099"/>
                </a:solidFill>
                <a:effectLst/>
                <a:latin typeface="Trebuchet MS" panose="020B0603020202020204" pitchFamily="34" charset="0"/>
                <a:ea typeface="宋体" panose="02010600030101010101" pitchFamily="2" charset="-122"/>
                <a:cs typeface="+mn-ea"/>
                <a:sym typeface="+mn-ea"/>
              </a:rPr>
              <a:t>‘</a:t>
            </a:r>
            <a:r>
              <a:rPr lang="en-US" altLang="zh-CN" sz="2400" dirty="0" smtClean="0">
                <a:solidFill>
                  <a:srgbClr val="000099"/>
                </a:solidFill>
                <a:effectLst/>
                <a:latin typeface="Arial" panose="020B0604020202020204" pitchFamily="34" charset="0"/>
                <a:ea typeface="宋体" panose="02010600030101010101" pitchFamily="2" charset="-122"/>
                <a:cs typeface="+mn-ea"/>
                <a:sym typeface="+mn-ea"/>
              </a:rPr>
              <a:t>  `</a:t>
            </a:r>
            <a:endParaRPr lang="en-US" altLang="zh-CN" sz="2400" dirty="0" smtClean="0">
              <a:solidFill>
                <a:srgbClr val="000099"/>
              </a:solidFill>
              <a:effectLst/>
            </a:endParaRPr>
          </a:p>
          <a:p>
            <a:pPr marL="342900" indent="0" algn="l" eaLnBrk="0" fontAlgn="base" hangingPunct="0">
              <a:lnSpc>
                <a:spcPct val="100000"/>
              </a:lnSpc>
              <a:spcBef>
                <a:spcPct val="20000"/>
              </a:spcBef>
              <a:buClr>
                <a:srgbClr val="000000"/>
              </a:buClr>
              <a:buBlip>
                <a:blip r:embed="rId2"/>
              </a:buBlip>
              <a:defRPr/>
            </a:pPr>
            <a:r>
              <a:rPr kumimoji="1" lang="zh-CN" altLang="en-US" sz="2400" dirty="0" smtClean="0">
                <a:solidFill>
                  <a:srgbClr val="000000"/>
                </a:solidFill>
                <a:effectLst/>
                <a:latin typeface="Arial" panose="020B0604020202020204" pitchFamily="34" charset="0"/>
                <a:ea typeface="宋体" panose="02010600030101010101" pitchFamily="2" charset="-122"/>
                <a:cs typeface="+mn-ea"/>
                <a:sym typeface="+mn-ea"/>
              </a:rPr>
              <a:t>文件名区分大小写字母</a:t>
            </a:r>
            <a:r>
              <a:rPr kumimoji="1" lang="en-US" altLang="zh-CN" sz="2400" dirty="0" smtClean="0">
                <a:solidFill>
                  <a:srgbClr val="000000"/>
                </a:solidFill>
                <a:effectLst/>
                <a:latin typeface="Arial" panose="020B0604020202020204" pitchFamily="34" charset="0"/>
                <a:ea typeface="宋体" panose="02010600030101010101" pitchFamily="2" charset="-122"/>
                <a:cs typeface="+mn-ea"/>
                <a:sym typeface="+mn-ea"/>
              </a:rPr>
              <a:t>, </a:t>
            </a:r>
            <a:r>
              <a:rPr kumimoji="1" lang="zh-CN" altLang="en-US" sz="2400" dirty="0" smtClean="0">
                <a:solidFill>
                  <a:srgbClr val="000000"/>
                </a:solidFill>
                <a:effectLst/>
                <a:latin typeface="Arial" panose="020B0604020202020204" pitchFamily="34" charset="0"/>
                <a:ea typeface="宋体" panose="02010600030101010101" pitchFamily="2" charset="-122"/>
                <a:cs typeface="+mn-ea"/>
                <a:sym typeface="+mn-ea"/>
              </a:rPr>
              <a:t>如</a:t>
            </a:r>
            <a:r>
              <a:rPr kumimoji="1" lang="en-US" altLang="zh-CN" sz="2400" dirty="0" smtClean="0">
                <a:solidFill>
                  <a:srgbClr val="000000"/>
                </a:solidFill>
                <a:effectLst/>
                <a:latin typeface="Arial" panose="020B0604020202020204" pitchFamily="34" charset="0"/>
                <a:ea typeface="宋体" panose="02010600030101010101" pitchFamily="2" charset="-122"/>
                <a:cs typeface="+mn-ea"/>
                <a:sym typeface="+mn-ea"/>
              </a:rPr>
              <a:t>:</a:t>
            </a:r>
            <a:endParaRPr kumimoji="1" lang="en-US" altLang="zh-CN" sz="2400" dirty="0" smtClean="0">
              <a:effectLst/>
            </a:endParaRPr>
          </a:p>
          <a:p>
            <a:pPr marL="342900" indent="0" algn="l" fontAlgn="base">
              <a:lnSpc>
                <a:spcPct val="100000"/>
              </a:lnSpc>
              <a:spcBef>
                <a:spcPct val="20000"/>
              </a:spcBef>
              <a:buClr>
                <a:srgbClr val="FF0000"/>
              </a:buClr>
              <a:buFont typeface="Wingdings" panose="05000000000000000000" pitchFamily="2" charset="2"/>
              <a:buNone/>
            </a:pPr>
            <a:r>
              <a:rPr lang="en-US" altLang="zh-CN" sz="2400" dirty="0" smtClean="0">
                <a:solidFill>
                  <a:srgbClr val="000099"/>
                </a:solidFill>
                <a:effectLst/>
                <a:latin typeface="Arial" panose="020B0604020202020204" pitchFamily="34" charset="0"/>
                <a:ea typeface="宋体" panose="02010600030101010101" pitchFamily="2" charset="-122"/>
                <a:cs typeface="+mn-ea"/>
                <a:sym typeface="+mn-ea"/>
              </a:rPr>
              <a:t>     sample.txt</a:t>
            </a:r>
            <a:r>
              <a:rPr lang="zh-CN" altLang="en-US" sz="2400" dirty="0" smtClean="0">
                <a:solidFill>
                  <a:srgbClr val="000099"/>
                </a:solidFill>
                <a:effectLst/>
                <a:latin typeface="Arial" panose="020B0604020202020204" pitchFamily="34" charset="0"/>
                <a:ea typeface="宋体" panose="02010600030101010101" pitchFamily="2" charset="-122"/>
                <a:cs typeface="+mn-ea"/>
                <a:sym typeface="+mn-ea"/>
              </a:rPr>
              <a:t>、</a:t>
            </a:r>
            <a:r>
              <a:rPr lang="en-US" altLang="zh-CN" sz="2400" dirty="0" smtClean="0">
                <a:solidFill>
                  <a:srgbClr val="000099"/>
                </a:solidFill>
                <a:effectLst/>
                <a:latin typeface="Arial" panose="020B0604020202020204" pitchFamily="34" charset="0"/>
                <a:ea typeface="宋体" panose="02010600030101010101" pitchFamily="2" charset="-122"/>
                <a:cs typeface="+mn-ea"/>
                <a:sym typeface="+mn-ea"/>
              </a:rPr>
              <a:t>Sample.txt</a:t>
            </a:r>
            <a:r>
              <a:rPr lang="zh-CN" altLang="en-US" sz="2400" dirty="0" smtClean="0">
                <a:solidFill>
                  <a:srgbClr val="000099"/>
                </a:solidFill>
                <a:effectLst/>
                <a:latin typeface="Arial" panose="020B0604020202020204" pitchFamily="34" charset="0"/>
                <a:ea typeface="宋体" panose="02010600030101010101" pitchFamily="2" charset="-122"/>
                <a:cs typeface="+mn-ea"/>
                <a:sym typeface="+mn-ea"/>
              </a:rPr>
              <a:t>和</a:t>
            </a:r>
            <a:r>
              <a:rPr lang="en-US" altLang="zh-CN" sz="2400" dirty="0" smtClean="0">
                <a:solidFill>
                  <a:srgbClr val="000099"/>
                </a:solidFill>
                <a:effectLst/>
                <a:latin typeface="Arial" panose="020B0604020202020204" pitchFamily="34" charset="0"/>
                <a:ea typeface="宋体" panose="02010600030101010101" pitchFamily="2" charset="-122"/>
                <a:cs typeface="+mn-ea"/>
                <a:sym typeface="+mn-ea"/>
              </a:rPr>
              <a:t>SAMPLE.TXT</a:t>
            </a:r>
            <a:r>
              <a:rPr lang="zh-CN" altLang="en-US" sz="2400" dirty="0" smtClean="0">
                <a:solidFill>
                  <a:srgbClr val="000099"/>
                </a:solidFill>
                <a:effectLst/>
                <a:latin typeface="Arial" panose="020B0604020202020204" pitchFamily="34" charset="0"/>
                <a:ea typeface="宋体" panose="02010600030101010101" pitchFamily="2" charset="-122"/>
                <a:cs typeface="+mn-ea"/>
                <a:sym typeface="+mn-ea"/>
              </a:rPr>
              <a:t>都代表不同的文件。</a:t>
            </a:r>
            <a:endParaRPr lang="zh-CN" altLang="en-US" sz="2400" dirty="0" smtClean="0">
              <a:solidFill>
                <a:srgbClr val="000099"/>
              </a:solidFill>
              <a:effectLst/>
            </a:endParaRPr>
          </a:p>
          <a:p>
            <a:pPr marL="342900" indent="0" algn="l" eaLnBrk="0" fontAlgn="base" hangingPunct="0">
              <a:lnSpc>
                <a:spcPct val="100000"/>
              </a:lnSpc>
              <a:spcBef>
                <a:spcPct val="20000"/>
              </a:spcBef>
              <a:buClr>
                <a:srgbClr val="000000"/>
              </a:buClr>
              <a:buBlip>
                <a:blip r:embed="rId2"/>
              </a:buBlip>
              <a:defRPr/>
            </a:pPr>
            <a:r>
              <a:rPr kumimoji="1" lang="zh-CN" altLang="en-US" sz="2400" dirty="0" smtClean="0">
                <a:solidFill>
                  <a:srgbClr val="000000"/>
                </a:solidFill>
                <a:effectLst/>
                <a:latin typeface="Arial" panose="020B0604020202020204" pitchFamily="34" charset="0"/>
                <a:ea typeface="宋体" panose="02010600030101010101" pitchFamily="2" charset="-122"/>
                <a:cs typeface="+mn-ea"/>
                <a:sym typeface="+mn-ea"/>
              </a:rPr>
              <a:t>文件名最长可达到</a:t>
            </a:r>
            <a:r>
              <a:rPr kumimoji="1" lang="en-US" altLang="zh-CN" sz="2400" dirty="0" smtClean="0">
                <a:solidFill>
                  <a:srgbClr val="000000"/>
                </a:solidFill>
                <a:effectLst/>
                <a:latin typeface="Arial" panose="020B0604020202020204" pitchFamily="34" charset="0"/>
                <a:ea typeface="宋体" panose="02010600030101010101" pitchFamily="2" charset="-122"/>
                <a:cs typeface="+mn-ea"/>
                <a:sym typeface="+mn-ea"/>
              </a:rPr>
              <a:t>256</a:t>
            </a:r>
            <a:r>
              <a:rPr kumimoji="1" lang="zh-CN" altLang="en-US" sz="2400" dirty="0" smtClean="0">
                <a:solidFill>
                  <a:srgbClr val="000000"/>
                </a:solidFill>
                <a:effectLst/>
                <a:latin typeface="Arial" panose="020B0604020202020204" pitchFamily="34" charset="0"/>
                <a:ea typeface="宋体" panose="02010600030101010101" pitchFamily="2" charset="-122"/>
                <a:cs typeface="+mn-ea"/>
                <a:sym typeface="+mn-ea"/>
              </a:rPr>
              <a:t>个字符</a:t>
            </a:r>
            <a:r>
              <a:rPr kumimoji="1" lang="zh-CN" altLang="en-US" sz="2400" dirty="0" smtClean="0">
                <a:solidFill>
                  <a:srgbClr val="0000CC"/>
                </a:solidFill>
                <a:effectLst/>
                <a:latin typeface="Arial" panose="020B0604020202020204" pitchFamily="34" charset="0"/>
                <a:ea typeface="宋体" panose="02010600030101010101" pitchFamily="2" charset="-122"/>
                <a:cs typeface="+mn-ea"/>
                <a:sym typeface="+mn-ea"/>
              </a:rPr>
              <a:t>。</a:t>
            </a:r>
            <a:endParaRPr kumimoji="1" lang="zh-CN" altLang="en-US" sz="2400" dirty="0" smtClean="0">
              <a:solidFill>
                <a:srgbClr val="0000CC"/>
              </a:solidFill>
              <a:effectLst/>
            </a:endParaRPr>
          </a:p>
          <a:p>
            <a:pPr marL="342900" indent="0" algn="l" eaLnBrk="0" fontAlgn="base" hangingPunct="0">
              <a:lnSpc>
                <a:spcPct val="100000"/>
              </a:lnSpc>
              <a:spcBef>
                <a:spcPct val="20000"/>
              </a:spcBef>
              <a:buClr>
                <a:srgbClr val="000000"/>
              </a:buClr>
              <a:buBlip>
                <a:blip r:embed="rId2"/>
              </a:buBlip>
              <a:defRPr/>
            </a:pPr>
            <a:r>
              <a:rPr kumimoji="1" lang="zh-CN" altLang="en-US" sz="2400" dirty="0" smtClean="0">
                <a:solidFill>
                  <a:srgbClr val="000000"/>
                </a:solidFill>
                <a:effectLst/>
                <a:latin typeface="Arial" panose="020B0604020202020204" pitchFamily="34" charset="0"/>
                <a:ea typeface="宋体" panose="02010600030101010101" pitchFamily="2" charset="-122"/>
                <a:cs typeface="+mn-ea"/>
                <a:sym typeface="+mn-ea"/>
              </a:rPr>
              <a:t>文件名以句点开头，则该文件就成为隐藏文件</a:t>
            </a:r>
            <a:endParaRPr kumimoji="1" lang="zh-CN" altLang="en-US" sz="2400" dirty="0" smtClean="0">
              <a:solidFill>
                <a:srgbClr val="663300"/>
              </a:solidFill>
              <a:effectLst/>
              <a:latin typeface="Arial" panose="020B0604020202020204" pitchFamily="34" charset="0"/>
              <a:ea typeface="宋体" panose="02010600030101010101" pitchFamily="2" charset="-122"/>
              <a:sym typeface="+mn-ea"/>
            </a:endParaRPr>
          </a:p>
          <a:p>
            <a:pPr indent="0" algn="l" eaLnBrk="0" fontAlgn="base" hangingPunct="0">
              <a:lnSpc>
                <a:spcPct val="100000"/>
              </a:lnSpc>
              <a:spcBef>
                <a:spcPct val="20000"/>
              </a:spcBef>
              <a:buNone/>
              <a:defRPr/>
            </a:pPr>
            <a:endParaRPr lang="en-US" altLang="zh-CN" sz="2400" dirty="0" smtClean="0">
              <a:solidFill>
                <a:srgbClr val="663300"/>
              </a:solidFill>
              <a:latin typeface="Arial" panose="020B0604020202020204" pitchFamily="3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 calcmode="lin" valueType="num">
                                      <p:cBhvr additive="base">
                                        <p:cTn id="4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 calcmode="lin" valueType="num">
                                      <p:cBhvr additive="base">
                                        <p:cTn id="5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5">
                                            <p:txEl>
                                              <p:pRg st="5" end="5"/>
                                            </p:txEl>
                                          </p:spTgt>
                                        </p:tgtEl>
                                        <p:attrNameLst>
                                          <p:attrName>style.visibility</p:attrName>
                                        </p:attrNameLst>
                                      </p:cBhvr>
                                      <p:to>
                                        <p:strVal val="visible"/>
                                      </p:to>
                                    </p:set>
                                    <p:anim calcmode="lin" valueType="num">
                                      <p:cBhvr additive="base">
                                        <p:cTn id="5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5">
                                            <p:txEl>
                                              <p:pRg st="6" end="6"/>
                                            </p:txEl>
                                          </p:spTgt>
                                        </p:tgtEl>
                                        <p:attrNameLst>
                                          <p:attrName>style.visibility</p:attrName>
                                        </p:attrNameLst>
                                      </p:cBhvr>
                                      <p:to>
                                        <p:strVal val="visible"/>
                                      </p:to>
                                    </p:set>
                                    <p:anim calcmode="lin" valueType="num">
                                      <p:cBhvr additive="base">
                                        <p:cTn id="64"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6</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）Linux文件名与文件类型</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Linux文件名与文件类型</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854075" y="1828800"/>
            <a:ext cx="10169525" cy="5085080"/>
          </a:xfrm>
          <a:prstGeom prst="rect">
            <a:avLst/>
          </a:prstGeom>
          <a:noFill/>
        </p:spPr>
        <p:txBody>
          <a:bodyPr wrap="square" rtlCol="0">
            <a:spAutoFit/>
          </a:bodyPr>
          <a:p>
            <a:pPr indent="612140" algn="l" fontAlgn="base">
              <a:lnSpc>
                <a:spcPct val="150000"/>
              </a:lnSpc>
              <a:spcBef>
                <a:spcPct val="20000"/>
              </a:spcBef>
              <a:buNone/>
            </a:pPr>
            <a:r>
              <a:rPr lang="en-US" altLang="zh-CN" sz="2400" dirty="0" smtClean="0">
                <a:solidFill>
                  <a:srgbClr val="000099"/>
                </a:solidFill>
                <a:effectLst/>
                <a:latin typeface="Arial" panose="020B0604020202020204" pitchFamily="34" charset="0"/>
                <a:ea typeface="宋体" panose="02010600030101010101" pitchFamily="2" charset="-122"/>
                <a:cs typeface="+mn-ea"/>
                <a:sym typeface="+mn-ea"/>
              </a:rPr>
              <a:t>Linux</a:t>
            </a:r>
            <a:r>
              <a:rPr lang="zh-CN" altLang="en-US" sz="2400" dirty="0" smtClean="0">
                <a:solidFill>
                  <a:srgbClr val="000099"/>
                </a:solidFill>
                <a:effectLst/>
                <a:latin typeface="Arial" panose="020B0604020202020204" pitchFamily="34" charset="0"/>
                <a:ea typeface="宋体" panose="02010600030101010101" pitchFamily="2" charset="-122"/>
                <a:cs typeface="+mn-ea"/>
                <a:sym typeface="+mn-ea"/>
              </a:rPr>
              <a:t>中文件的扩展名的作用不是很明显，但是文件的命名也遵循一定的规则：</a:t>
            </a:r>
            <a:endParaRPr lang="en-US" altLang="zh-CN" sz="2400" dirty="0" smtClean="0">
              <a:solidFill>
                <a:srgbClr val="000099"/>
              </a:solidFill>
              <a:effectLst/>
            </a:endParaRPr>
          </a:p>
          <a:p>
            <a:pPr marL="342900" indent="-342900" algn="l" fontAlgn="base">
              <a:lnSpc>
                <a:spcPct val="150000"/>
              </a:lnSpc>
              <a:spcBef>
                <a:spcPct val="20000"/>
              </a:spcBef>
              <a:buFont typeface="Wingdings" panose="05000000000000000000" pitchFamily="2" charset="2"/>
              <a:buChar char="Ø"/>
            </a:pPr>
            <a:r>
              <a:rPr lang="zh-CN" altLang="en-US" sz="2400" b="1" dirty="0" smtClean="0">
                <a:solidFill>
                  <a:srgbClr val="FF0000"/>
                </a:solidFill>
                <a:effectLst/>
                <a:latin typeface="宋体" panose="02010600030101010101" pitchFamily="2" charset="-122"/>
                <a:ea typeface="宋体" panose="02010600030101010101" pitchFamily="2" charset="-122"/>
                <a:cs typeface="+mn-ea"/>
                <a:sym typeface="+mn-ea"/>
              </a:rPr>
              <a:t>file.tar.gz file.tgz file.tar.bz2 file.rar file.gz file.zip ... ... </a:t>
            </a:r>
            <a:r>
              <a:rPr lang="zh-CN" altLang="en-US" sz="2400" dirty="0" smtClean="0">
                <a:solidFill>
                  <a:srgbClr val="000000"/>
                </a:solidFill>
                <a:effectLst/>
                <a:latin typeface="宋体" panose="02010600030101010101" pitchFamily="2" charset="-122"/>
                <a:ea typeface="宋体" panose="02010600030101010101" pitchFamily="2" charset="-122"/>
                <a:cs typeface="+mn-ea"/>
                <a:sym typeface="+mn-ea"/>
              </a:rPr>
              <a:t>归档文件</a:t>
            </a:r>
            <a:r>
              <a:rPr lang="en-US" altLang="zh-CN" sz="2400" dirty="0" smtClean="0">
                <a:solidFill>
                  <a:srgbClr val="000000"/>
                </a:solidFill>
                <a:effectLst/>
                <a:latin typeface="宋体" panose="02010600030101010101" pitchFamily="2" charset="-122"/>
                <a:ea typeface="宋体" panose="02010600030101010101" pitchFamily="2" charset="-122"/>
                <a:cs typeface="+mn-ea"/>
                <a:sym typeface="+mn-ea"/>
              </a:rPr>
              <a:t>,</a:t>
            </a:r>
            <a:r>
              <a:rPr lang="zh-CN" altLang="en-US" sz="2400" dirty="0" smtClean="0">
                <a:solidFill>
                  <a:srgbClr val="000000"/>
                </a:solidFill>
                <a:effectLst/>
                <a:latin typeface="宋体" panose="02010600030101010101" pitchFamily="2" charset="-122"/>
                <a:ea typeface="宋体" panose="02010600030101010101" pitchFamily="2" charset="-122"/>
                <a:cs typeface="+mn-ea"/>
                <a:sym typeface="+mn-ea"/>
              </a:rPr>
              <a:t>要通过相应的工具来解压或提取；</a:t>
            </a:r>
            <a:endParaRPr lang="zh-CN" altLang="en-US" sz="2400" dirty="0" smtClean="0">
              <a:effectLst/>
              <a:latin typeface="宋体" panose="02010600030101010101" pitchFamily="2" charset="-122"/>
              <a:ea typeface="宋体" panose="02010600030101010101" pitchFamily="2" charset="-122"/>
            </a:endParaRPr>
          </a:p>
          <a:p>
            <a:pPr marL="342900" indent="-342900" algn="l" fontAlgn="base">
              <a:lnSpc>
                <a:spcPct val="150000"/>
              </a:lnSpc>
              <a:spcBef>
                <a:spcPct val="20000"/>
              </a:spcBef>
              <a:buFont typeface="Wingdings" panose="05000000000000000000" pitchFamily="2" charset="2"/>
              <a:buChar char="Ø"/>
            </a:pPr>
            <a:r>
              <a:rPr lang="zh-CN" altLang="en-US" sz="2400" b="1" dirty="0" smtClean="0">
                <a:solidFill>
                  <a:srgbClr val="FF0000"/>
                </a:solidFill>
                <a:effectLst/>
                <a:latin typeface="宋体" panose="02010600030101010101" pitchFamily="2" charset="-122"/>
                <a:ea typeface="宋体" panose="02010600030101010101" pitchFamily="2" charset="-122"/>
                <a:cs typeface="+mn-ea"/>
                <a:sym typeface="+mn-ea"/>
              </a:rPr>
              <a:t>file.php </a:t>
            </a:r>
            <a:r>
              <a:rPr lang="zh-CN" altLang="en-US" sz="2400" dirty="0" smtClean="0">
                <a:solidFill>
                  <a:srgbClr val="000000"/>
                </a:solidFill>
                <a:effectLst/>
                <a:latin typeface="宋体" panose="02010600030101010101" pitchFamily="2" charset="-122"/>
                <a:ea typeface="宋体" panose="02010600030101010101" pitchFamily="2" charset="-122"/>
                <a:cs typeface="+mn-ea"/>
                <a:sym typeface="+mn-ea"/>
              </a:rPr>
              <a:t>是能用php语言解释器进行解释，能用浏览器打开的文件；</a:t>
            </a:r>
            <a:endParaRPr lang="zh-CN" altLang="en-US" sz="2400" dirty="0" smtClean="0">
              <a:effectLst/>
              <a:latin typeface="宋体" panose="02010600030101010101" pitchFamily="2" charset="-122"/>
              <a:ea typeface="宋体" panose="02010600030101010101" pitchFamily="2" charset="-122"/>
            </a:endParaRPr>
          </a:p>
          <a:p>
            <a:pPr marL="342900" indent="-342900" algn="l" fontAlgn="base">
              <a:lnSpc>
                <a:spcPct val="150000"/>
              </a:lnSpc>
              <a:spcBef>
                <a:spcPct val="20000"/>
              </a:spcBef>
              <a:buFont typeface="Wingdings" panose="05000000000000000000" pitchFamily="2" charset="2"/>
              <a:buChar char="Ø"/>
            </a:pPr>
            <a:r>
              <a:rPr lang="zh-CN" altLang="en-US" sz="2400" b="1" dirty="0" smtClean="0">
                <a:solidFill>
                  <a:srgbClr val="FF0000"/>
                </a:solidFill>
                <a:effectLst/>
                <a:latin typeface="宋体" panose="02010600030101010101" pitchFamily="2" charset="-122"/>
                <a:ea typeface="宋体" panose="02010600030101010101" pitchFamily="2" charset="-122"/>
                <a:cs typeface="+mn-ea"/>
                <a:sym typeface="+mn-ea"/>
              </a:rPr>
              <a:t>file.so </a:t>
            </a:r>
            <a:r>
              <a:rPr lang="zh-CN" altLang="en-US" sz="2400" dirty="0" smtClean="0">
                <a:solidFill>
                  <a:srgbClr val="000000"/>
                </a:solidFill>
                <a:effectLst/>
                <a:latin typeface="宋体" panose="02010600030101010101" pitchFamily="2" charset="-122"/>
                <a:ea typeface="宋体" panose="02010600030101010101" pitchFamily="2" charset="-122"/>
                <a:cs typeface="+mn-ea"/>
                <a:sym typeface="+mn-ea"/>
              </a:rPr>
              <a:t>这类是库文件；</a:t>
            </a:r>
            <a:endParaRPr lang="zh-CN" altLang="en-US" sz="2400" dirty="0" smtClean="0">
              <a:effectLst/>
              <a:latin typeface="宋体" panose="02010600030101010101" pitchFamily="2" charset="-122"/>
              <a:ea typeface="宋体" panose="02010600030101010101" pitchFamily="2" charset="-122"/>
            </a:endParaRPr>
          </a:p>
          <a:p>
            <a:pPr marL="342900" indent="-342900" algn="l" fontAlgn="base">
              <a:lnSpc>
                <a:spcPct val="150000"/>
              </a:lnSpc>
              <a:spcBef>
                <a:spcPct val="20000"/>
              </a:spcBef>
              <a:buFont typeface="Wingdings" panose="05000000000000000000" pitchFamily="2" charset="2"/>
              <a:buChar char="Ø"/>
            </a:pPr>
            <a:r>
              <a:rPr lang="zh-CN" altLang="en-US" sz="2400" b="1" dirty="0" smtClean="0">
                <a:solidFill>
                  <a:srgbClr val="FF0000"/>
                </a:solidFill>
                <a:effectLst/>
                <a:latin typeface="宋体" panose="02010600030101010101" pitchFamily="2" charset="-122"/>
                <a:ea typeface="宋体" panose="02010600030101010101" pitchFamily="2" charset="-122"/>
                <a:cs typeface="+mn-ea"/>
                <a:sym typeface="+mn-ea"/>
              </a:rPr>
              <a:t>file.doc file.obt</a:t>
            </a:r>
            <a:r>
              <a:rPr lang="zh-CN" altLang="en-US" sz="2400" b="1" dirty="0" smtClean="0">
                <a:solidFill>
                  <a:srgbClr val="000099"/>
                </a:solidFill>
                <a:effectLst/>
                <a:latin typeface="宋体" panose="02010600030101010101" pitchFamily="2" charset="-122"/>
                <a:ea typeface="宋体" panose="02010600030101010101" pitchFamily="2" charset="-122"/>
                <a:cs typeface="+mn-ea"/>
                <a:sym typeface="+mn-ea"/>
              </a:rPr>
              <a:t> </a:t>
            </a:r>
            <a:r>
              <a:rPr lang="zh-CN" altLang="en-US" sz="2400" dirty="0" smtClean="0">
                <a:solidFill>
                  <a:srgbClr val="000000"/>
                </a:solidFill>
                <a:effectLst/>
                <a:latin typeface="宋体" panose="02010600030101010101" pitchFamily="2" charset="-122"/>
                <a:ea typeface="宋体" panose="02010600030101010101" pitchFamily="2" charset="-122"/>
                <a:cs typeface="+mn-ea"/>
                <a:sym typeface="+mn-ea"/>
              </a:rPr>
              <a:t>OpenOffice 能打开的文件；</a:t>
            </a:r>
            <a:endParaRPr lang="zh-CN" altLang="en-US" sz="2400" dirty="0" smtClean="0">
              <a:effectLst/>
              <a:latin typeface="宋体" panose="02010600030101010101" pitchFamily="2" charset="-122"/>
              <a:ea typeface="宋体" panose="02010600030101010101" pitchFamily="2" charset="-122"/>
            </a:endParaRPr>
          </a:p>
          <a:p>
            <a:pPr indent="0" algn="l" eaLnBrk="0" fontAlgn="base" hangingPunct="0">
              <a:lnSpc>
                <a:spcPts val="3200"/>
              </a:lnSpc>
              <a:spcBef>
                <a:spcPts val="0"/>
              </a:spcBef>
              <a:buNone/>
              <a:defRPr/>
            </a:pPr>
            <a:endParaRPr kumimoji="1" lang="zh-CN" altLang="en-US" sz="2400" dirty="0" smtClean="0">
              <a:solidFill>
                <a:srgbClr val="663300"/>
              </a:solidFill>
              <a:effectLst/>
              <a:latin typeface="Arial" panose="020B0604020202020204" pitchFamily="34" charset="0"/>
              <a:ea typeface="宋体" panose="02010600030101010101" pitchFamily="2" charset="-122"/>
              <a:sym typeface="+mn-ea"/>
            </a:endParaRPr>
          </a:p>
          <a:p>
            <a:pPr indent="0" algn="l" eaLnBrk="0" fontAlgn="base" hangingPunct="0">
              <a:lnSpc>
                <a:spcPts val="3200"/>
              </a:lnSpc>
              <a:spcBef>
                <a:spcPts val="0"/>
              </a:spcBef>
              <a:buNone/>
              <a:defRPr/>
            </a:pPr>
            <a:endParaRPr lang="en-US" altLang="zh-CN" sz="2400" dirty="0" smtClean="0">
              <a:solidFill>
                <a:srgbClr val="663300"/>
              </a:solidFill>
              <a:effectLst/>
              <a:latin typeface="Arial" panose="020B0604020202020204" pitchFamily="3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2</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）设备文件</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设备文件</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960755" y="1746885"/>
            <a:ext cx="10616565" cy="4605020"/>
          </a:xfrm>
          <a:prstGeom prst="rect">
            <a:avLst/>
          </a:prstGeom>
          <a:noFill/>
        </p:spPr>
        <p:txBody>
          <a:bodyPr wrap="square" rtlCol="0">
            <a:spAutoFit/>
          </a:bodyPr>
          <a:p>
            <a:pPr indent="508000" algn="just" defTabSz="448945" eaLnBrk="0" fontAlgn="auto" hangingPunct="0">
              <a:lnSpc>
                <a:spcPts val="3200"/>
              </a:lnSpc>
              <a:spcBef>
                <a:spcPts val="0"/>
              </a:spcBef>
              <a:spcAft>
                <a:spcPts val="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sz="2000">
                <a:effectLst/>
                <a:latin typeface="微软雅黑" panose="020B0503020204020204" pitchFamily="34" charset="-122"/>
                <a:ea typeface="微软雅黑" panose="020B0503020204020204" pitchFamily="34" charset="-122"/>
              </a:rPr>
              <a:t>Linux</a:t>
            </a:r>
            <a:r>
              <a:rPr lang="zh-CN" altLang="en-US" sz="2000">
                <a:effectLst/>
                <a:latin typeface="微软雅黑" panose="020B0503020204020204" pitchFamily="34" charset="-122"/>
                <a:ea typeface="微软雅黑" panose="020B0503020204020204" pitchFamily="34" charset="-122"/>
              </a:rPr>
              <a:t>系统中</a:t>
            </a:r>
            <a:r>
              <a:rPr lang="zh-CN" altLang="en-US" sz="2000" b="1">
                <a:solidFill>
                  <a:srgbClr val="FF0000"/>
                </a:solidFill>
                <a:effectLst/>
                <a:latin typeface="微软雅黑" panose="020B0503020204020204" pitchFamily="34" charset="-122"/>
                <a:ea typeface="微软雅黑" panose="020B0503020204020204" pitchFamily="34" charset="-122"/>
              </a:rPr>
              <a:t>所有的硬件设备都是通过文件方式来表现和使用的</a:t>
            </a:r>
            <a:r>
              <a:rPr lang="zh-CN" altLang="en-US" sz="2000">
                <a:effectLst/>
                <a:latin typeface="微软雅黑" panose="020B0503020204020204" pitchFamily="34" charset="-122"/>
                <a:ea typeface="微软雅黑" panose="020B0503020204020204" pitchFamily="34" charset="-122"/>
              </a:rPr>
              <a:t>，称为设备文件。通常存放在</a:t>
            </a:r>
            <a:r>
              <a:rPr lang="en-US" altLang="zh-CN" sz="2000">
                <a:effectLst/>
                <a:latin typeface="微软雅黑" panose="020B0503020204020204" pitchFamily="34" charset="-122"/>
                <a:ea typeface="微软雅黑" panose="020B0503020204020204" pitchFamily="34" charset="-122"/>
              </a:rPr>
              <a:t>Linux</a:t>
            </a:r>
            <a:r>
              <a:rPr lang="zh-CN" altLang="en-US" sz="2000">
                <a:effectLst/>
                <a:latin typeface="微软雅黑" panose="020B0503020204020204" pitchFamily="34" charset="-122"/>
                <a:ea typeface="微软雅黑" panose="020B0503020204020204" pitchFamily="34" charset="-122"/>
              </a:rPr>
              <a:t>下的</a:t>
            </a:r>
            <a:r>
              <a:rPr lang="en-US" altLang="zh-CN" sz="2000">
                <a:effectLst/>
                <a:latin typeface="微软雅黑" panose="020B0503020204020204" pitchFamily="34" charset="-122"/>
                <a:ea typeface="微软雅黑" panose="020B0503020204020204" pitchFamily="34" charset="-122"/>
              </a:rPr>
              <a:t>/dev</a:t>
            </a:r>
            <a:r>
              <a:rPr lang="zh-CN" altLang="en-US" sz="2000">
                <a:effectLst/>
                <a:latin typeface="微软雅黑" panose="020B0503020204020204" pitchFamily="34" charset="-122"/>
                <a:ea typeface="微软雅黑" panose="020B0503020204020204" pitchFamily="34" charset="-122"/>
              </a:rPr>
              <a:t>目录下。通常将设备分为：</a:t>
            </a:r>
            <a:endParaRPr lang="zh-CN" altLang="en-US" sz="2000">
              <a:effectLst/>
              <a:latin typeface="微软雅黑" panose="020B0503020204020204" pitchFamily="34" charset="-122"/>
              <a:ea typeface="微软雅黑" panose="020B0503020204020204" pitchFamily="34" charset="-122"/>
            </a:endParaRPr>
          </a:p>
          <a:p>
            <a:pPr marL="457200" indent="0" algn="just" defTabSz="448945" eaLnBrk="0" fontAlgn="auto" hangingPunct="0">
              <a:lnSpc>
                <a:spcPts val="3200"/>
              </a:lnSpc>
              <a:spcBef>
                <a:spcPts val="0"/>
              </a:spcBef>
              <a:spcAft>
                <a:spcPts val="0"/>
              </a:spcAft>
              <a:buFont typeface="+mj-ea"/>
              <a:buAutoNum type="circleNumDbPlain"/>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altLang="en-US" sz="2000" b="1">
                <a:effectLst/>
                <a:latin typeface="微软雅黑" panose="020B0503020204020204" pitchFamily="34" charset="-122"/>
                <a:ea typeface="微软雅黑" panose="020B0503020204020204" pitchFamily="34" charset="-122"/>
              </a:rPr>
              <a:t>字符设备</a:t>
            </a:r>
            <a:r>
              <a:rPr lang="zh-CN" altLang="en-US" sz="2000">
                <a:effectLst/>
                <a:latin typeface="微软雅黑" panose="020B0503020204020204" pitchFamily="34" charset="-122"/>
                <a:ea typeface="微软雅黑" panose="020B0503020204020204" pitchFamily="34" charset="-122"/>
              </a:rPr>
              <a:t>：</a:t>
            </a:r>
            <a:endParaRPr lang="zh-CN" altLang="en-US" sz="2000">
              <a:effectLst/>
              <a:latin typeface="微软雅黑" panose="020B0503020204020204" pitchFamily="34" charset="-122"/>
              <a:ea typeface="微软雅黑" panose="020B0503020204020204" pitchFamily="34" charset="-122"/>
            </a:endParaRPr>
          </a:p>
          <a:p>
            <a:pPr indent="508000" algn="just" defTabSz="448945" eaLnBrk="0" fontAlgn="auto" hangingPunct="0">
              <a:lnSpc>
                <a:spcPts val="3200"/>
              </a:lnSpc>
              <a:spcBef>
                <a:spcPts val="0"/>
              </a:spcBef>
              <a:spcAft>
                <a:spcPts val="0"/>
              </a:spcAft>
              <a:buFont typeface="+mj-ea"/>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是Linux最简单的设备，是指那些</a:t>
            </a:r>
            <a:r>
              <a:rPr lang="zh-CN" altLang="en-US" sz="2000" b="1">
                <a:solidFill>
                  <a:srgbClr val="FF0000"/>
                </a:solidFill>
                <a:effectLst/>
                <a:latin typeface="微软雅黑" panose="020B0503020204020204" pitchFamily="34" charset="-122"/>
                <a:ea typeface="微软雅黑" panose="020B0503020204020204" pitchFamily="34" charset="-122"/>
              </a:rPr>
              <a:t>必须以串行顺序依次进行访问的设备</a:t>
            </a:r>
            <a:r>
              <a:rPr lang="zh-CN" altLang="en-US" sz="2000">
                <a:effectLst/>
                <a:latin typeface="微软雅黑" panose="020B0503020204020204" pitchFamily="34" charset="-122"/>
                <a:ea typeface="微软雅黑" panose="020B0503020204020204" pitchFamily="34" charset="-122"/>
              </a:rPr>
              <a:t>，如打印机、终端、鼠标等。</a:t>
            </a:r>
            <a:endParaRPr lang="zh-CN" altLang="en-US" sz="2000">
              <a:effectLst/>
              <a:latin typeface="微软雅黑" panose="020B0503020204020204" pitchFamily="34" charset="-122"/>
              <a:ea typeface="微软雅黑" panose="020B0503020204020204" pitchFamily="34" charset="-122"/>
            </a:endParaRPr>
          </a:p>
          <a:p>
            <a:pPr marL="457200" indent="0" algn="just" defTabSz="448945" eaLnBrk="0" fontAlgn="auto" hangingPunct="0">
              <a:lnSpc>
                <a:spcPts val="3200"/>
              </a:lnSpc>
              <a:spcBef>
                <a:spcPts val="0"/>
              </a:spcBef>
              <a:spcAft>
                <a:spcPts val="0"/>
              </a:spcAft>
              <a:buFont typeface="+mj-ea"/>
              <a:buAutoNum type="circleNumDbPlain" startAt="2"/>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altLang="en-US" sz="2000" b="1">
                <a:effectLst/>
                <a:latin typeface="微软雅黑" panose="020B0503020204020204" pitchFamily="34" charset="-122"/>
                <a:ea typeface="微软雅黑" panose="020B0503020204020204" pitchFamily="34" charset="-122"/>
              </a:rPr>
              <a:t>块设备：</a:t>
            </a:r>
            <a:endParaRPr lang="zh-CN" altLang="en-US" sz="2000">
              <a:effectLst/>
              <a:latin typeface="微软雅黑" panose="020B0503020204020204" pitchFamily="34" charset="-122"/>
              <a:ea typeface="微软雅黑" panose="020B0503020204020204" pitchFamily="34" charset="-122"/>
            </a:endParaRPr>
          </a:p>
          <a:p>
            <a:pPr indent="508000" algn="just" defTabSz="448945" eaLnBrk="0" fontAlgn="auto" hangingPunct="0">
              <a:lnSpc>
                <a:spcPts val="3200"/>
              </a:lnSpc>
              <a:spcBef>
                <a:spcPts val="0"/>
              </a:spcBef>
              <a:spcAft>
                <a:spcPts val="0"/>
              </a:spcAft>
              <a:buFont typeface="+mj-ea"/>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块设备</a:t>
            </a:r>
            <a:r>
              <a:rPr lang="zh-CN" altLang="en-US" sz="2000" b="1">
                <a:solidFill>
                  <a:srgbClr val="FF0000"/>
                </a:solidFill>
                <a:effectLst/>
                <a:latin typeface="微软雅黑" panose="020B0503020204020204" pitchFamily="34" charset="-122"/>
                <a:ea typeface="微软雅黑" panose="020B0503020204020204" pitchFamily="34" charset="-122"/>
              </a:rPr>
              <a:t>可以用任意顺序进行访问</a:t>
            </a:r>
            <a:r>
              <a:rPr lang="zh-CN" altLang="en-US" sz="2000">
                <a:effectLst/>
                <a:latin typeface="微软雅黑" panose="020B0503020204020204" pitchFamily="34" charset="-122"/>
                <a:ea typeface="微软雅黑" panose="020B0503020204020204" pitchFamily="34" charset="-122"/>
              </a:rPr>
              <a:t>，以块为单位进行操作，如硬盘、软驱、光驱等。块设备经过系统的快速缓冲，提高了磁盘的</a:t>
            </a:r>
            <a:r>
              <a:rPr lang="en-US" altLang="zh-CN" sz="2000">
                <a:effectLst/>
                <a:latin typeface="微软雅黑" panose="020B0503020204020204" pitchFamily="34" charset="-122"/>
                <a:ea typeface="微软雅黑" panose="020B0503020204020204" pitchFamily="34" charset="-122"/>
              </a:rPr>
              <a:t>I/O</a:t>
            </a:r>
            <a:r>
              <a:rPr lang="zh-CN" altLang="en-US" sz="2000">
                <a:effectLst/>
                <a:latin typeface="微软雅黑" panose="020B0503020204020204" pitchFamily="34" charset="-122"/>
                <a:ea typeface="微软雅黑" panose="020B0503020204020204" pitchFamily="34" charset="-122"/>
              </a:rPr>
              <a:t>性能。</a:t>
            </a:r>
            <a:endParaRPr lang="zh-CN" altLang="en-US" sz="2000">
              <a:effectLst/>
              <a:latin typeface="微软雅黑" panose="020B0503020204020204" pitchFamily="34" charset="-122"/>
              <a:ea typeface="微软雅黑" panose="020B0503020204020204" pitchFamily="34" charset="-122"/>
            </a:endParaRPr>
          </a:p>
          <a:p>
            <a:pPr marL="457200" indent="0" algn="just" defTabSz="448945" eaLnBrk="0" fontAlgn="auto" hangingPunct="0">
              <a:lnSpc>
                <a:spcPts val="3200"/>
              </a:lnSpc>
              <a:spcBef>
                <a:spcPts val="0"/>
              </a:spcBef>
              <a:spcAft>
                <a:spcPts val="0"/>
              </a:spcAft>
              <a:buFont typeface="+mj-ea"/>
              <a:buAutoNum type="circleNumDbPlain" startAt="3"/>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altLang="en-US" sz="2000" b="1">
                <a:effectLst/>
                <a:latin typeface="微软雅黑" panose="020B0503020204020204" pitchFamily="34" charset="-122"/>
                <a:ea typeface="微软雅黑" panose="020B0503020204020204" pitchFamily="34" charset="-122"/>
              </a:rPr>
              <a:t>网络设备</a:t>
            </a:r>
            <a:r>
              <a:rPr lang="zh-CN" altLang="en-US" sz="2000">
                <a:effectLst/>
                <a:latin typeface="微软雅黑" panose="020B0503020204020204" pitchFamily="34" charset="-122"/>
                <a:ea typeface="微软雅黑" panose="020B0503020204020204" pitchFamily="34" charset="-122"/>
              </a:rPr>
              <a:t>：</a:t>
            </a:r>
            <a:endParaRPr lang="zh-CN" altLang="en-US" sz="2000">
              <a:effectLst/>
              <a:latin typeface="微软雅黑" panose="020B0503020204020204" pitchFamily="34" charset="-122"/>
              <a:ea typeface="微软雅黑" panose="020B0503020204020204" pitchFamily="34" charset="-122"/>
            </a:endParaRPr>
          </a:p>
          <a:p>
            <a:pPr indent="508000" algn="just" defTabSz="448945" eaLnBrk="0" fontAlgn="auto" hangingPunct="0">
              <a:lnSpc>
                <a:spcPts val="3200"/>
              </a:lnSpc>
              <a:spcBef>
                <a:spcPts val="0"/>
              </a:spcBef>
              <a:spcAft>
                <a:spcPts val="0"/>
              </a:spcAft>
              <a:buFont typeface="+mj-ea"/>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不是基于文件系统访问，在/dev/下没有对应的设备文件，</a:t>
            </a:r>
            <a:r>
              <a:rPr lang="zh-CN" altLang="en-US" sz="2000" b="1">
                <a:solidFill>
                  <a:srgbClr val="FF0000"/>
                </a:solidFill>
                <a:effectLst/>
                <a:latin typeface="微软雅黑" panose="020B0503020204020204" pitchFamily="34" charset="-122"/>
                <a:ea typeface="微软雅黑" panose="020B0503020204020204" pitchFamily="34" charset="-122"/>
              </a:rPr>
              <a:t>必须通过套接字来访问，要结合TCP/IP协议栈来使用</a:t>
            </a:r>
            <a:r>
              <a:rPr lang="zh-CN" altLang="en-US" sz="2000">
                <a:effectLst/>
                <a:latin typeface="微软雅黑" panose="020B0503020204020204" pitchFamily="34" charset="-122"/>
                <a:ea typeface="微软雅黑" panose="020B0503020204020204" pitchFamily="34" charset="-122"/>
              </a:rPr>
              <a:t>。</a:t>
            </a:r>
            <a:endParaRPr lang="zh-CN" altLang="en-US" sz="200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 calcmode="lin" valueType="num">
                                      <p:cBhvr additive="base">
                                        <p:cTn id="40"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5" end="5"/>
                                            </p:txEl>
                                          </p:spTgt>
                                        </p:tgtEl>
                                        <p:attrNameLst>
                                          <p:attrName>style.visibility</p:attrName>
                                        </p:attrNameLst>
                                      </p:cBhvr>
                                      <p:to>
                                        <p:strVal val="visible"/>
                                      </p:to>
                                    </p:set>
                                    <p:anim calcmode="lin" valueType="num">
                                      <p:cBhvr additive="base">
                                        <p:cTn id="46"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2" end="2"/>
                                            </p:txEl>
                                          </p:spTgt>
                                        </p:tgtEl>
                                        <p:attrNameLst>
                                          <p:attrName>style.visibility</p:attrName>
                                        </p:attrNameLst>
                                      </p:cBhvr>
                                      <p:to>
                                        <p:strVal val="visible"/>
                                      </p:to>
                                    </p:set>
                                    <p:anim calcmode="lin" valueType="num">
                                      <p:cBhvr additive="base">
                                        <p:cTn id="5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5">
                                            <p:txEl>
                                              <p:pRg st="4" end="4"/>
                                            </p:txEl>
                                          </p:spTgt>
                                        </p:tgtEl>
                                        <p:attrNameLst>
                                          <p:attrName>style.visibility</p:attrName>
                                        </p:attrNameLst>
                                      </p:cBhvr>
                                      <p:to>
                                        <p:strVal val="visible"/>
                                      </p:to>
                                    </p:set>
                                    <p:anim calcmode="lin" valueType="num">
                                      <p:cBhvr additive="base">
                                        <p:cTn id="5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5">
                                            <p:txEl>
                                              <p:pRg st="6" end="6"/>
                                            </p:txEl>
                                          </p:spTgt>
                                        </p:tgtEl>
                                        <p:attrNameLst>
                                          <p:attrName>style.visibility</p:attrName>
                                        </p:attrNameLst>
                                      </p:cBhvr>
                                      <p:to>
                                        <p:strVal val="visible"/>
                                      </p:to>
                                    </p:set>
                                    <p:anim calcmode="lin" valueType="num">
                                      <p:cBhvr additive="base">
                                        <p:cTn id="64"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6</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）Linux文件名与文件类型</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Linux文件名与文件类型</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854075" y="1815465"/>
            <a:ext cx="10169525" cy="4605020"/>
          </a:xfrm>
          <a:prstGeom prst="rect">
            <a:avLst/>
          </a:prstGeom>
          <a:noFill/>
        </p:spPr>
        <p:txBody>
          <a:bodyPr wrap="square" rtlCol="0">
            <a:spAutoFit/>
          </a:bodyPr>
          <a:p>
            <a:pPr indent="0" algn="l" eaLnBrk="0" fontAlgn="base" hangingPunct="0">
              <a:lnSpc>
                <a:spcPts val="3200"/>
              </a:lnSpc>
              <a:spcBef>
                <a:spcPts val="0"/>
              </a:spcBef>
              <a:buBlip>
                <a:blip r:embed="rId2"/>
              </a:buBlip>
              <a:defRPr/>
            </a:pPr>
            <a:r>
              <a:rPr lang="zh-CN" altLang="en-US" sz="2400" dirty="0" smtClean="0">
                <a:solidFill>
                  <a:srgbClr val="000099"/>
                </a:solidFill>
                <a:effectLst/>
                <a:latin typeface="Arial" panose="020B0604020202020204" pitchFamily="34" charset="0"/>
                <a:ea typeface="宋体" panose="02010600030101010101" pitchFamily="2" charset="-122"/>
                <a:cs typeface="+mn-ea"/>
                <a:sym typeface="+mn-ea"/>
              </a:rPr>
              <a:t>当用户查看文件详细时，第一个字符就这个文件的类型</a:t>
            </a:r>
            <a:r>
              <a:rPr lang="zh-CN" altLang="en-US" sz="2400" dirty="0" smtClean="0">
                <a:solidFill>
                  <a:srgbClr val="663300"/>
                </a:solidFill>
                <a:effectLst/>
                <a:latin typeface="Arial" panose="020B0604020202020204" pitchFamily="34" charset="0"/>
                <a:ea typeface="宋体" panose="02010600030101010101" pitchFamily="2" charset="-122"/>
                <a:cs typeface="+mn-ea"/>
                <a:sym typeface="+mn-ea"/>
              </a:rPr>
              <a:t>。</a:t>
            </a:r>
            <a:endParaRPr lang="zh-CN" altLang="en-US" sz="2400" dirty="0" smtClean="0">
              <a:solidFill>
                <a:srgbClr val="663300"/>
              </a:solidFill>
              <a:effectLst/>
            </a:endParaRPr>
          </a:p>
          <a:p>
            <a:pPr marL="342900" indent="0" algn="l" eaLnBrk="0" fontAlgn="base" hangingPunct="0">
              <a:lnSpc>
                <a:spcPts val="3200"/>
              </a:lnSpc>
              <a:spcBef>
                <a:spcPts val="0"/>
              </a:spcBef>
              <a:buFont typeface="Wingdings" panose="05000000000000000000" pitchFamily="2" charset="2"/>
              <a:buChar char="Ø"/>
              <a:defRPr/>
            </a:pPr>
            <a:r>
              <a:rPr lang="en-US" altLang="zh-CN" sz="2400" dirty="0" smtClean="0">
                <a:solidFill>
                  <a:srgbClr val="FF0000"/>
                </a:solidFill>
                <a:effectLst/>
                <a:latin typeface="Arial" panose="020B0604020202020204" pitchFamily="34" charset="0"/>
                <a:ea typeface="宋体" panose="02010600030101010101" pitchFamily="2" charset="-122"/>
                <a:cs typeface="+mn-ea"/>
                <a:sym typeface="+mn-ea"/>
              </a:rPr>
              <a:t>-</a:t>
            </a:r>
            <a:r>
              <a:rPr lang="zh-CN" altLang="en-US" sz="2400" dirty="0" smtClean="0">
                <a:solidFill>
                  <a:srgbClr val="FF0000"/>
                </a:solidFill>
                <a:effectLst/>
                <a:latin typeface="Arial" panose="020B0604020202020204" pitchFamily="34" charset="0"/>
                <a:ea typeface="宋体" panose="02010600030101010101" pitchFamily="2" charset="-122"/>
                <a:cs typeface="+mn-ea"/>
                <a:sym typeface="+mn-ea"/>
              </a:rPr>
              <a:t>：普通文件</a:t>
            </a:r>
            <a:endParaRPr lang="zh-CN" altLang="en-US" sz="2400" dirty="0" smtClean="0">
              <a:solidFill>
                <a:srgbClr val="FF0000"/>
              </a:solidFill>
              <a:effectLst/>
            </a:endParaRPr>
          </a:p>
          <a:p>
            <a:pPr marL="342900" indent="0" algn="l" eaLnBrk="0" fontAlgn="base" hangingPunct="0">
              <a:lnSpc>
                <a:spcPts val="3200"/>
              </a:lnSpc>
              <a:spcBef>
                <a:spcPts val="0"/>
              </a:spcBef>
              <a:buFont typeface="Wingdings" panose="05000000000000000000" pitchFamily="2" charset="2"/>
              <a:buChar char="Ø"/>
              <a:defRPr/>
            </a:pPr>
            <a:r>
              <a:rPr lang="en-US" altLang="zh-CN" sz="2400" dirty="0" smtClean="0">
                <a:solidFill>
                  <a:srgbClr val="FF0000"/>
                </a:solidFill>
                <a:effectLst/>
                <a:latin typeface="Arial" panose="020B0604020202020204" pitchFamily="34" charset="0"/>
                <a:ea typeface="宋体" panose="02010600030101010101" pitchFamily="2" charset="-122"/>
                <a:cs typeface="+mn-ea"/>
                <a:sym typeface="+mn-ea"/>
              </a:rPr>
              <a:t>d</a:t>
            </a:r>
            <a:r>
              <a:rPr lang="zh-CN" altLang="en-US" sz="2400" dirty="0" smtClean="0">
                <a:solidFill>
                  <a:srgbClr val="FF0000"/>
                </a:solidFill>
                <a:effectLst/>
                <a:latin typeface="Arial" panose="020B0604020202020204" pitchFamily="34" charset="0"/>
                <a:ea typeface="宋体" panose="02010600030101010101" pitchFamily="2" charset="-122"/>
                <a:cs typeface="+mn-ea"/>
                <a:sym typeface="+mn-ea"/>
              </a:rPr>
              <a:t>：目录文件（</a:t>
            </a:r>
            <a:r>
              <a:rPr lang="en-US" altLang="zh-CN" sz="2400" dirty="0" smtClean="0">
                <a:solidFill>
                  <a:srgbClr val="FF0000"/>
                </a:solidFill>
                <a:effectLst/>
                <a:latin typeface="Arial" panose="020B0604020202020204" pitchFamily="34" charset="0"/>
                <a:ea typeface="宋体" panose="02010600030101010101" pitchFamily="2" charset="-122"/>
                <a:cs typeface="+mn-ea"/>
                <a:sym typeface="+mn-ea"/>
              </a:rPr>
              <a:t>directory</a:t>
            </a:r>
            <a:r>
              <a:rPr lang="zh-CN" altLang="en-US" sz="2400" dirty="0" smtClean="0">
                <a:solidFill>
                  <a:srgbClr val="FF0000"/>
                </a:solidFill>
                <a:effectLst/>
                <a:latin typeface="Arial" panose="020B0604020202020204" pitchFamily="34" charset="0"/>
                <a:ea typeface="宋体" panose="02010600030101010101" pitchFamily="2" charset="-122"/>
                <a:cs typeface="+mn-ea"/>
                <a:sym typeface="+mn-ea"/>
              </a:rPr>
              <a:t>）</a:t>
            </a:r>
            <a:endParaRPr lang="en-US" altLang="zh-CN" sz="2400" dirty="0" smtClean="0">
              <a:solidFill>
                <a:srgbClr val="FF0000"/>
              </a:solidFill>
              <a:effectLst/>
            </a:endParaRPr>
          </a:p>
          <a:p>
            <a:pPr marL="342900" indent="0" algn="l" eaLnBrk="0" fontAlgn="base" hangingPunct="0">
              <a:lnSpc>
                <a:spcPts val="3200"/>
              </a:lnSpc>
              <a:spcBef>
                <a:spcPts val="0"/>
              </a:spcBef>
              <a:buFont typeface="Wingdings" panose="05000000000000000000" pitchFamily="2" charset="2"/>
              <a:buChar char="Ø"/>
              <a:defRPr/>
            </a:pPr>
            <a:r>
              <a:rPr lang="zh-CN" altLang="en-US" sz="2400" dirty="0" smtClean="0">
                <a:solidFill>
                  <a:srgbClr val="FF0000"/>
                </a:solidFill>
                <a:effectLst/>
                <a:latin typeface="Arial" panose="020B0604020202020204" pitchFamily="34" charset="0"/>
                <a:ea typeface="宋体" panose="02010600030101010101" pitchFamily="2" charset="-122"/>
                <a:cs typeface="+mn-ea"/>
                <a:sym typeface="+mn-ea"/>
              </a:rPr>
              <a:t>设备文件（</a:t>
            </a:r>
            <a:r>
              <a:rPr lang="en-US" altLang="zh-CN" sz="2400" dirty="0" smtClean="0">
                <a:solidFill>
                  <a:srgbClr val="FF0000"/>
                </a:solidFill>
                <a:effectLst/>
                <a:latin typeface="Arial" panose="020B0604020202020204" pitchFamily="34" charset="0"/>
                <a:ea typeface="宋体" panose="02010600030101010101" pitchFamily="2" charset="-122"/>
                <a:cs typeface="+mn-ea"/>
                <a:sym typeface="+mn-ea"/>
              </a:rPr>
              <a:t>device</a:t>
            </a:r>
            <a:r>
              <a:rPr lang="zh-CN" altLang="en-US" sz="2400" dirty="0" smtClean="0">
                <a:solidFill>
                  <a:srgbClr val="FF0000"/>
                </a:solidFill>
                <a:effectLst/>
                <a:latin typeface="Arial" panose="020B0604020202020204" pitchFamily="34" charset="0"/>
                <a:ea typeface="宋体" panose="02010600030101010101" pitchFamily="2" charset="-122"/>
                <a:cs typeface="+mn-ea"/>
                <a:sym typeface="+mn-ea"/>
              </a:rPr>
              <a:t>）：用于与</a:t>
            </a:r>
            <a:r>
              <a:rPr lang="en-US" altLang="zh-CN" sz="2400" dirty="0" smtClean="0">
                <a:solidFill>
                  <a:srgbClr val="FF0000"/>
                </a:solidFill>
                <a:effectLst/>
                <a:latin typeface="Arial" panose="020B0604020202020204" pitchFamily="34" charset="0"/>
                <a:ea typeface="宋体" panose="02010600030101010101" pitchFamily="2" charset="-122"/>
                <a:cs typeface="+mn-ea"/>
                <a:sym typeface="+mn-ea"/>
              </a:rPr>
              <a:t>I/O</a:t>
            </a:r>
            <a:r>
              <a:rPr lang="zh-CN" altLang="en-US" sz="2400" dirty="0" smtClean="0">
                <a:solidFill>
                  <a:srgbClr val="FF0000"/>
                </a:solidFill>
                <a:effectLst/>
                <a:latin typeface="Arial" panose="020B0604020202020204" pitchFamily="34" charset="0"/>
                <a:ea typeface="宋体" panose="02010600030101010101" pitchFamily="2" charset="-122"/>
                <a:cs typeface="+mn-ea"/>
                <a:sym typeface="+mn-ea"/>
              </a:rPr>
              <a:t>设备提供连接的一种文件分为：</a:t>
            </a:r>
            <a:endParaRPr lang="zh-CN" altLang="en-US" sz="2400" dirty="0" smtClean="0">
              <a:solidFill>
                <a:srgbClr val="FF0000"/>
              </a:solidFill>
              <a:effectLst/>
            </a:endParaRPr>
          </a:p>
          <a:p>
            <a:pPr indent="0" algn="l" eaLnBrk="0" fontAlgn="base" hangingPunct="0">
              <a:lnSpc>
                <a:spcPts val="3200"/>
              </a:lnSpc>
              <a:spcBef>
                <a:spcPts val="0"/>
              </a:spcBef>
              <a:buNone/>
              <a:defRPr/>
            </a:pPr>
            <a:r>
              <a:rPr lang="en-US" altLang="zh-CN" sz="2400" dirty="0" smtClean="0">
                <a:solidFill>
                  <a:srgbClr val="FF0000"/>
                </a:solidFill>
                <a:effectLst/>
                <a:latin typeface="Arial" panose="020B0604020202020204" pitchFamily="34" charset="0"/>
                <a:ea typeface="宋体" panose="02010600030101010101" pitchFamily="2" charset="-122"/>
                <a:cs typeface="+mn-ea"/>
                <a:sym typeface="+mn-ea"/>
              </a:rPr>
              <a:t>	b</a:t>
            </a:r>
            <a:r>
              <a:rPr lang="zh-CN" altLang="en-US" sz="2400" dirty="0" smtClean="0">
                <a:solidFill>
                  <a:srgbClr val="FF0000"/>
                </a:solidFill>
                <a:effectLst/>
                <a:latin typeface="Arial" panose="020B0604020202020204" pitchFamily="34" charset="0"/>
                <a:ea typeface="宋体" panose="02010600030101010101" pitchFamily="2" charset="-122"/>
                <a:cs typeface="+mn-ea"/>
                <a:sym typeface="+mn-ea"/>
              </a:rPr>
              <a:t>：</a:t>
            </a:r>
            <a:r>
              <a:rPr lang="zh-CN" altLang="en-US" sz="2400" dirty="0" smtClean="0">
                <a:solidFill>
                  <a:srgbClr val="000099"/>
                </a:solidFill>
                <a:effectLst/>
                <a:latin typeface="Arial" panose="020B0604020202020204" pitchFamily="34" charset="0"/>
                <a:ea typeface="宋体" panose="02010600030101010101" pitchFamily="2" charset="-122"/>
                <a:cs typeface="+mn-ea"/>
                <a:sym typeface="+mn-ea"/>
              </a:rPr>
              <a:t>块设备文件表示磁盘、光盘等 </a:t>
            </a:r>
            <a:endParaRPr lang="zh-CN" altLang="en-US" sz="2400" dirty="0" smtClean="0">
              <a:solidFill>
                <a:srgbClr val="FF0000"/>
              </a:solidFill>
              <a:effectLst/>
            </a:endParaRPr>
          </a:p>
          <a:p>
            <a:pPr indent="0" algn="l" eaLnBrk="0" fontAlgn="base" hangingPunct="0">
              <a:lnSpc>
                <a:spcPts val="3200"/>
              </a:lnSpc>
              <a:spcBef>
                <a:spcPts val="0"/>
              </a:spcBef>
              <a:buNone/>
              <a:defRPr/>
            </a:pPr>
            <a:r>
              <a:rPr lang="en-US" altLang="zh-CN" sz="2400" dirty="0" smtClean="0">
                <a:solidFill>
                  <a:srgbClr val="FF0000"/>
                </a:solidFill>
                <a:effectLst/>
                <a:latin typeface="Arial" panose="020B0604020202020204" pitchFamily="34" charset="0"/>
                <a:ea typeface="宋体" panose="02010600030101010101" pitchFamily="2" charset="-122"/>
                <a:cs typeface="+mn-ea"/>
                <a:sym typeface="+mn-ea"/>
              </a:rPr>
              <a:t>	c:</a:t>
            </a:r>
            <a:r>
              <a:rPr lang="zh-CN" altLang="en-US" sz="2400" dirty="0" smtClean="0">
                <a:solidFill>
                  <a:srgbClr val="000099"/>
                </a:solidFill>
                <a:effectLst/>
                <a:latin typeface="Arial" panose="020B0604020202020204" pitchFamily="34" charset="0"/>
                <a:ea typeface="宋体" panose="02010600030101010101" pitchFamily="2" charset="-122"/>
                <a:cs typeface="+mn-ea"/>
                <a:sym typeface="+mn-ea"/>
              </a:rPr>
              <a:t> 字符设备文件联系着按照字符进行操作的终端、键盘等设备。</a:t>
            </a:r>
            <a:endParaRPr lang="zh-CN" altLang="en-US" sz="2400" dirty="0" smtClean="0">
              <a:solidFill>
                <a:srgbClr val="FF0000"/>
              </a:solidFill>
              <a:effectLst/>
            </a:endParaRPr>
          </a:p>
          <a:p>
            <a:pPr marL="342900" indent="0" algn="l" eaLnBrk="0" fontAlgn="base" hangingPunct="0">
              <a:lnSpc>
                <a:spcPts val="3200"/>
              </a:lnSpc>
              <a:spcBef>
                <a:spcPts val="0"/>
              </a:spcBef>
              <a:buFont typeface="Wingdings" panose="05000000000000000000" pitchFamily="2" charset="2"/>
              <a:buChar char="Ø"/>
              <a:defRPr/>
            </a:pPr>
            <a:r>
              <a:rPr lang="en-US" altLang="zh-CN" sz="2400" dirty="0" smtClean="0">
                <a:solidFill>
                  <a:srgbClr val="FF0000"/>
                </a:solidFill>
                <a:effectLst/>
                <a:latin typeface="Arial" panose="020B0604020202020204" pitchFamily="34" charset="0"/>
                <a:ea typeface="宋体" panose="02010600030101010101" pitchFamily="2" charset="-122"/>
                <a:cs typeface="+mn-ea"/>
                <a:sym typeface="+mn-ea"/>
              </a:rPr>
              <a:t>l</a:t>
            </a:r>
            <a:r>
              <a:rPr lang="zh-CN" altLang="en-US" sz="2400" dirty="0" smtClean="0">
                <a:solidFill>
                  <a:srgbClr val="FF0000"/>
                </a:solidFill>
                <a:effectLst/>
                <a:latin typeface="Arial" panose="020B0604020202020204" pitchFamily="34" charset="0"/>
                <a:ea typeface="宋体" panose="02010600030101010101" pitchFamily="2" charset="-122"/>
                <a:cs typeface="+mn-ea"/>
                <a:sym typeface="+mn-ea"/>
              </a:rPr>
              <a:t>：软链接文件（</a:t>
            </a:r>
            <a:r>
              <a:rPr lang="en-US" altLang="zh-CN" sz="2400" dirty="0" smtClean="0">
                <a:solidFill>
                  <a:srgbClr val="FF0000"/>
                </a:solidFill>
                <a:effectLst/>
                <a:latin typeface="Arial" panose="020B0604020202020204" pitchFamily="34" charset="0"/>
                <a:ea typeface="宋体" panose="02010600030101010101" pitchFamily="2" charset="-122"/>
                <a:cs typeface="+mn-ea"/>
                <a:sym typeface="+mn-ea"/>
              </a:rPr>
              <a:t>link</a:t>
            </a:r>
            <a:r>
              <a:rPr lang="zh-CN" altLang="en-US" sz="2400" dirty="0" smtClean="0">
                <a:solidFill>
                  <a:srgbClr val="FF0000"/>
                </a:solidFill>
                <a:effectLst/>
                <a:latin typeface="Arial" panose="020B0604020202020204" pitchFamily="34" charset="0"/>
                <a:ea typeface="宋体" panose="02010600030101010101" pitchFamily="2" charset="-122"/>
                <a:cs typeface="+mn-ea"/>
                <a:sym typeface="+mn-ea"/>
              </a:rPr>
              <a:t>）</a:t>
            </a:r>
            <a:r>
              <a:rPr kumimoji="1" lang="zh-CN" altLang="en-US" sz="2400" dirty="0" smtClean="0">
                <a:solidFill>
                  <a:srgbClr val="000000"/>
                </a:solidFill>
                <a:effectLst/>
                <a:latin typeface="Arial" panose="020B0604020202020204" pitchFamily="34" charset="0"/>
                <a:ea typeface="宋体" panose="02010600030101010101" pitchFamily="2" charset="-122"/>
                <a:cs typeface="+mn-ea"/>
                <a:sym typeface="+mn-ea"/>
              </a:rPr>
              <a:t>又称符号链接文件</a:t>
            </a:r>
            <a:r>
              <a:rPr kumimoji="1" lang="en-US" altLang="zh-CN" sz="2400" dirty="0" smtClean="0">
                <a:solidFill>
                  <a:srgbClr val="000000"/>
                </a:solidFill>
                <a:effectLst/>
                <a:latin typeface="Arial" panose="020B0604020202020204" pitchFamily="34" charset="0"/>
                <a:ea typeface="宋体" panose="02010600030101010101" pitchFamily="2" charset="-122"/>
                <a:cs typeface="+mn-ea"/>
                <a:sym typeface="+mn-ea"/>
              </a:rPr>
              <a:t>, </a:t>
            </a:r>
            <a:r>
              <a:rPr kumimoji="1" lang="zh-CN" altLang="en-US" sz="2400" dirty="0" smtClean="0">
                <a:solidFill>
                  <a:srgbClr val="000000"/>
                </a:solidFill>
                <a:effectLst/>
                <a:latin typeface="Arial" panose="020B0604020202020204" pitchFamily="34" charset="0"/>
                <a:ea typeface="宋体" panose="02010600030101010101" pitchFamily="2" charset="-122"/>
                <a:cs typeface="+mn-ea"/>
                <a:sym typeface="+mn-ea"/>
              </a:rPr>
              <a:t>用于不同目录下文件的共享。实际上它指向另一个文件。 </a:t>
            </a:r>
            <a:endParaRPr lang="en-US" altLang="zh-CN" sz="2400" dirty="0" smtClean="0">
              <a:solidFill>
                <a:srgbClr val="FF0000"/>
              </a:solidFill>
              <a:effectLst/>
            </a:endParaRPr>
          </a:p>
          <a:p>
            <a:pPr marL="742950" lvl="1" indent="0" algn="l" eaLnBrk="0" fontAlgn="base" hangingPunct="0">
              <a:lnSpc>
                <a:spcPts val="3200"/>
              </a:lnSpc>
              <a:spcBef>
                <a:spcPts val="0"/>
              </a:spcBef>
              <a:buBlip>
                <a:blip r:embed="rId2"/>
              </a:buBlip>
            </a:pPr>
            <a:r>
              <a:rPr lang="zh-CN" altLang="en-US" sz="2400" dirty="0" smtClean="0">
                <a:solidFill>
                  <a:srgbClr val="FF0000"/>
                </a:solidFill>
                <a:effectLst/>
                <a:latin typeface="Arial" panose="020B0604020202020204" pitchFamily="34" charset="0"/>
                <a:ea typeface="宋体" panose="02010600030101010101" pitchFamily="2" charset="-122"/>
                <a:sym typeface="+mn-ea"/>
              </a:rPr>
              <a:t>查看：</a:t>
            </a:r>
            <a:r>
              <a:rPr lang="en-US" sz="2000" dirty="0" smtClean="0">
                <a:solidFill>
                  <a:srgbClr val="663300"/>
                </a:solidFill>
                <a:effectLst/>
                <a:latin typeface="Arial" panose="020B0604020202020204" pitchFamily="34" charset="0"/>
                <a:ea typeface="宋体" panose="02010600030101010101" pitchFamily="2" charset="-122"/>
                <a:sym typeface="+mn-ea"/>
              </a:rPr>
              <a:t>file     &lt;</a:t>
            </a:r>
            <a:r>
              <a:rPr lang="en-US" sz="2000" dirty="0" err="1" smtClean="0">
                <a:solidFill>
                  <a:srgbClr val="663300"/>
                </a:solidFill>
                <a:effectLst/>
                <a:latin typeface="Arial" panose="020B0604020202020204" pitchFamily="34" charset="0"/>
                <a:ea typeface="宋体" panose="02010600030101010101" pitchFamily="2" charset="-122"/>
                <a:sym typeface="+mn-ea"/>
              </a:rPr>
              <a:t>文件名</a:t>
            </a:r>
            <a:r>
              <a:rPr lang="en-US" sz="2000" dirty="0" smtClean="0">
                <a:solidFill>
                  <a:srgbClr val="663300"/>
                </a:solidFill>
                <a:effectLst/>
                <a:latin typeface="Arial" panose="020B0604020202020204" pitchFamily="34" charset="0"/>
                <a:ea typeface="宋体" panose="02010600030101010101" pitchFamily="2" charset="-122"/>
                <a:sym typeface="+mn-ea"/>
              </a:rPr>
              <a:t>&gt; </a:t>
            </a:r>
            <a:endParaRPr lang="en-US" sz="2000" dirty="0" smtClean="0">
              <a:effectLst/>
            </a:endParaRPr>
          </a:p>
          <a:p>
            <a:pPr marL="742950" lvl="1" indent="0" algn="l" eaLnBrk="0" fontAlgn="base" hangingPunct="0">
              <a:lnSpc>
                <a:spcPts val="3200"/>
              </a:lnSpc>
              <a:spcBef>
                <a:spcPts val="0"/>
              </a:spcBef>
              <a:buNone/>
            </a:pPr>
            <a:r>
              <a:rPr lang="en-US" sz="2000" dirty="0" smtClean="0">
                <a:solidFill>
                  <a:srgbClr val="663300"/>
                </a:solidFill>
                <a:effectLst/>
                <a:latin typeface="Arial" panose="020B0604020202020204" pitchFamily="34" charset="0"/>
                <a:ea typeface="宋体" panose="02010600030101010101" pitchFamily="2" charset="-122"/>
                <a:sym typeface="+mn-ea"/>
              </a:rPr>
              <a:t>                stat    &lt;</a:t>
            </a:r>
            <a:r>
              <a:rPr lang="zh-CN" altLang="en-US" sz="2000" dirty="0" smtClean="0">
                <a:solidFill>
                  <a:srgbClr val="663300"/>
                </a:solidFill>
                <a:effectLst/>
                <a:latin typeface="Arial" panose="020B0604020202020204" pitchFamily="34" charset="0"/>
                <a:ea typeface="宋体" panose="02010600030101010101" pitchFamily="2" charset="-122"/>
                <a:sym typeface="+mn-ea"/>
              </a:rPr>
              <a:t>文件名</a:t>
            </a:r>
            <a:r>
              <a:rPr lang="en-US" sz="2000" dirty="0" smtClean="0">
                <a:solidFill>
                  <a:srgbClr val="663300"/>
                </a:solidFill>
                <a:effectLst/>
                <a:latin typeface="Arial" panose="020B0604020202020204" pitchFamily="34" charset="0"/>
                <a:ea typeface="宋体" panose="02010600030101010101" pitchFamily="2" charset="-122"/>
                <a:sym typeface="+mn-ea"/>
              </a:rPr>
              <a:t>&gt;</a:t>
            </a:r>
            <a:endParaRPr kumimoji="1" lang="zh-CN" altLang="en-US" sz="2400" dirty="0" smtClean="0">
              <a:solidFill>
                <a:srgbClr val="663300"/>
              </a:solidFill>
              <a:effectLst/>
              <a:latin typeface="Arial" panose="020B0604020202020204" pitchFamily="34" charset="0"/>
              <a:ea typeface="宋体" panose="02010600030101010101" pitchFamily="2" charset="-122"/>
              <a:sym typeface="+mn-ea"/>
            </a:endParaRPr>
          </a:p>
          <a:p>
            <a:pPr indent="0" algn="l" eaLnBrk="0" fontAlgn="base" hangingPunct="0">
              <a:lnSpc>
                <a:spcPts val="3200"/>
              </a:lnSpc>
              <a:spcBef>
                <a:spcPts val="0"/>
              </a:spcBef>
              <a:buNone/>
              <a:defRPr/>
            </a:pPr>
            <a:endParaRPr lang="en-US" altLang="zh-CN" sz="2400" dirty="0" smtClean="0">
              <a:solidFill>
                <a:srgbClr val="663300"/>
              </a:solidFill>
              <a:effectLst/>
              <a:latin typeface="Arial" panose="020B0604020202020204" pitchFamily="3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7</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）文件路径</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文件路径</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854075" y="1828800"/>
            <a:ext cx="10169525" cy="3794760"/>
          </a:xfrm>
          <a:prstGeom prst="rect">
            <a:avLst/>
          </a:prstGeom>
          <a:noFill/>
        </p:spPr>
        <p:txBody>
          <a:bodyPr wrap="square" rtlCol="0">
            <a:spAutoFit/>
          </a:bodyPr>
          <a:p>
            <a:pPr marL="36195" lvl="1" indent="0" algn="l" eaLnBrk="0" fontAlgn="base" hangingPunct="0">
              <a:lnSpc>
                <a:spcPct val="140000"/>
              </a:lnSpc>
              <a:spcBef>
                <a:spcPts val="0"/>
              </a:spcBef>
              <a:buClr>
                <a:srgbClr val="000000"/>
              </a:buClr>
              <a:buFont typeface="Wingdings" panose="05000000000000000000" pitchFamily="2" charset="2"/>
              <a:buNone/>
              <a:defRPr/>
            </a:pPr>
            <a:r>
              <a:rPr lang="zh-CN" altLang="en-US" sz="2600" dirty="0" smtClean="0">
                <a:solidFill>
                  <a:srgbClr val="0000CC"/>
                </a:solidFill>
                <a:latin typeface="Arial" panose="020B0604020202020204" pitchFamily="34" charset="0"/>
                <a:ea typeface="宋体" panose="02010600030101010101" pitchFamily="2" charset="-122"/>
                <a:cs typeface="+mn-ea"/>
                <a:sym typeface="+mn-ea"/>
              </a:rPr>
              <a:t>（</a:t>
            </a:r>
            <a:r>
              <a:rPr lang="en-US" altLang="zh-CN" sz="2600" dirty="0" smtClean="0">
                <a:solidFill>
                  <a:srgbClr val="0000CC"/>
                </a:solidFill>
                <a:latin typeface="Arial" panose="020B0604020202020204" pitchFamily="34" charset="0"/>
                <a:ea typeface="宋体" panose="02010600030101010101" pitchFamily="2" charset="-122"/>
                <a:cs typeface="+mn-ea"/>
                <a:sym typeface="+mn-ea"/>
              </a:rPr>
              <a:t>1</a:t>
            </a:r>
            <a:r>
              <a:rPr lang="zh-CN" altLang="en-US" sz="2600" dirty="0" smtClean="0">
                <a:solidFill>
                  <a:srgbClr val="0000CC"/>
                </a:solidFill>
                <a:latin typeface="Arial" panose="020B0604020202020204" pitchFamily="34" charset="0"/>
                <a:ea typeface="宋体" panose="02010600030101010101" pitchFamily="2" charset="-122"/>
                <a:cs typeface="+mn-ea"/>
                <a:sym typeface="+mn-ea"/>
              </a:rPr>
              <a:t>）工作目录与用户主目录</a:t>
            </a:r>
            <a:endParaRPr lang="zh-CN" altLang="en-US" dirty="0" smtClean="0">
              <a:solidFill>
                <a:srgbClr val="0000CC"/>
              </a:solidFill>
            </a:endParaRPr>
          </a:p>
          <a:p>
            <a:pPr marL="36195" lvl="2" indent="0" algn="l" eaLnBrk="0" fontAlgn="base" hangingPunct="0">
              <a:lnSpc>
                <a:spcPct val="140000"/>
              </a:lnSpc>
              <a:spcBef>
                <a:spcPts val="0"/>
              </a:spcBef>
              <a:defRPr/>
            </a:pPr>
            <a:r>
              <a:rPr lang="zh-CN" altLang="en-US" sz="2400" dirty="0" smtClean="0">
                <a:solidFill>
                  <a:srgbClr val="000000"/>
                </a:solidFill>
                <a:latin typeface="Arial" panose="020B0604020202020204" pitchFamily="34" charset="0"/>
                <a:ea typeface="宋体" panose="02010600030101010101" pitchFamily="2" charset="-122"/>
                <a:cs typeface="+mn-ea"/>
                <a:sym typeface="+mn-ea"/>
              </a:rPr>
              <a:t>从逻辑上讲，用户在登录到</a:t>
            </a:r>
            <a:r>
              <a:rPr lang="en-US" altLang="zh-CN" sz="2400" dirty="0" smtClean="0">
                <a:solidFill>
                  <a:srgbClr val="000000"/>
                </a:solidFill>
                <a:latin typeface="Arial" panose="020B0604020202020204" pitchFamily="34" charset="0"/>
                <a:ea typeface="宋体" panose="02010600030101010101" pitchFamily="2" charset="-122"/>
                <a:cs typeface="+mn-ea"/>
                <a:sym typeface="+mn-ea"/>
              </a:rPr>
              <a:t>Linux</a:t>
            </a:r>
            <a:r>
              <a:rPr lang="zh-CN" altLang="en-US" sz="2400" dirty="0" smtClean="0">
                <a:solidFill>
                  <a:srgbClr val="000000"/>
                </a:solidFill>
                <a:latin typeface="Arial" panose="020B0604020202020204" pitchFamily="34" charset="0"/>
                <a:ea typeface="宋体" panose="02010600030101010101" pitchFamily="2" charset="-122"/>
                <a:cs typeface="+mn-ea"/>
                <a:sym typeface="+mn-ea"/>
              </a:rPr>
              <a:t>系统之后，每时每刻都处在某个目录之中，此目录被称为工作目录或当前目录（</a:t>
            </a:r>
            <a:r>
              <a:rPr lang="en-US" altLang="zh-CN" sz="2400" dirty="0" smtClean="0">
                <a:solidFill>
                  <a:srgbClr val="000000"/>
                </a:solidFill>
                <a:latin typeface="Arial" panose="020B0604020202020204" pitchFamily="34" charset="0"/>
                <a:ea typeface="宋体" panose="02010600030101010101" pitchFamily="2" charset="-122"/>
                <a:cs typeface="+mn-ea"/>
                <a:sym typeface="+mn-ea"/>
              </a:rPr>
              <a:t>Working Directory)</a:t>
            </a:r>
            <a:endParaRPr lang="en-US" altLang="zh-CN" sz="2400" dirty="0" smtClean="0">
              <a:solidFill>
                <a:srgbClr val="000000"/>
              </a:solidFill>
              <a:latin typeface="Arial" panose="020B0604020202020204" pitchFamily="34" charset="0"/>
              <a:ea typeface="宋体" panose="02010600030101010101" pitchFamily="2" charset="-122"/>
              <a:cs typeface="+mn-ea"/>
              <a:sym typeface="+mn-ea"/>
            </a:endParaRPr>
          </a:p>
          <a:p>
            <a:pPr marL="36195" lvl="1" indent="0" algn="l" eaLnBrk="0" fontAlgn="base" hangingPunct="0">
              <a:lnSpc>
                <a:spcPct val="140000"/>
              </a:lnSpc>
              <a:spcBef>
                <a:spcPts val="0"/>
              </a:spcBef>
              <a:buClr>
                <a:srgbClr val="000000"/>
              </a:buClr>
              <a:buFont typeface="Wingdings" panose="05000000000000000000" pitchFamily="2" charset="2"/>
              <a:buNone/>
              <a:defRPr/>
            </a:pPr>
            <a:r>
              <a:rPr lang="zh-CN" altLang="en-US" sz="2600" dirty="0" smtClean="0">
                <a:solidFill>
                  <a:srgbClr val="0000CC"/>
                </a:solidFill>
                <a:latin typeface="Arial" panose="020B0604020202020204" pitchFamily="34" charset="0"/>
                <a:ea typeface="宋体" panose="02010600030101010101" pitchFamily="2" charset="-122"/>
                <a:cs typeface="+mn-ea"/>
                <a:sym typeface="+mn-ea"/>
              </a:rPr>
              <a:t>（</a:t>
            </a:r>
            <a:r>
              <a:rPr lang="en-US" altLang="zh-CN" sz="2600" dirty="0" smtClean="0">
                <a:solidFill>
                  <a:srgbClr val="0000CC"/>
                </a:solidFill>
                <a:latin typeface="Arial" panose="020B0604020202020204" pitchFamily="34" charset="0"/>
                <a:ea typeface="宋体" panose="02010600030101010101" pitchFamily="2" charset="-122"/>
                <a:cs typeface="+mn-ea"/>
                <a:sym typeface="+mn-ea"/>
              </a:rPr>
              <a:t>2</a:t>
            </a:r>
            <a:r>
              <a:rPr lang="zh-CN" altLang="en-US" sz="2600" dirty="0" smtClean="0">
                <a:solidFill>
                  <a:srgbClr val="0000CC"/>
                </a:solidFill>
                <a:latin typeface="Arial" panose="020B0604020202020204" pitchFamily="34" charset="0"/>
                <a:ea typeface="宋体" panose="02010600030101010101" pitchFamily="2" charset="-122"/>
                <a:cs typeface="+mn-ea"/>
                <a:sym typeface="+mn-ea"/>
              </a:rPr>
              <a:t>）路径</a:t>
            </a:r>
            <a:endParaRPr lang="zh-CN" altLang="en-US" dirty="0" smtClean="0">
              <a:solidFill>
                <a:srgbClr val="0000CC"/>
              </a:solidFill>
            </a:endParaRPr>
          </a:p>
          <a:p>
            <a:pPr marL="36195" lvl="2" indent="0" algn="l" eaLnBrk="0" fontAlgn="base" hangingPunct="0">
              <a:lnSpc>
                <a:spcPct val="140000"/>
              </a:lnSpc>
              <a:spcBef>
                <a:spcPts val="0"/>
              </a:spcBef>
              <a:defRPr/>
            </a:pPr>
            <a:r>
              <a:rPr lang="zh-CN" altLang="en-US" sz="2400" dirty="0" smtClean="0">
                <a:solidFill>
                  <a:srgbClr val="000000"/>
                </a:solidFill>
                <a:latin typeface="Arial" panose="020B0604020202020204" pitchFamily="34" charset="0"/>
                <a:ea typeface="宋体" panose="02010600030101010101" pitchFamily="2" charset="-122"/>
                <a:cs typeface="+mn-ea"/>
                <a:sym typeface="+mn-ea"/>
              </a:rPr>
              <a:t>路径是指从树型目录的某个目录层次到某个文件的一条道路。</a:t>
            </a:r>
            <a:endParaRPr lang="zh-CN" altLang="en-US" sz="2000" dirty="0" smtClean="0">
              <a:solidFill>
                <a:srgbClr val="000000"/>
              </a:solidFill>
              <a:latin typeface="Arial" panose="020B0604020202020204" pitchFamily="34" charset="0"/>
              <a:ea typeface="宋体" panose="02010600030101010101" pitchFamily="2" charset="-122"/>
              <a:cs typeface="+mn-ea"/>
              <a:sym typeface="+mn-ea"/>
            </a:endParaRPr>
          </a:p>
          <a:p>
            <a:pPr marL="36195" lvl="2" indent="0" algn="l" eaLnBrk="0" fontAlgn="base" hangingPunct="0">
              <a:lnSpc>
                <a:spcPct val="140000"/>
              </a:lnSpc>
              <a:spcBef>
                <a:spcPts val="0"/>
              </a:spcBef>
              <a:defRPr/>
            </a:pPr>
            <a:r>
              <a:rPr lang="zh-CN" altLang="en-US" sz="2400" dirty="0" smtClean="0">
                <a:solidFill>
                  <a:srgbClr val="000000"/>
                </a:solidFill>
                <a:latin typeface="Arial" panose="020B0604020202020204" pitchFamily="34" charset="0"/>
                <a:ea typeface="宋体" panose="02010600030101010101" pitchFamily="2" charset="-122"/>
                <a:cs typeface="+mn-ea"/>
                <a:sym typeface="+mn-ea"/>
              </a:rPr>
              <a:t>路径主要是由目录名称构成，中间用“</a:t>
            </a:r>
            <a:r>
              <a:rPr lang="en-US" altLang="zh-CN" sz="2400" dirty="0" smtClean="0">
                <a:solidFill>
                  <a:srgbClr val="000000"/>
                </a:solidFill>
                <a:latin typeface="Arial" panose="020B0604020202020204" pitchFamily="34" charset="0"/>
                <a:ea typeface="宋体" panose="02010600030101010101" pitchFamily="2" charset="-122"/>
                <a:cs typeface="+mn-ea"/>
                <a:sym typeface="+mn-ea"/>
              </a:rPr>
              <a:t>/”</a:t>
            </a:r>
            <a:r>
              <a:rPr lang="zh-CN" altLang="en-US" sz="2400" dirty="0" smtClean="0">
                <a:solidFill>
                  <a:srgbClr val="000000"/>
                </a:solidFill>
                <a:latin typeface="Arial" panose="020B0604020202020204" pitchFamily="34" charset="0"/>
                <a:ea typeface="宋体" panose="02010600030101010101" pitchFamily="2" charset="-122"/>
                <a:cs typeface="+mn-ea"/>
                <a:sym typeface="+mn-ea"/>
              </a:rPr>
              <a:t>分隔。任一文件在文件系统中的位置都是由相对的路径决定的。</a:t>
            </a:r>
            <a:endParaRPr lang="zh-CN" altLang="en-US" sz="2400" dirty="0" smtClean="0">
              <a:solidFill>
                <a:srgbClr val="000000"/>
              </a:solidFill>
              <a:effectLst/>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7</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）文件路径</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文件路径</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379095" y="1781175"/>
            <a:ext cx="10169525" cy="1758950"/>
          </a:xfrm>
          <a:prstGeom prst="rect">
            <a:avLst/>
          </a:prstGeom>
          <a:noFill/>
        </p:spPr>
        <p:txBody>
          <a:bodyPr wrap="square" rtlCol="0">
            <a:spAutoFit/>
          </a:bodyPr>
          <a:p>
            <a:pPr marL="36195" lvl="1" indent="0" algn="l" eaLnBrk="0" fontAlgn="base" hangingPunct="0">
              <a:lnSpc>
                <a:spcPct val="140000"/>
              </a:lnSpc>
              <a:spcBef>
                <a:spcPts val="0"/>
              </a:spcBef>
              <a:buClr>
                <a:srgbClr val="000000"/>
              </a:buClr>
              <a:buFont typeface="Wingdings" panose="05000000000000000000" pitchFamily="2" charset="2"/>
              <a:buNone/>
              <a:defRPr/>
            </a:pPr>
            <a:r>
              <a:rPr lang="zh-CN" altLang="en-US" sz="2600" dirty="0" smtClean="0">
                <a:solidFill>
                  <a:srgbClr val="0000CC"/>
                </a:solidFill>
                <a:latin typeface="Arial" panose="020B0604020202020204" pitchFamily="34" charset="0"/>
                <a:ea typeface="宋体" panose="02010600030101010101" pitchFamily="2" charset="-122"/>
                <a:cs typeface="+mn-ea"/>
                <a:sym typeface="+mn-ea"/>
              </a:rPr>
              <a:t>（</a:t>
            </a:r>
            <a:r>
              <a:rPr lang="en-US" altLang="zh-CN" sz="2600" dirty="0" smtClean="0">
                <a:solidFill>
                  <a:srgbClr val="0000CC"/>
                </a:solidFill>
                <a:latin typeface="Arial" panose="020B0604020202020204" pitchFamily="34" charset="0"/>
                <a:ea typeface="宋体" panose="02010600030101010101" pitchFamily="2" charset="-122"/>
                <a:cs typeface="+mn-ea"/>
                <a:sym typeface="+mn-ea"/>
              </a:rPr>
              <a:t>3</a:t>
            </a:r>
            <a:r>
              <a:rPr lang="zh-CN" altLang="en-US" sz="2600" dirty="0" smtClean="0">
                <a:solidFill>
                  <a:srgbClr val="0000CC"/>
                </a:solidFill>
                <a:latin typeface="Arial" panose="020B0604020202020204" pitchFamily="34" charset="0"/>
                <a:ea typeface="宋体" panose="02010600030101010101" pitchFamily="2" charset="-122"/>
                <a:cs typeface="+mn-ea"/>
                <a:sym typeface="+mn-ea"/>
              </a:rPr>
              <a:t>）绝对路径与相对路径</a:t>
            </a:r>
            <a:endParaRPr lang="zh-CN" altLang="en-US" sz="2600" dirty="0" smtClean="0">
              <a:solidFill>
                <a:srgbClr val="0000CC"/>
              </a:solidFill>
              <a:latin typeface="Arial" panose="020B0604020202020204" pitchFamily="34" charset="0"/>
              <a:ea typeface="宋体" panose="02010600030101010101" pitchFamily="2" charset="-122"/>
              <a:cs typeface="+mn-ea"/>
              <a:sym typeface="+mn-ea"/>
            </a:endParaRPr>
          </a:p>
          <a:p>
            <a:pPr marL="720090" lvl="3" indent="0" algn="l" fontAlgn="base">
              <a:lnSpc>
                <a:spcPct val="100000"/>
              </a:lnSpc>
              <a:spcBef>
                <a:spcPts val="0"/>
              </a:spcBef>
              <a:buFont typeface="Wingdings" panose="05000000000000000000" pitchFamily="2" charset="2"/>
              <a:buChar char="Ø"/>
            </a:pPr>
            <a:r>
              <a:rPr lang="zh-CN" altLang="en-US" sz="2400" dirty="0" smtClean="0">
                <a:solidFill>
                  <a:schemeClr val="tx1"/>
                </a:solidFill>
                <a:latin typeface="Arial" panose="020B0604020202020204" pitchFamily="34" charset="0"/>
                <a:ea typeface="宋体" panose="02010600030101010101" pitchFamily="2" charset="-122"/>
                <a:cs typeface="+mn-ea"/>
                <a:sym typeface="+mn-ea"/>
              </a:rPr>
              <a:t>绝对路径</a:t>
            </a:r>
            <a:r>
              <a:rPr lang="en-US" altLang="zh-CN" sz="2400" dirty="0" smtClean="0">
                <a:solidFill>
                  <a:schemeClr val="tx1"/>
                </a:solidFill>
                <a:latin typeface="Arial" panose="020B0604020202020204" pitchFamily="34" charset="0"/>
                <a:ea typeface="宋体" panose="02010600030101010101" pitchFamily="2" charset="-122"/>
                <a:cs typeface="+mn-ea"/>
                <a:sym typeface="+mn-ea"/>
              </a:rPr>
              <a:t>  </a:t>
            </a:r>
            <a:r>
              <a:rPr lang="zh-CN" altLang="en-US" sz="2400" dirty="0" smtClean="0">
                <a:solidFill>
                  <a:schemeClr val="tx1"/>
                </a:solidFill>
                <a:latin typeface="Arial" panose="020B0604020202020204" pitchFamily="34" charset="0"/>
                <a:ea typeface="宋体" panose="02010600030101010101" pitchFamily="2" charset="-122"/>
                <a:cs typeface="+mn-ea"/>
                <a:sym typeface="+mn-ea"/>
              </a:rPr>
              <a:t>如：</a:t>
            </a:r>
            <a:r>
              <a:rPr lang="zh-CN" altLang="en-US" sz="2400" dirty="0" smtClean="0">
                <a:solidFill>
                  <a:schemeClr val="tx1"/>
                </a:solidFill>
                <a:latin typeface="Trebuchet MS" panose="020B0603020202020204" pitchFamily="34" charset="0"/>
                <a:ea typeface="宋体" panose="02010600030101010101" pitchFamily="2" charset="-122"/>
                <a:cs typeface="+mn-ea"/>
                <a:sym typeface="+mn-ea"/>
              </a:rPr>
              <a:t>“</a:t>
            </a:r>
            <a:r>
              <a:rPr lang="en-US" altLang="zh-CN" sz="2400" dirty="0" smtClean="0">
                <a:solidFill>
                  <a:schemeClr val="tx1"/>
                </a:solidFill>
                <a:latin typeface="Arial" panose="020B0604020202020204" pitchFamily="34" charset="0"/>
                <a:ea typeface="宋体" panose="02010600030101010101" pitchFamily="2" charset="-122"/>
                <a:cs typeface="+mn-ea"/>
                <a:sym typeface="+mn-ea"/>
              </a:rPr>
              <a:t>/</a:t>
            </a:r>
            <a:r>
              <a:rPr lang="en-US" altLang="zh-CN" sz="2400" dirty="0" err="1" smtClean="0">
                <a:solidFill>
                  <a:schemeClr val="tx1"/>
                </a:solidFill>
                <a:latin typeface="Arial" panose="020B0604020202020204" pitchFamily="34" charset="0"/>
                <a:ea typeface="宋体" panose="02010600030101010101" pitchFamily="2" charset="-122"/>
                <a:cs typeface="+mn-ea"/>
                <a:sym typeface="+mn-ea"/>
              </a:rPr>
              <a:t>usr</a:t>
            </a:r>
            <a:r>
              <a:rPr lang="en-US" altLang="zh-CN" sz="2400" dirty="0" smtClean="0">
                <a:solidFill>
                  <a:schemeClr val="tx1"/>
                </a:solidFill>
                <a:latin typeface="Arial" panose="020B0604020202020204" pitchFamily="34" charset="0"/>
                <a:ea typeface="宋体" panose="02010600030101010101" pitchFamily="2" charset="-122"/>
                <a:cs typeface="+mn-ea"/>
                <a:sym typeface="+mn-ea"/>
              </a:rPr>
              <a:t>/bin/zip</a:t>
            </a:r>
            <a:r>
              <a:rPr lang="en-US" altLang="zh-CN" sz="2400" dirty="0" smtClean="0">
                <a:solidFill>
                  <a:schemeClr val="tx1"/>
                </a:solidFill>
                <a:latin typeface="Trebuchet MS" panose="020B0603020202020204" pitchFamily="34" charset="0"/>
                <a:ea typeface="宋体" panose="02010600030101010101" pitchFamily="2" charset="-122"/>
                <a:cs typeface="+mn-ea"/>
                <a:sym typeface="+mn-ea"/>
              </a:rPr>
              <a:t>”</a:t>
            </a:r>
            <a:endParaRPr lang="en-US" altLang="zh-CN" sz="2400" dirty="0" smtClean="0">
              <a:solidFill>
                <a:schemeClr val="tx1"/>
              </a:solidFill>
              <a:latin typeface="Trebuchet MS" panose="020B0603020202020204" pitchFamily="34" charset="0"/>
              <a:ea typeface="宋体" panose="02010600030101010101" pitchFamily="2" charset="-122"/>
              <a:cs typeface="+mn-ea"/>
              <a:sym typeface="+mn-ea"/>
            </a:endParaRPr>
          </a:p>
          <a:p>
            <a:pPr marL="720090" lvl="3" indent="0" algn="l" fontAlgn="base">
              <a:lnSpc>
                <a:spcPct val="100000"/>
              </a:lnSpc>
              <a:spcBef>
                <a:spcPts val="0"/>
              </a:spcBef>
              <a:buFont typeface="Wingdings" panose="05000000000000000000" pitchFamily="2" charset="2"/>
              <a:buChar char="Ø"/>
            </a:pPr>
            <a:r>
              <a:rPr lang="zh-CN" altLang="en-US" sz="2400" dirty="0" smtClean="0">
                <a:solidFill>
                  <a:schemeClr val="tx1"/>
                </a:solidFill>
                <a:latin typeface="Arial" panose="020B0604020202020204" pitchFamily="34" charset="0"/>
                <a:ea typeface="宋体" panose="02010600030101010101" pitchFamily="2" charset="-122"/>
                <a:cs typeface="+mn-ea"/>
                <a:sym typeface="+mn-ea"/>
              </a:rPr>
              <a:t>相对路径</a:t>
            </a:r>
            <a:r>
              <a:rPr lang="en-US" altLang="zh-CN" sz="2400" dirty="0" smtClean="0">
                <a:solidFill>
                  <a:schemeClr val="tx1"/>
                </a:solidFill>
                <a:latin typeface="Arial" panose="020B0604020202020204" pitchFamily="34" charset="0"/>
                <a:ea typeface="宋体" panose="02010600030101010101" pitchFamily="2" charset="-122"/>
                <a:cs typeface="+mn-ea"/>
                <a:sym typeface="+mn-ea"/>
              </a:rPr>
              <a:t>  </a:t>
            </a:r>
            <a:r>
              <a:rPr lang="zh-CN" altLang="en-US" sz="2400" dirty="0" smtClean="0">
                <a:solidFill>
                  <a:schemeClr val="tx1"/>
                </a:solidFill>
                <a:latin typeface="Arial" panose="020B0604020202020204" pitchFamily="34" charset="0"/>
                <a:ea typeface="宋体" panose="02010600030101010101" pitchFamily="2" charset="-122"/>
                <a:cs typeface="+mn-ea"/>
                <a:sym typeface="+mn-ea"/>
              </a:rPr>
              <a:t>如果当前目录是</a:t>
            </a:r>
            <a:r>
              <a:rPr lang="zh-CN" altLang="zh-CN" sz="2400" dirty="0" smtClean="0">
                <a:solidFill>
                  <a:schemeClr val="tx1"/>
                </a:solidFill>
                <a:latin typeface="Arial" panose="020B0604020202020204" pitchFamily="34" charset="0"/>
                <a:ea typeface="宋体" panose="02010600030101010101" pitchFamily="2" charset="-122"/>
                <a:cs typeface="+mn-ea"/>
                <a:sym typeface="+mn-ea"/>
              </a:rPr>
              <a:t>/usr</a:t>
            </a:r>
            <a:r>
              <a:rPr lang="zh-CN" altLang="en-US" sz="2400" dirty="0" smtClean="0">
                <a:solidFill>
                  <a:schemeClr val="tx1"/>
                </a:solidFill>
                <a:latin typeface="Arial" panose="020B0604020202020204" pitchFamily="34" charset="0"/>
                <a:ea typeface="宋体" panose="02010600030101010101" pitchFamily="2" charset="-122"/>
                <a:cs typeface="+mn-ea"/>
                <a:sym typeface="+mn-ea"/>
              </a:rPr>
              <a:t>，则</a:t>
            </a:r>
            <a:r>
              <a:rPr lang="zh-CN" altLang="zh-CN" sz="2400" dirty="0" smtClean="0">
                <a:solidFill>
                  <a:schemeClr val="tx1"/>
                </a:solidFill>
                <a:latin typeface="Arial" panose="020B0604020202020204" pitchFamily="34" charset="0"/>
                <a:ea typeface="宋体" panose="02010600030101010101" pitchFamily="2" charset="-122"/>
                <a:cs typeface="+mn-ea"/>
                <a:sym typeface="+mn-ea"/>
              </a:rPr>
              <a:t>zip</a:t>
            </a:r>
            <a:r>
              <a:rPr lang="zh-CN" altLang="en-US" sz="2400" dirty="0" smtClean="0">
                <a:solidFill>
                  <a:schemeClr val="tx1"/>
                </a:solidFill>
                <a:latin typeface="Arial" panose="020B0604020202020204" pitchFamily="34" charset="0"/>
                <a:ea typeface="宋体" panose="02010600030101010101" pitchFamily="2" charset="-122"/>
                <a:cs typeface="+mn-ea"/>
                <a:sym typeface="+mn-ea"/>
              </a:rPr>
              <a:t>的相对路径                       名名为“</a:t>
            </a:r>
            <a:r>
              <a:rPr lang="zh-CN" altLang="zh-CN" sz="2400" dirty="0" smtClean="0">
                <a:solidFill>
                  <a:schemeClr val="tx1"/>
                </a:solidFill>
                <a:latin typeface="Arial" panose="020B0604020202020204" pitchFamily="34" charset="0"/>
                <a:ea typeface="宋体" panose="02010600030101010101" pitchFamily="2" charset="-122"/>
                <a:cs typeface="+mn-ea"/>
                <a:sym typeface="+mn-ea"/>
              </a:rPr>
              <a:t>bin/zip”</a:t>
            </a:r>
            <a:r>
              <a:rPr lang="zh-CN" altLang="en-US" sz="2400" dirty="0" smtClean="0">
                <a:solidFill>
                  <a:schemeClr val="tx1"/>
                </a:solidFill>
                <a:latin typeface="Arial" panose="020B0604020202020204" pitchFamily="34" charset="0"/>
                <a:ea typeface="宋体" panose="02010600030101010101" pitchFamily="2" charset="-122"/>
                <a:cs typeface="+mn-ea"/>
                <a:sym typeface="+mn-ea"/>
              </a:rPr>
              <a:t>，而</a:t>
            </a:r>
            <a:r>
              <a:rPr lang="zh-CN" altLang="zh-CN" sz="2400" dirty="0" smtClean="0">
                <a:solidFill>
                  <a:schemeClr val="tx1"/>
                </a:solidFill>
                <a:latin typeface="Arial" panose="020B0604020202020204" pitchFamily="34" charset="0"/>
                <a:ea typeface="宋体" panose="02010600030101010101" pitchFamily="2" charset="-122"/>
                <a:cs typeface="+mn-ea"/>
                <a:sym typeface="+mn-ea"/>
              </a:rPr>
              <a:t>local</a:t>
            </a:r>
            <a:r>
              <a:rPr lang="zh-CN" altLang="en-US" sz="2400" dirty="0" smtClean="0">
                <a:solidFill>
                  <a:schemeClr val="tx1"/>
                </a:solidFill>
                <a:latin typeface="Arial" panose="020B0604020202020204" pitchFamily="34" charset="0"/>
                <a:ea typeface="宋体" panose="02010600030101010101" pitchFamily="2" charset="-122"/>
                <a:cs typeface="+mn-ea"/>
                <a:sym typeface="+mn-ea"/>
              </a:rPr>
              <a:t>的相对路径名则为“</a:t>
            </a:r>
            <a:r>
              <a:rPr lang="zh-CN" altLang="zh-CN" sz="2400" dirty="0" smtClean="0">
                <a:solidFill>
                  <a:schemeClr val="tx1"/>
                </a:solidFill>
                <a:latin typeface="Arial" panose="020B0604020202020204" pitchFamily="34" charset="0"/>
                <a:ea typeface="宋体" panose="02010600030101010101" pitchFamily="2" charset="-122"/>
                <a:cs typeface="+mn-ea"/>
                <a:sym typeface="+mn-ea"/>
              </a:rPr>
              <a:t>local”</a:t>
            </a:r>
            <a:r>
              <a:rPr lang="zh-CN" altLang="en-US" sz="2400" dirty="0" smtClean="0">
                <a:solidFill>
                  <a:schemeClr val="tx1"/>
                </a:solidFill>
                <a:latin typeface="Arial" panose="020B0604020202020204" pitchFamily="34" charset="0"/>
                <a:ea typeface="宋体" panose="02010600030101010101" pitchFamily="2" charset="-122"/>
                <a:cs typeface="+mn-ea"/>
                <a:sym typeface="+mn-ea"/>
              </a:rPr>
              <a:t>。</a:t>
            </a:r>
            <a:endParaRPr lang="zh-CN" altLang="en-US" sz="2400" dirty="0" smtClean="0">
              <a:solidFill>
                <a:srgbClr val="000000"/>
              </a:solidFill>
              <a:effectLst/>
              <a:latin typeface="Arial" panose="020B0604020202020204" pitchFamily="34" charset="0"/>
              <a:ea typeface="宋体" panose="02010600030101010101" pitchFamily="2" charset="-122"/>
              <a:cs typeface="+mn-ea"/>
              <a:sym typeface="+mn-ea"/>
            </a:endParaRPr>
          </a:p>
        </p:txBody>
      </p:sp>
      <p:graphicFrame>
        <p:nvGraphicFramePr>
          <p:cNvPr id="4" name="Object 29"/>
          <p:cNvGraphicFramePr>
            <a:graphicFrameLocks noChangeAspect="1"/>
          </p:cNvGraphicFramePr>
          <p:nvPr/>
        </p:nvGraphicFramePr>
        <p:xfrm>
          <a:off x="6276263" y="2613655"/>
          <a:ext cx="5880836" cy="3762380"/>
        </p:xfrm>
        <a:graphic>
          <a:graphicData uri="http://schemas.openxmlformats.org/presentationml/2006/ole">
            <mc:AlternateContent xmlns:mc="http://schemas.openxmlformats.org/markup-compatibility/2006">
              <mc:Choice xmlns:v="urn:schemas-microsoft-com:vml" Requires="v">
                <p:oleObj spid="_x0000_s6" name="图片" r:id="rId2" imgW="14030325" imgH="8839200" progId="Word.Picture.8">
                  <p:embed/>
                </p:oleObj>
              </mc:Choice>
              <mc:Fallback>
                <p:oleObj name="图片" r:id="rId2" imgW="14030325" imgH="8839200" progId="Word.Picture.8">
                  <p:embed/>
                  <p:pic>
                    <p:nvPicPr>
                      <p:cNvPr id="0" name="Object 29"/>
                      <p:cNvPicPr>
                        <a:picLocks noChangeAspect="1"/>
                      </p:cNvPicPr>
                      <p:nvPr/>
                    </p:nvPicPr>
                    <p:blipFill>
                      <a:blip r:embed="rId3"/>
                      <a:srcRect l="5933"/>
                      <a:stretch>
                        <a:fillRect/>
                      </a:stretch>
                    </p:blipFill>
                    <p:spPr>
                      <a:xfrm>
                        <a:off x="6276263" y="2613655"/>
                        <a:ext cx="5880836" cy="3762380"/>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Par">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Par">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Par">
                                  <p:stCondLst>
                                    <p:cond delay="0"/>
                                  </p:stCondLst>
                                  <p:childTnLst>
                                    <p:set>
                                      <p:cBhvr>
                                        <p:cTn id="35"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8</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）文件权限</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文件权限</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1366520" y="1815465"/>
            <a:ext cx="5140960" cy="2306955"/>
          </a:xfrm>
          <a:prstGeom prst="rect">
            <a:avLst/>
          </a:prstGeom>
          <a:noFill/>
        </p:spPr>
        <p:txBody>
          <a:bodyPr wrap="square" rtlCol="0">
            <a:spAutoFit/>
          </a:bodyPr>
          <a:p>
            <a:pPr marL="342900" lvl="0" indent="-342900" algn="l" eaLnBrk="0" fontAlgn="auto" hangingPunct="0">
              <a:lnSpc>
                <a:spcPct val="200000"/>
              </a:lnSpc>
              <a:spcBef>
                <a:spcPts val="0"/>
              </a:spcBef>
              <a:buFontTx/>
              <a:buBlip>
                <a:blip r:embed="rId2"/>
              </a:buBlip>
            </a:pPr>
            <a:r>
              <a:rPr lang="en-US" sz="2400">
                <a:solidFill>
                  <a:srgbClr val="000000"/>
                </a:solidFill>
                <a:effectLst/>
                <a:latin typeface="Arial" panose="020B0604020202020204" pitchFamily="34" charset="0"/>
                <a:ea typeface="宋体" panose="02010600030101010101" pitchFamily="2" charset="-122"/>
                <a:cs typeface="+mn-ea"/>
                <a:sym typeface="+mn-ea"/>
              </a:rPr>
              <a:t>能够操作文件的用户分类</a:t>
            </a:r>
            <a:endParaRPr lang="en-US" sz="2400">
              <a:solidFill>
                <a:srgbClr val="000000"/>
              </a:solidFill>
              <a:effectLst/>
              <a:latin typeface="Arial" panose="020B0604020202020204" pitchFamily="34" charset="0"/>
              <a:ea typeface="宋体" panose="02010600030101010101" pitchFamily="2" charset="-122"/>
              <a:cs typeface="+mn-ea"/>
              <a:sym typeface="+mn-ea"/>
            </a:endParaRPr>
          </a:p>
          <a:p>
            <a:pPr marL="342900" lvl="0" indent="-342900" algn="l" eaLnBrk="0" fontAlgn="auto" hangingPunct="0">
              <a:lnSpc>
                <a:spcPct val="200000"/>
              </a:lnSpc>
              <a:spcBef>
                <a:spcPts val="0"/>
              </a:spcBef>
              <a:buFontTx/>
              <a:buBlip>
                <a:blip r:embed="rId2"/>
              </a:buBlip>
            </a:pPr>
            <a:r>
              <a:rPr lang="en-US" sz="2400">
                <a:solidFill>
                  <a:srgbClr val="000000"/>
                </a:solidFill>
                <a:effectLst/>
                <a:latin typeface="Arial" panose="020B0604020202020204" pitchFamily="34" charset="0"/>
                <a:ea typeface="宋体" panose="02010600030101010101" pitchFamily="2" charset="-122"/>
                <a:cs typeface="+mn-ea"/>
                <a:sym typeface="+mn-ea"/>
              </a:rPr>
              <a:t>每类用户能够使用的权限</a:t>
            </a:r>
            <a:endParaRPr lang="en-US" sz="2400">
              <a:solidFill>
                <a:srgbClr val="000000"/>
              </a:solidFill>
              <a:effectLst/>
              <a:latin typeface="Arial" panose="020B0604020202020204" pitchFamily="34" charset="0"/>
              <a:ea typeface="宋体" panose="02010600030101010101" pitchFamily="2" charset="-122"/>
              <a:cs typeface="+mn-ea"/>
              <a:sym typeface="+mn-ea"/>
            </a:endParaRPr>
          </a:p>
          <a:p>
            <a:pPr marL="342900" lvl="0" indent="-342900" algn="l" eaLnBrk="0" fontAlgn="auto" hangingPunct="0">
              <a:lnSpc>
                <a:spcPct val="200000"/>
              </a:lnSpc>
              <a:spcBef>
                <a:spcPts val="0"/>
              </a:spcBef>
              <a:buFontTx/>
              <a:buBlip>
                <a:blip r:embed="rId2"/>
              </a:buBlip>
            </a:pPr>
            <a:r>
              <a:rPr lang="en-US" sz="2400">
                <a:solidFill>
                  <a:srgbClr val="000000"/>
                </a:solidFill>
                <a:effectLst/>
                <a:latin typeface="Arial" panose="020B0604020202020204" pitchFamily="34" charset="0"/>
                <a:ea typeface="宋体" panose="02010600030101010101" pitchFamily="2" charset="-122"/>
                <a:cs typeface="+mn-ea"/>
                <a:sym typeface="+mn-ea"/>
              </a:rPr>
              <a:t>修改文件权限方法</a:t>
            </a:r>
            <a:endParaRPr lang="en-US" altLang="en-US" sz="2400" dirty="0" smtClean="0">
              <a:solidFill>
                <a:srgbClr val="000000"/>
              </a:solidFill>
              <a:effectLst/>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8</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）文件权限</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能够操作文件的用户分类</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1</a:t>
              </a:r>
              <a:r>
                <a:rPr lang="zh-CN" altLang="en-US" sz="2400" b="1"/>
                <a:t>）</a:t>
              </a:r>
              <a:endParaRPr lang="zh-CN" altLang="en-US" sz="2400" b="1"/>
            </a:p>
          </p:txBody>
        </p:sp>
      </p:grpSp>
      <p:sp>
        <p:nvSpPr>
          <p:cNvPr id="5" name="淘宝网chenying0907出品 77"/>
          <p:cNvSpPr txBox="1"/>
          <p:nvPr/>
        </p:nvSpPr>
        <p:spPr>
          <a:xfrm>
            <a:off x="682625" y="1998345"/>
            <a:ext cx="9470390" cy="2861310"/>
          </a:xfrm>
          <a:prstGeom prst="rect">
            <a:avLst/>
          </a:prstGeom>
          <a:noFill/>
        </p:spPr>
        <p:txBody>
          <a:bodyPr wrap="square" rtlCol="0">
            <a:spAutoFit/>
          </a:bodyPr>
          <a:p>
            <a:pPr marL="342900" lvl="0" indent="0" algn="l" eaLnBrk="0" fontAlgn="auto" hangingPunct="0">
              <a:lnSpc>
                <a:spcPct val="150000"/>
              </a:lnSpc>
              <a:spcBef>
                <a:spcPts val="0"/>
              </a:spcBef>
              <a:buFontTx/>
              <a:buBlip>
                <a:blip r:embed="rId2"/>
              </a:buBlip>
            </a:pPr>
            <a:r>
              <a:rPr lang="en-US" sz="2400">
                <a:solidFill>
                  <a:srgbClr val="000000"/>
                </a:solidFill>
                <a:effectLst/>
                <a:latin typeface="Arial" panose="020B0604020202020204" pitchFamily="34" charset="0"/>
                <a:ea typeface="宋体" panose="02010600030101010101" pitchFamily="2" charset="-122"/>
                <a:cs typeface="+mn-ea"/>
                <a:sym typeface="+mn-ea"/>
              </a:rPr>
              <a:t>对于每一个文件，Linux都提供了一套文件权限系统。</a:t>
            </a:r>
            <a:endParaRPr lang="en-US" sz="2400">
              <a:solidFill>
                <a:srgbClr val="000000"/>
              </a:solidFill>
              <a:effectLst/>
              <a:latin typeface="Arial" panose="020B0604020202020204" pitchFamily="34" charset="0"/>
              <a:ea typeface="宋体" panose="02010600030101010101" pitchFamily="2" charset="-122"/>
              <a:cs typeface="+mn-ea"/>
              <a:sym typeface="+mn-ea"/>
            </a:endParaRPr>
          </a:p>
          <a:p>
            <a:pPr marL="342900" lvl="0" indent="0" algn="l" eaLnBrk="0" fontAlgn="auto" hangingPunct="0">
              <a:lnSpc>
                <a:spcPct val="150000"/>
              </a:lnSpc>
              <a:spcBef>
                <a:spcPts val="0"/>
              </a:spcBef>
              <a:buFontTx/>
              <a:buBlip>
                <a:blip r:embed="rId2"/>
              </a:buBlip>
            </a:pPr>
            <a:r>
              <a:rPr lang="en-US" sz="2400">
                <a:solidFill>
                  <a:srgbClr val="000000"/>
                </a:solidFill>
                <a:effectLst/>
                <a:latin typeface="Arial" panose="020B0604020202020204" pitchFamily="34" charset="0"/>
                <a:ea typeface="宋体" panose="02010600030101010101" pitchFamily="2" charset="-122"/>
                <a:cs typeface="+mn-ea"/>
                <a:sym typeface="+mn-ea"/>
              </a:rPr>
              <a:t>在文件权限系统中，将可以操作文件的用户都分成三类：</a:t>
            </a:r>
            <a:endParaRPr lang="en-US" sz="2400">
              <a:solidFill>
                <a:srgbClr val="000000"/>
              </a:solidFill>
              <a:effectLst/>
              <a:latin typeface="Arial" panose="020B0604020202020204" pitchFamily="34" charset="0"/>
              <a:ea typeface="宋体" panose="02010600030101010101" pitchFamily="2" charset="-122"/>
              <a:cs typeface="+mn-ea"/>
              <a:sym typeface="+mn-ea"/>
            </a:endParaRPr>
          </a:p>
          <a:p>
            <a:pPr marL="742950" lvl="1" indent="0" algn="l" eaLnBrk="0" fontAlgn="auto" hangingPunct="0">
              <a:lnSpc>
                <a:spcPct val="150000"/>
              </a:lnSpc>
              <a:spcBef>
                <a:spcPts val="0"/>
              </a:spcBef>
              <a:buFontTx/>
              <a:buBlip>
                <a:blip r:embed="rId3"/>
              </a:buBlip>
            </a:pPr>
            <a:r>
              <a:rPr lang="en-US" sz="2400">
                <a:solidFill>
                  <a:srgbClr val="663300"/>
                </a:solidFill>
                <a:effectLst/>
                <a:latin typeface="Arial" panose="020B0604020202020204" pitchFamily="34" charset="0"/>
                <a:ea typeface="宋体" panose="02010600030101010101" pitchFamily="2" charset="-122"/>
                <a:cs typeface="+mn-ea"/>
                <a:sym typeface="+mn-ea"/>
              </a:rPr>
              <a:t>文件的创建者（u）</a:t>
            </a:r>
            <a:endParaRPr lang="en-US" sz="2400">
              <a:solidFill>
                <a:srgbClr val="663300"/>
              </a:solidFill>
              <a:effectLst/>
            </a:endParaRPr>
          </a:p>
          <a:p>
            <a:pPr marL="742950" lvl="1" indent="0" algn="l" eaLnBrk="0" fontAlgn="auto" hangingPunct="0">
              <a:lnSpc>
                <a:spcPct val="150000"/>
              </a:lnSpc>
              <a:spcBef>
                <a:spcPts val="0"/>
              </a:spcBef>
              <a:buFontTx/>
              <a:buBlip>
                <a:blip r:embed="rId3"/>
              </a:buBlip>
            </a:pPr>
            <a:r>
              <a:rPr lang="en-US" sz="2400">
                <a:solidFill>
                  <a:srgbClr val="663300"/>
                </a:solidFill>
                <a:effectLst/>
                <a:latin typeface="Arial" panose="020B0604020202020204" pitchFamily="34" charset="0"/>
                <a:ea typeface="宋体" panose="02010600030101010101" pitchFamily="2" charset="-122"/>
                <a:cs typeface="+mn-ea"/>
                <a:sym typeface="+mn-ea"/>
              </a:rPr>
              <a:t>文件所属组的成员（g）</a:t>
            </a:r>
            <a:endParaRPr lang="en-US" sz="2400">
              <a:solidFill>
                <a:srgbClr val="663300"/>
              </a:solidFill>
              <a:effectLst/>
            </a:endParaRPr>
          </a:p>
          <a:p>
            <a:pPr marL="742950" lvl="1" indent="0" algn="l" eaLnBrk="0" fontAlgn="auto" hangingPunct="0">
              <a:lnSpc>
                <a:spcPct val="150000"/>
              </a:lnSpc>
              <a:spcBef>
                <a:spcPts val="0"/>
              </a:spcBef>
              <a:buFontTx/>
              <a:buBlip>
                <a:blip r:embed="rId3"/>
              </a:buBlip>
            </a:pPr>
            <a:r>
              <a:rPr lang="en-US" sz="2400">
                <a:solidFill>
                  <a:srgbClr val="663300"/>
                </a:solidFill>
                <a:effectLst/>
                <a:latin typeface="Arial" panose="020B0604020202020204" pitchFamily="34" charset="0"/>
                <a:ea typeface="宋体" panose="02010600030101010101" pitchFamily="2" charset="-122"/>
                <a:cs typeface="+mn-ea"/>
                <a:sym typeface="+mn-ea"/>
              </a:rPr>
              <a:t>其他用户（o）</a:t>
            </a:r>
            <a:endParaRPr lang="en-US" altLang="en-US" sz="2400" dirty="0" smtClean="0">
              <a:solidFill>
                <a:srgbClr val="000000"/>
              </a:solidFill>
              <a:effectLst/>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8</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）文件权限</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每类用户能够使用的权限</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2</a:t>
              </a:r>
              <a:r>
                <a:rPr lang="zh-CN" altLang="en-US" sz="2400" b="1"/>
                <a:t>）</a:t>
              </a:r>
              <a:endParaRPr lang="zh-CN" altLang="en-US" sz="2400" b="1"/>
            </a:p>
          </p:txBody>
        </p:sp>
      </p:grpSp>
      <p:sp>
        <p:nvSpPr>
          <p:cNvPr id="5" name="淘宝网chenying0907出品 77"/>
          <p:cNvSpPr txBox="1"/>
          <p:nvPr/>
        </p:nvSpPr>
        <p:spPr>
          <a:xfrm>
            <a:off x="682625" y="1998345"/>
            <a:ext cx="9470390" cy="2861310"/>
          </a:xfrm>
          <a:prstGeom prst="rect">
            <a:avLst/>
          </a:prstGeom>
          <a:noFill/>
        </p:spPr>
        <p:txBody>
          <a:bodyPr wrap="square" rtlCol="0">
            <a:spAutoFit/>
          </a:bodyPr>
          <a:p>
            <a:pPr marL="342900" lvl="0" indent="0" algn="l" eaLnBrk="0" fontAlgn="auto" hangingPunct="0">
              <a:lnSpc>
                <a:spcPct val="150000"/>
              </a:lnSpc>
              <a:spcBef>
                <a:spcPts val="0"/>
              </a:spcBef>
              <a:buFontTx/>
              <a:buBlip>
                <a:blip r:embed="rId2"/>
              </a:buBlip>
            </a:pPr>
            <a:r>
              <a:rPr lang="en-US" sz="2400">
                <a:solidFill>
                  <a:srgbClr val="000000"/>
                </a:solidFill>
                <a:effectLst/>
                <a:latin typeface="Arial" panose="020B0604020202020204" pitchFamily="34" charset="0"/>
                <a:ea typeface="宋体" panose="02010600030101010101" pitchFamily="2" charset="-122"/>
                <a:cs typeface="+mn-ea"/>
                <a:sym typeface="+mn-ea"/>
              </a:rPr>
              <a:t>对于每一类用户，权限系统又分别给他们提供三种权限(rwx)</a:t>
            </a:r>
            <a:r>
              <a:rPr lang="zh-CN" altLang="en-US" sz="2400">
                <a:solidFill>
                  <a:srgbClr val="000000"/>
                </a:solidFill>
                <a:effectLst/>
                <a:latin typeface="Arial" panose="020B0604020202020204" pitchFamily="34" charset="0"/>
                <a:ea typeface="宋体" panose="02010600030101010101" pitchFamily="2" charset="-122"/>
                <a:cs typeface="+mn-ea"/>
                <a:sym typeface="+mn-ea"/>
              </a:rPr>
              <a:t>。</a:t>
            </a:r>
            <a:endParaRPr lang="zh-CN" altLang="en-US" sz="2400">
              <a:effectLst/>
            </a:endParaRPr>
          </a:p>
          <a:p>
            <a:pPr marL="342900" lvl="0" indent="0" algn="l" eaLnBrk="0" fontAlgn="auto" hangingPunct="0">
              <a:lnSpc>
                <a:spcPct val="150000"/>
              </a:lnSpc>
              <a:spcBef>
                <a:spcPts val="0"/>
              </a:spcBef>
              <a:buFontTx/>
              <a:buBlip>
                <a:blip r:embed="rId2"/>
              </a:buBlip>
            </a:pPr>
            <a:r>
              <a:rPr lang="zh-CN" altLang="en-US" sz="2400">
                <a:solidFill>
                  <a:srgbClr val="000000"/>
                </a:solidFill>
                <a:effectLst/>
                <a:latin typeface="Arial" panose="020B0604020202020204" pitchFamily="34" charset="0"/>
                <a:ea typeface="宋体" panose="02010600030101010101" pitchFamily="2" charset="-122"/>
                <a:cs typeface="+mn-ea"/>
                <a:sym typeface="+mn-ea"/>
              </a:rPr>
              <a:t>针对文件而言，这三种权限的含义为：</a:t>
            </a:r>
            <a:endParaRPr lang="zh-CN" altLang="en-US" sz="2400">
              <a:effectLst/>
            </a:endParaRPr>
          </a:p>
          <a:p>
            <a:pPr marL="742950" lvl="1" indent="0" algn="l" eaLnBrk="0" fontAlgn="auto" hangingPunct="0">
              <a:lnSpc>
                <a:spcPct val="150000"/>
              </a:lnSpc>
              <a:spcBef>
                <a:spcPts val="0"/>
              </a:spcBef>
              <a:buFontTx/>
              <a:buBlip>
                <a:blip r:embed="rId3"/>
              </a:buBlip>
            </a:pPr>
            <a:r>
              <a:rPr lang="en-US" sz="2400">
                <a:solidFill>
                  <a:srgbClr val="663300"/>
                </a:solidFill>
                <a:effectLst/>
                <a:latin typeface="Arial" panose="020B0604020202020204" pitchFamily="34" charset="0"/>
                <a:ea typeface="宋体" panose="02010600030101010101" pitchFamily="2" charset="-122"/>
                <a:cs typeface="+mn-ea"/>
                <a:sym typeface="+mn-ea"/>
              </a:rPr>
              <a:t>读(r):用户是否有权力读文件的内容</a:t>
            </a:r>
            <a:endParaRPr lang="en-US" sz="2400">
              <a:solidFill>
                <a:srgbClr val="663300"/>
              </a:solidFill>
              <a:effectLst/>
            </a:endParaRPr>
          </a:p>
          <a:p>
            <a:pPr marL="742950" lvl="1" indent="0" algn="l" eaLnBrk="0" fontAlgn="auto" hangingPunct="0">
              <a:lnSpc>
                <a:spcPct val="150000"/>
              </a:lnSpc>
              <a:spcBef>
                <a:spcPts val="0"/>
              </a:spcBef>
              <a:buFontTx/>
              <a:buBlip>
                <a:blip r:embed="rId3"/>
              </a:buBlip>
            </a:pPr>
            <a:r>
              <a:rPr lang="en-US" sz="2400">
                <a:solidFill>
                  <a:srgbClr val="663300"/>
                </a:solidFill>
                <a:effectLst/>
                <a:latin typeface="Arial" panose="020B0604020202020204" pitchFamily="34" charset="0"/>
                <a:ea typeface="宋体" panose="02010600030101010101" pitchFamily="2" charset="-122"/>
                <a:cs typeface="+mn-ea"/>
                <a:sym typeface="+mn-ea"/>
              </a:rPr>
              <a:t>写(w):用户是否有权利改变文件的内容</a:t>
            </a:r>
            <a:endParaRPr lang="en-US" sz="2400">
              <a:solidFill>
                <a:srgbClr val="663300"/>
              </a:solidFill>
              <a:effectLst/>
            </a:endParaRPr>
          </a:p>
          <a:p>
            <a:pPr marL="742950" lvl="1" indent="0" algn="l" eaLnBrk="0" fontAlgn="auto" hangingPunct="0">
              <a:lnSpc>
                <a:spcPct val="150000"/>
              </a:lnSpc>
              <a:spcBef>
                <a:spcPts val="0"/>
              </a:spcBef>
              <a:buFontTx/>
              <a:buBlip>
                <a:blip r:embed="rId3"/>
              </a:buBlip>
            </a:pPr>
            <a:r>
              <a:rPr lang="en-US" sz="2400">
                <a:solidFill>
                  <a:srgbClr val="663300"/>
                </a:solidFill>
                <a:effectLst/>
                <a:latin typeface="Arial" panose="020B0604020202020204" pitchFamily="34" charset="0"/>
                <a:ea typeface="宋体" panose="02010600030101010101" pitchFamily="2" charset="-122"/>
                <a:cs typeface="+mn-ea"/>
                <a:sym typeface="+mn-ea"/>
              </a:rPr>
              <a:t>执行(x):用户是否有权利执行文件</a:t>
            </a:r>
            <a:endParaRPr lang="en-US" altLang="en-US" sz="2400" dirty="0" smtClean="0">
              <a:solidFill>
                <a:srgbClr val="000000"/>
              </a:solidFill>
              <a:effectLst/>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8</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）文件权限</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修改文件权限一般方法</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3</a:t>
              </a:r>
              <a:r>
                <a:rPr lang="zh-CN" altLang="en-US" sz="2400" b="1"/>
                <a:t>）</a:t>
              </a:r>
              <a:endParaRPr lang="zh-CN" altLang="en-US" sz="2400" b="1"/>
            </a:p>
          </p:txBody>
        </p:sp>
      </p:grpSp>
      <p:sp>
        <p:nvSpPr>
          <p:cNvPr id="5" name="淘宝网chenying0907出品 77"/>
          <p:cNvSpPr txBox="1"/>
          <p:nvPr/>
        </p:nvSpPr>
        <p:spPr>
          <a:xfrm>
            <a:off x="682625" y="1998345"/>
            <a:ext cx="10273030" cy="4004945"/>
          </a:xfrm>
          <a:prstGeom prst="rect">
            <a:avLst/>
          </a:prstGeom>
          <a:noFill/>
        </p:spPr>
        <p:txBody>
          <a:bodyPr wrap="square" rtlCol="0">
            <a:spAutoFit/>
          </a:bodyPr>
          <a:p>
            <a:pPr marL="342900" lvl="0" indent="-342900" algn="l" eaLnBrk="0" hangingPunct="0">
              <a:lnSpc>
                <a:spcPct val="100000"/>
              </a:lnSpc>
              <a:spcBef>
                <a:spcPct val="20000"/>
              </a:spcBef>
              <a:buFontTx/>
              <a:buBlip>
                <a:blip r:embed="rId2"/>
              </a:buBlip>
            </a:pPr>
            <a:r>
              <a:rPr lang="en-US" sz="2400">
                <a:solidFill>
                  <a:srgbClr val="000000"/>
                </a:solidFill>
                <a:effectLst/>
                <a:latin typeface="Arial" panose="020B0604020202020204" pitchFamily="34" charset="0"/>
                <a:ea typeface="宋体" panose="02010600030101010101" pitchFamily="2" charset="-122"/>
                <a:cs typeface="+mn-ea"/>
                <a:sym typeface="+mn-ea"/>
              </a:rPr>
              <a:t>用户可以使用chmod指令来改变文件的权限。</a:t>
            </a:r>
            <a:endParaRPr lang="en-US" sz="2400">
              <a:effectLst/>
            </a:endParaRPr>
          </a:p>
          <a:p>
            <a:pPr marL="742950" lvl="1" indent="-285750" algn="l" eaLnBrk="0" hangingPunct="0">
              <a:lnSpc>
                <a:spcPct val="100000"/>
              </a:lnSpc>
              <a:spcBef>
                <a:spcPct val="20000"/>
              </a:spcBef>
              <a:buFontTx/>
              <a:buBlip>
                <a:blip r:embed="rId3"/>
              </a:buBlip>
            </a:pPr>
            <a:r>
              <a:rPr lang="en-US" sz="2400">
                <a:solidFill>
                  <a:srgbClr val="663300"/>
                </a:solidFill>
                <a:effectLst/>
                <a:latin typeface="Arial" panose="020B0604020202020204" pitchFamily="34" charset="0"/>
                <a:ea typeface="宋体" panose="02010600030101010101" pitchFamily="2" charset="-122"/>
                <a:cs typeface="+mn-ea"/>
                <a:sym typeface="+mn-ea"/>
              </a:rPr>
              <a:t>语法：chmod  &lt;权限&gt;  &lt;文件名&gt;</a:t>
            </a:r>
            <a:endParaRPr lang="en-US" sz="2400">
              <a:solidFill>
                <a:srgbClr val="663300"/>
              </a:solidFill>
              <a:effectLst/>
            </a:endParaRPr>
          </a:p>
          <a:p>
            <a:pPr marL="342900" lvl="0" indent="-342900" algn="l" eaLnBrk="0" hangingPunct="0">
              <a:lnSpc>
                <a:spcPct val="100000"/>
              </a:lnSpc>
              <a:spcBef>
                <a:spcPct val="20000"/>
              </a:spcBef>
              <a:buFontTx/>
              <a:buBlip>
                <a:blip r:embed="rId2"/>
              </a:buBlip>
            </a:pPr>
            <a:r>
              <a:rPr lang="en-US" sz="2400">
                <a:solidFill>
                  <a:srgbClr val="000000"/>
                </a:solidFill>
                <a:effectLst/>
                <a:latin typeface="Arial" panose="020B0604020202020204" pitchFamily="34" charset="0"/>
                <a:ea typeface="宋体" panose="02010600030101010101" pitchFamily="2" charset="-122"/>
                <a:cs typeface="+mn-ea"/>
                <a:sym typeface="+mn-ea"/>
              </a:rPr>
              <a:t>改变文件权限的方法大致可分为三种：</a:t>
            </a:r>
            <a:endParaRPr lang="en-US" sz="2400">
              <a:effectLst/>
            </a:endParaRPr>
          </a:p>
          <a:p>
            <a:pPr marL="742950" lvl="1" indent="-285750" algn="l" eaLnBrk="0" hangingPunct="0">
              <a:lnSpc>
                <a:spcPct val="100000"/>
              </a:lnSpc>
              <a:spcBef>
                <a:spcPct val="20000"/>
              </a:spcBef>
              <a:buFontTx/>
              <a:buBlip>
                <a:blip r:embed="rId3"/>
              </a:buBlip>
            </a:pPr>
            <a:r>
              <a:rPr lang="en-US" sz="2400">
                <a:solidFill>
                  <a:srgbClr val="663300"/>
                </a:solidFill>
                <a:effectLst/>
                <a:latin typeface="Arial" panose="020B0604020202020204" pitchFamily="34" charset="0"/>
                <a:ea typeface="宋体" panose="02010600030101010101" pitchFamily="2" charset="-122"/>
                <a:cs typeface="+mn-ea"/>
                <a:sym typeface="+mn-ea"/>
              </a:rPr>
              <a:t>通过“+”、“-”来为某类用户添加或去掉相关权限</a:t>
            </a:r>
            <a:endParaRPr lang="en-US" sz="2400">
              <a:solidFill>
                <a:srgbClr val="663300"/>
              </a:solidFill>
              <a:effectLst/>
            </a:endParaRPr>
          </a:p>
          <a:p>
            <a:pPr marL="1143000" lvl="2" indent="-228600" algn="l" eaLnBrk="0" hangingPunct="0">
              <a:lnSpc>
                <a:spcPct val="100000"/>
              </a:lnSpc>
              <a:spcBef>
                <a:spcPct val="20000"/>
              </a:spcBef>
              <a:buFontTx/>
              <a:buBlip>
                <a:blip r:embed="rId4"/>
              </a:buBlip>
            </a:pPr>
            <a:r>
              <a:rPr lang="en-US" sz="2400">
                <a:solidFill>
                  <a:srgbClr val="000000"/>
                </a:solidFill>
                <a:effectLst/>
                <a:latin typeface="Arial" panose="020B0604020202020204" pitchFamily="34" charset="0"/>
                <a:ea typeface="宋体" panose="02010600030101010101" pitchFamily="2" charset="-122"/>
                <a:cs typeface="+mn-ea"/>
                <a:sym typeface="+mn-ea"/>
              </a:rPr>
              <a:t>例：chmod  u+x   file //为文件的创建者添加一个执行的权限</a:t>
            </a:r>
            <a:endParaRPr lang="en-US" sz="2400">
              <a:effectLst/>
            </a:endParaRPr>
          </a:p>
          <a:p>
            <a:pPr marL="742950" lvl="1" indent="-285750" algn="l" eaLnBrk="0" hangingPunct="0">
              <a:lnSpc>
                <a:spcPct val="100000"/>
              </a:lnSpc>
              <a:spcBef>
                <a:spcPct val="20000"/>
              </a:spcBef>
              <a:buFontTx/>
              <a:buBlip>
                <a:blip r:embed="rId3"/>
              </a:buBlip>
            </a:pPr>
            <a:r>
              <a:rPr lang="en-US" sz="2400">
                <a:solidFill>
                  <a:srgbClr val="663300"/>
                </a:solidFill>
                <a:effectLst/>
                <a:latin typeface="Arial" panose="020B0604020202020204" pitchFamily="34" charset="0"/>
                <a:ea typeface="宋体" panose="02010600030101010101" pitchFamily="2" charset="-122"/>
                <a:cs typeface="+mn-ea"/>
                <a:sym typeface="+mn-ea"/>
              </a:rPr>
              <a:t>通过“＝”来为某用户赋于某权限</a:t>
            </a:r>
            <a:endParaRPr lang="en-US" sz="2400">
              <a:solidFill>
                <a:srgbClr val="663300"/>
              </a:solidFill>
              <a:effectLst/>
            </a:endParaRPr>
          </a:p>
          <a:p>
            <a:pPr marL="1143000" lvl="2" indent="-228600" algn="l" eaLnBrk="0" hangingPunct="0">
              <a:lnSpc>
                <a:spcPct val="100000"/>
              </a:lnSpc>
              <a:spcBef>
                <a:spcPct val="20000"/>
              </a:spcBef>
              <a:buFontTx/>
              <a:buBlip>
                <a:blip r:embed="rId4"/>
              </a:buBlip>
            </a:pPr>
            <a:r>
              <a:rPr lang="en-US" sz="2400">
                <a:solidFill>
                  <a:srgbClr val="000000"/>
                </a:solidFill>
                <a:effectLst/>
                <a:latin typeface="Arial" panose="020B0604020202020204" pitchFamily="34" charset="0"/>
                <a:ea typeface="宋体" panose="02010600030101010101" pitchFamily="2" charset="-122"/>
                <a:cs typeface="+mn-ea"/>
                <a:sym typeface="+mn-ea"/>
              </a:rPr>
              <a:t>例：chmod  o=rx  file //为文件</a:t>
            </a:r>
            <a:r>
              <a:rPr lang="zh-CN" sz="2400">
                <a:solidFill>
                  <a:srgbClr val="000000"/>
                </a:solidFill>
                <a:effectLst/>
                <a:latin typeface="Arial" panose="020B0604020202020204" pitchFamily="34" charset="0"/>
                <a:ea typeface="宋体" panose="02010600030101010101" pitchFamily="2" charset="-122"/>
                <a:cs typeface="+mn-ea"/>
                <a:sym typeface="+mn-ea"/>
              </a:rPr>
              <a:t>的其他用户</a:t>
            </a:r>
            <a:r>
              <a:rPr lang="en-US" sz="2400">
                <a:solidFill>
                  <a:srgbClr val="000000"/>
                </a:solidFill>
                <a:effectLst/>
                <a:latin typeface="Arial" panose="020B0604020202020204" pitchFamily="34" charset="0"/>
                <a:ea typeface="宋体" panose="02010600030101010101" pitchFamily="2" charset="-122"/>
                <a:cs typeface="+mn-ea"/>
                <a:sym typeface="+mn-ea"/>
              </a:rPr>
              <a:t>赋于一个读与执行的仅限</a:t>
            </a:r>
            <a:endParaRPr lang="en-US" sz="2400">
              <a:effectLst/>
            </a:endParaRPr>
          </a:p>
          <a:p>
            <a:pPr marL="742950" lvl="1" indent="-285750" algn="l" eaLnBrk="0" hangingPunct="0">
              <a:lnSpc>
                <a:spcPct val="100000"/>
              </a:lnSpc>
              <a:spcBef>
                <a:spcPct val="20000"/>
              </a:spcBef>
              <a:buFontTx/>
              <a:buBlip>
                <a:blip r:embed="rId3"/>
              </a:buBlip>
            </a:pPr>
            <a:r>
              <a:rPr lang="en-US" sz="2400">
                <a:solidFill>
                  <a:srgbClr val="663300"/>
                </a:solidFill>
                <a:effectLst/>
                <a:latin typeface="Arial" panose="020B0604020202020204" pitchFamily="34" charset="0"/>
                <a:ea typeface="宋体" panose="02010600030101010101" pitchFamily="2" charset="-122"/>
                <a:cs typeface="+mn-ea"/>
                <a:sym typeface="+mn-ea"/>
              </a:rPr>
              <a:t>通过三个数字来为三种用户分别赋于权限</a:t>
            </a:r>
            <a:endParaRPr lang="en-US" sz="2400">
              <a:solidFill>
                <a:srgbClr val="663300"/>
              </a:solidFill>
              <a:effectLst/>
            </a:endParaRPr>
          </a:p>
          <a:p>
            <a:pPr marL="1143000" lvl="2" indent="-228600" algn="l" eaLnBrk="0" hangingPunct="0">
              <a:lnSpc>
                <a:spcPct val="100000"/>
              </a:lnSpc>
              <a:spcBef>
                <a:spcPct val="20000"/>
              </a:spcBef>
              <a:buFontTx/>
              <a:buBlip>
                <a:blip r:embed="rId3"/>
              </a:buBlip>
            </a:pPr>
            <a:r>
              <a:rPr lang="zh-CN" altLang="en-US" sz="2400">
                <a:solidFill>
                  <a:srgbClr val="000000"/>
                </a:solidFill>
                <a:effectLst/>
                <a:latin typeface="Arial" panose="020B0604020202020204" pitchFamily="34" charset="0"/>
                <a:ea typeface="宋体" panose="02010600030101010101" pitchFamily="2" charset="-122"/>
                <a:cs typeface="+mn-ea"/>
                <a:sym typeface="+mn-ea"/>
              </a:rPr>
              <a:t>例：</a:t>
            </a:r>
            <a:r>
              <a:rPr lang="en-US" sz="2400">
                <a:solidFill>
                  <a:srgbClr val="000000"/>
                </a:solidFill>
                <a:effectLst/>
                <a:latin typeface="Arial" panose="020B0604020202020204" pitchFamily="34" charset="0"/>
                <a:ea typeface="宋体" panose="02010600030101010101" pitchFamily="2" charset="-122"/>
                <a:cs typeface="+mn-ea"/>
                <a:sym typeface="+mn-ea"/>
              </a:rPr>
              <a:t>chmod   xyz  file</a:t>
            </a:r>
            <a:endParaRPr lang="en-US" altLang="en-US" sz="2400" dirty="0" smtClean="0">
              <a:solidFill>
                <a:srgbClr val="000000"/>
              </a:solidFill>
              <a:effectLst/>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8</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）文件权限</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通过数字来修改文件的权限</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4</a:t>
              </a:r>
              <a:r>
                <a:rPr lang="zh-CN" altLang="en-US" sz="2400" b="1"/>
                <a:t>）</a:t>
              </a:r>
              <a:endParaRPr lang="zh-CN" altLang="en-US" sz="2400" b="1"/>
            </a:p>
          </p:txBody>
        </p:sp>
      </p:grpSp>
      <p:sp>
        <p:nvSpPr>
          <p:cNvPr id="5" name="淘宝网chenying0907出品 77"/>
          <p:cNvSpPr txBox="1"/>
          <p:nvPr/>
        </p:nvSpPr>
        <p:spPr>
          <a:xfrm>
            <a:off x="695960" y="1815465"/>
            <a:ext cx="9470390" cy="4577080"/>
          </a:xfrm>
          <a:prstGeom prst="rect">
            <a:avLst/>
          </a:prstGeom>
          <a:noFill/>
        </p:spPr>
        <p:txBody>
          <a:bodyPr wrap="square" rtlCol="0">
            <a:spAutoFit/>
          </a:bodyPr>
          <a:p>
            <a:pPr marL="342900" lvl="0" indent="0" algn="l" eaLnBrk="0" fontAlgn="auto" hangingPunct="0">
              <a:lnSpc>
                <a:spcPts val="3180"/>
              </a:lnSpc>
              <a:spcBef>
                <a:spcPts val="0"/>
              </a:spcBef>
              <a:buFontTx/>
              <a:buBlip>
                <a:blip r:embed="rId2"/>
              </a:buBlip>
            </a:pPr>
            <a:r>
              <a:rPr lang="en-US" sz="2400">
                <a:solidFill>
                  <a:srgbClr val="000000"/>
                </a:solidFill>
                <a:effectLst/>
                <a:latin typeface="Arial" panose="020B0604020202020204" pitchFamily="34" charset="0"/>
                <a:ea typeface="宋体" panose="02010600030101010101" pitchFamily="2" charset="-122"/>
                <a:cs typeface="+mn-ea"/>
                <a:sym typeface="+mn-ea"/>
              </a:rPr>
              <a:t>chmod后还可以用三个数字来表示用户权限。</a:t>
            </a:r>
            <a:endParaRPr lang="en-US" sz="2400">
              <a:effectLst/>
            </a:endParaRPr>
          </a:p>
          <a:p>
            <a:pPr marL="742950" lvl="1" indent="0" algn="l" eaLnBrk="0" fontAlgn="auto" hangingPunct="0">
              <a:lnSpc>
                <a:spcPts val="3180"/>
              </a:lnSpc>
              <a:spcBef>
                <a:spcPts val="0"/>
              </a:spcBef>
              <a:buFontTx/>
              <a:buBlip>
                <a:blip r:embed="rId3"/>
              </a:buBlip>
            </a:pPr>
            <a:r>
              <a:rPr lang="en-US" sz="2400">
                <a:solidFill>
                  <a:srgbClr val="663300"/>
                </a:solidFill>
                <a:effectLst/>
                <a:latin typeface="Arial" panose="020B0604020202020204" pitchFamily="34" charset="0"/>
                <a:ea typeface="宋体" panose="02010600030101010101" pitchFamily="2" charset="-122"/>
                <a:cs typeface="+mn-ea"/>
                <a:sym typeface="+mn-ea"/>
              </a:rPr>
              <a:t>第一位数字代表文件创建者权限</a:t>
            </a:r>
            <a:endParaRPr lang="en-US" sz="2400">
              <a:solidFill>
                <a:srgbClr val="663300"/>
              </a:solidFill>
              <a:effectLst/>
            </a:endParaRPr>
          </a:p>
          <a:p>
            <a:pPr marL="742950" lvl="1" indent="0" algn="l" eaLnBrk="0" fontAlgn="auto" hangingPunct="0">
              <a:lnSpc>
                <a:spcPts val="3180"/>
              </a:lnSpc>
              <a:spcBef>
                <a:spcPts val="0"/>
              </a:spcBef>
              <a:buFontTx/>
              <a:buBlip>
                <a:blip r:embed="rId3"/>
              </a:buBlip>
            </a:pPr>
            <a:r>
              <a:rPr lang="en-US" sz="2400">
                <a:solidFill>
                  <a:srgbClr val="663300"/>
                </a:solidFill>
                <a:effectLst/>
                <a:latin typeface="Arial" panose="020B0604020202020204" pitchFamily="34" charset="0"/>
                <a:ea typeface="宋体" panose="02010600030101010101" pitchFamily="2" charset="-122"/>
                <a:cs typeface="+mn-ea"/>
                <a:sym typeface="+mn-ea"/>
              </a:rPr>
              <a:t>第二位数字代表文件所属组成员权限</a:t>
            </a:r>
            <a:endParaRPr lang="en-US" sz="2400">
              <a:solidFill>
                <a:srgbClr val="663300"/>
              </a:solidFill>
              <a:effectLst/>
            </a:endParaRPr>
          </a:p>
          <a:p>
            <a:pPr marL="742950" lvl="1" indent="0" algn="l" eaLnBrk="0" fontAlgn="auto" hangingPunct="0">
              <a:lnSpc>
                <a:spcPts val="3180"/>
              </a:lnSpc>
              <a:spcBef>
                <a:spcPts val="0"/>
              </a:spcBef>
              <a:buFontTx/>
              <a:buBlip>
                <a:blip r:embed="rId3"/>
              </a:buBlip>
            </a:pPr>
            <a:r>
              <a:rPr lang="en-US" sz="2400">
                <a:solidFill>
                  <a:srgbClr val="663300"/>
                </a:solidFill>
                <a:effectLst/>
                <a:latin typeface="Arial" panose="020B0604020202020204" pitchFamily="34" charset="0"/>
                <a:ea typeface="宋体" panose="02010600030101010101" pitchFamily="2" charset="-122"/>
                <a:cs typeface="+mn-ea"/>
                <a:sym typeface="+mn-ea"/>
              </a:rPr>
              <a:t>第三位数字代表其他用户权限</a:t>
            </a:r>
            <a:endParaRPr lang="en-US" sz="2400">
              <a:solidFill>
                <a:srgbClr val="663300"/>
              </a:solidFill>
              <a:effectLst/>
            </a:endParaRPr>
          </a:p>
          <a:p>
            <a:pPr marL="342900" lvl="0" indent="0" algn="l" eaLnBrk="0" fontAlgn="auto" hangingPunct="0">
              <a:lnSpc>
                <a:spcPts val="3180"/>
              </a:lnSpc>
              <a:spcBef>
                <a:spcPts val="0"/>
              </a:spcBef>
              <a:buFontTx/>
              <a:buBlip>
                <a:blip r:embed="rId2"/>
              </a:buBlip>
            </a:pPr>
            <a:r>
              <a:rPr lang="en-US" sz="2400">
                <a:solidFill>
                  <a:srgbClr val="000000"/>
                </a:solidFill>
                <a:effectLst/>
                <a:latin typeface="Arial" panose="020B0604020202020204" pitchFamily="34" charset="0"/>
                <a:ea typeface="宋体" panose="02010600030101010101" pitchFamily="2" charset="-122"/>
                <a:cs typeface="+mn-ea"/>
                <a:sym typeface="+mn-ea"/>
              </a:rPr>
              <a:t>每一个数字都采用加和的方式得出。</a:t>
            </a:r>
            <a:endParaRPr lang="en-US" sz="2400">
              <a:effectLst/>
            </a:endParaRPr>
          </a:p>
          <a:p>
            <a:pPr marL="742950" lvl="1" indent="0" algn="l" eaLnBrk="0" fontAlgn="auto" hangingPunct="0">
              <a:lnSpc>
                <a:spcPts val="3180"/>
              </a:lnSpc>
              <a:spcBef>
                <a:spcPts val="0"/>
              </a:spcBef>
              <a:buFontTx/>
              <a:buBlip>
                <a:blip r:embed="rId3"/>
              </a:buBlip>
            </a:pPr>
            <a:r>
              <a:rPr lang="en-US" sz="2400">
                <a:solidFill>
                  <a:srgbClr val="663300"/>
                </a:solidFill>
                <a:effectLst/>
                <a:latin typeface="Arial" panose="020B0604020202020204" pitchFamily="34" charset="0"/>
                <a:ea typeface="宋体" panose="02010600030101010101" pitchFamily="2" charset="-122"/>
                <a:cs typeface="+mn-ea"/>
                <a:sym typeface="+mn-ea"/>
              </a:rPr>
              <a:t>4（读）</a:t>
            </a:r>
            <a:endParaRPr lang="en-US" sz="2400">
              <a:solidFill>
                <a:srgbClr val="663300"/>
              </a:solidFill>
              <a:effectLst/>
            </a:endParaRPr>
          </a:p>
          <a:p>
            <a:pPr marL="742950" lvl="1" indent="0" algn="l" eaLnBrk="0" fontAlgn="auto" hangingPunct="0">
              <a:lnSpc>
                <a:spcPts val="3180"/>
              </a:lnSpc>
              <a:spcBef>
                <a:spcPts val="0"/>
              </a:spcBef>
              <a:buFontTx/>
              <a:buBlip>
                <a:blip r:embed="rId3"/>
              </a:buBlip>
            </a:pPr>
            <a:r>
              <a:rPr lang="en-US" sz="2400">
                <a:solidFill>
                  <a:srgbClr val="663300"/>
                </a:solidFill>
                <a:effectLst/>
                <a:latin typeface="Arial" panose="020B0604020202020204" pitchFamily="34" charset="0"/>
                <a:ea typeface="宋体" panose="02010600030101010101" pitchFamily="2" charset="-122"/>
                <a:cs typeface="+mn-ea"/>
                <a:sym typeface="+mn-ea"/>
              </a:rPr>
              <a:t>2（写）</a:t>
            </a:r>
            <a:endParaRPr lang="en-US" sz="2400">
              <a:solidFill>
                <a:srgbClr val="663300"/>
              </a:solidFill>
              <a:effectLst/>
            </a:endParaRPr>
          </a:p>
          <a:p>
            <a:pPr marL="742950" lvl="1" indent="0" algn="l" eaLnBrk="0" fontAlgn="auto" hangingPunct="0">
              <a:lnSpc>
                <a:spcPts val="3180"/>
              </a:lnSpc>
              <a:spcBef>
                <a:spcPts val="0"/>
              </a:spcBef>
              <a:buFontTx/>
              <a:buBlip>
                <a:blip r:embed="rId3"/>
              </a:buBlip>
            </a:pPr>
            <a:r>
              <a:rPr lang="en-US" sz="2400">
                <a:solidFill>
                  <a:srgbClr val="663300"/>
                </a:solidFill>
                <a:effectLst/>
                <a:latin typeface="Arial" panose="020B0604020202020204" pitchFamily="34" charset="0"/>
                <a:ea typeface="宋体" panose="02010600030101010101" pitchFamily="2" charset="-122"/>
                <a:cs typeface="+mn-ea"/>
                <a:sym typeface="+mn-ea"/>
              </a:rPr>
              <a:t>1（执行）</a:t>
            </a:r>
            <a:endParaRPr lang="en-US" sz="2400">
              <a:solidFill>
                <a:srgbClr val="663300"/>
              </a:solidFill>
              <a:effectLst/>
            </a:endParaRPr>
          </a:p>
          <a:p>
            <a:pPr marL="1143000" lvl="2" indent="0" algn="l" eaLnBrk="0" fontAlgn="auto" hangingPunct="0">
              <a:lnSpc>
                <a:spcPts val="3180"/>
              </a:lnSpc>
              <a:spcBef>
                <a:spcPts val="0"/>
              </a:spcBef>
              <a:buFontTx/>
              <a:buBlip>
                <a:blip r:embed="rId4"/>
              </a:buBlip>
            </a:pPr>
            <a:r>
              <a:rPr lang="en-US" sz="2400">
                <a:solidFill>
                  <a:srgbClr val="000000"/>
                </a:solidFill>
                <a:effectLst/>
                <a:latin typeface="Arial" panose="020B0604020202020204" pitchFamily="34" charset="0"/>
                <a:ea typeface="宋体" panose="02010600030101010101" pitchFamily="2" charset="-122"/>
                <a:cs typeface="+mn-ea"/>
                <a:sym typeface="+mn-ea"/>
              </a:rPr>
              <a:t>例：chmod 755 file  //为文件赋于rwxr-xr-x权限</a:t>
            </a:r>
            <a:endParaRPr lang="en-US" sz="2400">
              <a:effectLst/>
            </a:endParaRPr>
          </a:p>
          <a:p>
            <a:pPr marL="1143000" lvl="2" indent="0" algn="l" eaLnBrk="0" fontAlgn="auto" hangingPunct="0">
              <a:lnSpc>
                <a:spcPts val="3180"/>
              </a:lnSpc>
              <a:spcBef>
                <a:spcPts val="0"/>
              </a:spcBef>
              <a:buFontTx/>
              <a:buBlip>
                <a:blip r:embed="rId4"/>
              </a:buBlip>
            </a:pPr>
            <a:r>
              <a:rPr lang="en-US" sz="2400">
                <a:solidFill>
                  <a:srgbClr val="000000"/>
                </a:solidFill>
                <a:effectLst/>
                <a:latin typeface="Arial" panose="020B0604020202020204" pitchFamily="34" charset="0"/>
                <a:ea typeface="宋体" panose="02010600030101010101" pitchFamily="2" charset="-122"/>
                <a:cs typeface="+mn-ea"/>
                <a:sym typeface="+mn-ea"/>
              </a:rPr>
              <a:t>分析：u(7=4+2+1 rwx) g(5=4+1 r-x) o(5=4+1 r-x)</a:t>
            </a:r>
            <a:endParaRPr lang="en-US" sz="2400">
              <a:effectLst/>
            </a:endParaRPr>
          </a:p>
          <a:p>
            <a:pPr marL="342900" lvl="0" indent="0" algn="l" eaLnBrk="0" fontAlgn="auto" hangingPunct="0">
              <a:lnSpc>
                <a:spcPts val="3180"/>
              </a:lnSpc>
              <a:spcBef>
                <a:spcPts val="0"/>
              </a:spcBef>
              <a:buFontTx/>
              <a:buBlip>
                <a:blip r:embed="rId2"/>
              </a:buBlip>
            </a:pPr>
            <a:r>
              <a:rPr lang="en-US" sz="2400">
                <a:solidFill>
                  <a:srgbClr val="000000"/>
                </a:solidFill>
                <a:effectLst/>
                <a:latin typeface="Arial" panose="020B0604020202020204" pitchFamily="34" charset="0"/>
                <a:ea typeface="宋体" panose="02010600030101010101" pitchFamily="2" charset="-122"/>
                <a:cs typeface="+mn-ea"/>
                <a:sym typeface="+mn-ea"/>
              </a:rPr>
              <a:t>只有文件的拥有者和root用户才可以改变文件的权限。</a:t>
            </a:r>
            <a:endParaRPr lang="en-US" altLang="en-US" sz="2400" dirty="0" smtClean="0">
              <a:solidFill>
                <a:srgbClr val="000000"/>
              </a:solidFill>
              <a:effectLst/>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
                                            <p:txEl>
                                              <p:pRg st="8" end="8"/>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9</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）修改文件创建者身份</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修改文件创建者身份</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695960" y="1815465"/>
            <a:ext cx="9470390" cy="3415030"/>
          </a:xfrm>
          <a:prstGeom prst="rect">
            <a:avLst/>
          </a:prstGeom>
          <a:noFill/>
        </p:spPr>
        <p:txBody>
          <a:bodyPr wrap="square" rtlCol="0">
            <a:spAutoFit/>
          </a:bodyPr>
          <a:p>
            <a:pPr marL="342900" lvl="0" indent="0" algn="l" eaLnBrk="0" fontAlgn="auto" hangingPunct="0">
              <a:lnSpc>
                <a:spcPct val="150000"/>
              </a:lnSpc>
              <a:spcBef>
                <a:spcPts val="0"/>
              </a:spcBef>
              <a:buFontTx/>
              <a:buBlip>
                <a:blip r:embed="rId2"/>
              </a:buBlip>
            </a:pPr>
            <a:r>
              <a:rPr lang="en-US" sz="2400">
                <a:solidFill>
                  <a:srgbClr val="000000"/>
                </a:solidFill>
                <a:effectLst/>
                <a:latin typeface="Arial" panose="020B0604020202020204" pitchFamily="34" charset="0"/>
                <a:ea typeface="宋体" panose="02010600030101010101" pitchFamily="2" charset="-122"/>
                <a:cs typeface="+mn-ea"/>
                <a:sym typeface="+mn-ea"/>
              </a:rPr>
              <a:t>每一个文件都有一个拥有者。</a:t>
            </a:r>
            <a:endParaRPr lang="en-US" sz="2400">
              <a:solidFill>
                <a:srgbClr val="000000"/>
              </a:solidFill>
              <a:effectLst/>
              <a:latin typeface="Arial" panose="020B0604020202020204" pitchFamily="34" charset="0"/>
              <a:ea typeface="宋体" panose="02010600030101010101" pitchFamily="2" charset="-122"/>
              <a:cs typeface="+mn-ea"/>
              <a:sym typeface="+mn-ea"/>
            </a:endParaRPr>
          </a:p>
          <a:p>
            <a:pPr marL="342900" lvl="0" indent="0" algn="l" eaLnBrk="0" fontAlgn="auto" hangingPunct="0">
              <a:lnSpc>
                <a:spcPct val="150000"/>
              </a:lnSpc>
              <a:spcBef>
                <a:spcPts val="0"/>
              </a:spcBef>
              <a:buFontTx/>
              <a:buBlip>
                <a:blip r:embed="rId2"/>
              </a:buBlip>
            </a:pPr>
            <a:r>
              <a:rPr lang="en-US" sz="2400">
                <a:solidFill>
                  <a:srgbClr val="000000"/>
                </a:solidFill>
                <a:effectLst/>
                <a:latin typeface="Arial" panose="020B0604020202020204" pitchFamily="34" charset="0"/>
                <a:ea typeface="宋体" panose="02010600030101010101" pitchFamily="2" charset="-122"/>
                <a:cs typeface="+mn-ea"/>
                <a:sym typeface="+mn-ea"/>
              </a:rPr>
              <a:t>只有root用户才可以用“chown”指令来改变文件的拥有者。</a:t>
            </a:r>
            <a:endParaRPr lang="en-US" sz="2400">
              <a:solidFill>
                <a:srgbClr val="000000"/>
              </a:solidFill>
              <a:effectLst/>
              <a:latin typeface="Arial" panose="020B0604020202020204" pitchFamily="34" charset="0"/>
              <a:ea typeface="宋体" panose="02010600030101010101" pitchFamily="2" charset="-122"/>
              <a:cs typeface="+mn-ea"/>
              <a:sym typeface="+mn-ea"/>
            </a:endParaRPr>
          </a:p>
          <a:p>
            <a:pPr marL="342900" lvl="0" indent="0" algn="l" eaLnBrk="0" fontAlgn="auto" hangingPunct="0">
              <a:lnSpc>
                <a:spcPct val="150000"/>
              </a:lnSpc>
              <a:spcBef>
                <a:spcPts val="0"/>
              </a:spcBef>
              <a:buFontTx/>
              <a:buBlip>
                <a:blip r:embed="rId2"/>
              </a:buBlip>
            </a:pPr>
            <a:r>
              <a:rPr lang="en-US" sz="2400">
                <a:solidFill>
                  <a:srgbClr val="000000"/>
                </a:solidFill>
                <a:effectLst/>
                <a:latin typeface="Arial" panose="020B0604020202020204" pitchFamily="34" charset="0"/>
                <a:ea typeface="宋体" panose="02010600030101010101" pitchFamily="2" charset="-122"/>
                <a:cs typeface="+mn-ea"/>
                <a:sym typeface="+mn-ea"/>
              </a:rPr>
              <a:t>语法：chown &lt;用户名&gt;  &lt;文件名&gt;</a:t>
            </a:r>
            <a:endParaRPr lang="en-US" sz="2400">
              <a:solidFill>
                <a:srgbClr val="000000"/>
              </a:solidFill>
              <a:effectLst/>
              <a:latin typeface="Arial" panose="020B0604020202020204" pitchFamily="34" charset="0"/>
              <a:ea typeface="宋体" panose="02010600030101010101" pitchFamily="2" charset="-122"/>
              <a:cs typeface="+mn-ea"/>
              <a:sym typeface="+mn-ea"/>
            </a:endParaRPr>
          </a:p>
          <a:p>
            <a:pPr marL="342900" lvl="0" indent="0" algn="l" eaLnBrk="0" fontAlgn="auto" hangingPunct="0">
              <a:lnSpc>
                <a:spcPct val="150000"/>
              </a:lnSpc>
              <a:spcBef>
                <a:spcPts val="0"/>
              </a:spcBef>
              <a:buFontTx/>
              <a:buBlip>
                <a:blip r:embed="rId2"/>
              </a:buBlip>
            </a:pPr>
            <a:r>
              <a:rPr lang="en-US" sz="2400">
                <a:solidFill>
                  <a:srgbClr val="000000"/>
                </a:solidFill>
                <a:effectLst/>
                <a:latin typeface="Arial" panose="020B0604020202020204" pitchFamily="34" charset="0"/>
                <a:ea typeface="宋体" panose="02010600030101010101" pitchFamily="2" charset="-122"/>
                <a:cs typeface="+mn-ea"/>
                <a:sym typeface="+mn-ea"/>
              </a:rPr>
              <a:t>例：chown  lonny  file</a:t>
            </a:r>
            <a:r>
              <a:rPr lang="zh-CN" altLang="en-US" sz="2400">
                <a:solidFill>
                  <a:srgbClr val="000000"/>
                </a:solidFill>
                <a:effectLst/>
                <a:latin typeface="Arial" panose="020B0604020202020204" pitchFamily="34" charset="0"/>
                <a:ea typeface="宋体" panose="02010600030101010101" pitchFamily="2" charset="-122"/>
                <a:cs typeface="+mn-ea"/>
                <a:sym typeface="+mn-ea"/>
              </a:rPr>
              <a:t>（修改文件拥有者为</a:t>
            </a:r>
            <a:r>
              <a:rPr lang="en-US" altLang="zh-CN" sz="2400">
                <a:solidFill>
                  <a:srgbClr val="000000"/>
                </a:solidFill>
                <a:effectLst/>
                <a:latin typeface="Arial" panose="020B0604020202020204" pitchFamily="34" charset="0"/>
                <a:ea typeface="宋体" panose="02010600030101010101" pitchFamily="2" charset="-122"/>
                <a:cs typeface="+mn-ea"/>
                <a:sym typeface="+mn-ea"/>
              </a:rPr>
              <a:t>lonny</a:t>
            </a:r>
            <a:r>
              <a:rPr lang="zh-CN" altLang="en-US" sz="2400">
                <a:solidFill>
                  <a:srgbClr val="000000"/>
                </a:solidFill>
                <a:effectLst/>
                <a:latin typeface="Arial" panose="020B0604020202020204" pitchFamily="34" charset="0"/>
                <a:ea typeface="宋体" panose="02010600030101010101" pitchFamily="2" charset="-122"/>
                <a:cs typeface="+mn-ea"/>
                <a:sym typeface="+mn-ea"/>
              </a:rPr>
              <a:t>）</a:t>
            </a:r>
            <a:endParaRPr lang="en-US" sz="2400">
              <a:solidFill>
                <a:srgbClr val="000000"/>
              </a:solidFill>
              <a:effectLst/>
              <a:latin typeface="Arial" panose="020B0604020202020204" pitchFamily="34" charset="0"/>
              <a:ea typeface="宋体" panose="02010600030101010101" pitchFamily="2" charset="-122"/>
              <a:cs typeface="+mn-ea"/>
              <a:sym typeface="+mn-ea"/>
            </a:endParaRPr>
          </a:p>
          <a:p>
            <a:pPr marL="342900" lvl="0" indent="0" algn="l" eaLnBrk="0" fontAlgn="auto" hangingPunct="0">
              <a:lnSpc>
                <a:spcPct val="150000"/>
              </a:lnSpc>
              <a:spcBef>
                <a:spcPts val="0"/>
              </a:spcBef>
              <a:buFontTx/>
              <a:buNone/>
            </a:pPr>
            <a:r>
              <a:rPr lang="en-US" sz="2400">
                <a:solidFill>
                  <a:srgbClr val="000000"/>
                </a:solidFill>
                <a:effectLst/>
                <a:latin typeface="Arial" panose="020B0604020202020204" pitchFamily="34" charset="0"/>
                <a:ea typeface="宋体" panose="02010600030101010101" pitchFamily="2" charset="-122"/>
                <a:cs typeface="+mn-ea"/>
                <a:sym typeface="+mn-ea"/>
              </a:rPr>
              <a:t>         chown  lonny:test file (</a:t>
            </a:r>
            <a:r>
              <a:rPr lang="zh-CN" altLang="en-US" sz="2400">
                <a:solidFill>
                  <a:srgbClr val="000000"/>
                </a:solidFill>
                <a:effectLst/>
                <a:latin typeface="Arial" panose="020B0604020202020204" pitchFamily="34" charset="0"/>
                <a:ea typeface="宋体" panose="02010600030101010101" pitchFamily="2" charset="-122"/>
                <a:cs typeface="+mn-ea"/>
                <a:sym typeface="+mn-ea"/>
              </a:rPr>
              <a:t>文件拥有者为</a:t>
            </a:r>
            <a:r>
              <a:rPr lang="en-US" altLang="zh-CN" sz="2400">
                <a:solidFill>
                  <a:srgbClr val="000000"/>
                </a:solidFill>
                <a:effectLst/>
                <a:latin typeface="Arial" panose="020B0604020202020204" pitchFamily="34" charset="0"/>
                <a:ea typeface="宋体" panose="02010600030101010101" pitchFamily="2" charset="-122"/>
                <a:cs typeface="+mn-ea"/>
                <a:sym typeface="+mn-ea"/>
              </a:rPr>
              <a:t>lonny</a:t>
            </a:r>
            <a:r>
              <a:rPr lang="zh-CN" altLang="en-US" sz="2400">
                <a:solidFill>
                  <a:srgbClr val="000000"/>
                </a:solidFill>
                <a:effectLst/>
                <a:latin typeface="Arial" panose="020B0604020202020204" pitchFamily="34" charset="0"/>
                <a:ea typeface="宋体" panose="02010600030101010101" pitchFamily="2" charset="-122"/>
                <a:cs typeface="+mn-ea"/>
                <a:sym typeface="+mn-ea"/>
              </a:rPr>
              <a:t>，所属组为</a:t>
            </a:r>
            <a:r>
              <a:rPr lang="en-US" altLang="zh-CN" sz="2400">
                <a:solidFill>
                  <a:srgbClr val="000000"/>
                </a:solidFill>
                <a:effectLst/>
                <a:latin typeface="Arial" panose="020B0604020202020204" pitchFamily="34" charset="0"/>
                <a:ea typeface="宋体" panose="02010600030101010101" pitchFamily="2" charset="-122"/>
                <a:cs typeface="+mn-ea"/>
                <a:sym typeface="+mn-ea"/>
              </a:rPr>
              <a:t>test</a:t>
            </a:r>
            <a:r>
              <a:rPr lang="en-US" sz="2400">
                <a:solidFill>
                  <a:srgbClr val="000000"/>
                </a:solidFill>
                <a:effectLst/>
                <a:latin typeface="Arial" panose="020B0604020202020204" pitchFamily="34" charset="0"/>
                <a:ea typeface="宋体" panose="02010600030101010101" pitchFamily="2" charset="-122"/>
                <a:cs typeface="+mn-ea"/>
                <a:sym typeface="+mn-ea"/>
              </a:rPr>
              <a:t>)</a:t>
            </a:r>
            <a:endParaRPr lang="en-US" sz="2400">
              <a:solidFill>
                <a:srgbClr val="000000"/>
              </a:solidFill>
              <a:effectLst/>
              <a:latin typeface="Arial" panose="020B0604020202020204" pitchFamily="34" charset="0"/>
              <a:ea typeface="宋体" panose="02010600030101010101" pitchFamily="2" charset="-122"/>
              <a:cs typeface="+mn-ea"/>
              <a:sym typeface="+mn-ea"/>
            </a:endParaRPr>
          </a:p>
          <a:p>
            <a:pPr marL="342900" lvl="0" indent="0" algn="l" eaLnBrk="0" fontAlgn="auto" hangingPunct="0">
              <a:lnSpc>
                <a:spcPct val="150000"/>
              </a:lnSpc>
              <a:spcBef>
                <a:spcPts val="0"/>
              </a:spcBef>
              <a:buFontTx/>
              <a:buNone/>
            </a:pPr>
            <a:r>
              <a:rPr lang="en-US" sz="2400">
                <a:solidFill>
                  <a:srgbClr val="000000"/>
                </a:solidFill>
                <a:effectLst/>
                <a:latin typeface="Arial" panose="020B0604020202020204" pitchFamily="34" charset="0"/>
                <a:ea typeface="宋体" panose="02010600030101010101" pitchFamily="2" charset="-122"/>
                <a:cs typeface="+mn-ea"/>
                <a:sym typeface="+mn-ea"/>
              </a:rPr>
              <a:t>	  </a:t>
            </a:r>
            <a:r>
              <a:rPr lang="en-US" sz="2400">
                <a:solidFill>
                  <a:srgbClr val="000000"/>
                </a:solidFill>
                <a:effectLst/>
                <a:latin typeface="Arial" panose="020B0604020202020204" pitchFamily="34" charset="0"/>
                <a:ea typeface="宋体" panose="02010600030101010101" pitchFamily="2" charset="-122"/>
                <a:cs typeface="+mn-ea"/>
                <a:sym typeface="+mn-ea"/>
              </a:rPr>
              <a:t>chown  :test file (</a:t>
            </a:r>
            <a:r>
              <a:rPr lang="zh-CN" altLang="en-US" sz="2400">
                <a:solidFill>
                  <a:srgbClr val="000000"/>
                </a:solidFill>
                <a:effectLst/>
                <a:latin typeface="Arial" panose="020B0604020202020204" pitchFamily="34" charset="0"/>
                <a:ea typeface="宋体" panose="02010600030101010101" pitchFamily="2" charset="-122"/>
                <a:cs typeface="+mn-ea"/>
                <a:sym typeface="+mn-ea"/>
              </a:rPr>
              <a:t>文件所属组为</a:t>
            </a:r>
            <a:r>
              <a:rPr lang="en-US" altLang="zh-CN" sz="2400">
                <a:solidFill>
                  <a:srgbClr val="000000"/>
                </a:solidFill>
                <a:effectLst/>
                <a:latin typeface="Arial" panose="020B0604020202020204" pitchFamily="34" charset="0"/>
                <a:ea typeface="宋体" panose="02010600030101010101" pitchFamily="2" charset="-122"/>
                <a:cs typeface="+mn-ea"/>
                <a:sym typeface="+mn-ea"/>
              </a:rPr>
              <a:t>test</a:t>
            </a:r>
            <a:r>
              <a:rPr lang="en-US" sz="2400">
                <a:solidFill>
                  <a:srgbClr val="000000"/>
                </a:solidFill>
                <a:effectLst/>
                <a:latin typeface="Arial" panose="020B0604020202020204" pitchFamily="34" charset="0"/>
                <a:ea typeface="宋体" panose="02010600030101010101" pitchFamily="2" charset="-122"/>
                <a:cs typeface="+mn-ea"/>
                <a:sym typeface="+mn-ea"/>
              </a:rPr>
              <a:t>)</a:t>
            </a:r>
            <a:endParaRPr lang="en-US" sz="2400">
              <a:solidFill>
                <a:srgbClr val="000000"/>
              </a:solidFill>
              <a:effectLst/>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10</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）修改文件的所属组</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修改文件的所属组</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695960" y="1815465"/>
            <a:ext cx="9878695" cy="2861310"/>
          </a:xfrm>
          <a:prstGeom prst="rect">
            <a:avLst/>
          </a:prstGeom>
          <a:noFill/>
        </p:spPr>
        <p:txBody>
          <a:bodyPr wrap="square" rtlCol="0">
            <a:spAutoFit/>
          </a:bodyPr>
          <a:p>
            <a:pPr marL="342900" lvl="0" indent="0" algn="l" eaLnBrk="0" fontAlgn="auto" hangingPunct="0">
              <a:lnSpc>
                <a:spcPct val="150000"/>
              </a:lnSpc>
              <a:spcBef>
                <a:spcPts val="0"/>
              </a:spcBef>
              <a:buFontTx/>
              <a:buBlip>
                <a:blip r:embed="rId2"/>
              </a:buBlip>
            </a:pPr>
            <a:r>
              <a:rPr lang="en-US" sz="2400">
                <a:solidFill>
                  <a:srgbClr val="000000"/>
                </a:solidFill>
                <a:effectLst/>
                <a:latin typeface="Arial" panose="020B0604020202020204" pitchFamily="34" charset="0"/>
                <a:ea typeface="宋体" panose="02010600030101010101" pitchFamily="2" charset="-122"/>
                <a:cs typeface="+mn-ea"/>
                <a:sym typeface="+mn-ea"/>
              </a:rPr>
              <a:t>每一个文件都属于并只能属于一个指定的组。</a:t>
            </a:r>
            <a:endParaRPr lang="en-US" sz="2400">
              <a:effectLst/>
            </a:endParaRPr>
          </a:p>
          <a:p>
            <a:pPr marL="342900" lvl="0" indent="0" algn="l" eaLnBrk="0" fontAlgn="auto" hangingPunct="0">
              <a:lnSpc>
                <a:spcPct val="150000"/>
              </a:lnSpc>
              <a:spcBef>
                <a:spcPts val="0"/>
              </a:spcBef>
              <a:buFontTx/>
              <a:buBlip>
                <a:blip r:embed="rId2"/>
              </a:buBlip>
            </a:pPr>
            <a:r>
              <a:rPr lang="en-US" sz="2400">
                <a:solidFill>
                  <a:srgbClr val="000000"/>
                </a:solidFill>
                <a:effectLst/>
                <a:latin typeface="Arial" panose="020B0604020202020204" pitchFamily="34" charset="0"/>
                <a:ea typeface="宋体" panose="02010600030101010101" pitchFamily="2" charset="-122"/>
                <a:cs typeface="+mn-ea"/>
                <a:sym typeface="+mn-ea"/>
              </a:rPr>
              <a:t>root用户可以用“chgrp”指令来改变文件所属的组。</a:t>
            </a:r>
            <a:endParaRPr lang="en-US" sz="2400">
              <a:effectLst/>
            </a:endParaRPr>
          </a:p>
          <a:p>
            <a:pPr lvl="0" indent="0" algn="l" eaLnBrk="0" fontAlgn="auto" hangingPunct="0">
              <a:lnSpc>
                <a:spcPct val="150000"/>
              </a:lnSpc>
              <a:spcBef>
                <a:spcPts val="0"/>
              </a:spcBef>
              <a:buFontTx/>
            </a:pPr>
            <a:endParaRPr lang="en-US" sz="2400">
              <a:effectLst/>
            </a:endParaRPr>
          </a:p>
          <a:p>
            <a:pPr marL="342900" lvl="0" indent="0" algn="l" eaLnBrk="0" fontAlgn="auto" hangingPunct="0">
              <a:lnSpc>
                <a:spcPct val="150000"/>
              </a:lnSpc>
              <a:spcBef>
                <a:spcPts val="0"/>
              </a:spcBef>
              <a:buFontTx/>
              <a:buBlip>
                <a:blip r:embed="rId2"/>
              </a:buBlip>
            </a:pPr>
            <a:r>
              <a:rPr lang="en-US" sz="2400">
                <a:solidFill>
                  <a:srgbClr val="000000"/>
                </a:solidFill>
                <a:effectLst/>
                <a:latin typeface="Arial" panose="020B0604020202020204" pitchFamily="34" charset="0"/>
                <a:ea typeface="宋体" panose="02010600030101010101" pitchFamily="2" charset="-122"/>
                <a:cs typeface="+mn-ea"/>
                <a:sym typeface="+mn-ea"/>
              </a:rPr>
              <a:t>语法：chgrp  &lt;组名&gt;  &lt;文件名&gt;</a:t>
            </a:r>
            <a:endParaRPr lang="en-US" sz="2400">
              <a:effectLst/>
            </a:endParaRPr>
          </a:p>
          <a:p>
            <a:pPr marL="742950" lvl="1" indent="0" algn="l" eaLnBrk="0" fontAlgn="auto" hangingPunct="0">
              <a:lnSpc>
                <a:spcPct val="150000"/>
              </a:lnSpc>
              <a:spcBef>
                <a:spcPts val="0"/>
              </a:spcBef>
              <a:buFontTx/>
              <a:buBlip>
                <a:blip r:embed="rId3"/>
              </a:buBlip>
            </a:pPr>
            <a:r>
              <a:rPr lang="en-US" sz="2400">
                <a:solidFill>
                  <a:srgbClr val="663300"/>
                </a:solidFill>
                <a:effectLst/>
                <a:latin typeface="Arial" panose="020B0604020202020204" pitchFamily="34" charset="0"/>
                <a:ea typeface="宋体" panose="02010600030101010101" pitchFamily="2" charset="-122"/>
                <a:cs typeface="+mn-ea"/>
                <a:sym typeface="+mn-ea"/>
              </a:rPr>
              <a:t>例：chgrp  grp1  file</a:t>
            </a:r>
            <a:endParaRPr lang="en-US" sz="2400">
              <a:solidFill>
                <a:srgbClr val="000000"/>
              </a:solidFill>
              <a:effectLst/>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2</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）设备文件</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查看磁盘设备文件</a:t>
                </a:r>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960755" y="3853180"/>
            <a:ext cx="10616565" cy="501650"/>
          </a:xfrm>
          <a:prstGeom prst="rect">
            <a:avLst/>
          </a:prstGeom>
          <a:noFill/>
        </p:spPr>
        <p:txBody>
          <a:bodyPr wrap="square" rtlCol="0">
            <a:spAutoFit/>
          </a:bodyPr>
          <a:p>
            <a:pPr indent="508000" algn="just" defTabSz="448945" eaLnBrk="0" fontAlgn="auto" hangingPunct="0">
              <a:lnSpc>
                <a:spcPts val="3200"/>
              </a:lnSpc>
              <a:spcBef>
                <a:spcPts val="0"/>
              </a:spcBef>
              <a:spcAft>
                <a:spcPts val="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b="1">
                <a:solidFill>
                  <a:srgbClr val="FF0000"/>
                </a:solidFill>
                <a:effectLst/>
                <a:latin typeface="微软雅黑" panose="020B0503020204020204" pitchFamily="34" charset="-122"/>
                <a:ea typeface="微软雅黑" panose="020B0503020204020204" pitchFamily="34" charset="-122"/>
              </a:rPr>
              <a:t>不能通过设备文件来访问磁盘</a:t>
            </a:r>
            <a:r>
              <a:rPr lang="zh-CN" altLang="en-US" sz="2000">
                <a:effectLst/>
                <a:latin typeface="微软雅黑" panose="020B0503020204020204" pitchFamily="34" charset="-122"/>
                <a:ea typeface="微软雅黑" panose="020B0503020204020204" pitchFamily="34" charset="-122"/>
              </a:rPr>
              <a:t>，还需要对磁盘进行</a:t>
            </a:r>
            <a:r>
              <a:rPr lang="zh-CN" altLang="en-US" sz="2000" b="1">
                <a:solidFill>
                  <a:srgbClr val="FF0000"/>
                </a:solidFill>
                <a:effectLst/>
                <a:latin typeface="微软雅黑" panose="020B0503020204020204" pitchFamily="34" charset="-122"/>
                <a:ea typeface="微软雅黑" panose="020B0503020204020204" pitchFamily="34" charset="-122"/>
              </a:rPr>
              <a:t>分区、格式化和挂载</a:t>
            </a:r>
            <a:r>
              <a:rPr lang="zh-CN" altLang="en-US" sz="2000">
                <a:effectLst/>
                <a:latin typeface="微软雅黑" panose="020B0503020204020204" pitchFamily="34" charset="-122"/>
                <a:ea typeface="微软雅黑" panose="020B0503020204020204" pitchFamily="34" charset="-122"/>
              </a:rPr>
              <a:t>等操作。</a:t>
            </a:r>
            <a:endParaRPr lang="zh-CN" altLang="en-US" sz="2000">
              <a:effectLst/>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stretch>
            <a:fillRect/>
          </a:stretch>
        </p:blipFill>
        <p:spPr>
          <a:xfrm>
            <a:off x="1583055" y="2134235"/>
            <a:ext cx="7748905" cy="1365250"/>
          </a:xfrm>
          <a:prstGeom prst="rect">
            <a:avLst/>
          </a:prstGeom>
          <a:ln>
            <a:solidFill>
              <a:schemeClr val="accent1"/>
            </a:solid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 calcmode="lin" valueType="num">
                                      <p:cBhvr additive="base">
                                        <p:cTn id="3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11</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）更改文件默认权限</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更改</a:t>
                </a:r>
                <a:r>
                  <a:rPr lang="zh-CN" sz="2000" b="1" dirty="0">
                    <a:latin typeface="微软雅黑" panose="020B0503020204020204" pitchFamily="34" charset="-122"/>
                    <a:ea typeface="微软雅黑" panose="020B0503020204020204" pitchFamily="34" charset="-122"/>
                  </a:rPr>
                  <a:t>文件</a:t>
                </a:r>
                <a:r>
                  <a:rPr sz="2000" b="1" dirty="0">
                    <a:latin typeface="微软雅黑" panose="020B0503020204020204" pitchFamily="34" charset="-122"/>
                    <a:ea typeface="微软雅黑" panose="020B0503020204020204" pitchFamily="34" charset="-122"/>
                  </a:rPr>
                  <a:t>默认权限</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695960" y="1815465"/>
            <a:ext cx="9878695" cy="3415030"/>
          </a:xfrm>
          <a:prstGeom prst="rect">
            <a:avLst/>
          </a:prstGeom>
          <a:noFill/>
        </p:spPr>
        <p:txBody>
          <a:bodyPr wrap="square" rtlCol="0">
            <a:spAutoFit/>
          </a:bodyPr>
          <a:p>
            <a:pPr lvl="0" indent="0" algn="l" fontAlgn="auto">
              <a:lnSpc>
                <a:spcPct val="150000"/>
              </a:lnSpc>
              <a:spcBef>
                <a:spcPts val="0"/>
              </a:spcBef>
              <a:buFontTx/>
              <a:buBlip>
                <a:blip r:embed="rId2"/>
              </a:buBlip>
              <a:defRPr/>
            </a:pPr>
            <a:r>
              <a:rPr lang="en-GB" sz="24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每个用户建立文件时，此文件都会有默认权限。</a:t>
            </a:r>
            <a:endParaRPr lang="en-GB" sz="2400" smtClean="0">
              <a:effectLst/>
            </a:endParaRPr>
          </a:p>
          <a:p>
            <a:pPr lvl="0" indent="0" algn="l" fontAlgn="auto">
              <a:lnSpc>
                <a:spcPct val="150000"/>
              </a:lnSpc>
              <a:spcBef>
                <a:spcPts val="0"/>
              </a:spcBef>
              <a:buFontTx/>
              <a:buBlip>
                <a:blip r:embed="rId2"/>
              </a:buBlip>
              <a:defRPr/>
            </a:pPr>
            <a:r>
              <a:rPr lang="en-GB" sz="24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默认权限的值由环境中的</a:t>
            </a:r>
            <a:r>
              <a:rPr lang="en-GB" sz="2400" b="1" smtClean="0">
                <a:solidFill>
                  <a:srgbClr val="FF0000"/>
                </a:solidFill>
                <a:effectLst/>
                <a:latin typeface="Arial" panose="020B0604020202020204" pitchFamily="34" charset="0"/>
                <a:ea typeface="宋体" panose="02010600030101010101" pitchFamily="2" charset="-122"/>
                <a:cs typeface="+mn-ea"/>
                <a:sym typeface="宋体" panose="02010600030101010101" pitchFamily="2" charset="-122"/>
              </a:rPr>
              <a:t>umask值与文件与目录的基数来确定</a:t>
            </a:r>
            <a:r>
              <a:rPr lang="en-GB" sz="24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a:t>
            </a:r>
            <a:endParaRPr lang="en-GB" sz="2400" smtClean="0">
              <a:effectLst/>
              <a:sym typeface="宋体" panose="02010600030101010101" pitchFamily="2" charset="-122"/>
            </a:endParaRPr>
          </a:p>
          <a:p>
            <a:pPr lvl="0" indent="0" algn="l" fontAlgn="auto">
              <a:lnSpc>
                <a:spcPct val="150000"/>
              </a:lnSpc>
              <a:spcBef>
                <a:spcPts val="0"/>
              </a:spcBef>
              <a:buFontTx/>
              <a:buBlip>
                <a:blip r:embed="rId2"/>
              </a:buBlip>
              <a:defRPr/>
            </a:pPr>
            <a:r>
              <a:rPr lang="en-GB" sz="2400" b="1" smtClean="0">
                <a:solidFill>
                  <a:srgbClr val="FF0000"/>
                </a:solidFill>
                <a:effectLst/>
                <a:latin typeface="Arial" panose="020B0604020202020204" pitchFamily="34" charset="0"/>
                <a:ea typeface="宋体" panose="02010600030101010101" pitchFamily="2" charset="-122"/>
                <a:cs typeface="+mn-ea"/>
                <a:sym typeface="宋体" panose="02010600030101010101" pitchFamily="2" charset="-122"/>
              </a:rPr>
              <a:t>文件的基数：666；目录的基数：777</a:t>
            </a:r>
            <a:endParaRPr lang="en-GB" sz="2400" b="1" smtClean="0">
              <a:solidFill>
                <a:srgbClr val="FF0000"/>
              </a:solidFill>
              <a:effectLst/>
            </a:endParaRPr>
          </a:p>
          <a:p>
            <a:pPr lvl="0" indent="0" algn="l" fontAlgn="auto">
              <a:lnSpc>
                <a:spcPct val="150000"/>
              </a:lnSpc>
              <a:spcBef>
                <a:spcPts val="0"/>
              </a:spcBef>
              <a:buFontTx/>
              <a:buBlip>
                <a:blip r:embed="rId2"/>
              </a:buBlip>
              <a:defRPr/>
            </a:pPr>
            <a:r>
              <a:rPr lang="en-GB" sz="24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用户可以自主改动umask值，并在改动后马上生效。</a:t>
            </a:r>
            <a:endParaRPr lang="en-GB" sz="24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endParaRPr>
          </a:p>
          <a:p>
            <a:pPr lvl="0" indent="0" algn="l" fontAlgn="auto">
              <a:lnSpc>
                <a:spcPct val="150000"/>
              </a:lnSpc>
              <a:spcBef>
                <a:spcPts val="0"/>
              </a:spcBef>
              <a:buFontTx/>
              <a:buNone/>
              <a:defRPr/>
            </a:pPr>
            <a:r>
              <a:rPr lang="en-US" altLang="zh-CN" sz="24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	</a:t>
            </a:r>
            <a:r>
              <a:rPr lang="zh-CN" altLang="en-GB" sz="2400" b="1" smtClean="0">
                <a:solidFill>
                  <a:srgbClr val="FF0000"/>
                </a:solidFill>
                <a:effectLst/>
                <a:latin typeface="Arial" panose="020B0604020202020204" pitchFamily="34" charset="0"/>
                <a:ea typeface="宋体" panose="02010600030101010101" pitchFamily="2" charset="-122"/>
                <a:cs typeface="+mn-ea"/>
                <a:sym typeface="宋体" panose="02010600030101010101" pitchFamily="2" charset="-122"/>
              </a:rPr>
              <a:t>修改方法：</a:t>
            </a:r>
            <a:r>
              <a:rPr lang="en-US" altLang="zh-CN" sz="2400" b="1">
                <a:solidFill>
                  <a:srgbClr val="FF0000"/>
                </a:solidFill>
                <a:effectLst/>
                <a:latin typeface="Arial" panose="020B0604020202020204" pitchFamily="34" charset="0"/>
                <a:ea typeface="宋体" panose="02010600030101010101" pitchFamily="2" charset="-122"/>
                <a:cs typeface="+mn-ea"/>
                <a:sym typeface="宋体" panose="02010600030101010101" pitchFamily="2" charset="-122"/>
              </a:rPr>
              <a:t>umask 002</a:t>
            </a:r>
            <a:endParaRPr lang="zh-CN" altLang="en-GB" sz="2400" smtClean="0">
              <a:effectLst/>
              <a:sym typeface="宋体" panose="02010600030101010101" pitchFamily="2" charset="-122"/>
            </a:endParaRPr>
          </a:p>
          <a:p>
            <a:pPr lvl="0" indent="0" algn="l" fontAlgn="auto">
              <a:lnSpc>
                <a:spcPct val="150000"/>
              </a:lnSpc>
              <a:spcBef>
                <a:spcPts val="0"/>
              </a:spcBef>
              <a:buFontTx/>
              <a:buBlip>
                <a:blip r:embed="rId2"/>
              </a:buBlip>
              <a:defRPr/>
            </a:pPr>
            <a:r>
              <a:rPr lang="en-GB" sz="24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一般用户的默认uma</a:t>
            </a:r>
            <a:r>
              <a:rPr lang="en-US" altLang="en-GB" sz="24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s</a:t>
            </a:r>
            <a:r>
              <a:rPr lang="en-GB" sz="24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k值为002，系统用户的默认umask值为022。</a:t>
            </a:r>
            <a:endParaRPr lang="en-US" sz="2400">
              <a:solidFill>
                <a:srgbClr val="000000"/>
              </a:solidFill>
              <a:effectLst/>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11</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）更改文件默认权限</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更改</a:t>
                </a:r>
                <a:r>
                  <a:rPr lang="zh-CN" sz="2000" b="1" dirty="0">
                    <a:latin typeface="微软雅黑" panose="020B0503020204020204" pitchFamily="34" charset="-122"/>
                    <a:ea typeface="微软雅黑" panose="020B0503020204020204" pitchFamily="34" charset="-122"/>
                  </a:rPr>
                  <a:t>文件</a:t>
                </a:r>
                <a:r>
                  <a:rPr sz="2000" b="1" dirty="0">
                    <a:latin typeface="微软雅黑" panose="020B0503020204020204" pitchFamily="34" charset="-122"/>
                    <a:ea typeface="微软雅黑" panose="020B0503020204020204" pitchFamily="34" charset="-122"/>
                  </a:rPr>
                  <a:t>默认权限</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695960" y="1815465"/>
            <a:ext cx="9878695" cy="3969385"/>
          </a:xfrm>
          <a:prstGeom prst="rect">
            <a:avLst/>
          </a:prstGeom>
          <a:noFill/>
        </p:spPr>
        <p:txBody>
          <a:bodyPr wrap="square" rtlCol="0">
            <a:spAutoFit/>
          </a:bodyPr>
          <a:p>
            <a:pPr lvl="0" indent="0" algn="l" fontAlgn="auto">
              <a:lnSpc>
                <a:spcPct val="150000"/>
              </a:lnSpc>
              <a:spcBef>
                <a:spcPts val="0"/>
              </a:spcBef>
              <a:buFontTx/>
              <a:buNone/>
              <a:defRPr/>
            </a:pPr>
            <a:r>
              <a:rPr lang="en-US" altLang="zh-CN" sz="2400">
                <a:solidFill>
                  <a:srgbClr val="9C7500"/>
                </a:solidFill>
                <a:effectLst/>
                <a:latin typeface="Arial" panose="020B0604020202020204" pitchFamily="34" charset="0"/>
                <a:ea typeface="宋体" panose="02010600030101010101" pitchFamily="2" charset="-122"/>
                <a:cs typeface="+mn-ea"/>
                <a:sym typeface="+mn-ea"/>
              </a:rPr>
              <a:t>umask</a:t>
            </a:r>
            <a:r>
              <a:rPr lang="zh-CN" altLang="zh-CN" sz="2400">
                <a:solidFill>
                  <a:srgbClr val="9C7500"/>
                </a:solidFill>
                <a:effectLst/>
                <a:latin typeface="Arial" panose="020B0604020202020204" pitchFamily="34" charset="0"/>
                <a:ea typeface="宋体" panose="02010600030101010101" pitchFamily="2" charset="-122"/>
                <a:cs typeface="+mn-ea"/>
                <a:sym typeface="+mn-ea"/>
              </a:rPr>
              <a:t>为</a:t>
            </a:r>
            <a:r>
              <a:rPr lang="en-US" altLang="zh-CN" sz="2400">
                <a:solidFill>
                  <a:srgbClr val="9C7500"/>
                </a:solidFill>
                <a:effectLst/>
                <a:latin typeface="Arial" panose="020B0604020202020204" pitchFamily="34" charset="0"/>
                <a:ea typeface="宋体" panose="02010600030101010101" pitchFamily="2" charset="-122"/>
                <a:cs typeface="+mn-ea"/>
                <a:sym typeface="+mn-ea"/>
              </a:rPr>
              <a:t>002</a:t>
            </a:r>
            <a:r>
              <a:rPr lang="zh-CN" altLang="en-US" sz="2400">
                <a:solidFill>
                  <a:srgbClr val="9C7500"/>
                </a:solidFill>
                <a:effectLst/>
                <a:latin typeface="Arial" panose="020B0604020202020204" pitchFamily="34" charset="0"/>
                <a:ea typeface="宋体" panose="02010600030101010101" pitchFamily="2" charset="-122"/>
                <a:cs typeface="+mn-ea"/>
                <a:sym typeface="+mn-ea"/>
              </a:rPr>
              <a:t>，则文件和目录默认权限分别是多少？</a:t>
            </a:r>
            <a:endParaRPr lang="zh-CN" altLang="en-US" sz="2400">
              <a:solidFill>
                <a:srgbClr val="9C7500"/>
              </a:solidFill>
              <a:effectLst/>
              <a:latin typeface="Arial" panose="020B0604020202020204" pitchFamily="34" charset="0"/>
              <a:ea typeface="宋体" panose="02010600030101010101" pitchFamily="2" charset="-122"/>
              <a:cs typeface="+mn-ea"/>
              <a:sym typeface="+mn-ea"/>
            </a:endParaRPr>
          </a:p>
          <a:p>
            <a:pPr lvl="0" indent="0" algn="l" fontAlgn="auto">
              <a:lnSpc>
                <a:spcPct val="150000"/>
              </a:lnSpc>
              <a:spcBef>
                <a:spcPts val="0"/>
              </a:spcBef>
              <a:buFontTx/>
              <a:buNone/>
              <a:defRPr/>
            </a:pPr>
            <a:r>
              <a:rPr lang="zh-CN" altLang="en-US" sz="2400">
                <a:solidFill>
                  <a:srgbClr val="9C7500"/>
                </a:solidFill>
                <a:effectLst/>
                <a:latin typeface="Arial" panose="020B0604020202020204" pitchFamily="34" charset="0"/>
                <a:ea typeface="宋体" panose="02010600030101010101" pitchFamily="2" charset="-122"/>
                <a:cs typeface="+mn-ea"/>
                <a:sym typeface="+mn-ea"/>
              </a:rPr>
              <a:t>创建文件时其默认权限为</a:t>
            </a:r>
            <a:r>
              <a:rPr lang="en-US" altLang="zh-CN" sz="2400">
                <a:solidFill>
                  <a:srgbClr val="9C7500"/>
                </a:solidFill>
                <a:effectLst/>
                <a:latin typeface="Arial" panose="020B0604020202020204" pitchFamily="34" charset="0"/>
                <a:ea typeface="宋体" panose="02010600030101010101" pitchFamily="2" charset="-122"/>
                <a:cs typeface="+mn-ea"/>
                <a:sym typeface="+mn-ea"/>
              </a:rPr>
              <a:t>:	666	110110110</a:t>
            </a:r>
            <a:endParaRPr lang="zh-CN" altLang="en-US" sz="2400">
              <a:solidFill>
                <a:srgbClr val="9C7500"/>
              </a:solidFill>
              <a:effectLst/>
              <a:latin typeface="Arial" panose="020B0604020202020204" pitchFamily="34" charset="0"/>
              <a:ea typeface="宋体" panose="02010600030101010101" pitchFamily="2" charset="-122"/>
              <a:cs typeface="+mn-ea"/>
              <a:sym typeface="+mn-ea"/>
            </a:endParaRPr>
          </a:p>
          <a:p>
            <a:pPr lvl="0" indent="0" algn="l" fontAlgn="auto">
              <a:lnSpc>
                <a:spcPct val="150000"/>
              </a:lnSpc>
              <a:spcBef>
                <a:spcPts val="0"/>
              </a:spcBef>
              <a:buFontTx/>
              <a:buNone/>
              <a:defRPr/>
            </a:pPr>
            <a:r>
              <a:rPr lang="en-US" altLang="zh-CN" sz="2400">
                <a:solidFill>
                  <a:srgbClr val="9C7500"/>
                </a:solidFill>
                <a:effectLst/>
                <a:latin typeface="Arial" panose="020B0604020202020204" pitchFamily="34" charset="0"/>
                <a:ea typeface="宋体" panose="02010600030101010101" pitchFamily="2" charset="-122"/>
                <a:cs typeface="+mn-ea"/>
                <a:sym typeface="+mn-ea"/>
              </a:rPr>
              <a:t>				002	000000010(umask</a:t>
            </a:r>
            <a:r>
              <a:rPr lang="zh-CN" altLang="zh-CN" sz="2400">
                <a:solidFill>
                  <a:srgbClr val="9C7500"/>
                </a:solidFill>
                <a:effectLst/>
                <a:latin typeface="Arial" panose="020B0604020202020204" pitchFamily="34" charset="0"/>
                <a:ea typeface="宋体" panose="02010600030101010101" pitchFamily="2" charset="-122"/>
                <a:cs typeface="+mn-ea"/>
                <a:sym typeface="+mn-ea"/>
              </a:rPr>
              <a:t>取反</a:t>
            </a:r>
            <a:r>
              <a:rPr lang="en-US" altLang="zh-CN" sz="2400">
                <a:solidFill>
                  <a:srgbClr val="9C7500"/>
                </a:solidFill>
                <a:effectLst/>
                <a:latin typeface="Arial" panose="020B0604020202020204" pitchFamily="34" charset="0"/>
                <a:ea typeface="宋体" panose="02010600030101010101" pitchFamily="2" charset="-122"/>
                <a:cs typeface="+mn-ea"/>
                <a:sym typeface="+mn-ea"/>
              </a:rPr>
              <a:t>)</a:t>
            </a:r>
            <a:endParaRPr lang="en-US" altLang="zh-CN" sz="2400">
              <a:solidFill>
                <a:srgbClr val="9C7500"/>
              </a:solidFill>
              <a:effectLst/>
              <a:latin typeface="Arial" panose="020B0604020202020204" pitchFamily="34" charset="0"/>
              <a:ea typeface="宋体" panose="02010600030101010101" pitchFamily="2" charset="-122"/>
              <a:cs typeface="+mn-ea"/>
              <a:sym typeface="+mn-ea"/>
            </a:endParaRPr>
          </a:p>
          <a:p>
            <a:pPr lvl="0" indent="0" algn="l" fontAlgn="auto">
              <a:lnSpc>
                <a:spcPct val="150000"/>
              </a:lnSpc>
              <a:spcBef>
                <a:spcPts val="0"/>
              </a:spcBef>
              <a:buFontTx/>
              <a:buNone/>
              <a:defRPr/>
            </a:pPr>
            <a:r>
              <a:rPr lang="en-US" altLang="zh-CN" sz="2400">
                <a:solidFill>
                  <a:srgbClr val="9C7500"/>
                </a:solidFill>
                <a:effectLst/>
                <a:latin typeface="Arial" panose="020B0604020202020204" pitchFamily="34" charset="0"/>
                <a:ea typeface="宋体" panose="02010600030101010101" pitchFamily="2" charset="-122"/>
                <a:cs typeface="+mn-ea"/>
                <a:sym typeface="+mn-ea"/>
              </a:rPr>
              <a:t>					110110100     664</a:t>
            </a:r>
            <a:r>
              <a:rPr lang="zh-CN" altLang="en-US" sz="2400">
                <a:solidFill>
                  <a:srgbClr val="9C7500"/>
                </a:solidFill>
                <a:effectLst/>
                <a:latin typeface="Arial" panose="020B0604020202020204" pitchFamily="34" charset="0"/>
                <a:ea typeface="宋体" panose="02010600030101010101" pitchFamily="2" charset="-122"/>
                <a:cs typeface="+mn-ea"/>
                <a:sym typeface="+mn-ea"/>
              </a:rPr>
              <a:t>（做与运算）</a:t>
            </a:r>
            <a:endParaRPr lang="en-US" altLang="zh-CN" sz="2400">
              <a:solidFill>
                <a:srgbClr val="9C7500"/>
              </a:solidFill>
              <a:effectLst/>
              <a:latin typeface="Arial" panose="020B0604020202020204" pitchFamily="34" charset="0"/>
              <a:ea typeface="宋体" panose="02010600030101010101" pitchFamily="2" charset="-122"/>
              <a:cs typeface="+mn-ea"/>
              <a:sym typeface="+mn-ea"/>
            </a:endParaRPr>
          </a:p>
          <a:p>
            <a:pPr lvl="0" indent="0" algn="l" fontAlgn="auto">
              <a:lnSpc>
                <a:spcPct val="150000"/>
              </a:lnSpc>
              <a:spcBef>
                <a:spcPts val="0"/>
              </a:spcBef>
              <a:buFontTx/>
              <a:buNone/>
              <a:defRPr/>
            </a:pPr>
            <a:r>
              <a:rPr lang="zh-CN" altLang="en-US" sz="2400">
                <a:solidFill>
                  <a:srgbClr val="9C7500"/>
                </a:solidFill>
                <a:effectLst/>
                <a:latin typeface="Arial" panose="020B0604020202020204" pitchFamily="34" charset="0"/>
                <a:ea typeface="宋体" panose="02010600030101010101" pitchFamily="2" charset="-122"/>
                <a:cs typeface="+mn-ea"/>
                <a:sym typeface="+mn-ea"/>
              </a:rPr>
              <a:t>创建目录时其默认权限为</a:t>
            </a:r>
            <a:r>
              <a:rPr lang="en-US" altLang="zh-CN" sz="2400">
                <a:solidFill>
                  <a:srgbClr val="9C7500"/>
                </a:solidFill>
                <a:effectLst/>
                <a:latin typeface="Arial" panose="020B0604020202020204" pitchFamily="34" charset="0"/>
                <a:ea typeface="宋体" panose="02010600030101010101" pitchFamily="2" charset="-122"/>
                <a:cs typeface="+mn-ea"/>
                <a:sym typeface="+mn-ea"/>
              </a:rPr>
              <a:t>:	777	111111111</a:t>
            </a:r>
            <a:endParaRPr lang="zh-CN" altLang="en-US" sz="2400">
              <a:solidFill>
                <a:srgbClr val="9C7500"/>
              </a:solidFill>
              <a:effectLst/>
              <a:latin typeface="Arial" panose="020B0604020202020204" pitchFamily="34" charset="0"/>
              <a:ea typeface="宋体" panose="02010600030101010101" pitchFamily="2" charset="-122"/>
              <a:cs typeface="+mn-ea"/>
              <a:sym typeface="+mn-ea"/>
            </a:endParaRPr>
          </a:p>
          <a:p>
            <a:pPr lvl="0" indent="0" algn="l" fontAlgn="auto">
              <a:lnSpc>
                <a:spcPct val="150000"/>
              </a:lnSpc>
              <a:spcBef>
                <a:spcPts val="0"/>
              </a:spcBef>
              <a:buFontTx/>
              <a:buNone/>
              <a:defRPr/>
            </a:pPr>
            <a:r>
              <a:rPr lang="en-US" altLang="zh-CN" sz="2400">
                <a:solidFill>
                  <a:srgbClr val="9C7500"/>
                </a:solidFill>
                <a:effectLst/>
                <a:latin typeface="Arial" panose="020B0604020202020204" pitchFamily="34" charset="0"/>
                <a:ea typeface="宋体" panose="02010600030101010101" pitchFamily="2" charset="-122"/>
                <a:cs typeface="+mn-ea"/>
                <a:sym typeface="+mn-ea"/>
              </a:rPr>
              <a:t>				002	000000010</a:t>
            </a:r>
            <a:endParaRPr lang="en-US" altLang="zh-CN" sz="2400">
              <a:solidFill>
                <a:srgbClr val="9C7500"/>
              </a:solidFill>
              <a:effectLst/>
              <a:latin typeface="Arial" panose="020B0604020202020204" pitchFamily="34" charset="0"/>
              <a:ea typeface="宋体" panose="02010600030101010101" pitchFamily="2" charset="-122"/>
              <a:cs typeface="+mn-ea"/>
              <a:sym typeface="+mn-ea"/>
            </a:endParaRPr>
          </a:p>
          <a:p>
            <a:pPr lvl="0" indent="0" algn="l" fontAlgn="auto">
              <a:lnSpc>
                <a:spcPct val="150000"/>
              </a:lnSpc>
              <a:spcBef>
                <a:spcPts val="0"/>
              </a:spcBef>
              <a:buFontTx/>
              <a:buNone/>
              <a:defRPr/>
            </a:pPr>
            <a:r>
              <a:rPr lang="en-US" sz="2400">
                <a:solidFill>
                  <a:srgbClr val="000000"/>
                </a:solidFill>
                <a:effectLst/>
                <a:latin typeface="Arial" panose="020B0604020202020204" pitchFamily="34" charset="0"/>
                <a:ea typeface="宋体" panose="02010600030101010101" pitchFamily="2" charset="-122"/>
                <a:cs typeface="+mn-ea"/>
                <a:sym typeface="+mn-ea"/>
              </a:rPr>
              <a:t>					</a:t>
            </a:r>
            <a:r>
              <a:rPr lang="en-US" altLang="zh-CN" sz="2400">
                <a:solidFill>
                  <a:srgbClr val="9C7500"/>
                </a:solidFill>
                <a:effectLst/>
                <a:latin typeface="Arial" panose="020B0604020202020204" pitchFamily="34" charset="0"/>
                <a:ea typeface="宋体" panose="02010600030101010101" pitchFamily="2" charset="-122"/>
                <a:cs typeface="+mn-ea"/>
                <a:sym typeface="+mn-ea"/>
              </a:rPr>
              <a:t>111111101</a:t>
            </a:r>
            <a:r>
              <a:rPr lang="en-US" sz="2400">
                <a:solidFill>
                  <a:srgbClr val="000000"/>
                </a:solidFill>
                <a:effectLst/>
                <a:latin typeface="Arial" panose="020B0604020202020204" pitchFamily="34" charset="0"/>
                <a:ea typeface="宋体" panose="02010600030101010101" pitchFamily="2" charset="-122"/>
                <a:cs typeface="+mn-ea"/>
                <a:sym typeface="+mn-ea"/>
              </a:rPr>
              <a:t>	</a:t>
            </a:r>
            <a:r>
              <a:rPr lang="en-US" altLang="zh-CN" sz="2400">
                <a:solidFill>
                  <a:srgbClr val="9C7500"/>
                </a:solidFill>
                <a:effectLst/>
                <a:latin typeface="Arial" panose="020B0604020202020204" pitchFamily="34" charset="0"/>
                <a:ea typeface="宋体" panose="02010600030101010101" pitchFamily="2" charset="-122"/>
                <a:cs typeface="+mn-ea"/>
                <a:sym typeface="+mn-ea"/>
              </a:rPr>
              <a:t>775</a:t>
            </a:r>
            <a:endParaRPr lang="en-US" altLang="zh-CN" sz="2400">
              <a:solidFill>
                <a:srgbClr val="9C7500"/>
              </a:solidFill>
              <a:effectLst/>
              <a:latin typeface="Arial" panose="020B0604020202020204" pitchFamily="34" charset="0"/>
              <a:ea typeface="宋体" panose="02010600030101010101" pitchFamily="2" charset="-122"/>
              <a:cs typeface="+mn-ea"/>
              <a:sym typeface="+mn-ea"/>
            </a:endParaRPr>
          </a:p>
        </p:txBody>
      </p:sp>
      <p:cxnSp>
        <p:nvCxnSpPr>
          <p:cNvPr id="4" name="直接箭头连接符 3"/>
          <p:cNvCxnSpPr/>
          <p:nvPr/>
        </p:nvCxnSpPr>
        <p:spPr>
          <a:xfrm>
            <a:off x="4947920" y="2750820"/>
            <a:ext cx="41783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4953000" y="3304540"/>
            <a:ext cx="41783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6847840" y="3827780"/>
            <a:ext cx="41783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942840" y="4406900"/>
            <a:ext cx="41783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73320" y="4970780"/>
            <a:ext cx="41783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6720840" y="5499100"/>
            <a:ext cx="41783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Par">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Par">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Par">
                                  <p:stCondLst>
                                    <p:cond delay="0"/>
                                  </p:stCondLst>
                                  <p:childTnLst>
                                    <p:set>
                                      <p:cBhvr>
                                        <p:cTn id="35"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Par">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childTnLst>
                                </p:cTn>
                              </p:par>
                              <p:par>
                                <p:cTn id="40" presetID="2" presetClass="entr" presetSubtype="4"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additive="base">
                                        <p:cTn id="46" dur="500" fill="hold"/>
                                        <p:tgtEl>
                                          <p:spTgt spid="6"/>
                                        </p:tgtEl>
                                        <p:attrNameLst>
                                          <p:attrName>ppt_x</p:attrName>
                                        </p:attrNameLst>
                                      </p:cBhvr>
                                      <p:tavLst>
                                        <p:tav tm="0">
                                          <p:val>
                                            <p:strVal val="#ppt_x"/>
                                          </p:val>
                                        </p:tav>
                                        <p:tav tm="100000">
                                          <p:val>
                                            <p:strVal val="#ppt_x"/>
                                          </p:val>
                                        </p:tav>
                                      </p:tavLst>
                                    </p:anim>
                                    <p:anim calcmode="lin" valueType="num">
                                      <p:cBhvr additive="base">
                                        <p:cTn id="47" dur="500" fill="hold"/>
                                        <p:tgtEl>
                                          <p:spTgt spid="6"/>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500"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ppt_x"/>
                                          </p:val>
                                        </p:tav>
                                        <p:tav tm="100000">
                                          <p:val>
                                            <p:strVal val="#ppt_x"/>
                                          </p:val>
                                        </p:tav>
                                      </p:tavLst>
                                    </p:anim>
                                    <p:anim calcmode="lin" valueType="num">
                                      <p:cBhvr additive="base">
                                        <p:cTn id="5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Par">
                                  <p:stCondLst>
                                    <p:cond delay="0"/>
                                  </p:stCondLst>
                                  <p:childTnLst>
                                    <p:set>
                                      <p:cBhvr>
                                        <p:cTn id="5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Par">
                                  <p:stCondLst>
                                    <p:cond delay="0"/>
                                  </p:stCondLst>
                                  <p:childTnLst>
                                    <p:set>
                                      <p:cBhvr>
                                        <p:cTn id="59"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Par">
                                  <p:stCondLst>
                                    <p:cond delay="0"/>
                                  </p:stCondLst>
                                  <p:childTnLst>
                                    <p:set>
                                      <p:cBhvr>
                                        <p:cTn id="63" dur="1" fill="hold">
                                          <p:stCondLst>
                                            <p:cond delay="0"/>
                                          </p:stCondLst>
                                        </p:cTn>
                                        <p:tgtEl>
                                          <p:spTgt spid="5">
                                            <p:txEl>
                                              <p:pRg st="6" end="6"/>
                                            </p:txEl>
                                          </p:spTgt>
                                        </p:tgtEl>
                                        <p:attrNameLst>
                                          <p:attrName>style.visibility</p:attrName>
                                        </p:attrNameLst>
                                      </p:cBhvr>
                                      <p:to>
                                        <p:strVal val="visible"/>
                                      </p:to>
                                    </p:set>
                                  </p:childTnLst>
                                </p:cTn>
                              </p:par>
                              <p:par>
                                <p:cTn id="64" presetID="2" presetClass="entr" presetSubtype="4" fill="hold" nodeType="with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additive="base">
                                        <p:cTn id="66" dur="500" fill="hold"/>
                                        <p:tgtEl>
                                          <p:spTgt spid="12"/>
                                        </p:tgtEl>
                                        <p:attrNameLst>
                                          <p:attrName>ppt_x</p:attrName>
                                        </p:attrNameLst>
                                      </p:cBhvr>
                                      <p:tavLst>
                                        <p:tav tm="0">
                                          <p:val>
                                            <p:strVal val="#ppt_x"/>
                                          </p:val>
                                        </p:tav>
                                        <p:tav tm="100000">
                                          <p:val>
                                            <p:strVal val="#ppt_x"/>
                                          </p:val>
                                        </p:tav>
                                      </p:tavLst>
                                    </p:anim>
                                    <p:anim calcmode="lin" valueType="num">
                                      <p:cBhvr additive="base">
                                        <p:cTn id="67" dur="500" fill="hold"/>
                                        <p:tgtEl>
                                          <p:spTgt spid="12"/>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additive="base">
                                        <p:cTn id="70" dur="500" fill="hold"/>
                                        <p:tgtEl>
                                          <p:spTgt spid="13"/>
                                        </p:tgtEl>
                                        <p:attrNameLst>
                                          <p:attrName>ppt_x</p:attrName>
                                        </p:attrNameLst>
                                      </p:cBhvr>
                                      <p:tavLst>
                                        <p:tav tm="0">
                                          <p:val>
                                            <p:strVal val="#ppt_x"/>
                                          </p:val>
                                        </p:tav>
                                        <p:tav tm="100000">
                                          <p:val>
                                            <p:strVal val="#ppt_x"/>
                                          </p:val>
                                        </p:tav>
                                      </p:tavLst>
                                    </p:anim>
                                    <p:anim calcmode="lin" valueType="num">
                                      <p:cBhvr additive="base">
                                        <p:cTn id="71" dur="500" fill="hold"/>
                                        <p:tgtEl>
                                          <p:spTgt spid="13"/>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additive="base">
                                        <p:cTn id="74" dur="500" fill="hold"/>
                                        <p:tgtEl>
                                          <p:spTgt spid="14"/>
                                        </p:tgtEl>
                                        <p:attrNameLst>
                                          <p:attrName>ppt_x</p:attrName>
                                        </p:attrNameLst>
                                      </p:cBhvr>
                                      <p:tavLst>
                                        <p:tav tm="0">
                                          <p:val>
                                            <p:strVal val="#ppt_x"/>
                                          </p:val>
                                        </p:tav>
                                        <p:tav tm="100000">
                                          <p:val>
                                            <p:strVal val="#ppt_x"/>
                                          </p:val>
                                        </p:tav>
                                      </p:tavLst>
                                    </p:anim>
                                    <p:anim calcmode="lin" valueType="num">
                                      <p:cBhvr additive="base">
                                        <p:cTn id="7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11</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）更改文件默认权限</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更改</a:t>
                </a:r>
                <a:r>
                  <a:rPr lang="zh-CN" sz="2000" b="1" dirty="0">
                    <a:latin typeface="微软雅黑" panose="020B0503020204020204" pitchFamily="34" charset="-122"/>
                    <a:ea typeface="微软雅黑" panose="020B0503020204020204" pitchFamily="34" charset="-122"/>
                  </a:rPr>
                  <a:t>文件</a:t>
                </a:r>
                <a:r>
                  <a:rPr sz="2000" b="1" dirty="0">
                    <a:latin typeface="微软雅黑" panose="020B0503020204020204" pitchFamily="34" charset="-122"/>
                    <a:ea typeface="微软雅黑" panose="020B0503020204020204" pitchFamily="34" charset="-122"/>
                  </a:rPr>
                  <a:t>默认权限</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695960" y="1815465"/>
            <a:ext cx="9878695" cy="3969385"/>
          </a:xfrm>
          <a:prstGeom prst="rect">
            <a:avLst/>
          </a:prstGeom>
          <a:noFill/>
        </p:spPr>
        <p:txBody>
          <a:bodyPr wrap="square" rtlCol="0">
            <a:spAutoFit/>
          </a:bodyPr>
          <a:p>
            <a:pPr lvl="0" indent="0" algn="l" fontAlgn="auto">
              <a:lnSpc>
                <a:spcPct val="150000"/>
              </a:lnSpc>
              <a:spcBef>
                <a:spcPts val="0"/>
              </a:spcBef>
              <a:buFontTx/>
              <a:buNone/>
              <a:defRPr/>
            </a:pPr>
            <a:r>
              <a:rPr lang="zh-CN" altLang="en-US" sz="2400">
                <a:solidFill>
                  <a:srgbClr val="9C7500"/>
                </a:solidFill>
                <a:effectLst/>
                <a:latin typeface="Arial" panose="020B0604020202020204" pitchFamily="34" charset="0"/>
                <a:ea typeface="宋体" panose="02010600030101010101" pitchFamily="2" charset="-122"/>
                <a:cs typeface="+mn-ea"/>
                <a:sym typeface="+mn-ea"/>
              </a:rPr>
              <a:t>如：当</a:t>
            </a:r>
            <a:r>
              <a:rPr lang="en-US" altLang="zh-CN" sz="2400">
                <a:solidFill>
                  <a:srgbClr val="9C7500"/>
                </a:solidFill>
                <a:effectLst/>
                <a:latin typeface="Arial" panose="020B0604020202020204" pitchFamily="34" charset="0"/>
                <a:ea typeface="宋体" panose="02010600030101010101" pitchFamily="2" charset="-122"/>
                <a:cs typeface="+mn-ea"/>
                <a:sym typeface="+mn-ea"/>
              </a:rPr>
              <a:t>umask</a:t>
            </a:r>
            <a:r>
              <a:rPr lang="zh-CN" altLang="en-US" sz="2400">
                <a:solidFill>
                  <a:srgbClr val="9C7500"/>
                </a:solidFill>
                <a:effectLst/>
                <a:latin typeface="Arial" panose="020B0604020202020204" pitchFamily="34" charset="0"/>
                <a:ea typeface="宋体" panose="02010600030101010101" pitchFamily="2" charset="-122"/>
                <a:cs typeface="+mn-ea"/>
                <a:sym typeface="+mn-ea"/>
              </a:rPr>
              <a:t>为</a:t>
            </a:r>
            <a:r>
              <a:rPr lang="en-US" altLang="zh-CN" sz="2400">
                <a:solidFill>
                  <a:srgbClr val="9C7500"/>
                </a:solidFill>
                <a:effectLst/>
                <a:latin typeface="Arial" panose="020B0604020202020204" pitchFamily="34" charset="0"/>
                <a:ea typeface="宋体" panose="02010600030101010101" pitchFamily="2" charset="-122"/>
                <a:cs typeface="+mn-ea"/>
                <a:sym typeface="+mn-ea"/>
              </a:rPr>
              <a:t>033</a:t>
            </a:r>
            <a:r>
              <a:rPr lang="zh-CN" altLang="en-US" sz="2400">
                <a:solidFill>
                  <a:srgbClr val="9C7500"/>
                </a:solidFill>
                <a:effectLst/>
                <a:latin typeface="Arial" panose="020B0604020202020204" pitchFamily="34" charset="0"/>
                <a:ea typeface="宋体" panose="02010600030101010101" pitchFamily="2" charset="-122"/>
                <a:cs typeface="+mn-ea"/>
                <a:sym typeface="+mn-ea"/>
              </a:rPr>
              <a:t>时？</a:t>
            </a:r>
            <a:endParaRPr lang="zh-CN" altLang="en-US" sz="2400">
              <a:solidFill>
                <a:srgbClr val="9C7500"/>
              </a:solidFill>
              <a:effectLst/>
              <a:latin typeface="Arial" panose="020B0604020202020204" pitchFamily="34" charset="0"/>
              <a:ea typeface="宋体" panose="02010600030101010101" pitchFamily="2" charset="-122"/>
              <a:cs typeface="+mn-ea"/>
              <a:sym typeface="+mn-ea"/>
            </a:endParaRPr>
          </a:p>
          <a:p>
            <a:pPr lvl="0" indent="0" algn="l" fontAlgn="auto">
              <a:lnSpc>
                <a:spcPct val="150000"/>
              </a:lnSpc>
              <a:spcBef>
                <a:spcPts val="0"/>
              </a:spcBef>
              <a:buFontTx/>
              <a:buNone/>
              <a:defRPr/>
            </a:pPr>
            <a:r>
              <a:rPr lang="zh-CN" altLang="en-US" sz="2400">
                <a:solidFill>
                  <a:srgbClr val="9C7500"/>
                </a:solidFill>
                <a:effectLst/>
                <a:latin typeface="Arial" panose="020B0604020202020204" pitchFamily="34" charset="0"/>
                <a:ea typeface="宋体" panose="02010600030101010101" pitchFamily="2" charset="-122"/>
                <a:cs typeface="+mn-ea"/>
                <a:sym typeface="+mn-ea"/>
              </a:rPr>
              <a:t>创建文件时其默认权限为</a:t>
            </a:r>
            <a:r>
              <a:rPr lang="en-US" altLang="zh-CN" sz="2400">
                <a:solidFill>
                  <a:srgbClr val="9C7500"/>
                </a:solidFill>
                <a:effectLst/>
                <a:latin typeface="Arial" panose="020B0604020202020204" pitchFamily="34" charset="0"/>
                <a:ea typeface="宋体" panose="02010600030101010101" pitchFamily="2" charset="-122"/>
                <a:cs typeface="+mn-ea"/>
                <a:sym typeface="+mn-ea"/>
              </a:rPr>
              <a:t>:	666	110110110</a:t>
            </a:r>
            <a:endParaRPr lang="zh-CN" altLang="en-US" sz="2400">
              <a:solidFill>
                <a:srgbClr val="9C7500"/>
              </a:solidFill>
              <a:effectLst/>
              <a:latin typeface="Arial" panose="020B0604020202020204" pitchFamily="34" charset="0"/>
              <a:ea typeface="宋体" panose="02010600030101010101" pitchFamily="2" charset="-122"/>
              <a:cs typeface="+mn-ea"/>
              <a:sym typeface="+mn-ea"/>
            </a:endParaRPr>
          </a:p>
          <a:p>
            <a:pPr lvl="0" indent="0" algn="l" fontAlgn="auto">
              <a:lnSpc>
                <a:spcPct val="150000"/>
              </a:lnSpc>
              <a:spcBef>
                <a:spcPts val="0"/>
              </a:spcBef>
              <a:buFontTx/>
              <a:buNone/>
              <a:defRPr/>
            </a:pPr>
            <a:r>
              <a:rPr lang="en-US" altLang="zh-CN" sz="2400">
                <a:solidFill>
                  <a:srgbClr val="9C7500"/>
                </a:solidFill>
                <a:effectLst/>
                <a:latin typeface="Arial" panose="020B0604020202020204" pitchFamily="34" charset="0"/>
                <a:ea typeface="宋体" panose="02010600030101010101" pitchFamily="2" charset="-122"/>
                <a:cs typeface="+mn-ea"/>
                <a:sym typeface="+mn-ea"/>
              </a:rPr>
              <a:t>				033	000011011</a:t>
            </a:r>
            <a:endParaRPr lang="en-US" altLang="zh-CN" sz="2400">
              <a:solidFill>
                <a:srgbClr val="9C7500"/>
              </a:solidFill>
              <a:effectLst/>
              <a:latin typeface="Arial" panose="020B0604020202020204" pitchFamily="34" charset="0"/>
              <a:ea typeface="宋体" panose="02010600030101010101" pitchFamily="2" charset="-122"/>
              <a:cs typeface="+mn-ea"/>
              <a:sym typeface="+mn-ea"/>
            </a:endParaRPr>
          </a:p>
          <a:p>
            <a:pPr lvl="0" indent="0" algn="l" fontAlgn="auto">
              <a:lnSpc>
                <a:spcPct val="150000"/>
              </a:lnSpc>
              <a:spcBef>
                <a:spcPts val="0"/>
              </a:spcBef>
              <a:buFontTx/>
              <a:buNone/>
              <a:defRPr/>
            </a:pPr>
            <a:r>
              <a:rPr lang="en-US" altLang="zh-CN" sz="2400">
                <a:solidFill>
                  <a:srgbClr val="9C7500"/>
                </a:solidFill>
                <a:effectLst/>
                <a:latin typeface="Arial" panose="020B0604020202020204" pitchFamily="34" charset="0"/>
                <a:ea typeface="宋体" panose="02010600030101010101" pitchFamily="2" charset="-122"/>
                <a:cs typeface="+mn-ea"/>
                <a:sym typeface="+mn-ea"/>
              </a:rPr>
              <a:t>					110100100     644</a:t>
            </a:r>
            <a:endParaRPr lang="en-US" altLang="zh-CN" sz="2400">
              <a:solidFill>
                <a:srgbClr val="9C7500"/>
              </a:solidFill>
              <a:effectLst/>
              <a:latin typeface="Arial" panose="020B0604020202020204" pitchFamily="34" charset="0"/>
              <a:ea typeface="宋体" panose="02010600030101010101" pitchFamily="2" charset="-122"/>
              <a:cs typeface="+mn-ea"/>
              <a:sym typeface="+mn-ea"/>
            </a:endParaRPr>
          </a:p>
          <a:p>
            <a:pPr lvl="0" indent="0" algn="l" fontAlgn="auto">
              <a:lnSpc>
                <a:spcPct val="150000"/>
              </a:lnSpc>
              <a:spcBef>
                <a:spcPts val="0"/>
              </a:spcBef>
              <a:buFontTx/>
              <a:buNone/>
              <a:defRPr/>
            </a:pPr>
            <a:r>
              <a:rPr lang="zh-CN" altLang="en-US" sz="2400">
                <a:solidFill>
                  <a:srgbClr val="9C7500"/>
                </a:solidFill>
                <a:effectLst/>
                <a:latin typeface="Arial" panose="020B0604020202020204" pitchFamily="34" charset="0"/>
                <a:ea typeface="宋体" panose="02010600030101010101" pitchFamily="2" charset="-122"/>
                <a:cs typeface="+mn-ea"/>
                <a:sym typeface="+mn-ea"/>
              </a:rPr>
              <a:t>创建目录时其默认权限为</a:t>
            </a:r>
            <a:r>
              <a:rPr lang="en-US" altLang="zh-CN" sz="2400">
                <a:solidFill>
                  <a:srgbClr val="9C7500"/>
                </a:solidFill>
                <a:effectLst/>
                <a:latin typeface="Arial" panose="020B0604020202020204" pitchFamily="34" charset="0"/>
                <a:ea typeface="宋体" panose="02010600030101010101" pitchFamily="2" charset="-122"/>
                <a:cs typeface="+mn-ea"/>
                <a:sym typeface="+mn-ea"/>
              </a:rPr>
              <a:t>:	777	111111111</a:t>
            </a:r>
            <a:endParaRPr lang="zh-CN" altLang="en-US" sz="2400">
              <a:solidFill>
                <a:srgbClr val="9C7500"/>
              </a:solidFill>
              <a:effectLst/>
              <a:latin typeface="Arial" panose="020B0604020202020204" pitchFamily="34" charset="0"/>
              <a:ea typeface="宋体" panose="02010600030101010101" pitchFamily="2" charset="-122"/>
              <a:cs typeface="+mn-ea"/>
              <a:sym typeface="+mn-ea"/>
            </a:endParaRPr>
          </a:p>
          <a:p>
            <a:pPr lvl="0" indent="0" algn="l" fontAlgn="auto">
              <a:lnSpc>
                <a:spcPct val="150000"/>
              </a:lnSpc>
              <a:spcBef>
                <a:spcPts val="0"/>
              </a:spcBef>
              <a:buFontTx/>
              <a:buNone/>
              <a:defRPr/>
            </a:pPr>
            <a:r>
              <a:rPr lang="en-US" altLang="zh-CN" sz="2400">
                <a:solidFill>
                  <a:srgbClr val="9C7500"/>
                </a:solidFill>
                <a:effectLst/>
                <a:latin typeface="Arial" panose="020B0604020202020204" pitchFamily="34" charset="0"/>
                <a:ea typeface="宋体" panose="02010600030101010101" pitchFamily="2" charset="-122"/>
                <a:cs typeface="+mn-ea"/>
                <a:sym typeface="+mn-ea"/>
              </a:rPr>
              <a:t>				033	000011011</a:t>
            </a:r>
            <a:endParaRPr lang="en-US" altLang="zh-CN" sz="2400">
              <a:solidFill>
                <a:srgbClr val="9C7500"/>
              </a:solidFill>
              <a:effectLst/>
              <a:latin typeface="Arial" panose="020B0604020202020204" pitchFamily="34" charset="0"/>
              <a:ea typeface="宋体" panose="02010600030101010101" pitchFamily="2" charset="-122"/>
              <a:cs typeface="+mn-ea"/>
              <a:sym typeface="+mn-ea"/>
            </a:endParaRPr>
          </a:p>
          <a:p>
            <a:pPr lvl="0" indent="0" algn="l" fontAlgn="auto">
              <a:lnSpc>
                <a:spcPct val="150000"/>
              </a:lnSpc>
              <a:spcBef>
                <a:spcPts val="0"/>
              </a:spcBef>
              <a:buFontTx/>
              <a:buNone/>
              <a:defRPr/>
            </a:pPr>
            <a:r>
              <a:rPr lang="en-US" sz="2400">
                <a:solidFill>
                  <a:srgbClr val="000000"/>
                </a:solidFill>
                <a:effectLst/>
                <a:latin typeface="Arial" panose="020B0604020202020204" pitchFamily="34" charset="0"/>
                <a:ea typeface="宋体" panose="02010600030101010101" pitchFamily="2" charset="-122"/>
                <a:cs typeface="+mn-ea"/>
                <a:sym typeface="+mn-ea"/>
              </a:rPr>
              <a:t>					</a:t>
            </a:r>
            <a:r>
              <a:rPr lang="en-US" altLang="zh-CN" sz="2400">
                <a:solidFill>
                  <a:srgbClr val="9C7500"/>
                </a:solidFill>
                <a:effectLst/>
                <a:latin typeface="Arial" panose="020B0604020202020204" pitchFamily="34" charset="0"/>
                <a:ea typeface="宋体" panose="02010600030101010101" pitchFamily="2" charset="-122"/>
                <a:cs typeface="+mn-ea"/>
                <a:sym typeface="+mn-ea"/>
              </a:rPr>
              <a:t>111100100</a:t>
            </a:r>
            <a:r>
              <a:rPr lang="en-US" sz="2400">
                <a:solidFill>
                  <a:srgbClr val="000000"/>
                </a:solidFill>
                <a:effectLst/>
                <a:latin typeface="Arial" panose="020B0604020202020204" pitchFamily="34" charset="0"/>
                <a:ea typeface="宋体" panose="02010600030101010101" pitchFamily="2" charset="-122"/>
                <a:cs typeface="+mn-ea"/>
                <a:sym typeface="+mn-ea"/>
              </a:rPr>
              <a:t>	</a:t>
            </a:r>
            <a:r>
              <a:rPr lang="en-US" altLang="zh-CN" sz="2400">
                <a:solidFill>
                  <a:srgbClr val="9C7500"/>
                </a:solidFill>
                <a:effectLst/>
                <a:latin typeface="Arial" panose="020B0604020202020204" pitchFamily="34" charset="0"/>
                <a:ea typeface="宋体" panose="02010600030101010101" pitchFamily="2" charset="-122"/>
                <a:cs typeface="+mn-ea"/>
                <a:sym typeface="+mn-ea"/>
              </a:rPr>
              <a:t>744</a:t>
            </a:r>
            <a:endParaRPr lang="en-US" altLang="zh-CN" sz="2400">
              <a:solidFill>
                <a:srgbClr val="9C7500"/>
              </a:solidFill>
              <a:effectLst/>
              <a:latin typeface="Arial" panose="020B0604020202020204" pitchFamily="34" charset="0"/>
              <a:ea typeface="宋体" panose="02010600030101010101" pitchFamily="2" charset="-122"/>
              <a:cs typeface="+mn-ea"/>
              <a:sym typeface="+mn-ea"/>
            </a:endParaRPr>
          </a:p>
        </p:txBody>
      </p:sp>
      <p:cxnSp>
        <p:nvCxnSpPr>
          <p:cNvPr id="4" name="直接箭头连接符 3"/>
          <p:cNvCxnSpPr/>
          <p:nvPr/>
        </p:nvCxnSpPr>
        <p:spPr>
          <a:xfrm>
            <a:off x="4947920" y="2750820"/>
            <a:ext cx="41783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4953000" y="3304540"/>
            <a:ext cx="41783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6847840" y="3827780"/>
            <a:ext cx="41783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942840" y="4406900"/>
            <a:ext cx="41783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73320" y="4970780"/>
            <a:ext cx="41783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6807200" y="5470525"/>
            <a:ext cx="41783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childTnLst>
                                </p:cTn>
                              </p:par>
                              <p:par>
                                <p:cTn id="42" presetID="2" presetClass="entr" presetSubtype="4" fill="hold" nodeType="with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500" fill="hold"/>
                                        <p:tgtEl>
                                          <p:spTgt spid="4"/>
                                        </p:tgtEl>
                                        <p:attrNameLst>
                                          <p:attrName>ppt_x</p:attrName>
                                        </p:attrNameLst>
                                      </p:cBhvr>
                                      <p:tavLst>
                                        <p:tav tm="0">
                                          <p:val>
                                            <p:strVal val="#ppt_x"/>
                                          </p:val>
                                        </p:tav>
                                        <p:tav tm="100000">
                                          <p:val>
                                            <p:strVal val="#ppt_x"/>
                                          </p:val>
                                        </p:tav>
                                      </p:tavLst>
                                    </p:anim>
                                    <p:anim calcmode="lin" valueType="num">
                                      <p:cBhvr additive="base">
                                        <p:cTn id="45" dur="500" fill="hold"/>
                                        <p:tgtEl>
                                          <p:spTgt spid="4"/>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500" fill="hold"/>
                                        <p:tgtEl>
                                          <p:spTgt spid="11"/>
                                        </p:tgtEl>
                                        <p:attrNameLst>
                                          <p:attrName>ppt_x</p:attrName>
                                        </p:attrNameLst>
                                      </p:cBhvr>
                                      <p:tavLst>
                                        <p:tav tm="0">
                                          <p:val>
                                            <p:strVal val="#ppt_x"/>
                                          </p:val>
                                        </p:tav>
                                        <p:tav tm="100000">
                                          <p:val>
                                            <p:strVal val="#ppt_x"/>
                                          </p:val>
                                        </p:tav>
                                      </p:tavLst>
                                    </p:anim>
                                    <p:anim calcmode="lin" valueType="num">
                                      <p:cBhvr additive="base">
                                        <p:cTn id="53" dur="500" fill="hold"/>
                                        <p:tgtEl>
                                          <p:spTgt spid="11"/>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500" fill="hold"/>
                                        <p:tgtEl>
                                          <p:spTgt spid="12"/>
                                        </p:tgtEl>
                                        <p:attrNameLst>
                                          <p:attrName>ppt_x</p:attrName>
                                        </p:attrNameLst>
                                      </p:cBhvr>
                                      <p:tavLst>
                                        <p:tav tm="0">
                                          <p:val>
                                            <p:strVal val="#ppt_x"/>
                                          </p:val>
                                        </p:tav>
                                        <p:tav tm="100000">
                                          <p:val>
                                            <p:strVal val="#ppt_x"/>
                                          </p:val>
                                        </p:tav>
                                      </p:tavLst>
                                    </p:anim>
                                    <p:anim calcmode="lin" valueType="num">
                                      <p:cBhvr additive="base">
                                        <p:cTn id="57" dur="500" fill="hold"/>
                                        <p:tgtEl>
                                          <p:spTgt spid="12"/>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500" fill="hold"/>
                                        <p:tgtEl>
                                          <p:spTgt spid="13"/>
                                        </p:tgtEl>
                                        <p:attrNameLst>
                                          <p:attrName>ppt_x</p:attrName>
                                        </p:attrNameLst>
                                      </p:cBhvr>
                                      <p:tavLst>
                                        <p:tav tm="0">
                                          <p:val>
                                            <p:strVal val="#ppt_x"/>
                                          </p:val>
                                        </p:tav>
                                        <p:tav tm="100000">
                                          <p:val>
                                            <p:strVal val="#ppt_x"/>
                                          </p:val>
                                        </p:tav>
                                      </p:tavLst>
                                    </p:anim>
                                    <p:anim calcmode="lin" valueType="num">
                                      <p:cBhvr additive="base">
                                        <p:cTn id="61" dur="500" fill="hold"/>
                                        <p:tgtEl>
                                          <p:spTgt spid="13"/>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500" fill="hold"/>
                                        <p:tgtEl>
                                          <p:spTgt spid="14"/>
                                        </p:tgtEl>
                                        <p:attrNameLst>
                                          <p:attrName>ppt_x</p:attrName>
                                        </p:attrNameLst>
                                      </p:cBhvr>
                                      <p:tavLst>
                                        <p:tav tm="0">
                                          <p:val>
                                            <p:strVal val="#ppt_x"/>
                                          </p:val>
                                        </p:tav>
                                        <p:tav tm="100000">
                                          <p:val>
                                            <p:strVal val="#ppt_x"/>
                                          </p:val>
                                        </p:tav>
                                      </p:tavLst>
                                    </p:anim>
                                    <p:anim calcmode="lin" valueType="num">
                                      <p:cBhvr additive="base">
                                        <p:cTn id="6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lgn="l">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sym typeface="+mn-ea"/>
              </a:rPr>
              <a:t>补充</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sym typeface="+mn-ea"/>
                  </a:rPr>
                  <a:t>强制位和冒险位</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682625" y="1878330"/>
            <a:ext cx="9914255" cy="4338320"/>
          </a:xfrm>
          <a:prstGeom prst="rect">
            <a:avLst/>
          </a:prstGeom>
          <a:noFill/>
        </p:spPr>
        <p:txBody>
          <a:bodyPr wrap="square" rtlCol="0">
            <a:spAutoFit/>
          </a:bodyPr>
          <a:p>
            <a:pPr lvl="0" indent="609600" algn="l" eaLnBrk="0" fontAlgn="auto" hangingPunct="0">
              <a:lnSpc>
                <a:spcPct val="150000"/>
              </a:lnSpc>
              <a:spcBef>
                <a:spcPts val="0"/>
              </a:spcBef>
              <a:buFontTx/>
              <a:buNone/>
              <a:extLst>
                <a:ext uri="{35155182-B16C-46BC-9424-99874614C6A1}">
                  <wpsdc:indentchars xmlns:wpsdc="http://www.wps.cn/officeDocument/2017/drawingmlCustomData" val="200" checksum="4158780845"/>
                </a:ext>
              </a:extLst>
            </a:pPr>
            <a:r>
              <a:rPr lang="en-US" sz="2400">
                <a:solidFill>
                  <a:srgbClr val="663300"/>
                </a:solidFill>
                <a:effectLst/>
                <a:latin typeface="Arial" panose="020B0604020202020204" pitchFamily="34" charset="0"/>
                <a:ea typeface="宋体" panose="02010600030101010101" pitchFamily="2" charset="-122"/>
                <a:cs typeface="+mn-ea"/>
                <a:sym typeface="+mn-ea"/>
              </a:rPr>
              <a:t>Linux系统中文件除了有读写执行权限外，</a:t>
            </a:r>
            <a:r>
              <a:rPr lang="en-US" sz="2400">
                <a:solidFill>
                  <a:srgbClr val="FF0000"/>
                </a:solidFill>
                <a:effectLst/>
                <a:latin typeface="Arial" panose="020B0604020202020204" pitchFamily="34" charset="0"/>
                <a:ea typeface="宋体" panose="02010600030101010101" pitchFamily="2" charset="-122"/>
                <a:cs typeface="+mn-ea"/>
                <a:sym typeface="+mn-ea"/>
              </a:rPr>
              <a:t>ext4文件系统还支持</a:t>
            </a:r>
            <a:r>
              <a:rPr lang="en-US" sz="2800" b="1">
                <a:solidFill>
                  <a:srgbClr val="FF0000"/>
                </a:solidFill>
                <a:effectLst/>
                <a:latin typeface="Arial" panose="020B0604020202020204" pitchFamily="34" charset="0"/>
                <a:ea typeface="宋体" panose="02010600030101010101" pitchFamily="2" charset="-122"/>
                <a:cs typeface="+mn-ea"/>
                <a:sym typeface="+mn-ea"/>
              </a:rPr>
              <a:t>强制位</a:t>
            </a:r>
            <a:r>
              <a:rPr lang="zh-CN" altLang="en-US" sz="2400">
                <a:solidFill>
                  <a:srgbClr val="FF0000"/>
                </a:solidFill>
                <a:effectLst/>
                <a:latin typeface="Arial" panose="020B0604020202020204" pitchFamily="34" charset="0"/>
                <a:ea typeface="宋体" panose="02010600030101010101" pitchFamily="2" charset="-122"/>
                <a:cs typeface="+mn-ea"/>
                <a:sym typeface="+mn-ea"/>
              </a:rPr>
              <a:t>和</a:t>
            </a:r>
            <a:r>
              <a:rPr lang="en-US" sz="2800" b="1">
                <a:solidFill>
                  <a:srgbClr val="FF0000"/>
                </a:solidFill>
                <a:effectLst/>
                <a:latin typeface="Arial" panose="020B0604020202020204" pitchFamily="34" charset="0"/>
                <a:ea typeface="宋体" panose="02010600030101010101" pitchFamily="2" charset="-122"/>
                <a:cs typeface="+mn-ea"/>
                <a:sym typeface="+mn-ea"/>
              </a:rPr>
              <a:t>冒险位</a:t>
            </a:r>
            <a:r>
              <a:rPr lang="en-US" sz="2400">
                <a:solidFill>
                  <a:schemeClr val="tx1"/>
                </a:solidFill>
                <a:effectLst/>
                <a:latin typeface="Arial" panose="020B0604020202020204" pitchFamily="34" charset="0"/>
                <a:ea typeface="宋体" panose="02010600030101010101" pitchFamily="2" charset="-122"/>
                <a:cs typeface="+mn-ea"/>
                <a:sym typeface="+mn-ea"/>
              </a:rPr>
              <a:t>的特别权限</a:t>
            </a:r>
            <a:r>
              <a:rPr lang="en-US" sz="2400">
                <a:solidFill>
                  <a:srgbClr val="663300"/>
                </a:solidFill>
                <a:effectLst/>
                <a:latin typeface="Arial" panose="020B0604020202020204" pitchFamily="34" charset="0"/>
                <a:ea typeface="宋体" panose="02010600030101010101" pitchFamily="2" charset="-122"/>
                <a:cs typeface="+mn-ea"/>
                <a:sym typeface="+mn-ea"/>
              </a:rPr>
              <a:t>。</a:t>
            </a:r>
            <a:endParaRPr lang="en-US" sz="2400">
              <a:solidFill>
                <a:srgbClr val="663300"/>
              </a:solidFill>
              <a:effectLst/>
              <a:latin typeface="Arial" panose="020B0604020202020204" pitchFamily="34" charset="0"/>
              <a:ea typeface="宋体" panose="02010600030101010101" pitchFamily="2" charset="-122"/>
              <a:cs typeface="+mn-ea"/>
              <a:sym typeface="+mn-ea"/>
            </a:endParaRPr>
          </a:p>
          <a:p>
            <a:pPr marL="0" lvl="1" indent="609600" algn="l" eaLnBrk="0" fontAlgn="auto" hangingPunct="0">
              <a:lnSpc>
                <a:spcPct val="150000"/>
              </a:lnSpc>
              <a:spcBef>
                <a:spcPts val="0"/>
              </a:spcBef>
              <a:buFontTx/>
              <a:buNone/>
              <a:extLst>
                <a:ext uri="{35155182-B16C-46BC-9424-99874614C6A1}">
                  <wpsdc:indentchars xmlns:wpsdc="http://www.wps.cn/officeDocument/2017/drawingmlCustomData" val="200" checksum="4158780845"/>
                </a:ext>
              </a:extLst>
            </a:pPr>
            <a:r>
              <a:rPr lang="en-US" sz="2400">
                <a:solidFill>
                  <a:srgbClr val="663300"/>
                </a:solidFill>
                <a:effectLst/>
                <a:latin typeface="Arial" panose="020B0604020202020204" pitchFamily="34" charset="0"/>
                <a:ea typeface="宋体" panose="02010600030101010101" pitchFamily="2" charset="-122"/>
                <a:cs typeface="+mn-ea"/>
                <a:sym typeface="+mn-ea"/>
              </a:rPr>
              <a:t>针对</a:t>
            </a:r>
            <a:r>
              <a:rPr lang="en-US" sz="2400">
                <a:solidFill>
                  <a:srgbClr val="FF0000"/>
                </a:solidFill>
                <a:effectLst/>
                <a:latin typeface="Arial" panose="020B0604020202020204" pitchFamily="34" charset="0"/>
                <a:ea typeface="宋体" panose="02010600030101010101" pitchFamily="2" charset="-122"/>
                <a:cs typeface="+mn-ea"/>
                <a:sym typeface="+mn-ea"/>
              </a:rPr>
              <a:t>文件</a:t>
            </a:r>
            <a:r>
              <a:rPr lang="zh-CN" sz="2800" b="1">
                <a:solidFill>
                  <a:srgbClr val="FF0000"/>
                </a:solidFill>
                <a:effectLst/>
                <a:latin typeface="Arial" panose="020B0604020202020204" pitchFamily="34" charset="0"/>
                <a:ea typeface="宋体" panose="02010600030101010101" pitchFamily="2" charset="-122"/>
                <a:cs typeface="+mn-ea"/>
                <a:sym typeface="+mn-ea"/>
              </a:rPr>
              <a:t>拥有者</a:t>
            </a:r>
            <a:r>
              <a:rPr lang="zh-CN" altLang="en-US" sz="2800" b="1">
                <a:solidFill>
                  <a:srgbClr val="FF0000"/>
                </a:solidFill>
                <a:effectLst/>
                <a:latin typeface="Arial" panose="020B0604020202020204" pitchFamily="34" charset="0"/>
                <a:ea typeface="宋体" panose="02010600030101010101" pitchFamily="2" charset="-122"/>
                <a:cs typeface="+mn-ea"/>
                <a:sym typeface="+mn-ea"/>
              </a:rPr>
              <a:t>、</a:t>
            </a:r>
            <a:r>
              <a:rPr lang="en-US" sz="2800" b="1">
                <a:solidFill>
                  <a:srgbClr val="FF0000"/>
                </a:solidFill>
                <a:effectLst/>
                <a:latin typeface="Arial" panose="020B0604020202020204" pitchFamily="34" charset="0"/>
                <a:ea typeface="宋体" panose="02010600030101010101" pitchFamily="2" charset="-122"/>
                <a:cs typeface="+mn-ea"/>
                <a:sym typeface="+mn-ea"/>
              </a:rPr>
              <a:t>属组</a:t>
            </a:r>
            <a:r>
              <a:rPr lang="en-US" sz="2400">
                <a:solidFill>
                  <a:srgbClr val="FF0000"/>
                </a:solidFill>
                <a:effectLst/>
                <a:latin typeface="Arial" panose="020B0604020202020204" pitchFamily="34" charset="0"/>
                <a:ea typeface="宋体" panose="02010600030101010101" pitchFamily="2" charset="-122"/>
                <a:cs typeface="+mn-ea"/>
                <a:sym typeface="+mn-ea"/>
              </a:rPr>
              <a:t>可以添加</a:t>
            </a:r>
            <a:r>
              <a:rPr lang="en-US" sz="2800" b="1">
                <a:solidFill>
                  <a:srgbClr val="FF0000"/>
                </a:solidFill>
                <a:effectLst/>
                <a:latin typeface="Arial" panose="020B0604020202020204" pitchFamily="34" charset="0"/>
                <a:ea typeface="宋体" panose="02010600030101010101" pitchFamily="2" charset="-122"/>
                <a:cs typeface="+mn-ea"/>
                <a:sym typeface="+mn-ea"/>
              </a:rPr>
              <a:t>强制位</a:t>
            </a:r>
            <a:r>
              <a:rPr lang="en-US" sz="2400">
                <a:solidFill>
                  <a:srgbClr val="663300"/>
                </a:solidFill>
                <a:effectLst/>
                <a:latin typeface="Arial" panose="020B0604020202020204" pitchFamily="34" charset="0"/>
                <a:ea typeface="宋体" panose="02010600030101010101" pitchFamily="2" charset="-122"/>
                <a:cs typeface="+mn-ea"/>
                <a:sym typeface="+mn-ea"/>
              </a:rPr>
              <a:t>(setuid</a:t>
            </a:r>
            <a:r>
              <a:rPr lang="zh-CN" altLang="en-US" sz="2400">
                <a:solidFill>
                  <a:srgbClr val="663300"/>
                </a:solidFill>
                <a:effectLst/>
                <a:latin typeface="Arial" panose="020B0604020202020204" pitchFamily="34" charset="0"/>
                <a:ea typeface="宋体" panose="02010600030101010101" pitchFamily="2" charset="-122"/>
                <a:cs typeface="+mn-ea"/>
                <a:sym typeface="+mn-ea"/>
              </a:rPr>
              <a:t>，</a:t>
            </a:r>
            <a:r>
              <a:rPr lang="en-US" altLang="zh-CN" sz="2400">
                <a:solidFill>
                  <a:srgbClr val="663300"/>
                </a:solidFill>
                <a:effectLst/>
                <a:latin typeface="Arial" panose="020B0604020202020204" pitchFamily="34" charset="0"/>
                <a:ea typeface="宋体" panose="02010600030101010101" pitchFamily="2" charset="-122"/>
                <a:cs typeface="+mn-ea"/>
                <a:sym typeface="+mn-ea"/>
              </a:rPr>
              <a:t>setgid</a:t>
            </a:r>
            <a:r>
              <a:rPr lang="en-US" sz="2400">
                <a:solidFill>
                  <a:srgbClr val="663300"/>
                </a:solidFill>
                <a:effectLst/>
                <a:latin typeface="Arial" panose="020B0604020202020204" pitchFamily="34" charset="0"/>
                <a:ea typeface="宋体" panose="02010600030101010101" pitchFamily="2" charset="-122"/>
                <a:cs typeface="+mn-ea"/>
                <a:sym typeface="+mn-ea"/>
              </a:rPr>
              <a:t>),针对</a:t>
            </a:r>
            <a:r>
              <a:rPr lang="zh-CN" sz="2800" b="1">
                <a:solidFill>
                  <a:srgbClr val="FF0000"/>
                </a:solidFill>
                <a:effectLst/>
                <a:latin typeface="Arial" panose="020B0604020202020204" pitchFamily="34" charset="0"/>
                <a:ea typeface="宋体" panose="02010600030101010101" pitchFamily="2" charset="-122"/>
                <a:cs typeface="+mn-ea"/>
                <a:sym typeface="+mn-ea"/>
              </a:rPr>
              <a:t>其它用户</a:t>
            </a:r>
            <a:r>
              <a:rPr lang="en-US" sz="2400">
                <a:solidFill>
                  <a:srgbClr val="FF0000"/>
                </a:solidFill>
                <a:effectLst/>
                <a:latin typeface="Arial" panose="020B0604020202020204" pitchFamily="34" charset="0"/>
                <a:ea typeface="宋体" panose="02010600030101010101" pitchFamily="2" charset="-122"/>
                <a:cs typeface="+mn-ea"/>
                <a:sym typeface="+mn-ea"/>
              </a:rPr>
              <a:t>可以添加</a:t>
            </a:r>
            <a:r>
              <a:rPr lang="zh-CN" sz="2800" b="1">
                <a:solidFill>
                  <a:srgbClr val="FF0000"/>
                </a:solidFill>
                <a:effectLst/>
                <a:latin typeface="Arial" panose="020B0604020202020204" pitchFamily="34" charset="0"/>
                <a:ea typeface="宋体" panose="02010600030101010101" pitchFamily="2" charset="-122"/>
                <a:cs typeface="+mn-ea"/>
                <a:sym typeface="+mn-ea"/>
              </a:rPr>
              <a:t>冒险位</a:t>
            </a:r>
            <a:r>
              <a:rPr lang="en-US" sz="2400">
                <a:solidFill>
                  <a:srgbClr val="663300"/>
                </a:solidFill>
                <a:effectLst/>
                <a:latin typeface="Arial" panose="020B0604020202020204" pitchFamily="34" charset="0"/>
                <a:ea typeface="宋体" panose="02010600030101010101" pitchFamily="2" charset="-122"/>
                <a:cs typeface="+mn-ea"/>
                <a:sym typeface="+mn-ea"/>
              </a:rPr>
              <a:t>(sticky)。</a:t>
            </a:r>
            <a:endParaRPr lang="en-US" sz="2400">
              <a:solidFill>
                <a:srgbClr val="663300"/>
              </a:solidFill>
              <a:effectLst/>
              <a:latin typeface="Arial" panose="020B0604020202020204" pitchFamily="34" charset="0"/>
              <a:ea typeface="宋体" panose="02010600030101010101" pitchFamily="2" charset="-122"/>
              <a:cs typeface="+mn-ea"/>
              <a:sym typeface="+mn-ea"/>
            </a:endParaRPr>
          </a:p>
          <a:p>
            <a:pPr marL="0" lvl="1" indent="609600" algn="l" eaLnBrk="0" fontAlgn="auto" hangingPunct="0">
              <a:lnSpc>
                <a:spcPct val="150000"/>
              </a:lnSpc>
              <a:spcBef>
                <a:spcPts val="0"/>
              </a:spcBef>
              <a:buFontTx/>
              <a:buNone/>
              <a:extLst>
                <a:ext uri="{35155182-B16C-46BC-9424-99874614C6A1}">
                  <wpsdc:indentchars xmlns:wpsdc="http://www.wps.cn/officeDocument/2017/drawingmlCustomData" val="200" checksum="4158780845"/>
                </a:ext>
              </a:extLst>
            </a:pPr>
            <a:r>
              <a:rPr lang="en-US" sz="2400">
                <a:solidFill>
                  <a:srgbClr val="FF0000"/>
                </a:solidFill>
                <a:effectLst/>
                <a:latin typeface="Arial" panose="020B0604020202020204" pitchFamily="34" charset="0"/>
                <a:ea typeface="宋体" panose="02010600030101010101" pitchFamily="2" charset="-122"/>
                <a:cs typeface="+mn-ea"/>
                <a:sym typeface="+mn-ea"/>
              </a:rPr>
              <a:t>强制位与冒险位添加在执行权限（x）的位置上</a:t>
            </a:r>
            <a:r>
              <a:rPr lang="en-US" sz="2400">
                <a:solidFill>
                  <a:srgbClr val="663300"/>
                </a:solidFill>
                <a:effectLst/>
                <a:latin typeface="Arial" panose="020B0604020202020204" pitchFamily="34" charset="0"/>
                <a:ea typeface="宋体" panose="02010600030101010101" pitchFamily="2" charset="-122"/>
                <a:cs typeface="+mn-ea"/>
                <a:sym typeface="+mn-ea"/>
              </a:rPr>
              <a:t>。如果该位置上原已有执行权限,则强制位与冒险位以小写字母(s或t)的方式表示，否则，以大写字母(S或T)表示。</a:t>
            </a:r>
            <a:endParaRPr lang="en-US" sz="2400">
              <a:solidFill>
                <a:srgbClr val="663300"/>
              </a:solidFill>
              <a:effectLst/>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par>
                                <p:cTn id="24" presetID="1" presetClass="entr" presetSubtype="0" fill="hold" nodeType="with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lgn="l">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sym typeface="+mn-ea"/>
              </a:rPr>
              <a:t>补充</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sym typeface="+mn-ea"/>
                  </a:rPr>
                  <a:t>对创建者设置强制位</a:t>
                </a:r>
                <a:endParaRPr sz="2000" b="1" dirty="0">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1</a:t>
              </a:r>
              <a:r>
                <a:rPr lang="zh-CN" altLang="en-US" sz="2400" b="1"/>
                <a:t>）</a:t>
              </a:r>
              <a:endParaRPr lang="zh-CN" altLang="en-US" sz="2400" b="1"/>
            </a:p>
          </p:txBody>
        </p:sp>
      </p:grpSp>
      <p:sp>
        <p:nvSpPr>
          <p:cNvPr id="5" name="淘宝网chenying0907出品 77"/>
          <p:cNvSpPr txBox="1"/>
          <p:nvPr/>
        </p:nvSpPr>
        <p:spPr>
          <a:xfrm>
            <a:off x="626745" y="1763395"/>
            <a:ext cx="10496550" cy="4523105"/>
          </a:xfrm>
          <a:prstGeom prst="rect">
            <a:avLst/>
          </a:prstGeom>
          <a:noFill/>
        </p:spPr>
        <p:txBody>
          <a:bodyPr wrap="square" rtlCol="0">
            <a:spAutoFit/>
          </a:bodyPr>
          <a:p>
            <a:pPr lvl="0" indent="609600" algn="l" eaLnBrk="0" fontAlgn="auto" hangingPunct="0">
              <a:lnSpc>
                <a:spcPct val="150000"/>
              </a:lnSpc>
              <a:spcBef>
                <a:spcPts val="0"/>
              </a:spcBef>
              <a:buFontTx/>
              <a:buNone/>
              <a:extLst>
                <a:ext uri="{35155182-B16C-46BC-9424-99874614C6A1}">
                  <wpsdc:indentchars xmlns:wpsdc="http://www.wps.cn/officeDocument/2017/drawingmlCustomData" val="200" checksum="4158780845"/>
                </a:ext>
              </a:extLst>
            </a:pPr>
            <a:r>
              <a:rPr lang="en-US" sz="2400">
                <a:solidFill>
                  <a:srgbClr val="663300"/>
                </a:solidFill>
                <a:effectLst/>
                <a:latin typeface="Arial" panose="020B0604020202020204" pitchFamily="34" charset="0"/>
                <a:ea typeface="宋体" panose="02010600030101010101" pitchFamily="2" charset="-122"/>
                <a:cs typeface="+mn-ea"/>
                <a:sym typeface="+mn-ea"/>
              </a:rPr>
              <a:t>1) </a:t>
            </a:r>
            <a:r>
              <a:rPr lang="en-US" sz="2400">
                <a:solidFill>
                  <a:srgbClr val="FF0000"/>
                </a:solidFill>
                <a:effectLst/>
                <a:latin typeface="Arial" panose="020B0604020202020204" pitchFamily="34" charset="0"/>
                <a:ea typeface="宋体" panose="02010600030101010101" pitchFamily="2" charset="-122"/>
                <a:cs typeface="+mn-ea"/>
                <a:sym typeface="+mn-ea"/>
              </a:rPr>
              <a:t>对</a:t>
            </a:r>
            <a:r>
              <a:rPr lang="zh-CN" altLang="en-US" sz="2400">
                <a:solidFill>
                  <a:srgbClr val="FF0000"/>
                </a:solidFill>
                <a:effectLst/>
                <a:latin typeface="Arial" panose="020B0604020202020204" pitchFamily="34" charset="0"/>
                <a:ea typeface="宋体" panose="02010600030101010101" pitchFamily="2" charset="-122"/>
                <a:cs typeface="+mn-ea"/>
                <a:sym typeface="+mn-ea"/>
              </a:rPr>
              <a:t>拥有者</a:t>
            </a:r>
            <a:r>
              <a:rPr lang="en-US" sz="2400">
                <a:solidFill>
                  <a:srgbClr val="FF0000"/>
                </a:solidFill>
                <a:effectLst/>
                <a:latin typeface="Arial" panose="020B0604020202020204" pitchFamily="34" charset="0"/>
                <a:ea typeface="宋体" panose="02010600030101010101" pitchFamily="2" charset="-122"/>
                <a:cs typeface="+mn-ea"/>
                <a:sym typeface="+mn-ea"/>
              </a:rPr>
              <a:t>设置强制位setuid</a:t>
            </a:r>
            <a:r>
              <a:rPr lang="en-US" sz="2400">
                <a:solidFill>
                  <a:srgbClr val="663300"/>
                </a:solidFill>
                <a:effectLst/>
                <a:latin typeface="Arial" panose="020B0604020202020204" pitchFamily="34" charset="0"/>
                <a:ea typeface="宋体" panose="02010600030101010101" pitchFamily="2" charset="-122"/>
                <a:cs typeface="+mn-ea"/>
                <a:sym typeface="+mn-ea"/>
              </a:rPr>
              <a:t>，</a:t>
            </a:r>
            <a:r>
              <a:rPr lang="en-US" sz="2400" b="1">
                <a:solidFill>
                  <a:srgbClr val="FF0000"/>
                </a:solidFill>
                <a:effectLst/>
                <a:latin typeface="Arial" panose="020B0604020202020204" pitchFamily="34" charset="0"/>
                <a:ea typeface="宋体" panose="02010600030101010101" pitchFamily="2" charset="-122"/>
                <a:cs typeface="+mn-ea"/>
                <a:sym typeface="+mn-ea"/>
              </a:rPr>
              <a:t>一般针对的是一个系统中的指令</a:t>
            </a:r>
            <a:r>
              <a:rPr lang="en-US" sz="2400">
                <a:solidFill>
                  <a:srgbClr val="663300"/>
                </a:solidFill>
                <a:effectLst/>
                <a:latin typeface="Arial" panose="020B0604020202020204" pitchFamily="34" charset="0"/>
                <a:ea typeface="宋体" panose="02010600030101010101" pitchFamily="2" charset="-122"/>
                <a:cs typeface="+mn-ea"/>
                <a:sym typeface="+mn-ea"/>
              </a:rPr>
              <a:t>。</a:t>
            </a:r>
            <a:endParaRPr lang="en-US" sz="2400">
              <a:solidFill>
                <a:srgbClr val="663300"/>
              </a:solidFill>
              <a:effectLst/>
              <a:latin typeface="Arial" panose="020B0604020202020204" pitchFamily="34" charset="0"/>
              <a:ea typeface="宋体" panose="02010600030101010101" pitchFamily="2" charset="-122"/>
              <a:cs typeface="+mn-ea"/>
              <a:sym typeface="+mn-ea"/>
            </a:endParaRPr>
          </a:p>
          <a:p>
            <a:pPr lvl="0" indent="609600" algn="l" eaLnBrk="0" fontAlgn="auto" hangingPunct="0">
              <a:lnSpc>
                <a:spcPct val="150000"/>
              </a:lnSpc>
              <a:spcBef>
                <a:spcPts val="0"/>
              </a:spcBef>
              <a:buFontTx/>
              <a:buNone/>
              <a:extLst>
                <a:ext uri="{35155182-B16C-46BC-9424-99874614C6A1}">
                  <wpsdc:indentchars xmlns:wpsdc="http://www.wps.cn/officeDocument/2017/drawingmlCustomData" val="200" checksum="4158780845"/>
                </a:ext>
              </a:extLst>
            </a:pPr>
            <a:r>
              <a:rPr lang="en-US" sz="2400">
                <a:solidFill>
                  <a:srgbClr val="663300"/>
                </a:solidFill>
                <a:effectLst/>
                <a:latin typeface="Arial" panose="020B0604020202020204" pitchFamily="34" charset="0"/>
                <a:ea typeface="宋体" panose="02010600030101010101" pitchFamily="2" charset="-122"/>
                <a:cs typeface="+mn-ea"/>
                <a:sym typeface="+mn-ea"/>
              </a:rPr>
              <a:t>2) 在默认情况下，用户执行一个指令，会以该用户的身份来运行。</a:t>
            </a:r>
            <a:endParaRPr lang="en-US" sz="2400">
              <a:solidFill>
                <a:srgbClr val="663300"/>
              </a:solidFill>
              <a:effectLst/>
              <a:latin typeface="Arial" panose="020B0604020202020204" pitchFamily="34" charset="0"/>
              <a:ea typeface="宋体" panose="02010600030101010101" pitchFamily="2" charset="-122"/>
              <a:cs typeface="+mn-ea"/>
              <a:sym typeface="+mn-ea"/>
            </a:endParaRPr>
          </a:p>
          <a:p>
            <a:pPr lvl="0" indent="609600" algn="l" eaLnBrk="0" fontAlgn="auto" hangingPunct="0">
              <a:lnSpc>
                <a:spcPct val="150000"/>
              </a:lnSpc>
              <a:spcBef>
                <a:spcPts val="0"/>
              </a:spcBef>
              <a:buFontTx/>
              <a:buNone/>
              <a:extLst>
                <a:ext uri="{35155182-B16C-46BC-9424-99874614C6A1}">
                  <wpsdc:indentchars xmlns:wpsdc="http://www.wps.cn/officeDocument/2017/drawingmlCustomData" val="200" checksum="4158780845"/>
                </a:ext>
              </a:extLst>
            </a:pPr>
            <a:r>
              <a:rPr lang="en-US" sz="2400">
                <a:solidFill>
                  <a:srgbClr val="663300"/>
                </a:solidFill>
                <a:effectLst/>
                <a:latin typeface="Arial" panose="020B0604020202020204" pitchFamily="34" charset="0"/>
                <a:ea typeface="宋体" panose="02010600030101010101" pitchFamily="2" charset="-122"/>
                <a:cs typeface="+mn-ea"/>
                <a:sym typeface="+mn-ea"/>
              </a:rPr>
              <a:t>3) 对一个指令对应的可执行文件设置了(setuid)，那么任何一个用户在执行这个文件的时，</a:t>
            </a:r>
            <a:r>
              <a:rPr lang="en-US" sz="2400" b="1">
                <a:solidFill>
                  <a:srgbClr val="FF0000"/>
                </a:solidFill>
                <a:effectLst/>
                <a:latin typeface="Arial" panose="020B0604020202020204" pitchFamily="34" charset="0"/>
                <a:ea typeface="宋体" panose="02010600030101010101" pitchFamily="2" charset="-122"/>
                <a:cs typeface="+mn-ea"/>
                <a:sym typeface="+mn-ea"/>
              </a:rPr>
              <a:t>都会以指令对应的可执行文件的创建者身份来执行</a:t>
            </a:r>
            <a:r>
              <a:rPr lang="en-US" sz="2400">
                <a:solidFill>
                  <a:srgbClr val="663300"/>
                </a:solidFill>
                <a:effectLst/>
                <a:latin typeface="Arial" panose="020B0604020202020204" pitchFamily="34" charset="0"/>
                <a:ea typeface="宋体" panose="02010600030101010101" pitchFamily="2" charset="-122"/>
                <a:cs typeface="+mn-ea"/>
                <a:sym typeface="+mn-ea"/>
              </a:rPr>
              <a:t>。</a:t>
            </a:r>
            <a:endParaRPr lang="en-US" sz="2400">
              <a:solidFill>
                <a:srgbClr val="663300"/>
              </a:solidFill>
              <a:effectLst/>
              <a:latin typeface="Arial" panose="020B0604020202020204" pitchFamily="34" charset="0"/>
              <a:ea typeface="宋体" panose="02010600030101010101" pitchFamily="2" charset="-122"/>
              <a:cs typeface="+mn-ea"/>
              <a:sym typeface="+mn-ea"/>
            </a:endParaRPr>
          </a:p>
          <a:p>
            <a:pPr lvl="0" indent="609600" algn="l" eaLnBrk="0" fontAlgn="auto" hangingPunct="0">
              <a:lnSpc>
                <a:spcPct val="150000"/>
              </a:lnSpc>
              <a:spcBef>
                <a:spcPts val="0"/>
              </a:spcBef>
              <a:buFontTx/>
              <a:buNone/>
              <a:extLst>
                <a:ext uri="{35155182-B16C-46BC-9424-99874614C6A1}">
                  <wpsdc:indentchars xmlns:wpsdc="http://www.wps.cn/officeDocument/2017/drawingmlCustomData" val="200" checksum="4158780845"/>
                </a:ext>
              </a:extLst>
            </a:pPr>
            <a:r>
              <a:rPr lang="en-US" sz="2400" b="1">
                <a:solidFill>
                  <a:srgbClr val="FF0000"/>
                </a:solidFill>
                <a:effectLst/>
                <a:latin typeface="Arial" panose="020B0604020202020204" pitchFamily="34" charset="0"/>
                <a:ea typeface="宋体" panose="02010600030101010101" pitchFamily="2" charset="-122"/>
                <a:cs typeface="+mn-ea"/>
                <a:sym typeface="+mn-ea"/>
              </a:rPr>
              <a:t>对文件设置过强制位以后，可以让对此文件没有执行权限的用户执行此文件。</a:t>
            </a:r>
            <a:endParaRPr lang="en-US" sz="2400" b="1">
              <a:solidFill>
                <a:srgbClr val="FF0000"/>
              </a:solidFill>
              <a:effectLst/>
              <a:latin typeface="Arial" panose="020B0604020202020204" pitchFamily="34" charset="0"/>
              <a:ea typeface="宋体" panose="02010600030101010101" pitchFamily="2" charset="-122"/>
              <a:cs typeface="+mn-ea"/>
              <a:sym typeface="+mn-ea"/>
            </a:endParaRPr>
          </a:p>
          <a:p>
            <a:pPr lvl="0" indent="609600" algn="l" eaLnBrk="0" fontAlgn="auto" hangingPunct="0">
              <a:lnSpc>
                <a:spcPct val="150000"/>
              </a:lnSpc>
              <a:spcBef>
                <a:spcPts val="0"/>
              </a:spcBef>
              <a:buFontTx/>
              <a:buNone/>
              <a:extLst>
                <a:ext uri="{35155182-B16C-46BC-9424-99874614C6A1}">
                  <wpsdc:indentchars xmlns:wpsdc="http://www.wps.cn/officeDocument/2017/drawingmlCustomData" val="200" checksum="4158780845"/>
                </a:ext>
              </a:extLst>
            </a:pPr>
            <a:r>
              <a:rPr lang="en-US" sz="2400" b="1">
                <a:solidFill>
                  <a:schemeClr val="tx1"/>
                </a:solidFill>
                <a:effectLst/>
                <a:latin typeface="Arial" panose="020B0604020202020204" pitchFamily="34" charset="0"/>
                <a:ea typeface="宋体" panose="02010600030101010101" pitchFamily="2" charset="-122"/>
                <a:cs typeface="+mn-ea"/>
                <a:sym typeface="+mn-ea"/>
              </a:rPr>
              <a:t>语法：chmod u±s &lt;文件名&gt;</a:t>
            </a:r>
            <a:endParaRPr lang="en-US" sz="2400" b="1">
              <a:solidFill>
                <a:schemeClr val="tx1"/>
              </a:solidFill>
              <a:effectLst/>
              <a:latin typeface="Arial" panose="020B0604020202020204" pitchFamily="34" charset="0"/>
              <a:ea typeface="宋体" panose="02010600030101010101" pitchFamily="2" charset="-122"/>
              <a:cs typeface="+mn-ea"/>
              <a:sym typeface="+mn-ea"/>
            </a:endParaRPr>
          </a:p>
          <a:p>
            <a:pPr lvl="0" indent="609600" algn="l" eaLnBrk="0" fontAlgn="auto" hangingPunct="0">
              <a:lnSpc>
                <a:spcPct val="150000"/>
              </a:lnSpc>
              <a:spcBef>
                <a:spcPts val="0"/>
              </a:spcBef>
              <a:buFontTx/>
              <a:buNone/>
              <a:extLst>
                <a:ext uri="{35155182-B16C-46BC-9424-99874614C6A1}">
                  <wpsdc:indentchars xmlns:wpsdc="http://www.wps.cn/officeDocument/2017/drawingmlCustomData" val="200" checksum="4158780845"/>
                </a:ext>
              </a:extLst>
            </a:pPr>
            <a:r>
              <a:rPr lang="en-US" sz="2400" b="1">
                <a:solidFill>
                  <a:schemeClr val="tx1"/>
                </a:solidFill>
                <a:effectLst/>
                <a:latin typeface="Arial" panose="020B0604020202020204" pitchFamily="34" charset="0"/>
                <a:ea typeface="宋体" panose="02010600030101010101" pitchFamily="2" charset="-122"/>
                <a:cs typeface="+mn-ea"/>
                <a:sym typeface="+mn-ea"/>
              </a:rPr>
              <a:t>例：chmod u+s /bin/ls</a:t>
            </a:r>
            <a:endParaRPr lang="en-US" sz="2400" b="1">
              <a:solidFill>
                <a:schemeClr val="tx1"/>
              </a:solidFill>
              <a:effectLst/>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lgn="l">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sym typeface="+mn-ea"/>
              </a:rPr>
              <a:t>补充</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sym typeface="+mn-ea"/>
                  </a:rPr>
                  <a:t>对组设置强制位</a:t>
                </a:r>
                <a:endParaRPr sz="2000" b="1" dirty="0">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2</a:t>
              </a:r>
              <a:r>
                <a:rPr lang="zh-CN" altLang="en-US" sz="2400" b="1"/>
                <a:t>）</a:t>
              </a:r>
              <a:endParaRPr lang="zh-CN" altLang="en-US" sz="2400" b="1"/>
            </a:p>
          </p:txBody>
        </p:sp>
      </p:grpSp>
      <p:sp>
        <p:nvSpPr>
          <p:cNvPr id="5" name="淘宝网chenying0907出品 77"/>
          <p:cNvSpPr txBox="1"/>
          <p:nvPr/>
        </p:nvSpPr>
        <p:spPr>
          <a:xfrm>
            <a:off x="626745" y="1763395"/>
            <a:ext cx="10496550" cy="4523105"/>
          </a:xfrm>
          <a:prstGeom prst="rect">
            <a:avLst/>
          </a:prstGeom>
          <a:noFill/>
        </p:spPr>
        <p:txBody>
          <a:bodyPr wrap="square" rtlCol="0">
            <a:spAutoFit/>
          </a:bodyPr>
          <a:p>
            <a:pPr lvl="0" indent="609600" algn="l" eaLnBrk="0" fontAlgn="auto" hangingPunct="0">
              <a:lnSpc>
                <a:spcPct val="150000"/>
              </a:lnSpc>
              <a:spcBef>
                <a:spcPts val="0"/>
              </a:spcBef>
              <a:buFontTx/>
              <a:buNone/>
              <a:extLst>
                <a:ext uri="{35155182-B16C-46BC-9424-99874614C6A1}">
                  <wpsdc:indentchars xmlns:wpsdc="http://www.wps.cn/officeDocument/2017/drawingmlCustomData" val="200" checksum="4158780845"/>
                </a:ext>
              </a:extLst>
            </a:pPr>
            <a:r>
              <a:rPr lang="en-US" sz="2400">
                <a:solidFill>
                  <a:srgbClr val="663300"/>
                </a:solidFill>
                <a:effectLst/>
                <a:latin typeface="Arial" panose="020B0604020202020204" pitchFamily="34" charset="0"/>
                <a:ea typeface="宋体" panose="02010600030101010101" pitchFamily="2" charset="-122"/>
                <a:cs typeface="+mn-ea"/>
                <a:sym typeface="+mn-ea"/>
              </a:rPr>
              <a:t>1)</a:t>
            </a:r>
            <a:r>
              <a:rPr lang="en-US" sz="2400">
                <a:solidFill>
                  <a:srgbClr val="FF0000"/>
                </a:solidFill>
                <a:effectLst/>
                <a:latin typeface="Arial" panose="020B0604020202020204" pitchFamily="34" charset="0"/>
                <a:ea typeface="宋体" panose="02010600030101010101" pitchFamily="2" charset="-122"/>
                <a:cs typeface="+mn-ea"/>
                <a:sym typeface="+mn-ea"/>
              </a:rPr>
              <a:t>对组设置强制位setgid</a:t>
            </a:r>
            <a:r>
              <a:rPr lang="en-US" sz="2400">
                <a:solidFill>
                  <a:srgbClr val="663300"/>
                </a:solidFill>
                <a:effectLst/>
                <a:latin typeface="Arial" panose="020B0604020202020204" pitchFamily="34" charset="0"/>
                <a:ea typeface="宋体" panose="02010600030101010101" pitchFamily="2" charset="-122"/>
                <a:cs typeface="+mn-ea"/>
                <a:sym typeface="+mn-ea"/>
              </a:rPr>
              <a:t>，</a:t>
            </a:r>
            <a:r>
              <a:rPr lang="en-US" sz="2400" b="1">
                <a:solidFill>
                  <a:srgbClr val="FF0000"/>
                </a:solidFill>
                <a:effectLst/>
                <a:latin typeface="Arial" panose="020B0604020202020204" pitchFamily="34" charset="0"/>
                <a:ea typeface="宋体" panose="02010600030101010101" pitchFamily="2" charset="-122"/>
                <a:cs typeface="+mn-ea"/>
                <a:sym typeface="+mn-ea"/>
              </a:rPr>
              <a:t>一般针对的是一个目录</a:t>
            </a:r>
            <a:r>
              <a:rPr lang="en-US" sz="2400">
                <a:solidFill>
                  <a:srgbClr val="663300"/>
                </a:solidFill>
                <a:effectLst/>
                <a:latin typeface="Arial" panose="020B0604020202020204" pitchFamily="34" charset="0"/>
                <a:ea typeface="宋体" panose="02010600030101010101" pitchFamily="2" charset="-122"/>
                <a:cs typeface="+mn-ea"/>
                <a:sym typeface="+mn-ea"/>
              </a:rPr>
              <a:t>。</a:t>
            </a:r>
            <a:endParaRPr lang="en-US" sz="2400">
              <a:solidFill>
                <a:srgbClr val="663300"/>
              </a:solidFill>
              <a:effectLst/>
              <a:latin typeface="Arial" panose="020B0604020202020204" pitchFamily="34" charset="0"/>
              <a:ea typeface="宋体" panose="02010600030101010101" pitchFamily="2" charset="-122"/>
              <a:cs typeface="+mn-ea"/>
              <a:sym typeface="+mn-ea"/>
            </a:endParaRPr>
          </a:p>
          <a:p>
            <a:pPr lvl="0" indent="609600" algn="l" eaLnBrk="0" fontAlgn="auto" hangingPunct="0">
              <a:lnSpc>
                <a:spcPct val="150000"/>
              </a:lnSpc>
              <a:spcBef>
                <a:spcPts val="0"/>
              </a:spcBef>
              <a:buFontTx/>
              <a:buNone/>
              <a:extLst>
                <a:ext uri="{35155182-B16C-46BC-9424-99874614C6A1}">
                  <wpsdc:indentchars xmlns:wpsdc="http://www.wps.cn/officeDocument/2017/drawingmlCustomData" val="200" checksum="4158780845"/>
                </a:ext>
              </a:extLst>
            </a:pPr>
            <a:r>
              <a:rPr lang="en-US" sz="2400">
                <a:solidFill>
                  <a:srgbClr val="663300"/>
                </a:solidFill>
                <a:effectLst/>
                <a:latin typeface="Arial" panose="020B0604020202020204" pitchFamily="34" charset="0"/>
                <a:ea typeface="宋体" panose="02010600030101010101" pitchFamily="2" charset="-122"/>
                <a:cs typeface="+mn-ea"/>
                <a:sym typeface="+mn-ea"/>
              </a:rPr>
              <a:t>2)在默认情况下，用户在某目录中创建的文件或子目录的属组是该用户的主属组。</a:t>
            </a:r>
            <a:endParaRPr lang="en-US" sz="2400">
              <a:solidFill>
                <a:srgbClr val="663300"/>
              </a:solidFill>
              <a:effectLst/>
              <a:latin typeface="Arial" panose="020B0604020202020204" pitchFamily="34" charset="0"/>
              <a:ea typeface="宋体" panose="02010600030101010101" pitchFamily="2" charset="-122"/>
              <a:cs typeface="+mn-ea"/>
              <a:sym typeface="+mn-ea"/>
            </a:endParaRPr>
          </a:p>
          <a:p>
            <a:pPr lvl="0" indent="609600" algn="l" eaLnBrk="0" fontAlgn="auto" hangingPunct="0">
              <a:lnSpc>
                <a:spcPct val="150000"/>
              </a:lnSpc>
              <a:spcBef>
                <a:spcPts val="0"/>
              </a:spcBef>
              <a:buFontTx/>
              <a:buNone/>
              <a:extLst>
                <a:ext uri="{35155182-B16C-46BC-9424-99874614C6A1}">
                  <wpsdc:indentchars xmlns:wpsdc="http://www.wps.cn/officeDocument/2017/drawingmlCustomData" val="200" checksum="4158780845"/>
                </a:ext>
              </a:extLst>
            </a:pPr>
            <a:r>
              <a:rPr lang="en-US" sz="2400">
                <a:solidFill>
                  <a:srgbClr val="663300"/>
                </a:solidFill>
                <a:effectLst/>
                <a:latin typeface="Arial" panose="020B0604020202020204" pitchFamily="34" charset="0"/>
                <a:ea typeface="宋体" panose="02010600030101010101" pitchFamily="2" charset="-122"/>
                <a:cs typeface="+mn-ea"/>
                <a:sym typeface="+mn-ea"/>
              </a:rPr>
              <a:t>3)如果对一个目录设置了属组的强制位，则</a:t>
            </a:r>
            <a:r>
              <a:rPr lang="en-US" sz="2400" b="1">
                <a:solidFill>
                  <a:srgbClr val="FF0000"/>
                </a:solidFill>
                <a:effectLst/>
                <a:latin typeface="Arial" panose="020B0604020202020204" pitchFamily="34" charset="0"/>
                <a:ea typeface="宋体" panose="02010600030101010101" pitchFamily="2" charset="-122"/>
                <a:cs typeface="+mn-ea"/>
                <a:sym typeface="+mn-ea"/>
              </a:rPr>
              <a:t>任何用户在此目录中创建的文件或子目录都会继承此目录的属组</a:t>
            </a:r>
            <a:r>
              <a:rPr lang="en-US" sz="2400">
                <a:solidFill>
                  <a:srgbClr val="663300"/>
                </a:solidFill>
                <a:effectLst/>
                <a:latin typeface="Arial" panose="020B0604020202020204" pitchFamily="34" charset="0"/>
                <a:ea typeface="宋体" panose="02010600030101010101" pitchFamily="2" charset="-122"/>
                <a:cs typeface="+mn-ea"/>
                <a:sym typeface="+mn-ea"/>
              </a:rPr>
              <a:t>（前提：用户有权限在目录中创建文件或子目录）。</a:t>
            </a:r>
            <a:endParaRPr lang="en-US" sz="2400">
              <a:solidFill>
                <a:srgbClr val="663300"/>
              </a:solidFill>
              <a:effectLst/>
              <a:latin typeface="Arial" panose="020B0604020202020204" pitchFamily="34" charset="0"/>
              <a:ea typeface="宋体" panose="02010600030101010101" pitchFamily="2" charset="-122"/>
              <a:cs typeface="+mn-ea"/>
              <a:sym typeface="+mn-ea"/>
            </a:endParaRPr>
          </a:p>
          <a:p>
            <a:pPr lvl="0" indent="609600" algn="l" eaLnBrk="0" fontAlgn="auto" hangingPunct="0">
              <a:lnSpc>
                <a:spcPct val="150000"/>
              </a:lnSpc>
              <a:spcBef>
                <a:spcPts val="0"/>
              </a:spcBef>
              <a:buFontTx/>
              <a:buNone/>
              <a:extLst>
                <a:ext uri="{35155182-B16C-46BC-9424-99874614C6A1}">
                  <wpsdc:indentchars xmlns:wpsdc="http://www.wps.cn/officeDocument/2017/drawingmlCustomData" val="200" checksum="4158780845"/>
                </a:ext>
              </a:extLst>
            </a:pPr>
            <a:r>
              <a:rPr lang="en-US" sz="2400">
                <a:solidFill>
                  <a:srgbClr val="663300"/>
                </a:solidFill>
                <a:effectLst/>
                <a:latin typeface="Arial" panose="020B0604020202020204" pitchFamily="34" charset="0"/>
                <a:ea typeface="宋体" panose="02010600030101010101" pitchFamily="2" charset="-122"/>
                <a:cs typeface="+mn-ea"/>
                <a:sym typeface="+mn-ea"/>
              </a:rPr>
              <a:t>    语法：chmod g±s &lt;目录&gt;</a:t>
            </a:r>
            <a:endParaRPr lang="en-US" sz="2400">
              <a:solidFill>
                <a:srgbClr val="663300"/>
              </a:solidFill>
              <a:effectLst/>
              <a:latin typeface="Arial" panose="020B0604020202020204" pitchFamily="34" charset="0"/>
              <a:ea typeface="宋体" panose="02010600030101010101" pitchFamily="2" charset="-122"/>
              <a:cs typeface="+mn-ea"/>
              <a:sym typeface="+mn-ea"/>
            </a:endParaRPr>
          </a:p>
          <a:p>
            <a:pPr lvl="0" indent="609600" algn="l" eaLnBrk="0" fontAlgn="auto" hangingPunct="0">
              <a:lnSpc>
                <a:spcPct val="150000"/>
              </a:lnSpc>
              <a:spcBef>
                <a:spcPts val="0"/>
              </a:spcBef>
              <a:buFontTx/>
              <a:buNone/>
              <a:extLst>
                <a:ext uri="{35155182-B16C-46BC-9424-99874614C6A1}">
                  <wpsdc:indentchars xmlns:wpsdc="http://www.wps.cn/officeDocument/2017/drawingmlCustomData" val="200" checksum="4158780845"/>
                </a:ext>
              </a:extLst>
            </a:pPr>
            <a:r>
              <a:rPr lang="en-US" sz="2400">
                <a:solidFill>
                  <a:srgbClr val="663300"/>
                </a:solidFill>
                <a:effectLst/>
                <a:latin typeface="Arial" panose="020B0604020202020204" pitchFamily="34" charset="0"/>
                <a:ea typeface="宋体" panose="02010600030101010101" pitchFamily="2" charset="-122"/>
                <a:cs typeface="+mn-ea"/>
                <a:sym typeface="+mn-ea"/>
              </a:rPr>
              <a:t>    例：chmod g+s /dir</a:t>
            </a:r>
            <a:endParaRPr lang="en-US" sz="2400">
              <a:solidFill>
                <a:srgbClr val="663300"/>
              </a:solidFill>
              <a:effectLst/>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Par">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Par">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Par">
                                  <p:stCondLst>
                                    <p:cond delay="0"/>
                                  </p:stCondLst>
                                  <p:childTnLst>
                                    <p:set>
                                      <p:cBhvr>
                                        <p:cTn id="35"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Par">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Par">
                                  <p:stCondLst>
                                    <p:cond delay="0"/>
                                  </p:stCondLst>
                                  <p:childTnLst>
                                    <p:set>
                                      <p:cBhvr>
                                        <p:cTn id="43"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lgn="l">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sym typeface="+mn-ea"/>
              </a:rPr>
              <a:t>补充</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sym typeface="+mn-ea"/>
                  </a:rPr>
                  <a:t>对其他用户设置冒险位</a:t>
                </a:r>
                <a:endParaRPr sz="2000" b="1" dirty="0">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3</a:t>
              </a:r>
              <a:r>
                <a:rPr lang="zh-CN" altLang="en-US" sz="2400" b="1"/>
                <a:t>）</a:t>
              </a:r>
              <a:endParaRPr lang="zh-CN" altLang="en-US" sz="2400" b="1"/>
            </a:p>
          </p:txBody>
        </p:sp>
      </p:grpSp>
      <p:sp>
        <p:nvSpPr>
          <p:cNvPr id="5" name="淘宝网chenying0907出品 77"/>
          <p:cNvSpPr txBox="1"/>
          <p:nvPr/>
        </p:nvSpPr>
        <p:spPr>
          <a:xfrm>
            <a:off x="626745" y="1763395"/>
            <a:ext cx="10496550" cy="4523105"/>
          </a:xfrm>
          <a:prstGeom prst="rect">
            <a:avLst/>
          </a:prstGeom>
          <a:noFill/>
        </p:spPr>
        <p:txBody>
          <a:bodyPr wrap="square" rtlCol="0">
            <a:spAutoFit/>
          </a:bodyPr>
          <a:p>
            <a:pPr lvl="0" indent="609600" algn="l" eaLnBrk="0" fontAlgn="auto" hangingPunct="0">
              <a:lnSpc>
                <a:spcPct val="150000"/>
              </a:lnSpc>
              <a:spcBef>
                <a:spcPts val="0"/>
              </a:spcBef>
              <a:buFontTx/>
              <a:buNone/>
              <a:extLst>
                <a:ext uri="{35155182-B16C-46BC-9424-99874614C6A1}">
                  <wpsdc:indentchars xmlns:wpsdc="http://www.wps.cn/officeDocument/2017/drawingmlCustomData" val="200" checksum="4158780845"/>
                </a:ext>
              </a:extLst>
            </a:pPr>
            <a:r>
              <a:rPr lang="en-US" sz="2400">
                <a:solidFill>
                  <a:srgbClr val="663300"/>
                </a:solidFill>
                <a:effectLst/>
                <a:latin typeface="Arial" panose="020B0604020202020204" pitchFamily="34" charset="0"/>
                <a:ea typeface="宋体" panose="02010600030101010101" pitchFamily="2" charset="-122"/>
                <a:cs typeface="+mn-ea"/>
                <a:sym typeface="+mn-ea"/>
              </a:rPr>
              <a:t>1) 对其它用户设置冒险位sticky ，</a:t>
            </a:r>
            <a:r>
              <a:rPr lang="en-US" sz="2400" b="1">
                <a:solidFill>
                  <a:srgbClr val="FF0000"/>
                </a:solidFill>
                <a:effectLst/>
                <a:latin typeface="Arial" panose="020B0604020202020204" pitchFamily="34" charset="0"/>
                <a:ea typeface="宋体" panose="02010600030101010101" pitchFamily="2" charset="-122"/>
                <a:cs typeface="+mn-ea"/>
                <a:sym typeface="+mn-ea"/>
              </a:rPr>
              <a:t>一般针对的是一个目录</a:t>
            </a:r>
            <a:r>
              <a:rPr lang="en-US" sz="2400">
                <a:solidFill>
                  <a:srgbClr val="663300"/>
                </a:solidFill>
                <a:effectLst/>
                <a:latin typeface="Arial" panose="020B0604020202020204" pitchFamily="34" charset="0"/>
                <a:ea typeface="宋体" panose="02010600030101010101" pitchFamily="2" charset="-122"/>
                <a:cs typeface="+mn-ea"/>
                <a:sym typeface="+mn-ea"/>
              </a:rPr>
              <a:t>。</a:t>
            </a:r>
            <a:endParaRPr lang="en-US" sz="2400">
              <a:solidFill>
                <a:srgbClr val="663300"/>
              </a:solidFill>
              <a:effectLst/>
              <a:latin typeface="Arial" panose="020B0604020202020204" pitchFamily="34" charset="0"/>
              <a:ea typeface="宋体" panose="02010600030101010101" pitchFamily="2" charset="-122"/>
              <a:cs typeface="+mn-ea"/>
              <a:sym typeface="+mn-ea"/>
            </a:endParaRPr>
          </a:p>
          <a:p>
            <a:pPr lvl="0" indent="609600" algn="l" eaLnBrk="0" fontAlgn="auto" hangingPunct="0">
              <a:lnSpc>
                <a:spcPct val="150000"/>
              </a:lnSpc>
              <a:spcBef>
                <a:spcPts val="0"/>
              </a:spcBef>
              <a:buFontTx/>
              <a:buNone/>
              <a:extLst>
                <a:ext uri="{35155182-B16C-46BC-9424-99874614C6A1}">
                  <wpsdc:indentchars xmlns:wpsdc="http://www.wps.cn/officeDocument/2017/drawingmlCustomData" val="200" checksum="4158780845"/>
                </a:ext>
              </a:extLst>
            </a:pPr>
            <a:r>
              <a:rPr lang="en-US" sz="2400">
                <a:solidFill>
                  <a:srgbClr val="663300"/>
                </a:solidFill>
                <a:effectLst/>
                <a:latin typeface="Arial" panose="020B0604020202020204" pitchFamily="34" charset="0"/>
                <a:ea typeface="宋体" panose="02010600030101010101" pitchFamily="2" charset="-122"/>
                <a:cs typeface="+mn-ea"/>
                <a:sym typeface="+mn-ea"/>
              </a:rPr>
              <a:t>2) 在默认情况下，如果一个目录对用户有r、w和x权限，则这个用户可以在此目录中建立与删除任何文件。</a:t>
            </a:r>
            <a:endParaRPr lang="en-US" sz="2400">
              <a:solidFill>
                <a:srgbClr val="663300"/>
              </a:solidFill>
              <a:effectLst/>
              <a:latin typeface="Arial" panose="020B0604020202020204" pitchFamily="34" charset="0"/>
              <a:ea typeface="宋体" panose="02010600030101010101" pitchFamily="2" charset="-122"/>
              <a:cs typeface="+mn-ea"/>
              <a:sym typeface="+mn-ea"/>
            </a:endParaRPr>
          </a:p>
          <a:p>
            <a:pPr lvl="0" indent="609600" algn="l" eaLnBrk="0" fontAlgn="auto" hangingPunct="0">
              <a:lnSpc>
                <a:spcPct val="150000"/>
              </a:lnSpc>
              <a:spcBef>
                <a:spcPts val="0"/>
              </a:spcBef>
              <a:buFontTx/>
              <a:buNone/>
              <a:extLst>
                <a:ext uri="{35155182-B16C-46BC-9424-99874614C6A1}">
                  <wpsdc:indentchars xmlns:wpsdc="http://www.wps.cn/officeDocument/2017/drawingmlCustomData" val="200" checksum="4158780845"/>
                </a:ext>
              </a:extLst>
            </a:pPr>
            <a:r>
              <a:rPr lang="en-US" sz="2400">
                <a:solidFill>
                  <a:srgbClr val="663300"/>
                </a:solidFill>
                <a:effectLst/>
                <a:latin typeface="Arial" panose="020B0604020202020204" pitchFamily="34" charset="0"/>
                <a:ea typeface="宋体" panose="02010600030101010101" pitchFamily="2" charset="-122"/>
                <a:cs typeface="+mn-ea"/>
                <a:sym typeface="+mn-ea"/>
              </a:rPr>
              <a:t>3) 一旦在目录上设置了冒险位，则表示在此目录中，</a:t>
            </a:r>
            <a:r>
              <a:rPr lang="en-US" sz="2400" b="1">
                <a:solidFill>
                  <a:srgbClr val="FF0000"/>
                </a:solidFill>
                <a:effectLst/>
                <a:latin typeface="Arial" panose="020B0604020202020204" pitchFamily="34" charset="0"/>
                <a:ea typeface="宋体" panose="02010600030101010101" pitchFamily="2" charset="-122"/>
                <a:cs typeface="+mn-ea"/>
                <a:sym typeface="+mn-ea"/>
              </a:rPr>
              <a:t>只有文件的拥有者、目录的拥有者与系统管理员才可以在目录中删除此文件</a:t>
            </a:r>
            <a:r>
              <a:rPr lang="en-US" sz="2400">
                <a:solidFill>
                  <a:srgbClr val="663300"/>
                </a:solidFill>
                <a:effectLst/>
                <a:latin typeface="Arial" panose="020B0604020202020204" pitchFamily="34" charset="0"/>
                <a:ea typeface="宋体" panose="02010600030101010101" pitchFamily="2" charset="-122"/>
                <a:cs typeface="+mn-ea"/>
                <a:sym typeface="+mn-ea"/>
              </a:rPr>
              <a:t>。</a:t>
            </a:r>
            <a:endParaRPr lang="en-US" sz="2400">
              <a:solidFill>
                <a:srgbClr val="663300"/>
              </a:solidFill>
              <a:effectLst/>
              <a:latin typeface="Arial" panose="020B0604020202020204" pitchFamily="34" charset="0"/>
              <a:ea typeface="宋体" panose="02010600030101010101" pitchFamily="2" charset="-122"/>
              <a:cs typeface="+mn-ea"/>
              <a:sym typeface="+mn-ea"/>
            </a:endParaRPr>
          </a:p>
          <a:p>
            <a:pPr lvl="0" indent="609600" algn="l" eaLnBrk="0" fontAlgn="auto" hangingPunct="0">
              <a:lnSpc>
                <a:spcPct val="150000"/>
              </a:lnSpc>
              <a:spcBef>
                <a:spcPts val="0"/>
              </a:spcBef>
              <a:buFontTx/>
              <a:buNone/>
              <a:extLst>
                <a:ext uri="{35155182-B16C-46BC-9424-99874614C6A1}">
                  <wpsdc:indentchars xmlns:wpsdc="http://www.wps.cn/officeDocument/2017/drawingmlCustomData" val="200" checksum="4158780845"/>
                </a:ext>
              </a:extLst>
            </a:pPr>
            <a:r>
              <a:rPr lang="en-US" sz="2400">
                <a:solidFill>
                  <a:srgbClr val="663300"/>
                </a:solidFill>
                <a:effectLst/>
                <a:latin typeface="Arial" panose="020B0604020202020204" pitchFamily="34" charset="0"/>
                <a:ea typeface="宋体" panose="02010600030101010101" pitchFamily="2" charset="-122"/>
                <a:cs typeface="+mn-ea"/>
                <a:sym typeface="+mn-ea"/>
              </a:rPr>
              <a:t>语法：chmod o±t  &lt;目录&gt;</a:t>
            </a:r>
            <a:endParaRPr lang="en-US" sz="2400">
              <a:solidFill>
                <a:srgbClr val="663300"/>
              </a:solidFill>
              <a:effectLst/>
              <a:latin typeface="Arial" panose="020B0604020202020204" pitchFamily="34" charset="0"/>
              <a:ea typeface="宋体" panose="02010600030101010101" pitchFamily="2" charset="-122"/>
              <a:cs typeface="+mn-ea"/>
              <a:sym typeface="+mn-ea"/>
            </a:endParaRPr>
          </a:p>
          <a:p>
            <a:pPr lvl="0" indent="609600" algn="l" eaLnBrk="0" fontAlgn="auto" hangingPunct="0">
              <a:lnSpc>
                <a:spcPct val="150000"/>
              </a:lnSpc>
              <a:spcBef>
                <a:spcPts val="0"/>
              </a:spcBef>
              <a:buFontTx/>
              <a:buNone/>
              <a:extLst>
                <a:ext uri="{35155182-B16C-46BC-9424-99874614C6A1}">
                  <wpsdc:indentchars xmlns:wpsdc="http://www.wps.cn/officeDocument/2017/drawingmlCustomData" val="200" checksum="4158780845"/>
                </a:ext>
              </a:extLst>
            </a:pPr>
            <a:r>
              <a:rPr lang="en-US" sz="2400">
                <a:solidFill>
                  <a:srgbClr val="663300"/>
                </a:solidFill>
                <a:effectLst/>
                <a:latin typeface="Arial" panose="020B0604020202020204" pitchFamily="34" charset="0"/>
                <a:ea typeface="宋体" panose="02010600030101010101" pitchFamily="2" charset="-122"/>
                <a:cs typeface="+mn-ea"/>
                <a:sym typeface="+mn-ea"/>
              </a:rPr>
              <a:t>    例：chmod o+t  /dir</a:t>
            </a:r>
            <a:endParaRPr lang="en-US" sz="2400">
              <a:solidFill>
                <a:srgbClr val="663300"/>
              </a:solidFill>
              <a:effectLst/>
              <a:latin typeface="Arial" panose="020B0604020202020204" pitchFamily="34" charset="0"/>
              <a:ea typeface="宋体" panose="02010600030101010101" pitchFamily="2" charset="-122"/>
              <a:cs typeface="+mn-ea"/>
              <a:sym typeface="+mn-ea"/>
            </a:endParaRPr>
          </a:p>
          <a:p>
            <a:pPr lvl="0" indent="609600" algn="l" eaLnBrk="0" fontAlgn="auto" hangingPunct="0">
              <a:lnSpc>
                <a:spcPct val="150000"/>
              </a:lnSpc>
              <a:spcBef>
                <a:spcPts val="0"/>
              </a:spcBef>
              <a:buFontTx/>
              <a:buNone/>
              <a:extLst>
                <a:ext uri="{35155182-B16C-46BC-9424-99874614C6A1}">
                  <wpsdc:indentchars xmlns:wpsdc="http://www.wps.cn/officeDocument/2017/drawingmlCustomData" val="200" checksum="4158780845"/>
                </a:ext>
              </a:extLst>
            </a:pPr>
            <a:endParaRPr lang="en-US" sz="2400">
              <a:solidFill>
                <a:srgbClr val="663300"/>
              </a:solidFill>
              <a:effectLst/>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PA_直接连接符 5"/>
          <p:cNvCxnSpPr/>
          <p:nvPr>
            <p:custDataLst>
              <p:tags r:id="rId1"/>
            </p:custDataLst>
          </p:nvPr>
        </p:nvCxnSpPr>
        <p:spPr>
          <a:xfrm>
            <a:off x="1932495" y="806587"/>
            <a:ext cx="1025950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PA_淘宝网chenying0907出品 6"/>
          <p:cNvSpPr txBox="1"/>
          <p:nvPr>
            <p:custDataLst>
              <p:tags r:id="rId2"/>
            </p:custDataLst>
          </p:nvPr>
        </p:nvSpPr>
        <p:spPr>
          <a:xfrm>
            <a:off x="2167890" y="264160"/>
            <a:ext cx="4430395" cy="521970"/>
          </a:xfrm>
          <a:prstGeom prst="rect">
            <a:avLst/>
          </a:prstGeom>
          <a:noFill/>
        </p:spPr>
        <p:txBody>
          <a:bodyPr wrap="square" rtlCol="0">
            <a:spAutoFit/>
          </a:bodyPr>
          <a:lstStyle/>
          <a:p>
            <a:r>
              <a:rPr lang="zh-CN" altLang="zh-CN" sz="2800" b="1" dirty="0">
                <a:solidFill>
                  <a:schemeClr val="accent5">
                    <a:lumMod val="75000"/>
                  </a:schemeClr>
                </a:solidFill>
                <a:latin typeface="微软雅黑" panose="020B0503020204020204" pitchFamily="34" charset="-122"/>
                <a:ea typeface="微软雅黑" panose="020B0503020204020204" pitchFamily="34" charset="-122"/>
              </a:rPr>
              <a:t>磁盘管理与文件系统</a:t>
            </a:r>
            <a:endParaRPr lang="zh-CN" altLang="zh-CN" sz="2800" b="1" dirty="0">
              <a:solidFill>
                <a:schemeClr val="accent5">
                  <a:lumMod val="75000"/>
                </a:schemeClr>
              </a:solidFill>
              <a:latin typeface="微软雅黑" panose="020B0503020204020204" pitchFamily="34" charset="-122"/>
              <a:ea typeface="微软雅黑" panose="020B0503020204020204" pitchFamily="34" charset="-122"/>
            </a:endParaRPr>
          </a:p>
        </p:txBody>
      </p:sp>
      <p:pic>
        <p:nvPicPr>
          <p:cNvPr id="8" name="PA_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37" name="淘宝网chenying0907出品 2"/>
          <p:cNvSpPr/>
          <p:nvPr/>
        </p:nvSpPr>
        <p:spPr>
          <a:xfrm>
            <a:off x="835660" y="1307465"/>
            <a:ext cx="3674110" cy="915670"/>
          </a:xfrm>
          <a:prstGeom prst="horizontalScroll">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800" b="1" dirty="0">
                <a:solidFill>
                  <a:schemeClr val="tx1"/>
                </a:solidFill>
                <a:latin typeface="微软雅黑" panose="020B0503020204020204" pitchFamily="34" charset="-122"/>
                <a:ea typeface="微软雅黑" panose="020B0503020204020204" pitchFamily="34" charset="-122"/>
              </a:rPr>
              <a:t>总结</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28750" y="2359025"/>
            <a:ext cx="6395085" cy="1568450"/>
          </a:xfrm>
          <a:prstGeom prst="rect">
            <a:avLst/>
          </a:prstGeom>
          <a:noFill/>
        </p:spPr>
        <p:txBody>
          <a:bodyPr wrap="square" rtlCol="0">
            <a:spAutoFit/>
          </a:bodyPr>
          <a:p>
            <a:pPr marL="342900" indent="-342900" fontAlgn="auto">
              <a:lnSpc>
                <a:spcPct val="200000"/>
              </a:lnSpc>
              <a:buFont typeface="Wingdings" panose="05000000000000000000" charset="0"/>
              <a:buChar char=""/>
            </a:pPr>
            <a:r>
              <a:rPr lang="zh-CN" altLang="en-US" sz="2400" b="1" dirty="0">
                <a:latin typeface="仿宋" panose="02010609060101010101" charset="-122"/>
                <a:ea typeface="仿宋" panose="02010609060101010101" charset="-122"/>
                <a:sym typeface="+mn-ea"/>
              </a:rPr>
              <a:t>磁盘管理</a:t>
            </a:r>
            <a:endParaRPr lang="zh-CN" altLang="en-US" sz="2400" b="1" dirty="0">
              <a:latin typeface="仿宋" panose="02010609060101010101" charset="-122"/>
              <a:ea typeface="仿宋" panose="02010609060101010101" charset="-122"/>
              <a:sym typeface="+mn-ea"/>
            </a:endParaRPr>
          </a:p>
          <a:p>
            <a:pPr marL="342900" indent="-342900" fontAlgn="auto">
              <a:lnSpc>
                <a:spcPct val="200000"/>
              </a:lnSpc>
              <a:buFont typeface="Wingdings" panose="05000000000000000000" charset="0"/>
              <a:buChar char=""/>
            </a:pPr>
            <a:r>
              <a:rPr lang="zh-CN" altLang="en-US" sz="2400" b="1" dirty="0">
                <a:latin typeface="仿宋" panose="02010609060101010101" charset="-122"/>
                <a:ea typeface="仿宋" panose="02010609060101010101" charset="-122"/>
                <a:sym typeface="+mn-ea"/>
              </a:rPr>
              <a:t>Linux文件系统</a:t>
            </a:r>
            <a:endParaRPr lang="zh-CN" altLang="en-US" sz="2400" b="1" dirty="0">
              <a:latin typeface="仿宋" panose="02010609060101010101" charset="-122"/>
              <a:ea typeface="仿宋"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blinds dir="vert"/>
      </p:transition>
    </mc:Choice>
    <mc:Fallback>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899"/>
                            </p:stCondLst>
                            <p:childTnLst>
                              <p:par>
                                <p:cTn id="13" presetID="53" presetClass="entr" presetSubtype="16"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p:cTn id="15" dur="500" fill="hold"/>
                                        <p:tgtEl>
                                          <p:spTgt spid="37"/>
                                        </p:tgtEl>
                                        <p:attrNameLst>
                                          <p:attrName>ppt_w</p:attrName>
                                        </p:attrNameLst>
                                      </p:cBhvr>
                                      <p:tavLst>
                                        <p:tav tm="0">
                                          <p:val>
                                            <p:fltVal val="0"/>
                                          </p:val>
                                        </p:tav>
                                        <p:tav tm="100000">
                                          <p:val>
                                            <p:strVal val="#ppt_w"/>
                                          </p:val>
                                        </p:tav>
                                      </p:tavLst>
                                    </p:anim>
                                    <p:anim calcmode="lin" valueType="num">
                                      <p:cBhvr>
                                        <p:cTn id="16" dur="500" fill="hold"/>
                                        <p:tgtEl>
                                          <p:spTgt spid="37"/>
                                        </p:tgtEl>
                                        <p:attrNameLst>
                                          <p:attrName>ppt_h</p:attrName>
                                        </p:attrNameLst>
                                      </p:cBhvr>
                                      <p:tavLst>
                                        <p:tav tm="0">
                                          <p:val>
                                            <p:fltVal val="0"/>
                                          </p:val>
                                        </p:tav>
                                        <p:tav tm="100000">
                                          <p:val>
                                            <p:strVal val="#ppt_h"/>
                                          </p:val>
                                        </p:tav>
                                      </p:tavLst>
                                    </p:anim>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7" grpId="0" bldLvl="0" animBg="1"/>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PA_淘宝网chenying0907出品 3"/>
          <p:cNvSpPr/>
          <p:nvPr>
            <p:custDataLst>
              <p:tags r:id="rId1"/>
            </p:custDataLst>
          </p:nvPr>
        </p:nvSpPr>
        <p:spPr>
          <a:xfrm>
            <a:off x="12700" y="5017135"/>
            <a:ext cx="311150" cy="1818640"/>
          </a:xfrm>
          <a:prstGeom prst="rect">
            <a:avLst/>
          </a:prstGeom>
          <a:gradFill>
            <a:gsLst>
              <a:gs pos="0">
                <a:srgbClr val="FE4444"/>
              </a:gs>
              <a:gs pos="100000">
                <a:srgbClr val="832B2B"/>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PA_淘宝网chenying0907出品 4"/>
          <p:cNvSpPr/>
          <p:nvPr>
            <p:custDataLst>
              <p:tags r:id="rId2"/>
            </p:custDataLst>
          </p:nvPr>
        </p:nvSpPr>
        <p:spPr>
          <a:xfrm>
            <a:off x="7734935" y="4989195"/>
            <a:ext cx="311150" cy="1846580"/>
          </a:xfrm>
          <a:prstGeom prst="rect">
            <a:avLst/>
          </a:prstGeom>
          <a:gradFill>
            <a:gsLst>
              <a:gs pos="0">
                <a:srgbClr val="FE4444"/>
              </a:gs>
              <a:gs pos="100000">
                <a:srgbClr val="832B2B"/>
              </a:gs>
            </a:gsLst>
            <a:path path="circle"/>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PA_淘宝网chenying0907出品 7"/>
          <p:cNvSpPr/>
          <p:nvPr>
            <p:custDataLst>
              <p:tags r:id="rId3"/>
            </p:custDataLst>
          </p:nvPr>
        </p:nvSpPr>
        <p:spPr>
          <a:xfrm>
            <a:off x="8074660" y="5014595"/>
            <a:ext cx="386715" cy="180213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PA_直接连接符 9"/>
          <p:cNvCxnSpPr/>
          <p:nvPr>
            <p:custDataLst>
              <p:tags r:id="rId4"/>
            </p:custDataLst>
          </p:nvPr>
        </p:nvCxnSpPr>
        <p:spPr>
          <a:xfrm>
            <a:off x="8045909" y="6835742"/>
            <a:ext cx="4158791" cy="0"/>
          </a:xfrm>
          <a:prstGeom prst="line">
            <a:avLst/>
          </a:prstGeom>
          <a:ln w="15875" cap="flat" cmpd="sng" algn="ctr">
            <a:solidFill>
              <a:srgbClr val="FF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PA_淘宝网chenying0907出品 10"/>
          <p:cNvSpPr/>
          <p:nvPr>
            <p:custDataLst>
              <p:tags r:id="rId5"/>
            </p:custDataLst>
          </p:nvPr>
        </p:nvSpPr>
        <p:spPr>
          <a:xfrm>
            <a:off x="8480425" y="5099050"/>
            <a:ext cx="386715" cy="171831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PA_淘宝网chenying0907出品 11"/>
          <p:cNvSpPr/>
          <p:nvPr>
            <p:custDataLst>
              <p:tags r:id="rId6"/>
            </p:custDataLst>
          </p:nvPr>
        </p:nvSpPr>
        <p:spPr>
          <a:xfrm>
            <a:off x="8893810" y="5162550"/>
            <a:ext cx="386715" cy="165481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PA_淘宝网chenying0907出品 12"/>
          <p:cNvSpPr/>
          <p:nvPr>
            <p:custDataLst>
              <p:tags r:id="rId7"/>
            </p:custDataLst>
          </p:nvPr>
        </p:nvSpPr>
        <p:spPr>
          <a:xfrm>
            <a:off x="9299575" y="5198110"/>
            <a:ext cx="386715" cy="1618615"/>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PA_淘宝网chenying0907出品 13"/>
          <p:cNvSpPr/>
          <p:nvPr>
            <p:custDataLst>
              <p:tags r:id="rId8"/>
            </p:custDataLst>
          </p:nvPr>
        </p:nvSpPr>
        <p:spPr>
          <a:xfrm>
            <a:off x="9725660" y="5234305"/>
            <a:ext cx="386715" cy="158242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PA_淘宝网chenying0907出品 14"/>
          <p:cNvSpPr/>
          <p:nvPr>
            <p:custDataLst>
              <p:tags r:id="rId9"/>
            </p:custDataLst>
          </p:nvPr>
        </p:nvSpPr>
        <p:spPr>
          <a:xfrm>
            <a:off x="10147935" y="5334000"/>
            <a:ext cx="386715" cy="148336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PA_淘宝网chenying0907出品 15"/>
          <p:cNvSpPr/>
          <p:nvPr>
            <p:custDataLst>
              <p:tags r:id="rId10"/>
            </p:custDataLst>
          </p:nvPr>
        </p:nvSpPr>
        <p:spPr>
          <a:xfrm rot="20959521">
            <a:off x="10681335" y="5371465"/>
            <a:ext cx="386715" cy="1421765"/>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PA_淘宝网chenying0907出品 16"/>
          <p:cNvSpPr/>
          <p:nvPr>
            <p:custDataLst>
              <p:tags r:id="rId11"/>
            </p:custDataLst>
          </p:nvPr>
        </p:nvSpPr>
        <p:spPr>
          <a:xfrm rot="19779136">
            <a:off x="11304905" y="5339080"/>
            <a:ext cx="376555" cy="1483995"/>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PA_直接连接符 17"/>
          <p:cNvCxnSpPr/>
          <p:nvPr>
            <p:custDataLst>
              <p:tags r:id="rId12"/>
            </p:custDataLst>
          </p:nvPr>
        </p:nvCxnSpPr>
        <p:spPr>
          <a:xfrm>
            <a:off x="323785" y="6835742"/>
            <a:ext cx="7411039" cy="0"/>
          </a:xfrm>
          <a:prstGeom prst="line">
            <a:avLst/>
          </a:prstGeom>
          <a:ln w="15875" cap="flat" cmpd="sng" algn="ctr">
            <a:solidFill>
              <a:srgbClr val="FF0000"/>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p:nvPr>
            <p:custDataLst>
              <p:tags r:id="rId13"/>
            </p:custDataLst>
          </p:nvPr>
        </p:nvCxnSpPr>
        <p:spPr>
          <a:xfrm>
            <a:off x="323784" y="5017384"/>
            <a:ext cx="7411039" cy="0"/>
          </a:xfrm>
          <a:prstGeom prst="line">
            <a:avLst/>
          </a:prstGeom>
          <a:ln w="15875" cap="flat" cmpd="sng" algn="ctr">
            <a:solidFill>
              <a:srgbClr val="FF0000"/>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PA_直接连接符 20"/>
          <p:cNvCxnSpPr/>
          <p:nvPr>
            <p:custDataLst>
              <p:tags r:id="rId14"/>
            </p:custDataLst>
          </p:nvPr>
        </p:nvCxnSpPr>
        <p:spPr>
          <a:xfrm>
            <a:off x="323783" y="6102022"/>
            <a:ext cx="7411039" cy="0"/>
          </a:xfrm>
          <a:prstGeom prst="line">
            <a:avLst/>
          </a:prstGeom>
          <a:ln w="15875" cap="flat" cmpd="sng" algn="ctr">
            <a:solidFill>
              <a:srgbClr val="FF0000"/>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PA_淘宝网chenying0907出品 21"/>
          <p:cNvSpPr txBox="1"/>
          <p:nvPr>
            <p:custDataLst>
              <p:tags r:id="rId15"/>
            </p:custDataLst>
          </p:nvPr>
        </p:nvSpPr>
        <p:spPr>
          <a:xfrm>
            <a:off x="462915" y="5130165"/>
            <a:ext cx="7132320" cy="829945"/>
          </a:xfrm>
          <a:prstGeom prst="rect">
            <a:avLst/>
          </a:prstGeom>
          <a:noFill/>
        </p:spPr>
        <p:txBody>
          <a:bodyPr wrap="square" rtlCol="0">
            <a:spAutoFit/>
          </a:bodyPr>
          <a:p>
            <a:r>
              <a:rPr sz="4800" b="1" dirty="0">
                <a:solidFill>
                  <a:srgbClr val="FF0000"/>
                </a:solidFill>
                <a:latin typeface="微软雅黑" panose="020B0503020204020204" pitchFamily="34" charset="-122"/>
                <a:ea typeface="微软雅黑" panose="020B0503020204020204" pitchFamily="34" charset="-122"/>
              </a:rPr>
              <a:t>磁盘管理与文件系统</a:t>
            </a:r>
            <a:endParaRPr sz="4800" b="1" dirty="0">
              <a:solidFill>
                <a:srgbClr val="FF0000"/>
              </a:solidFill>
              <a:latin typeface="微软雅黑" panose="020B0503020204020204" pitchFamily="34" charset="-122"/>
              <a:ea typeface="微软雅黑" panose="020B0503020204020204" pitchFamily="34" charset="-122"/>
            </a:endParaRPr>
          </a:p>
        </p:txBody>
      </p:sp>
      <p:sp>
        <p:nvSpPr>
          <p:cNvPr id="23" name="PA_淘宝网chenying0907出品 22"/>
          <p:cNvSpPr txBox="1"/>
          <p:nvPr>
            <p:custDataLst>
              <p:tags r:id="rId16"/>
            </p:custDataLst>
          </p:nvPr>
        </p:nvSpPr>
        <p:spPr>
          <a:xfrm>
            <a:off x="705485" y="1179830"/>
            <a:ext cx="4653915" cy="829945"/>
          </a:xfrm>
          <a:prstGeom prst="rect">
            <a:avLst/>
          </a:prstGeom>
          <a:noFill/>
        </p:spPr>
        <p:txBody>
          <a:bodyPr wrap="square" rtlCol="0">
            <a:spAutoFit/>
          </a:bodyPr>
          <a:p>
            <a:r>
              <a:rPr lang="en-US" altLang="zh-CN" sz="4800" b="1" dirty="0">
                <a:latin typeface="微软雅黑" panose="020B0503020204020204" pitchFamily="34" charset="-122"/>
                <a:ea typeface="微软雅黑" panose="020B0503020204020204" pitchFamily="34" charset="-122"/>
              </a:rPr>
              <a:t>Linux</a:t>
            </a:r>
            <a:r>
              <a:rPr lang="zh-CN" altLang="en-US" sz="4800" b="1" dirty="0">
                <a:latin typeface="微软雅黑" panose="020B0503020204020204" pitchFamily="34" charset="-122"/>
                <a:ea typeface="微软雅黑" panose="020B0503020204020204" pitchFamily="34" charset="-122"/>
              </a:rPr>
              <a:t>应用基础</a:t>
            </a:r>
            <a:endParaRPr lang="zh-CN" altLang="en-US" sz="4800" b="1" dirty="0">
              <a:latin typeface="微软雅黑" panose="020B0503020204020204" pitchFamily="34" charset="-122"/>
              <a:ea typeface="微软雅黑" panose="020B0503020204020204" pitchFamily="34" charset="-122"/>
            </a:endParaRPr>
          </a:p>
        </p:txBody>
      </p:sp>
      <p:sp>
        <p:nvSpPr>
          <p:cNvPr id="26" name="PA_淘宝网chenying0907出品 25"/>
          <p:cNvSpPr txBox="1"/>
          <p:nvPr>
            <p:custDataLst>
              <p:tags r:id="rId17"/>
            </p:custDataLst>
          </p:nvPr>
        </p:nvSpPr>
        <p:spPr>
          <a:xfrm>
            <a:off x="324065" y="6176447"/>
            <a:ext cx="3400916" cy="398780"/>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四川信息职业技术学院</a:t>
            </a:r>
            <a:endParaRPr lang="zh-CN" sz="2000" b="1" dirty="0">
              <a:latin typeface="微软雅黑" panose="020B0503020204020204" pitchFamily="34" charset="-122"/>
              <a:ea typeface="微软雅黑" panose="020B0503020204020204" pitchFamily="34" charset="-122"/>
            </a:endParaRPr>
          </a:p>
        </p:txBody>
      </p:sp>
      <p:sp>
        <p:nvSpPr>
          <p:cNvPr id="3" name="PA_淘宝网chenying0907出品 22"/>
          <p:cNvSpPr txBox="1"/>
          <p:nvPr>
            <p:custDataLst>
              <p:tags r:id="rId18"/>
            </p:custDataLst>
          </p:nvPr>
        </p:nvSpPr>
        <p:spPr>
          <a:xfrm>
            <a:off x="3496785" y="6238049"/>
            <a:ext cx="2432115" cy="337185"/>
          </a:xfrm>
          <a:prstGeom prst="rect">
            <a:avLst/>
          </a:prstGeom>
          <a:noFill/>
        </p:spPr>
        <p:txBody>
          <a:bodyPr wrap="square" rtlCol="0">
            <a:spAutoFit/>
          </a:bodyPr>
          <a:p>
            <a:r>
              <a:rPr lang="zh-CN" altLang="en-US" sz="1600" b="1" dirty="0">
                <a:latin typeface="微软雅黑" panose="020B0503020204020204" pitchFamily="34" charset="-122"/>
                <a:ea typeface="微软雅黑" panose="020B0503020204020204" pitchFamily="34" charset="-122"/>
              </a:rPr>
              <a:t>主讲人：李力</a:t>
            </a:r>
            <a:endParaRPr lang="zh-CN" altLang="en-US" sz="1600" b="1" dirty="0">
              <a:latin typeface="微软雅黑" panose="020B0503020204020204" pitchFamily="34" charset="-122"/>
              <a:ea typeface="微软雅黑" panose="020B0503020204020204" pitchFamily="34" charset="-122"/>
            </a:endParaRPr>
          </a:p>
        </p:txBody>
      </p:sp>
      <p:sp>
        <p:nvSpPr>
          <p:cNvPr id="1048819" name="文本框 6"/>
          <p:cNvSpPr txBox="1"/>
          <p:nvPr/>
        </p:nvSpPr>
        <p:spPr>
          <a:xfrm>
            <a:off x="2517694" y="2921672"/>
            <a:ext cx="6150964" cy="1014730"/>
          </a:xfrm>
          <a:prstGeom prst="rect">
            <a:avLst/>
          </a:prstGeom>
          <a:noFill/>
        </p:spPr>
        <p:txBody>
          <a:bodyPr wrap="square" rtlCol="0">
            <a:spAutoFit/>
          </a:bodyPr>
          <a:p>
            <a:pPr algn="ctr"/>
            <a:r>
              <a:rPr lang="zh-CN" altLang="en-US" sz="6000" b="1" dirty="0" smtClean="0">
                <a:solidFill>
                  <a:schemeClr val="bg1"/>
                </a:solidFill>
              </a:rPr>
              <a:t>谢谢！</a:t>
            </a:r>
            <a:endParaRPr lang="zh-CN" altLang="en-US" sz="60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grpId="1"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ppt_x-.2"/>
                                          </p:val>
                                        </p:tav>
                                        <p:tav tm="100000">
                                          <p:val>
                                            <p:strVal val="#ppt_x"/>
                                          </p:val>
                                        </p:tav>
                                      </p:tavLst>
                                    </p:anim>
                                    <p:anim calcmode="lin" valueType="num">
                                      <p:cBhvr>
                                        <p:cTn id="13"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4" dur="500"/>
                                        <p:tgtEl>
                                          <p:spTgt spid="4"/>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2"/>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9" dur="500"/>
                                        <p:tgtEl>
                                          <p:spTgt spid="5"/>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par>
                          <p:cTn id="24" fill="hold">
                            <p:stCondLst>
                              <p:cond delay="1500"/>
                            </p:stCondLst>
                            <p:childTnLst>
                              <p:par>
                                <p:cTn id="25" presetID="17" presetClass="entr" presetSubtype="10"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strVal val="#ppt_h"/>
                                          </p:val>
                                        </p:tav>
                                        <p:tav tm="100000">
                                          <p:val>
                                            <p:strVal val="#ppt_h"/>
                                          </p:val>
                                        </p:tav>
                                      </p:tavLst>
                                    </p:anim>
                                  </p:childTnLst>
                                </p:cTn>
                              </p:par>
                            </p:childTnLst>
                          </p:cTn>
                        </p:par>
                        <p:par>
                          <p:cTn id="29" fill="hold">
                            <p:stCondLst>
                              <p:cond delay="2000"/>
                            </p:stCondLst>
                            <p:childTnLst>
                              <p:par>
                                <p:cTn id="30" presetID="2" presetClass="entr" presetSubtype="2"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1+#ppt_w/2"/>
                                          </p:val>
                                        </p:tav>
                                        <p:tav tm="100000">
                                          <p:val>
                                            <p:strVal val="#ppt_x"/>
                                          </p:val>
                                        </p:tav>
                                      </p:tavLst>
                                    </p:anim>
                                    <p:anim calcmode="lin" valueType="num">
                                      <p:cBhvr additive="base">
                                        <p:cTn id="33" dur="500" fill="hold"/>
                                        <p:tgtEl>
                                          <p:spTgt spid="8"/>
                                        </p:tgtEl>
                                        <p:attrNameLst>
                                          <p:attrName>ppt_y</p:attrName>
                                        </p:attrNameLst>
                                      </p:cBhvr>
                                      <p:tavLst>
                                        <p:tav tm="0">
                                          <p:val>
                                            <p:strVal val="#ppt_y"/>
                                          </p:val>
                                        </p:tav>
                                        <p:tav tm="100000">
                                          <p:val>
                                            <p:strVal val="#ppt_y"/>
                                          </p:val>
                                        </p:tav>
                                      </p:tavLst>
                                    </p:anim>
                                  </p:childTnLst>
                                </p:cTn>
                              </p:par>
                              <p:par>
                                <p:cTn id="34" presetID="41" presetClass="entr" presetSubtype="0" fill="hold" grpId="0" nodeType="withEffect">
                                  <p:stCondLst>
                                    <p:cond delay="0"/>
                                  </p:stCondLst>
                                  <p:iterate type="lt">
                                    <p:tmPct val="10000"/>
                                  </p:iterate>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22"/>
                                        </p:tgtEl>
                                        <p:attrNameLst>
                                          <p:attrName>ppt_y</p:attrName>
                                        </p:attrNameLst>
                                      </p:cBhvr>
                                      <p:tavLst>
                                        <p:tav tm="0">
                                          <p:val>
                                            <p:strVal val="#ppt_y"/>
                                          </p:val>
                                        </p:tav>
                                        <p:tav tm="100000">
                                          <p:val>
                                            <p:strVal val="#ppt_y"/>
                                          </p:val>
                                        </p:tav>
                                      </p:tavLst>
                                    </p:anim>
                                    <p:anim calcmode="lin" valueType="num">
                                      <p:cBhvr>
                                        <p:cTn id="38"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22"/>
                                        </p:tgtEl>
                                      </p:cBhvr>
                                    </p:animEffect>
                                  </p:childTnLst>
                                </p:cTn>
                              </p:par>
                              <p:par>
                                <p:cTn id="41" presetID="2" presetClass="entr" presetSubtype="2"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1+#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1+#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1+#ppt_w/2"/>
                                          </p:val>
                                        </p:tav>
                                        <p:tav tm="100000">
                                          <p:val>
                                            <p:strVal val="#ppt_x"/>
                                          </p:val>
                                        </p:tav>
                                      </p:tavLst>
                                    </p:anim>
                                    <p:anim calcmode="lin" valueType="num">
                                      <p:cBhvr additive="base">
                                        <p:cTn id="52" dur="500" fill="hold"/>
                                        <p:tgtEl>
                                          <p:spTgt spid="13"/>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1+#ppt_w/2"/>
                                          </p:val>
                                        </p:tav>
                                        <p:tav tm="100000">
                                          <p:val>
                                            <p:strVal val="#ppt_x"/>
                                          </p:val>
                                        </p:tav>
                                      </p:tavLst>
                                    </p:anim>
                                    <p:anim calcmode="lin" valueType="num">
                                      <p:cBhvr additive="base">
                                        <p:cTn id="56" dur="500" fill="hold"/>
                                        <p:tgtEl>
                                          <p:spTgt spid="14"/>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1+#ppt_w/2"/>
                                          </p:val>
                                        </p:tav>
                                        <p:tav tm="100000">
                                          <p:val>
                                            <p:strVal val="#ppt_x"/>
                                          </p:val>
                                        </p:tav>
                                      </p:tavLst>
                                    </p:anim>
                                    <p:anim calcmode="lin" valueType="num">
                                      <p:cBhvr additive="base">
                                        <p:cTn id="60" dur="500" fill="hold"/>
                                        <p:tgtEl>
                                          <p:spTgt spid="15"/>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1+#ppt_w/2"/>
                                          </p:val>
                                        </p:tav>
                                        <p:tav tm="100000">
                                          <p:val>
                                            <p:strVal val="#ppt_x"/>
                                          </p:val>
                                        </p:tav>
                                      </p:tavLst>
                                    </p:anim>
                                    <p:anim calcmode="lin" valueType="num">
                                      <p:cBhvr additive="base">
                                        <p:cTn id="64" dur="500" fill="hold"/>
                                        <p:tgtEl>
                                          <p:spTgt spid="16"/>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1+#ppt_w/2"/>
                                          </p:val>
                                        </p:tav>
                                        <p:tav tm="100000">
                                          <p:val>
                                            <p:strVal val="#ppt_x"/>
                                          </p:val>
                                        </p:tav>
                                      </p:tavLst>
                                    </p:anim>
                                    <p:anim calcmode="lin" valueType="num">
                                      <p:cBhvr additive="base">
                                        <p:cTn id="68" dur="500" fill="hold"/>
                                        <p:tgtEl>
                                          <p:spTgt spid="17"/>
                                        </p:tgtEl>
                                        <p:attrNameLst>
                                          <p:attrName>ppt_y</p:attrName>
                                        </p:attrNameLst>
                                      </p:cBhvr>
                                      <p:tavLst>
                                        <p:tav tm="0">
                                          <p:val>
                                            <p:strVal val="#ppt_y"/>
                                          </p:val>
                                        </p:tav>
                                        <p:tav tm="100000">
                                          <p:val>
                                            <p:strVal val="#ppt_y"/>
                                          </p:val>
                                        </p:tav>
                                      </p:tavLst>
                                    </p:anim>
                                  </p:childTnLst>
                                </p:cTn>
                              </p:par>
                              <p:par>
                                <p:cTn id="69" presetID="17" presetClass="entr" presetSubtype="10"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p:cTn id="71" dur="500" fill="hold"/>
                                        <p:tgtEl>
                                          <p:spTgt spid="21"/>
                                        </p:tgtEl>
                                        <p:attrNameLst>
                                          <p:attrName>ppt_w</p:attrName>
                                        </p:attrNameLst>
                                      </p:cBhvr>
                                      <p:tavLst>
                                        <p:tav tm="0">
                                          <p:val>
                                            <p:fltVal val="0"/>
                                          </p:val>
                                        </p:tav>
                                        <p:tav tm="100000">
                                          <p:val>
                                            <p:strVal val="#ppt_w"/>
                                          </p:val>
                                        </p:tav>
                                      </p:tavLst>
                                    </p:anim>
                                    <p:anim calcmode="lin" valueType="num">
                                      <p:cBhvr>
                                        <p:cTn id="72" dur="500" fill="hold"/>
                                        <p:tgtEl>
                                          <p:spTgt spid="21"/>
                                        </p:tgtEl>
                                        <p:attrNameLst>
                                          <p:attrName>ppt_h</p:attrName>
                                        </p:attrNameLst>
                                      </p:cBhvr>
                                      <p:tavLst>
                                        <p:tav tm="0">
                                          <p:val>
                                            <p:strVal val="#ppt_h"/>
                                          </p:val>
                                        </p:tav>
                                        <p:tav tm="100000">
                                          <p:val>
                                            <p:strVal val="#ppt_h"/>
                                          </p:val>
                                        </p:tav>
                                      </p:tavLst>
                                    </p:anim>
                                  </p:childTnLst>
                                </p:cTn>
                              </p:par>
                              <p:par>
                                <p:cTn id="73" presetID="17" presetClass="entr" presetSubtype="1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p:cTn id="75" dur="500" fill="hold"/>
                                        <p:tgtEl>
                                          <p:spTgt spid="18"/>
                                        </p:tgtEl>
                                        <p:attrNameLst>
                                          <p:attrName>ppt_w</p:attrName>
                                        </p:attrNameLst>
                                      </p:cBhvr>
                                      <p:tavLst>
                                        <p:tav tm="0">
                                          <p:val>
                                            <p:fltVal val="0"/>
                                          </p:val>
                                        </p:tav>
                                        <p:tav tm="100000">
                                          <p:val>
                                            <p:strVal val="#ppt_w"/>
                                          </p:val>
                                        </p:tav>
                                      </p:tavLst>
                                    </p:anim>
                                    <p:anim calcmode="lin" valueType="num">
                                      <p:cBhvr>
                                        <p:cTn id="76" dur="500" fill="hold"/>
                                        <p:tgtEl>
                                          <p:spTgt spid="18"/>
                                        </p:tgtEl>
                                        <p:attrNameLst>
                                          <p:attrName>ppt_h</p:attrName>
                                        </p:attrNameLst>
                                      </p:cBhvr>
                                      <p:tavLst>
                                        <p:tav tm="0">
                                          <p:val>
                                            <p:strVal val="#ppt_h"/>
                                          </p:val>
                                        </p:tav>
                                        <p:tav tm="100000">
                                          <p:val>
                                            <p:strVal val="#ppt_h"/>
                                          </p:val>
                                        </p:tav>
                                      </p:tavLst>
                                    </p:anim>
                                  </p:childTnLst>
                                </p:cTn>
                              </p:par>
                            </p:childTnLst>
                          </p:cTn>
                        </p:par>
                        <p:par>
                          <p:cTn id="77" fill="hold">
                            <p:stCondLst>
                              <p:cond delay="2400"/>
                            </p:stCondLst>
                            <p:childTnLst>
                              <p:par>
                                <p:cTn id="78" presetID="41" presetClass="entr" presetSubtype="0" fill="hold" grpId="1" nodeType="afterEffect">
                                  <p:stCondLst>
                                    <p:cond delay="0"/>
                                  </p:stCondLst>
                                  <p:iterate type="lt">
                                    <p:tmPct val="10000"/>
                                  </p:iterate>
                                  <p:childTnLst>
                                    <p:set>
                                      <p:cBhvr>
                                        <p:cTn id="79" dur="1" fill="hold">
                                          <p:stCondLst>
                                            <p:cond delay="0"/>
                                          </p:stCondLst>
                                        </p:cTn>
                                        <p:tgtEl>
                                          <p:spTgt spid="26"/>
                                        </p:tgtEl>
                                        <p:attrNameLst>
                                          <p:attrName>style.visibility</p:attrName>
                                        </p:attrNameLst>
                                      </p:cBhvr>
                                      <p:to>
                                        <p:strVal val="visible"/>
                                      </p:to>
                                    </p:set>
                                    <p:anim calcmode="lin" valueType="num">
                                      <p:cBhvr>
                                        <p:cTn id="80"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1" dur="500" fill="hold"/>
                                        <p:tgtEl>
                                          <p:spTgt spid="26"/>
                                        </p:tgtEl>
                                        <p:attrNameLst>
                                          <p:attrName>ppt_y</p:attrName>
                                        </p:attrNameLst>
                                      </p:cBhvr>
                                      <p:tavLst>
                                        <p:tav tm="0">
                                          <p:val>
                                            <p:strVal val="#ppt_y"/>
                                          </p:val>
                                        </p:tav>
                                        <p:tav tm="100000">
                                          <p:val>
                                            <p:strVal val="#ppt_y"/>
                                          </p:val>
                                        </p:tav>
                                      </p:tavLst>
                                    </p:anim>
                                    <p:anim calcmode="lin" valueType="num">
                                      <p:cBhvr>
                                        <p:cTn id="82"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83"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84" dur="500" tmFilter="0,0; .5, 1; 1, 1"/>
                                        <p:tgtEl>
                                          <p:spTgt spid="26"/>
                                        </p:tgtEl>
                                      </p:cBhvr>
                                    </p:animEffect>
                                  </p:childTnLst>
                                </p:cTn>
                              </p:par>
                            </p:childTnLst>
                          </p:cTn>
                        </p:par>
                        <p:par>
                          <p:cTn id="85" fill="hold">
                            <p:stCondLst>
                              <p:cond delay="3349"/>
                            </p:stCondLst>
                            <p:childTnLst>
                              <p:par>
                                <p:cTn id="86" presetID="3" presetClass="entr" presetSubtype="10" fill="hold" grpId="0" nodeType="after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blinds(horizontal)">
                                      <p:cBhvr>
                                        <p:cTn id="88" dur="500"/>
                                        <p:tgtEl>
                                          <p:spTgt spid="3"/>
                                        </p:tgtEl>
                                      </p:cBhvr>
                                    </p:animEffect>
                                  </p:childTnLst>
                                </p:cTn>
                              </p:par>
                            </p:childTnLst>
                          </p:cTn>
                        </p:par>
                        <p:par>
                          <p:cTn id="89" fill="hold">
                            <p:stCondLst>
                              <p:cond delay="3849"/>
                            </p:stCondLst>
                            <p:childTnLst>
                              <p:par>
                                <p:cTn id="90" presetID="53" presetClass="entr" presetSubtype="16" fill="hold" grpId="0" nodeType="afterEffect">
                                  <p:stCondLst>
                                    <p:cond delay="0"/>
                                  </p:stCondLst>
                                  <p:childTnLst>
                                    <p:set>
                                      <p:cBhvr>
                                        <p:cTn id="91" dur="1" fill="hold">
                                          <p:stCondLst>
                                            <p:cond delay="0"/>
                                          </p:stCondLst>
                                        </p:cTn>
                                        <p:tgtEl>
                                          <p:spTgt spid="1048819"/>
                                        </p:tgtEl>
                                        <p:attrNameLst>
                                          <p:attrName>style.visibility</p:attrName>
                                        </p:attrNameLst>
                                      </p:cBhvr>
                                      <p:to>
                                        <p:strVal val="visible"/>
                                      </p:to>
                                    </p:set>
                                    <p:anim calcmode="lin" valueType="num">
                                      <p:cBhvr>
                                        <p:cTn id="92" dur="500" fill="hold"/>
                                        <p:tgtEl>
                                          <p:spTgt spid="1048819"/>
                                        </p:tgtEl>
                                        <p:attrNameLst>
                                          <p:attrName>ppt_w</p:attrName>
                                        </p:attrNameLst>
                                      </p:cBhvr>
                                      <p:tavLst>
                                        <p:tav tm="0">
                                          <p:val>
                                            <p:fltVal val="0.0"/>
                                          </p:val>
                                        </p:tav>
                                        <p:tav tm="100000">
                                          <p:val>
                                            <p:strVal val="#ppt_w"/>
                                          </p:val>
                                        </p:tav>
                                      </p:tavLst>
                                    </p:anim>
                                    <p:anim calcmode="lin" valueType="num">
                                      <p:cBhvr>
                                        <p:cTn id="93" dur="500" fill="hold"/>
                                        <p:tgtEl>
                                          <p:spTgt spid="1048819"/>
                                        </p:tgtEl>
                                        <p:attrNameLst>
                                          <p:attrName>ppt_h</p:attrName>
                                        </p:attrNameLst>
                                      </p:cBhvr>
                                      <p:tavLst>
                                        <p:tav tm="0">
                                          <p:val>
                                            <p:fltVal val="0.0"/>
                                          </p:val>
                                        </p:tav>
                                        <p:tav tm="100000">
                                          <p:val>
                                            <p:strVal val="#ppt_h"/>
                                          </p:val>
                                        </p:tav>
                                      </p:tavLst>
                                    </p:anim>
                                    <p:animEffect transition="in" filter="fade">
                                      <p:cBhvr>
                                        <p:cTn id="94" dur="500"/>
                                        <p:tgtEl>
                                          <p:spTgt spid="1048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bldLvl="0" animBg="1"/>
      <p:bldP spid="5" grpId="0" bldLvl="0" animBg="1"/>
      <p:bldP spid="8"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22" grpId="0"/>
      <p:bldP spid="23" grpId="0"/>
      <p:bldP spid="26" grpId="0"/>
      <p:bldP spid="26" grpId="1"/>
      <p:bldP spid="3" grpId="0"/>
      <p:bldP spid="10488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）磁盘分区</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磁盘分区</a:t>
                </a:r>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1</a:t>
              </a:r>
              <a:r>
                <a:rPr lang="zh-CN" altLang="en-US" sz="2400" b="1"/>
                <a:t>）</a:t>
              </a:r>
              <a:endParaRPr lang="zh-CN" altLang="en-US" sz="2400" b="1"/>
            </a:p>
          </p:txBody>
        </p:sp>
      </p:grpSp>
      <p:sp>
        <p:nvSpPr>
          <p:cNvPr id="5" name="淘宝网chenying0907出品 77"/>
          <p:cNvSpPr txBox="1"/>
          <p:nvPr/>
        </p:nvSpPr>
        <p:spPr>
          <a:xfrm>
            <a:off x="853440" y="1517015"/>
            <a:ext cx="10413365" cy="4831080"/>
          </a:xfrm>
          <a:prstGeom prst="rect">
            <a:avLst/>
          </a:prstGeom>
          <a:noFill/>
        </p:spPr>
        <p:txBody>
          <a:bodyPr wrap="square" rtlCol="0">
            <a:spAutoFit/>
          </a:bodyPr>
          <a:p>
            <a:pPr indent="508000" algn="just" fontAlgn="auto">
              <a:lnSpc>
                <a:spcPct val="200000"/>
              </a:lnSpc>
              <a:buNone/>
              <a:extLst>
                <a:ext uri="{35155182-B16C-46BC-9424-99874614C6A1}">
                  <wpsdc:indentchars xmlns:wpsdc="http://www.wps.cn/officeDocument/2017/drawingmlCustomData" val="200" checksum="282533468"/>
                </a:ext>
              </a:extLst>
            </a:pPr>
            <a:r>
              <a:rPr lang="zh-CN" altLang="en-US" sz="2000" dirty="0">
                <a:latin typeface="微软雅黑" panose="020B0503020204020204" pitchFamily="34" charset="-122"/>
                <a:ea typeface="微软雅黑" panose="020B0503020204020204" pitchFamily="34" charset="-122"/>
                <a:sym typeface="+mn-ea"/>
              </a:rPr>
              <a:t>任何一个操作系统都将其硬盘划分为</a:t>
            </a:r>
            <a:r>
              <a:rPr lang="zh-CN" altLang="en-US" sz="2000" b="1" dirty="0">
                <a:solidFill>
                  <a:srgbClr val="FF0000"/>
                </a:solidFill>
                <a:latin typeface="微软雅黑" panose="020B0503020204020204" pitchFamily="34" charset="-122"/>
                <a:ea typeface="微软雅黑" panose="020B0503020204020204" pitchFamily="34" charset="-122"/>
                <a:sym typeface="+mn-ea"/>
              </a:rPr>
              <a:t>三种分区</a:t>
            </a:r>
            <a:r>
              <a:rPr lang="zh-CN" altLang="en-US" sz="2000" dirty="0">
                <a:latin typeface="微软雅黑" panose="020B0503020204020204" pitchFamily="34" charset="-122"/>
                <a:ea typeface="微软雅黑" panose="020B0503020204020204" pitchFamily="34" charset="-122"/>
                <a:sym typeface="+mn-ea"/>
              </a:rPr>
              <a:t>：</a:t>
            </a:r>
            <a:endParaRPr lang="zh-CN" altLang="en-US" sz="2000" dirty="0">
              <a:latin typeface="微软雅黑" panose="020B0503020204020204" pitchFamily="34" charset="-122"/>
              <a:ea typeface="微软雅黑" panose="020B0503020204020204" pitchFamily="34" charset="-122"/>
              <a:sym typeface="+mn-ea"/>
            </a:endParaRPr>
          </a:p>
          <a:p>
            <a:pPr marL="0" lvl="2" indent="508000" algn="just" fontAlgn="auto">
              <a:lnSpc>
                <a:spcPct val="200000"/>
              </a:lnSpc>
              <a:buFont typeface="+mj-ea"/>
              <a:buNone/>
              <a:extLst>
                <a:ext uri="{35155182-B16C-46BC-9424-99874614C6A1}">
                  <wpsdc:indentchars xmlns:wpsdc="http://www.wps.cn/officeDocument/2017/drawingmlCustomData" val="200" checksum="282533468"/>
                </a:ext>
              </a:extLst>
            </a:pPr>
            <a:r>
              <a:rPr lang="zh-CN" altLang="en-US" sz="2000" dirty="0">
                <a:latin typeface="微软雅黑" panose="020B0503020204020204" pitchFamily="34" charset="-122"/>
                <a:ea typeface="微软雅黑" panose="020B0503020204020204" pitchFamily="34" charset="-122"/>
                <a:sym typeface="+mn-ea"/>
              </a:rPr>
              <a:t>硬盘容量</a:t>
            </a:r>
            <a:endParaRPr lang="zh-CN" altLang="en-US" sz="2000" dirty="0">
              <a:latin typeface="微软雅黑" panose="020B0503020204020204" pitchFamily="34" charset="-122"/>
              <a:ea typeface="微软雅黑" panose="020B0503020204020204" pitchFamily="34" charset="-122"/>
              <a:sym typeface="+mn-ea"/>
            </a:endParaRPr>
          </a:p>
          <a:p>
            <a:pPr marL="0" lvl="2" indent="508000" algn="just" fontAlgn="auto">
              <a:lnSpc>
                <a:spcPct val="200000"/>
              </a:lnSpc>
              <a:buFont typeface="+mj-ea"/>
              <a:buNone/>
              <a:extLst>
                <a:ext uri="{35155182-B16C-46BC-9424-99874614C6A1}">
                  <wpsdc:indentchars xmlns:wpsdc="http://www.wps.cn/officeDocument/2017/drawingmlCustomData" val="200" checksum="282533468"/>
                </a:ext>
              </a:extLst>
            </a:pPr>
            <a:r>
              <a:rPr lang="zh-CN" altLang="en-US" sz="2000" b="1" dirty="0">
                <a:solidFill>
                  <a:srgbClr val="FF0000"/>
                </a:solidFill>
                <a:latin typeface="微软雅黑" panose="020B0503020204020204" pitchFamily="34" charset="-122"/>
                <a:ea typeface="微软雅黑" panose="020B0503020204020204" pitchFamily="34" charset="-122"/>
                <a:sym typeface="+mn-ea"/>
              </a:rPr>
              <a:t>主分区</a:t>
            </a:r>
            <a:r>
              <a:rPr lang="zh-CN" altLang="en-US" sz="2000" dirty="0">
                <a:latin typeface="微软雅黑" panose="020B0503020204020204" pitchFamily="34" charset="-122"/>
                <a:ea typeface="微软雅黑" panose="020B0503020204020204" pitchFamily="34" charset="-122"/>
                <a:sym typeface="+mn-ea"/>
              </a:rPr>
              <a:t>的容量</a:t>
            </a:r>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（最多</a:t>
            </a:r>
            <a:r>
              <a:rPr lang="en-US" altLang="zh-CN" sz="2000" dirty="0">
                <a:latin typeface="微软雅黑" panose="020B0503020204020204" pitchFamily="34" charset="-122"/>
                <a:ea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sym typeface="+mn-ea"/>
              </a:rPr>
              <a:t>个）</a:t>
            </a:r>
            <a:endParaRPr lang="zh-CN" altLang="en-US" sz="2000" dirty="0">
              <a:latin typeface="微软雅黑" panose="020B0503020204020204" pitchFamily="34" charset="-122"/>
              <a:ea typeface="微软雅黑" panose="020B0503020204020204" pitchFamily="34" charset="-122"/>
              <a:sym typeface="+mn-ea"/>
            </a:endParaRPr>
          </a:p>
          <a:p>
            <a:pPr marL="457200" lvl="2" indent="0" algn="just" fontAlgn="auto">
              <a:lnSpc>
                <a:spcPct val="100000"/>
              </a:lnSpc>
              <a:buFont typeface="+mj-ea"/>
              <a:buNone/>
            </a:pPr>
            <a:r>
              <a:rPr lang="zh-CN" altLang="en-US" sz="2000" dirty="0">
                <a:latin typeface="微软雅黑" panose="020B0503020204020204" pitchFamily="34" charset="-122"/>
                <a:ea typeface="微软雅黑" panose="020B0503020204020204" pitchFamily="34" charset="-122"/>
                <a:sym typeface="+mn-ea"/>
              </a:rPr>
              <a:t>   </a:t>
            </a:r>
            <a:r>
              <a:rPr lang="zh-CN" altLang="en-US" sz="2800" dirty="0">
                <a:latin typeface="微软雅黑" panose="020B0503020204020204" pitchFamily="34" charset="-122"/>
                <a:ea typeface="微软雅黑" panose="020B0503020204020204" pitchFamily="34" charset="-122"/>
                <a:sym typeface="+mn-ea"/>
              </a:rPr>
              <a:t> +</a:t>
            </a:r>
            <a:endParaRPr lang="zh-CN" altLang="en-US" sz="2800" dirty="0">
              <a:latin typeface="微软雅黑" panose="020B0503020204020204" pitchFamily="34" charset="-122"/>
              <a:ea typeface="微软雅黑" panose="020B0503020204020204" pitchFamily="34" charset="-122"/>
              <a:sym typeface="+mn-ea"/>
            </a:endParaRPr>
          </a:p>
          <a:p>
            <a:pPr marL="0" lvl="2" indent="508000" algn="just" fontAlgn="auto">
              <a:lnSpc>
                <a:spcPct val="200000"/>
              </a:lnSpc>
              <a:buFont typeface="+mj-ea"/>
              <a:buNone/>
              <a:extLst>
                <a:ext uri="{35155182-B16C-46BC-9424-99874614C6A1}">
                  <wpsdc:indentchars xmlns:wpsdc="http://www.wps.cn/officeDocument/2017/drawingmlCustomData" val="200" checksum="282533468"/>
                </a:ext>
              </a:extLst>
            </a:pPr>
            <a:r>
              <a:rPr lang="zh-CN" altLang="en-US" sz="2000" b="1" dirty="0">
                <a:solidFill>
                  <a:srgbClr val="FF0000"/>
                </a:solidFill>
                <a:latin typeface="微软雅黑" panose="020B0503020204020204" pitchFamily="34" charset="-122"/>
                <a:ea typeface="微软雅黑" panose="020B0503020204020204" pitchFamily="34" charset="-122"/>
                <a:sym typeface="+mn-ea"/>
              </a:rPr>
              <a:t>扩展分区</a:t>
            </a:r>
            <a:r>
              <a:rPr lang="zh-CN" altLang="en-US" sz="2000" dirty="0">
                <a:latin typeface="微软雅黑" panose="020B0503020204020204" pitchFamily="34" charset="-122"/>
                <a:ea typeface="微软雅黑" panose="020B0503020204020204" pitchFamily="34" charset="-122"/>
                <a:sym typeface="+mn-ea"/>
              </a:rPr>
              <a:t>的容量</a:t>
            </a:r>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（最多</a:t>
            </a:r>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个）</a:t>
            </a:r>
            <a:endParaRPr lang="zh-CN" altLang="en-US" sz="2000" dirty="0">
              <a:latin typeface="微软雅黑" panose="020B0503020204020204" pitchFamily="34" charset="-122"/>
              <a:ea typeface="微软雅黑" panose="020B0503020204020204" pitchFamily="34" charset="-122"/>
              <a:sym typeface="+mn-ea"/>
            </a:endParaRPr>
          </a:p>
          <a:p>
            <a:pPr marL="0" lvl="2" indent="508000" algn="just" fontAlgn="auto">
              <a:lnSpc>
                <a:spcPct val="200000"/>
              </a:lnSpc>
              <a:buFont typeface="+mj-ea"/>
              <a:buNone/>
              <a:extLst>
                <a:ext uri="{35155182-B16C-46BC-9424-99874614C6A1}">
                  <wpsdc:indentchars xmlns:wpsdc="http://www.wps.cn/officeDocument/2017/drawingmlCustomData" val="200" checksum="282533468"/>
                </a:ext>
              </a:extLst>
            </a:pPr>
            <a:r>
              <a:rPr lang="zh-CN" altLang="en-US" sz="2000" b="1" dirty="0">
                <a:solidFill>
                  <a:srgbClr val="FF0000"/>
                </a:solidFill>
                <a:latin typeface="微软雅黑" panose="020B0503020204020204" pitchFamily="34" charset="-122"/>
                <a:ea typeface="微软雅黑" panose="020B0503020204020204" pitchFamily="34" charset="-122"/>
                <a:sym typeface="+mn-ea"/>
              </a:rPr>
              <a:t>扩展分区</a:t>
            </a:r>
            <a:r>
              <a:rPr lang="zh-CN" altLang="en-US" sz="2000" dirty="0">
                <a:latin typeface="微软雅黑" panose="020B0503020204020204" pitchFamily="34" charset="-122"/>
                <a:ea typeface="微软雅黑" panose="020B0503020204020204" pitchFamily="34" charset="-122"/>
                <a:sym typeface="+mn-ea"/>
              </a:rPr>
              <a:t>的容量</a:t>
            </a:r>
            <a:r>
              <a:rPr lang="en-US" altLang="zh-CN" sz="2000" dirty="0">
                <a:latin typeface="微软雅黑" panose="020B0503020204020204" pitchFamily="34" charset="-122"/>
                <a:ea typeface="微软雅黑" panose="020B0503020204020204" pitchFamily="34" charset="-122"/>
                <a:sym typeface="+mn-ea"/>
              </a:rPr>
              <a:t>= </a:t>
            </a:r>
            <a:r>
              <a:rPr lang="zh-CN" altLang="zh-CN" sz="2000" dirty="0">
                <a:latin typeface="微软雅黑" panose="020B0503020204020204" pitchFamily="34" charset="-122"/>
                <a:ea typeface="微软雅黑" panose="020B0503020204020204" pitchFamily="34" charset="-122"/>
                <a:sym typeface="+mn-ea"/>
              </a:rPr>
              <a:t>所有</a:t>
            </a:r>
            <a:r>
              <a:rPr lang="zh-CN" altLang="en-US" sz="2000" b="1" dirty="0">
                <a:solidFill>
                  <a:srgbClr val="FF0000"/>
                </a:solidFill>
                <a:latin typeface="微软雅黑" panose="020B0503020204020204" pitchFamily="34" charset="-122"/>
                <a:ea typeface="微软雅黑" panose="020B0503020204020204" pitchFamily="34" charset="-122"/>
                <a:sym typeface="+mn-ea"/>
              </a:rPr>
              <a:t>逻辑分区</a:t>
            </a:r>
            <a:r>
              <a:rPr lang="zh-CN" altLang="en-US" sz="2000" dirty="0">
                <a:latin typeface="微软雅黑" panose="020B0503020204020204" pitchFamily="34" charset="-122"/>
                <a:ea typeface="微软雅黑" panose="020B0503020204020204" pitchFamily="34" charset="-122"/>
                <a:sym typeface="+mn-ea"/>
              </a:rPr>
              <a:t>的容量之和</a:t>
            </a:r>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（若干个）</a:t>
            </a:r>
            <a:endParaRPr lang="zh-CN" altLang="en-US" sz="2000" dirty="0">
              <a:latin typeface="微软雅黑" panose="020B0503020204020204" pitchFamily="34" charset="-122"/>
              <a:ea typeface="微软雅黑" panose="020B0503020204020204" pitchFamily="34" charset="-122"/>
              <a:sym typeface="+mn-ea"/>
            </a:endParaRPr>
          </a:p>
          <a:p>
            <a:pPr marL="0" lvl="2" indent="508000" algn="just" fontAlgn="auto">
              <a:lnSpc>
                <a:spcPct val="200000"/>
              </a:lnSpc>
              <a:buFont typeface="+mj-ea"/>
              <a:buNone/>
              <a:extLst>
                <a:ext uri="{35155182-B16C-46BC-9424-99874614C6A1}">
                  <wpsdc:indentchars xmlns:wpsdc="http://www.wps.cn/officeDocument/2017/drawingmlCustomData" val="200" checksum="282533468"/>
                </a:ext>
              </a:extLst>
            </a:pPr>
            <a:r>
              <a:rPr lang="zh-CN" altLang="en-US" sz="2000" dirty="0">
                <a:latin typeface="微软雅黑" panose="020B0503020204020204" pitchFamily="34" charset="-122"/>
                <a:ea typeface="微软雅黑" panose="020B0503020204020204" pitchFamily="34" charset="-122"/>
                <a:sym typeface="+mn-ea"/>
              </a:rPr>
              <a:t>扩展分区不能直接写入数据，必须以逻辑分区的方式来使用。系统会以链表的方式在扩展分区中划分逻辑分区。</a:t>
            </a:r>
            <a:endParaRPr lang="zh-CN" altLang="en-US" sz="2000" dirty="0">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rot="5400000">
            <a:off x="1453515" y="2581275"/>
            <a:ext cx="981710" cy="583565"/>
          </a:xfrm>
          <a:prstGeom prst="rect">
            <a:avLst/>
          </a:prstGeom>
          <a:noFill/>
        </p:spPr>
        <p:txBody>
          <a:bodyPr wrap="square" rtlCol="0">
            <a:spAutoFit/>
          </a:bodyPr>
          <a:p>
            <a:r>
              <a:rPr lang="en-US" altLang="zh-CN" sz="2800"/>
              <a:t>   </a:t>
            </a:r>
            <a:r>
              <a:rPr lang="en-US" altLang="zh-CN" sz="3200"/>
              <a:t>=</a:t>
            </a:r>
            <a:endParaRPr lang="en-US" altLang="zh-CN" sz="3200"/>
          </a:p>
        </p:txBody>
      </p:sp>
      <p:grpSp>
        <p:nvGrpSpPr>
          <p:cNvPr id="12" name="组合 11"/>
          <p:cNvGrpSpPr/>
          <p:nvPr/>
        </p:nvGrpSpPr>
        <p:grpSpPr>
          <a:xfrm>
            <a:off x="6111240" y="3173730"/>
            <a:ext cx="3639185" cy="1098550"/>
            <a:chOff x="10578" y="3783"/>
            <a:chExt cx="5731" cy="1730"/>
          </a:xfrm>
        </p:grpSpPr>
        <p:grpSp>
          <p:nvGrpSpPr>
            <p:cNvPr id="13" name="组合 12"/>
            <p:cNvGrpSpPr/>
            <p:nvPr/>
          </p:nvGrpSpPr>
          <p:grpSpPr>
            <a:xfrm>
              <a:off x="10578" y="3783"/>
              <a:ext cx="1272" cy="1730"/>
              <a:chOff x="10578" y="3783"/>
              <a:chExt cx="1272" cy="1730"/>
            </a:xfrm>
          </p:grpSpPr>
          <p:cxnSp>
            <p:nvCxnSpPr>
              <p:cNvPr id="14" name="直接连接符 13"/>
              <p:cNvCxnSpPr/>
              <p:nvPr/>
            </p:nvCxnSpPr>
            <p:spPr>
              <a:xfrm>
                <a:off x="10578" y="3783"/>
                <a:ext cx="1272" cy="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0650" y="4604"/>
                <a:ext cx="1169" cy="90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2019" y="4228"/>
              <a:ext cx="4290" cy="628"/>
            </a:xfrm>
            <a:prstGeom prst="rect">
              <a:avLst/>
            </a:prstGeom>
            <a:noFill/>
          </p:spPr>
          <p:txBody>
            <a:bodyPr wrap="square" rtlCol="0">
              <a:spAutoFit/>
            </a:bodyPr>
            <a:p>
              <a:r>
                <a:rPr lang="zh-CN" altLang="en-US" sz="2000" b="1" dirty="0">
                  <a:solidFill>
                    <a:srgbClr val="FF0000"/>
                  </a:solidFill>
                  <a:latin typeface="微软雅黑" panose="020B0503020204020204" pitchFamily="34" charset="-122"/>
                  <a:ea typeface="微软雅黑" panose="020B0503020204020204" pitchFamily="34" charset="-122"/>
                  <a:sym typeface="+mn-ea"/>
                </a:rPr>
                <a:t>总共不能超过4个</a:t>
              </a:r>
              <a:endParaRPr lang="zh-CN" altLang="en-US" sz="2000" b="1" dirty="0">
                <a:solidFill>
                  <a:srgbClr val="FF0000"/>
                </a:solidFill>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2" end="2"/>
                                            </p:txEl>
                                          </p:spTgt>
                                        </p:tgtEl>
                                        <p:attrNameLst>
                                          <p:attrName>style.visibility</p:attrName>
                                        </p:attrNameLst>
                                      </p:cBhvr>
                                      <p:to>
                                        <p:strVal val="visible"/>
                                      </p:to>
                                    </p:set>
                                    <p:anim calcmode="lin" valueType="num">
                                      <p:cBhvr additive="base">
                                        <p:cTn id="4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nodeType="afterEffect">
                                  <p:stCondLst>
                                    <p:cond delay="0"/>
                                  </p:stCondLst>
                                  <p:childTnLst>
                                    <p:set>
                                      <p:cBhvr>
                                        <p:cTn id="49" dur="1" fill="hold">
                                          <p:stCondLst>
                                            <p:cond delay="0"/>
                                          </p:stCondLst>
                                        </p:cTn>
                                        <p:tgtEl>
                                          <p:spTgt spid="5">
                                            <p:txEl>
                                              <p:pRg st="3" end="3"/>
                                            </p:txEl>
                                          </p:spTgt>
                                        </p:tgtEl>
                                        <p:attrNameLst>
                                          <p:attrName>style.visibility</p:attrName>
                                        </p:attrNameLst>
                                      </p:cBhvr>
                                      <p:to>
                                        <p:strVal val="visible"/>
                                      </p:to>
                                    </p:set>
                                    <p:anim calcmode="lin" valueType="num">
                                      <p:cBhvr additive="base">
                                        <p:cTn id="50"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nodeType="afterEffect">
                                  <p:stCondLst>
                                    <p:cond delay="0"/>
                                  </p:stCondLst>
                                  <p:childTnLst>
                                    <p:set>
                                      <p:cBhvr>
                                        <p:cTn id="54" dur="1" fill="hold">
                                          <p:stCondLst>
                                            <p:cond delay="0"/>
                                          </p:stCondLst>
                                        </p:cTn>
                                        <p:tgtEl>
                                          <p:spTgt spid="5">
                                            <p:txEl>
                                              <p:pRg st="4" end="4"/>
                                            </p:txEl>
                                          </p:spTgt>
                                        </p:tgtEl>
                                        <p:attrNameLst>
                                          <p:attrName>style.visibility</p:attrName>
                                        </p:attrNameLst>
                                      </p:cBhvr>
                                      <p:to>
                                        <p:strVal val="visible"/>
                                      </p:to>
                                    </p:set>
                                    <p:anim calcmode="lin" valueType="num">
                                      <p:cBhvr additive="base">
                                        <p:cTn id="5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 calcmode="lin" valueType="num">
                                      <p:cBhvr additive="base">
                                        <p:cTn id="6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xEl>
                                              <p:pRg st="6" end="6"/>
                                            </p:txEl>
                                          </p:spTgt>
                                        </p:tgtEl>
                                        <p:attrNameLst>
                                          <p:attrName>style.visibility</p:attrName>
                                        </p:attrNameLst>
                                      </p:cBhvr>
                                      <p:to>
                                        <p:strVal val="visible"/>
                                      </p:to>
                                    </p:set>
                                    <p:anim calcmode="lin" valueType="num">
                                      <p:cBhvr additive="base">
                                        <p:cTn id="7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）磁盘分区</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磁盘分区原理</a:t>
                </a:r>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2</a:t>
              </a:r>
              <a:r>
                <a:rPr lang="zh-CN" altLang="en-US" sz="2400" b="1"/>
                <a:t>）</a:t>
              </a:r>
              <a:endParaRPr lang="zh-CN" altLang="en-US" sz="2400" b="1"/>
            </a:p>
          </p:txBody>
        </p:sp>
      </p:grpSp>
      <p:pic>
        <p:nvPicPr>
          <p:cNvPr id="4" name="Picture 4"/>
          <p:cNvPicPr>
            <a:picLocks noChangeAspect="1" noChangeArrowheads="1"/>
          </p:cNvPicPr>
          <p:nvPr/>
        </p:nvPicPr>
        <p:blipFill>
          <a:blip r:embed="rId2" cstate="print"/>
          <a:srcRect/>
          <a:stretch>
            <a:fillRect/>
          </a:stretch>
        </p:blipFill>
        <p:spPr bwMode="auto">
          <a:xfrm>
            <a:off x="2090465" y="1781205"/>
            <a:ext cx="7307262" cy="3609975"/>
          </a:xfrm>
          <a:prstGeom prst="rect">
            <a:avLst/>
          </a:prstGeom>
          <a:noFill/>
        </p:spPr>
      </p:pic>
      <p:sp>
        <p:nvSpPr>
          <p:cNvPr id="6" name="淘宝网chenying0907出品 77"/>
          <p:cNvSpPr txBox="1"/>
          <p:nvPr/>
        </p:nvSpPr>
        <p:spPr>
          <a:xfrm>
            <a:off x="962025" y="5483860"/>
            <a:ext cx="10951210" cy="501650"/>
          </a:xfrm>
          <a:prstGeom prst="rect">
            <a:avLst/>
          </a:prstGeom>
          <a:noFill/>
        </p:spPr>
        <p:txBody>
          <a:bodyPr wrap="square" rtlCol="0">
            <a:spAutoFit/>
          </a:bodyPr>
          <a:p>
            <a:pPr indent="508000" algn="just" defTabSz="448945" eaLnBrk="0" fontAlgn="auto" hangingPunct="0">
              <a:lnSpc>
                <a:spcPts val="3200"/>
              </a:lnSpc>
              <a:spcBef>
                <a:spcPts val="0"/>
              </a:spcBef>
              <a:spcAft>
                <a:spcPts val="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主分区表的大小有限，所以主分区最多有四个区。每个分区表的起始地址写入主分区表中。</a:t>
            </a:r>
            <a:endParaRPr lang="zh-CN" altLang="en-US" sz="200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 calcmode="lin" valueType="num">
                                      <p:cBhvr additive="base">
                                        <p:cTn id="3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）磁盘分区</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磁盘分区原理</a:t>
                </a:r>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2</a:t>
              </a:r>
              <a:r>
                <a:rPr lang="zh-CN" altLang="en-US" sz="2400" b="1"/>
                <a:t>）</a:t>
              </a:r>
              <a:endParaRPr lang="zh-CN" altLang="en-US" sz="2400" b="1"/>
            </a:p>
          </p:txBody>
        </p:sp>
      </p:grpSp>
      <p:sp>
        <p:nvSpPr>
          <p:cNvPr id="6" name="淘宝网chenying0907出品 77"/>
          <p:cNvSpPr txBox="1"/>
          <p:nvPr/>
        </p:nvSpPr>
        <p:spPr>
          <a:xfrm>
            <a:off x="962025" y="5483860"/>
            <a:ext cx="10951210" cy="911860"/>
          </a:xfrm>
          <a:prstGeom prst="rect">
            <a:avLst/>
          </a:prstGeom>
          <a:noFill/>
        </p:spPr>
        <p:txBody>
          <a:bodyPr wrap="square" rtlCol="0">
            <a:spAutoFit/>
          </a:bodyPr>
          <a:p>
            <a:pPr indent="508000" algn="just" defTabSz="448945" eaLnBrk="0" fontAlgn="auto" hangingPunct="0">
              <a:lnSpc>
                <a:spcPts val="3200"/>
              </a:lnSpc>
              <a:spcBef>
                <a:spcPts val="0"/>
              </a:spcBef>
              <a:spcAft>
                <a:spcPts val="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超过4个以上的分区只能通过扩展分区实现，扩展分区表的起始地址写入主分区表中，扩展分区表支持无限个逻辑分区。</a:t>
            </a:r>
            <a:endParaRPr lang="zh-CN" altLang="en-US" sz="2000">
              <a:effectLst/>
              <a:latin typeface="微软雅黑" panose="020B0503020204020204" pitchFamily="34" charset="-122"/>
              <a:ea typeface="微软雅黑" panose="020B0503020204020204" pitchFamily="34" charset="-122"/>
            </a:endParaRPr>
          </a:p>
        </p:txBody>
      </p:sp>
      <p:pic>
        <p:nvPicPr>
          <p:cNvPr id="5" name="Picture 5"/>
          <p:cNvPicPr>
            <a:picLocks noChangeAspect="1" noChangeArrowheads="1"/>
          </p:cNvPicPr>
          <p:nvPr/>
        </p:nvPicPr>
        <p:blipFill>
          <a:blip r:embed="rId2" cstate="print"/>
          <a:srcRect/>
          <a:stretch>
            <a:fillRect/>
          </a:stretch>
        </p:blipFill>
        <p:spPr bwMode="auto">
          <a:xfrm>
            <a:off x="2425065" y="1792605"/>
            <a:ext cx="7059703" cy="3744028"/>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 calcmode="lin" valueType="num">
                                      <p:cBhvr additive="base">
                                        <p:cTn id="3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tags/tag1.xml><?xml version="1.0" encoding="utf-8"?>
<p:tagLst xmlns:p="http://schemas.openxmlformats.org/presentationml/2006/main">
  <p:tag name="PA" val="v3.2.0"/>
</p:tagLst>
</file>

<file path=ppt/tags/tag10.xml><?xml version="1.0" encoding="utf-8"?>
<p:tagLst xmlns:p="http://schemas.openxmlformats.org/presentationml/2006/main">
  <p:tag name="PA" val="v3.2.0"/>
</p:tagLst>
</file>

<file path=ppt/tags/tag100.xml><?xml version="1.0" encoding="utf-8"?>
<p:tagLst xmlns:p="http://schemas.openxmlformats.org/presentationml/2006/main">
  <p:tag name="PA" val="v3.2.0"/>
</p:tagLst>
</file>

<file path=ppt/tags/tag101.xml><?xml version="1.0" encoding="utf-8"?>
<p:tagLst xmlns:p="http://schemas.openxmlformats.org/presentationml/2006/main">
  <p:tag name="PA" val="v3.2.0"/>
</p:tagLst>
</file>

<file path=ppt/tags/tag102.xml><?xml version="1.0" encoding="utf-8"?>
<p:tagLst xmlns:p="http://schemas.openxmlformats.org/presentationml/2006/main">
  <p:tag name="PA" val="v3.2.0"/>
</p:tagLst>
</file>

<file path=ppt/tags/tag103.xml><?xml version="1.0" encoding="utf-8"?>
<p:tagLst xmlns:p="http://schemas.openxmlformats.org/presentationml/2006/main">
  <p:tag name="PA" val="v3.2.0"/>
</p:tagLst>
</file>

<file path=ppt/tags/tag104.xml><?xml version="1.0" encoding="utf-8"?>
<p:tagLst xmlns:p="http://schemas.openxmlformats.org/presentationml/2006/main">
  <p:tag name="PA" val="v3.2.0"/>
</p:tagLst>
</file>

<file path=ppt/tags/tag105.xml><?xml version="1.0" encoding="utf-8"?>
<p:tagLst xmlns:p="http://schemas.openxmlformats.org/presentationml/2006/main">
  <p:tag name="PA" val="v3.2.0"/>
</p:tagLst>
</file>

<file path=ppt/tags/tag106.xml><?xml version="1.0" encoding="utf-8"?>
<p:tagLst xmlns:p="http://schemas.openxmlformats.org/presentationml/2006/main">
  <p:tag name="PA" val="v3.2.0"/>
</p:tagLst>
</file>

<file path=ppt/tags/tag107.xml><?xml version="1.0" encoding="utf-8"?>
<p:tagLst xmlns:p="http://schemas.openxmlformats.org/presentationml/2006/main">
  <p:tag name="PA" val="v3.2.0"/>
</p:tagLst>
</file>

<file path=ppt/tags/tag108.xml><?xml version="1.0" encoding="utf-8"?>
<p:tagLst xmlns:p="http://schemas.openxmlformats.org/presentationml/2006/main">
  <p:tag name="PA" val="v3.2.0"/>
</p:tagLst>
</file>

<file path=ppt/tags/tag109.xml><?xml version="1.0" encoding="utf-8"?>
<p:tagLst xmlns:p="http://schemas.openxmlformats.org/presentationml/2006/main">
  <p:tag name="PA" val="v3.2.0"/>
</p:tagLst>
</file>

<file path=ppt/tags/tag11.xml><?xml version="1.0" encoding="utf-8"?>
<p:tagLst xmlns:p="http://schemas.openxmlformats.org/presentationml/2006/main">
  <p:tag name="PA" val="v3.2.0"/>
</p:tagLst>
</file>

<file path=ppt/tags/tag110.xml><?xml version="1.0" encoding="utf-8"?>
<p:tagLst xmlns:p="http://schemas.openxmlformats.org/presentationml/2006/main">
  <p:tag name="PA" val="v3.2.0"/>
</p:tagLst>
</file>

<file path=ppt/tags/tag111.xml><?xml version="1.0" encoding="utf-8"?>
<p:tagLst xmlns:p="http://schemas.openxmlformats.org/presentationml/2006/main">
  <p:tag name="PA" val="v3.2.0"/>
</p:tagLst>
</file>

<file path=ppt/tags/tag112.xml><?xml version="1.0" encoding="utf-8"?>
<p:tagLst xmlns:p="http://schemas.openxmlformats.org/presentationml/2006/main">
  <p:tag name="PA" val="v3.2.0"/>
</p:tagLst>
</file>

<file path=ppt/tags/tag113.xml><?xml version="1.0" encoding="utf-8"?>
<p:tagLst xmlns:p="http://schemas.openxmlformats.org/presentationml/2006/main">
  <p:tag name="PA" val="v3.2.0"/>
</p:tagLst>
</file>

<file path=ppt/tags/tag114.xml><?xml version="1.0" encoding="utf-8"?>
<p:tagLst xmlns:p="http://schemas.openxmlformats.org/presentationml/2006/main">
  <p:tag name="PA" val="v3.2.0"/>
</p:tagLst>
</file>

<file path=ppt/tags/tag115.xml><?xml version="1.0" encoding="utf-8"?>
<p:tagLst xmlns:p="http://schemas.openxmlformats.org/presentationml/2006/main">
  <p:tag name="PA" val="v3.2.0"/>
</p:tagLst>
</file>

<file path=ppt/tags/tag116.xml><?xml version="1.0" encoding="utf-8"?>
<p:tagLst xmlns:p="http://schemas.openxmlformats.org/presentationml/2006/main">
  <p:tag name="PA" val="v3.2.0"/>
</p:tagLst>
</file>

<file path=ppt/tags/tag117.xml><?xml version="1.0" encoding="utf-8"?>
<p:tagLst xmlns:p="http://schemas.openxmlformats.org/presentationml/2006/main">
  <p:tag name="PA" val="v3.2.0"/>
</p:tagLst>
</file>

<file path=ppt/tags/tag118.xml><?xml version="1.0" encoding="utf-8"?>
<p:tagLst xmlns:p="http://schemas.openxmlformats.org/presentationml/2006/main">
  <p:tag name="PA" val="v3.2.0"/>
</p:tagLst>
</file>

<file path=ppt/tags/tag119.xml><?xml version="1.0" encoding="utf-8"?>
<p:tagLst xmlns:p="http://schemas.openxmlformats.org/presentationml/2006/main">
  <p:tag name="PA" val="v3.2.0"/>
</p:tagLst>
</file>

<file path=ppt/tags/tag12.xml><?xml version="1.0" encoding="utf-8"?>
<p:tagLst xmlns:p="http://schemas.openxmlformats.org/presentationml/2006/main">
  <p:tag name="PA" val="v3.2.0"/>
</p:tagLst>
</file>

<file path=ppt/tags/tag120.xml><?xml version="1.0" encoding="utf-8"?>
<p:tagLst xmlns:p="http://schemas.openxmlformats.org/presentationml/2006/main">
  <p:tag name="PA" val="v3.2.0"/>
</p:tagLst>
</file>

<file path=ppt/tags/tag121.xml><?xml version="1.0" encoding="utf-8"?>
<p:tagLst xmlns:p="http://schemas.openxmlformats.org/presentationml/2006/main">
  <p:tag name="PA" val="v3.2.0"/>
</p:tagLst>
</file>

<file path=ppt/tags/tag122.xml><?xml version="1.0" encoding="utf-8"?>
<p:tagLst xmlns:p="http://schemas.openxmlformats.org/presentationml/2006/main">
  <p:tag name="PA" val="v3.2.0"/>
</p:tagLst>
</file>

<file path=ppt/tags/tag123.xml><?xml version="1.0" encoding="utf-8"?>
<p:tagLst xmlns:p="http://schemas.openxmlformats.org/presentationml/2006/main">
  <p:tag name="PA" val="v3.2.0"/>
</p:tagLst>
</file>

<file path=ppt/tags/tag124.xml><?xml version="1.0" encoding="utf-8"?>
<p:tagLst xmlns:p="http://schemas.openxmlformats.org/presentationml/2006/main">
  <p:tag name="PA" val="v3.2.0"/>
</p:tagLst>
</file>

<file path=ppt/tags/tag125.xml><?xml version="1.0" encoding="utf-8"?>
<p:tagLst xmlns:p="http://schemas.openxmlformats.org/presentationml/2006/main">
  <p:tag name="PA" val="v3.2.0"/>
</p:tagLst>
</file>

<file path=ppt/tags/tag126.xml><?xml version="1.0" encoding="utf-8"?>
<p:tagLst xmlns:p="http://schemas.openxmlformats.org/presentationml/2006/main">
  <p:tag name="PA" val="v3.2.0"/>
</p:tagLst>
</file>

<file path=ppt/tags/tag127.xml><?xml version="1.0" encoding="utf-8"?>
<p:tagLst xmlns:p="http://schemas.openxmlformats.org/presentationml/2006/main">
  <p:tag name="PA" val="v3.2.0"/>
</p:tagLst>
</file>

<file path=ppt/tags/tag128.xml><?xml version="1.0" encoding="utf-8"?>
<p:tagLst xmlns:p="http://schemas.openxmlformats.org/presentationml/2006/main">
  <p:tag name="PA" val="v3.2.0"/>
</p:tagLst>
</file>

<file path=ppt/tags/tag129.xml><?xml version="1.0" encoding="utf-8"?>
<p:tagLst xmlns:p="http://schemas.openxmlformats.org/presentationml/2006/main">
  <p:tag name="PA" val="v3.2.0"/>
</p:tagLst>
</file>

<file path=ppt/tags/tag13.xml><?xml version="1.0" encoding="utf-8"?>
<p:tagLst xmlns:p="http://schemas.openxmlformats.org/presentationml/2006/main">
  <p:tag name="PA" val="v3.2.0"/>
</p:tagLst>
</file>

<file path=ppt/tags/tag130.xml><?xml version="1.0" encoding="utf-8"?>
<p:tagLst xmlns:p="http://schemas.openxmlformats.org/presentationml/2006/main">
  <p:tag name="PA" val="v3.2.0"/>
</p:tagLst>
</file>

<file path=ppt/tags/tag131.xml><?xml version="1.0" encoding="utf-8"?>
<p:tagLst xmlns:p="http://schemas.openxmlformats.org/presentationml/2006/main">
  <p:tag name="PA" val="v3.2.0"/>
</p:tagLst>
</file>

<file path=ppt/tags/tag132.xml><?xml version="1.0" encoding="utf-8"?>
<p:tagLst xmlns:p="http://schemas.openxmlformats.org/presentationml/2006/main">
  <p:tag name="PA" val="v3.2.0"/>
</p:tagLst>
</file>

<file path=ppt/tags/tag133.xml><?xml version="1.0" encoding="utf-8"?>
<p:tagLst xmlns:p="http://schemas.openxmlformats.org/presentationml/2006/main">
  <p:tag name="PA" val="v3.2.0"/>
</p:tagLst>
</file>

<file path=ppt/tags/tag134.xml><?xml version="1.0" encoding="utf-8"?>
<p:tagLst xmlns:p="http://schemas.openxmlformats.org/presentationml/2006/main">
  <p:tag name="PA" val="v3.2.0"/>
</p:tagLst>
</file>

<file path=ppt/tags/tag135.xml><?xml version="1.0" encoding="utf-8"?>
<p:tagLst xmlns:p="http://schemas.openxmlformats.org/presentationml/2006/main">
  <p:tag name="PA" val="v3.2.0"/>
</p:tagLst>
</file>

<file path=ppt/tags/tag136.xml><?xml version="1.0" encoding="utf-8"?>
<p:tagLst xmlns:p="http://schemas.openxmlformats.org/presentationml/2006/main">
  <p:tag name="PA" val="v3.2.0"/>
</p:tagLst>
</file>

<file path=ppt/tags/tag137.xml><?xml version="1.0" encoding="utf-8"?>
<p:tagLst xmlns:p="http://schemas.openxmlformats.org/presentationml/2006/main">
  <p:tag name="PA" val="v3.2.0"/>
</p:tagLst>
</file>

<file path=ppt/tags/tag138.xml><?xml version="1.0" encoding="utf-8"?>
<p:tagLst xmlns:p="http://schemas.openxmlformats.org/presentationml/2006/main">
  <p:tag name="PA" val="v3.2.0"/>
</p:tagLst>
</file>

<file path=ppt/tags/tag139.xml><?xml version="1.0" encoding="utf-8"?>
<p:tagLst xmlns:p="http://schemas.openxmlformats.org/presentationml/2006/main">
  <p:tag name="PA" val="v3.2.0"/>
</p:tagLst>
</file>

<file path=ppt/tags/tag14.xml><?xml version="1.0" encoding="utf-8"?>
<p:tagLst xmlns:p="http://schemas.openxmlformats.org/presentationml/2006/main">
  <p:tag name="PA" val="v3.2.0"/>
</p:tagLst>
</file>

<file path=ppt/tags/tag140.xml><?xml version="1.0" encoding="utf-8"?>
<p:tagLst xmlns:p="http://schemas.openxmlformats.org/presentationml/2006/main">
  <p:tag name="PA" val="v3.2.0"/>
</p:tagLst>
</file>

<file path=ppt/tags/tag141.xml><?xml version="1.0" encoding="utf-8"?>
<p:tagLst xmlns:p="http://schemas.openxmlformats.org/presentationml/2006/main">
  <p:tag name="PA" val="v3.2.0"/>
</p:tagLst>
</file>

<file path=ppt/tags/tag142.xml><?xml version="1.0" encoding="utf-8"?>
<p:tagLst xmlns:p="http://schemas.openxmlformats.org/presentationml/2006/main">
  <p:tag name="PA" val="v3.2.0"/>
</p:tagLst>
</file>

<file path=ppt/tags/tag143.xml><?xml version="1.0" encoding="utf-8"?>
<p:tagLst xmlns:p="http://schemas.openxmlformats.org/presentationml/2006/main">
  <p:tag name="PA" val="v3.2.0"/>
</p:tagLst>
</file>

<file path=ppt/tags/tag144.xml><?xml version="1.0" encoding="utf-8"?>
<p:tagLst xmlns:p="http://schemas.openxmlformats.org/presentationml/2006/main">
  <p:tag name="PA" val="v3.2.0"/>
</p:tagLst>
</file>

<file path=ppt/tags/tag145.xml><?xml version="1.0" encoding="utf-8"?>
<p:tagLst xmlns:p="http://schemas.openxmlformats.org/presentationml/2006/main">
  <p:tag name="PA" val="v3.2.0"/>
</p:tagLst>
</file>

<file path=ppt/tags/tag146.xml><?xml version="1.0" encoding="utf-8"?>
<p:tagLst xmlns:p="http://schemas.openxmlformats.org/presentationml/2006/main">
  <p:tag name="PA" val="v3.2.0"/>
</p:tagLst>
</file>

<file path=ppt/tags/tag147.xml><?xml version="1.0" encoding="utf-8"?>
<p:tagLst xmlns:p="http://schemas.openxmlformats.org/presentationml/2006/main">
  <p:tag name="PA" val="v3.2.0"/>
</p:tagLst>
</file>

<file path=ppt/tags/tag148.xml><?xml version="1.0" encoding="utf-8"?>
<p:tagLst xmlns:p="http://schemas.openxmlformats.org/presentationml/2006/main">
  <p:tag name="PA" val="v3.2.0"/>
</p:tagLst>
</file>

<file path=ppt/tags/tag149.xml><?xml version="1.0" encoding="utf-8"?>
<p:tagLst xmlns:p="http://schemas.openxmlformats.org/presentationml/2006/main">
  <p:tag name="PA" val="v3.2.0"/>
</p:tagLst>
</file>

<file path=ppt/tags/tag15.xml><?xml version="1.0" encoding="utf-8"?>
<p:tagLst xmlns:p="http://schemas.openxmlformats.org/presentationml/2006/main">
  <p:tag name="PA" val="v3.2.0"/>
</p:tagLst>
</file>

<file path=ppt/tags/tag150.xml><?xml version="1.0" encoding="utf-8"?>
<p:tagLst xmlns:p="http://schemas.openxmlformats.org/presentationml/2006/main">
  <p:tag name="PA" val="v3.2.0"/>
</p:tagLst>
</file>

<file path=ppt/tags/tag151.xml><?xml version="1.0" encoding="utf-8"?>
<p:tagLst xmlns:p="http://schemas.openxmlformats.org/presentationml/2006/main">
  <p:tag name="PA" val="v3.2.0"/>
</p:tagLst>
</file>

<file path=ppt/tags/tag152.xml><?xml version="1.0" encoding="utf-8"?>
<p:tagLst xmlns:p="http://schemas.openxmlformats.org/presentationml/2006/main">
  <p:tag name="PA" val="v3.2.0"/>
</p:tagLst>
</file>

<file path=ppt/tags/tag153.xml><?xml version="1.0" encoding="utf-8"?>
<p:tagLst xmlns:p="http://schemas.openxmlformats.org/presentationml/2006/main">
  <p:tag name="PA" val="v3.2.0"/>
</p:tagLst>
</file>

<file path=ppt/tags/tag154.xml><?xml version="1.0" encoding="utf-8"?>
<p:tagLst xmlns:p="http://schemas.openxmlformats.org/presentationml/2006/main">
  <p:tag name="PA" val="v3.2.0"/>
</p:tagLst>
</file>

<file path=ppt/tags/tag155.xml><?xml version="1.0" encoding="utf-8"?>
<p:tagLst xmlns:p="http://schemas.openxmlformats.org/presentationml/2006/main">
  <p:tag name="PA" val="v3.2.0"/>
</p:tagLst>
</file>

<file path=ppt/tags/tag156.xml><?xml version="1.0" encoding="utf-8"?>
<p:tagLst xmlns:p="http://schemas.openxmlformats.org/presentationml/2006/main">
  <p:tag name="PA" val="v3.2.0"/>
</p:tagLst>
</file>

<file path=ppt/tags/tag157.xml><?xml version="1.0" encoding="utf-8"?>
<p:tagLst xmlns:p="http://schemas.openxmlformats.org/presentationml/2006/main">
  <p:tag name="PA" val="v3.2.0"/>
</p:tagLst>
</file>

<file path=ppt/tags/tag16.xml><?xml version="1.0" encoding="utf-8"?>
<p:tagLst xmlns:p="http://schemas.openxmlformats.org/presentationml/2006/main">
  <p:tag name="PA" val="v3.2.0"/>
</p:tagLst>
</file>

<file path=ppt/tags/tag17.xml><?xml version="1.0" encoding="utf-8"?>
<p:tagLst xmlns:p="http://schemas.openxmlformats.org/presentationml/2006/main">
  <p:tag name="PA" val="v3.2.0"/>
</p:tagLst>
</file>

<file path=ppt/tags/tag18.xml><?xml version="1.0" encoding="utf-8"?>
<p:tagLst xmlns:p="http://schemas.openxmlformats.org/presentationml/2006/main">
  <p:tag name="PA" val="v3.2.0"/>
</p:tagLst>
</file>

<file path=ppt/tags/tag19.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20.xml><?xml version="1.0" encoding="utf-8"?>
<p:tagLst xmlns:p="http://schemas.openxmlformats.org/presentationml/2006/main">
  <p:tag name="PA" val="v3.2.0"/>
</p:tagLst>
</file>

<file path=ppt/tags/tag21.xml><?xml version="1.0" encoding="utf-8"?>
<p:tagLst xmlns:p="http://schemas.openxmlformats.org/presentationml/2006/main">
  <p:tag name="PA" val="v3.2.0"/>
</p:tagLst>
</file>

<file path=ppt/tags/tag22.xml><?xml version="1.0" encoding="utf-8"?>
<p:tagLst xmlns:p="http://schemas.openxmlformats.org/presentationml/2006/main">
  <p:tag name="PA" val="v3.2.0"/>
</p:tagLst>
</file>

<file path=ppt/tags/tag23.xml><?xml version="1.0" encoding="utf-8"?>
<p:tagLst xmlns:p="http://schemas.openxmlformats.org/presentationml/2006/main">
  <p:tag name="PA" val="v3.2.0"/>
</p:tagLst>
</file>

<file path=ppt/tags/tag24.xml><?xml version="1.0" encoding="utf-8"?>
<p:tagLst xmlns:p="http://schemas.openxmlformats.org/presentationml/2006/main">
  <p:tag name="PA" val="v3.2.0"/>
</p:tagLst>
</file>

<file path=ppt/tags/tag25.xml><?xml version="1.0" encoding="utf-8"?>
<p:tagLst xmlns:p="http://schemas.openxmlformats.org/presentationml/2006/main">
  <p:tag name="PA" val="v3.2.0"/>
</p:tagLst>
</file>

<file path=ppt/tags/tag26.xml><?xml version="1.0" encoding="utf-8"?>
<p:tagLst xmlns:p="http://schemas.openxmlformats.org/presentationml/2006/main">
  <p:tag name="PA" val="v3.2.0"/>
</p:tagLst>
</file>

<file path=ppt/tags/tag27.xml><?xml version="1.0" encoding="utf-8"?>
<p:tagLst xmlns:p="http://schemas.openxmlformats.org/presentationml/2006/main">
  <p:tag name="PA" val="v3.2.0"/>
</p:tagLst>
</file>

<file path=ppt/tags/tag28.xml><?xml version="1.0" encoding="utf-8"?>
<p:tagLst xmlns:p="http://schemas.openxmlformats.org/presentationml/2006/main">
  <p:tag name="PA" val="v3.2.0"/>
</p:tagLst>
</file>

<file path=ppt/tags/tag29.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30.xml><?xml version="1.0" encoding="utf-8"?>
<p:tagLst xmlns:p="http://schemas.openxmlformats.org/presentationml/2006/main">
  <p:tag name="PA" val="v3.2.0"/>
</p:tagLst>
</file>

<file path=ppt/tags/tag31.xml><?xml version="1.0" encoding="utf-8"?>
<p:tagLst xmlns:p="http://schemas.openxmlformats.org/presentationml/2006/main">
  <p:tag name="PA" val="v3.2.0"/>
</p:tagLst>
</file>

<file path=ppt/tags/tag32.xml><?xml version="1.0" encoding="utf-8"?>
<p:tagLst xmlns:p="http://schemas.openxmlformats.org/presentationml/2006/main">
  <p:tag name="PA" val="v3.2.0"/>
</p:tagLst>
</file>

<file path=ppt/tags/tag33.xml><?xml version="1.0" encoding="utf-8"?>
<p:tagLst xmlns:p="http://schemas.openxmlformats.org/presentationml/2006/main">
  <p:tag name="PA" val="v3.2.0"/>
</p:tagLst>
</file>

<file path=ppt/tags/tag34.xml><?xml version="1.0" encoding="utf-8"?>
<p:tagLst xmlns:p="http://schemas.openxmlformats.org/presentationml/2006/main">
  <p:tag name="PA" val="v3.2.0"/>
</p:tagLst>
</file>

<file path=ppt/tags/tag35.xml><?xml version="1.0" encoding="utf-8"?>
<p:tagLst xmlns:p="http://schemas.openxmlformats.org/presentationml/2006/main">
  <p:tag name="PA" val="v3.2.0"/>
</p:tagLst>
</file>

<file path=ppt/tags/tag36.xml><?xml version="1.0" encoding="utf-8"?>
<p:tagLst xmlns:p="http://schemas.openxmlformats.org/presentationml/2006/main">
  <p:tag name="PA" val="v3.2.0"/>
</p:tagLst>
</file>

<file path=ppt/tags/tag37.xml><?xml version="1.0" encoding="utf-8"?>
<p:tagLst xmlns:p="http://schemas.openxmlformats.org/presentationml/2006/main">
  <p:tag name="PA" val="v3.2.0"/>
</p:tagLst>
</file>

<file path=ppt/tags/tag38.xml><?xml version="1.0" encoding="utf-8"?>
<p:tagLst xmlns:p="http://schemas.openxmlformats.org/presentationml/2006/main">
  <p:tag name="PA" val="v3.2.0"/>
</p:tagLst>
</file>

<file path=ppt/tags/tag39.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40.xml><?xml version="1.0" encoding="utf-8"?>
<p:tagLst xmlns:p="http://schemas.openxmlformats.org/presentationml/2006/main">
  <p:tag name="PA" val="v3.2.0"/>
</p:tagLst>
</file>

<file path=ppt/tags/tag41.xml><?xml version="1.0" encoding="utf-8"?>
<p:tagLst xmlns:p="http://schemas.openxmlformats.org/presentationml/2006/main">
  <p:tag name="PA" val="v3.2.0"/>
</p:tagLst>
</file>

<file path=ppt/tags/tag42.xml><?xml version="1.0" encoding="utf-8"?>
<p:tagLst xmlns:p="http://schemas.openxmlformats.org/presentationml/2006/main">
  <p:tag name="PA" val="v3.2.0"/>
</p:tagLst>
</file>

<file path=ppt/tags/tag43.xml><?xml version="1.0" encoding="utf-8"?>
<p:tagLst xmlns:p="http://schemas.openxmlformats.org/presentationml/2006/main">
  <p:tag name="PA" val="v3.2.0"/>
</p:tagLst>
</file>

<file path=ppt/tags/tag44.xml><?xml version="1.0" encoding="utf-8"?>
<p:tagLst xmlns:p="http://schemas.openxmlformats.org/presentationml/2006/main">
  <p:tag name="PA" val="v3.2.0"/>
</p:tagLst>
</file>

<file path=ppt/tags/tag45.xml><?xml version="1.0" encoding="utf-8"?>
<p:tagLst xmlns:p="http://schemas.openxmlformats.org/presentationml/2006/main">
  <p:tag name="PA" val="v3.2.0"/>
</p:tagLst>
</file>

<file path=ppt/tags/tag46.xml><?xml version="1.0" encoding="utf-8"?>
<p:tagLst xmlns:p="http://schemas.openxmlformats.org/presentationml/2006/main">
  <p:tag name="PA" val="v3.2.0"/>
</p:tagLst>
</file>

<file path=ppt/tags/tag47.xml><?xml version="1.0" encoding="utf-8"?>
<p:tagLst xmlns:p="http://schemas.openxmlformats.org/presentationml/2006/main">
  <p:tag name="PA" val="v3.2.0"/>
</p:tagLst>
</file>

<file path=ppt/tags/tag48.xml><?xml version="1.0" encoding="utf-8"?>
<p:tagLst xmlns:p="http://schemas.openxmlformats.org/presentationml/2006/main">
  <p:tag name="PA" val="v3.2.0"/>
</p:tagLst>
</file>

<file path=ppt/tags/tag49.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50.xml><?xml version="1.0" encoding="utf-8"?>
<p:tagLst xmlns:p="http://schemas.openxmlformats.org/presentationml/2006/main">
  <p:tag name="PA" val="v3.2.0"/>
</p:tagLst>
</file>

<file path=ppt/tags/tag51.xml><?xml version="1.0" encoding="utf-8"?>
<p:tagLst xmlns:p="http://schemas.openxmlformats.org/presentationml/2006/main">
  <p:tag name="PA" val="v3.2.0"/>
</p:tagLst>
</file>

<file path=ppt/tags/tag52.xml><?xml version="1.0" encoding="utf-8"?>
<p:tagLst xmlns:p="http://schemas.openxmlformats.org/presentationml/2006/main">
  <p:tag name="PA" val="v3.2.0"/>
</p:tagLst>
</file>

<file path=ppt/tags/tag53.xml><?xml version="1.0" encoding="utf-8"?>
<p:tagLst xmlns:p="http://schemas.openxmlformats.org/presentationml/2006/main">
  <p:tag name="PA" val="v3.2.0"/>
</p:tagLst>
</file>

<file path=ppt/tags/tag54.xml><?xml version="1.0" encoding="utf-8"?>
<p:tagLst xmlns:p="http://schemas.openxmlformats.org/presentationml/2006/main">
  <p:tag name="PA" val="v3.2.0"/>
</p:tagLst>
</file>

<file path=ppt/tags/tag55.xml><?xml version="1.0" encoding="utf-8"?>
<p:tagLst xmlns:p="http://schemas.openxmlformats.org/presentationml/2006/main">
  <p:tag name="PA" val="v3.2.0"/>
</p:tagLst>
</file>

<file path=ppt/tags/tag56.xml><?xml version="1.0" encoding="utf-8"?>
<p:tagLst xmlns:p="http://schemas.openxmlformats.org/presentationml/2006/main">
  <p:tag name="PA" val="v3.2.0"/>
</p:tagLst>
</file>

<file path=ppt/tags/tag57.xml><?xml version="1.0" encoding="utf-8"?>
<p:tagLst xmlns:p="http://schemas.openxmlformats.org/presentationml/2006/main">
  <p:tag name="PA" val="v3.2.0"/>
</p:tagLst>
</file>

<file path=ppt/tags/tag58.xml><?xml version="1.0" encoding="utf-8"?>
<p:tagLst xmlns:p="http://schemas.openxmlformats.org/presentationml/2006/main">
  <p:tag name="PA" val="v3.2.0"/>
</p:tagLst>
</file>

<file path=ppt/tags/tag59.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60.xml><?xml version="1.0" encoding="utf-8"?>
<p:tagLst xmlns:p="http://schemas.openxmlformats.org/presentationml/2006/main">
  <p:tag name="PA" val="v3.2.0"/>
</p:tagLst>
</file>

<file path=ppt/tags/tag61.xml><?xml version="1.0" encoding="utf-8"?>
<p:tagLst xmlns:p="http://schemas.openxmlformats.org/presentationml/2006/main">
  <p:tag name="PA" val="v3.2.0"/>
</p:tagLst>
</file>

<file path=ppt/tags/tag62.xml><?xml version="1.0" encoding="utf-8"?>
<p:tagLst xmlns:p="http://schemas.openxmlformats.org/presentationml/2006/main">
  <p:tag name="PA" val="v3.2.0"/>
</p:tagLst>
</file>

<file path=ppt/tags/tag63.xml><?xml version="1.0" encoding="utf-8"?>
<p:tagLst xmlns:p="http://schemas.openxmlformats.org/presentationml/2006/main">
  <p:tag name="PA" val="v3.2.0"/>
</p:tagLst>
</file>

<file path=ppt/tags/tag64.xml><?xml version="1.0" encoding="utf-8"?>
<p:tagLst xmlns:p="http://schemas.openxmlformats.org/presentationml/2006/main">
  <p:tag name="PA" val="v3.2.0"/>
</p:tagLst>
</file>

<file path=ppt/tags/tag65.xml><?xml version="1.0" encoding="utf-8"?>
<p:tagLst xmlns:p="http://schemas.openxmlformats.org/presentationml/2006/main">
  <p:tag name="PA" val="v3.2.0"/>
</p:tagLst>
</file>

<file path=ppt/tags/tag66.xml><?xml version="1.0" encoding="utf-8"?>
<p:tagLst xmlns:p="http://schemas.openxmlformats.org/presentationml/2006/main">
  <p:tag name="PA" val="v3.2.0"/>
</p:tagLst>
</file>

<file path=ppt/tags/tag67.xml><?xml version="1.0" encoding="utf-8"?>
<p:tagLst xmlns:p="http://schemas.openxmlformats.org/presentationml/2006/main">
  <p:tag name="PA" val="v3.2.0"/>
</p:tagLst>
</file>

<file path=ppt/tags/tag68.xml><?xml version="1.0" encoding="utf-8"?>
<p:tagLst xmlns:p="http://schemas.openxmlformats.org/presentationml/2006/main">
  <p:tag name="PA" val="v3.2.0"/>
</p:tagLst>
</file>

<file path=ppt/tags/tag69.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ags/tag70.xml><?xml version="1.0" encoding="utf-8"?>
<p:tagLst xmlns:p="http://schemas.openxmlformats.org/presentationml/2006/main">
  <p:tag name="PA" val="v3.2.0"/>
</p:tagLst>
</file>

<file path=ppt/tags/tag71.xml><?xml version="1.0" encoding="utf-8"?>
<p:tagLst xmlns:p="http://schemas.openxmlformats.org/presentationml/2006/main">
  <p:tag name="PA" val="v3.2.0"/>
</p:tagLst>
</file>

<file path=ppt/tags/tag72.xml><?xml version="1.0" encoding="utf-8"?>
<p:tagLst xmlns:p="http://schemas.openxmlformats.org/presentationml/2006/main">
  <p:tag name="PA" val="v3.2.0"/>
</p:tagLst>
</file>

<file path=ppt/tags/tag73.xml><?xml version="1.0" encoding="utf-8"?>
<p:tagLst xmlns:p="http://schemas.openxmlformats.org/presentationml/2006/main">
  <p:tag name="PA" val="v3.2.0"/>
</p:tagLst>
</file>

<file path=ppt/tags/tag74.xml><?xml version="1.0" encoding="utf-8"?>
<p:tagLst xmlns:p="http://schemas.openxmlformats.org/presentationml/2006/main">
  <p:tag name="PA" val="v3.2.0"/>
</p:tagLst>
</file>

<file path=ppt/tags/tag75.xml><?xml version="1.0" encoding="utf-8"?>
<p:tagLst xmlns:p="http://schemas.openxmlformats.org/presentationml/2006/main">
  <p:tag name="PA" val="v3.2.0"/>
</p:tagLst>
</file>

<file path=ppt/tags/tag76.xml><?xml version="1.0" encoding="utf-8"?>
<p:tagLst xmlns:p="http://schemas.openxmlformats.org/presentationml/2006/main">
  <p:tag name="PA" val="v3.2.0"/>
</p:tagLst>
</file>

<file path=ppt/tags/tag77.xml><?xml version="1.0" encoding="utf-8"?>
<p:tagLst xmlns:p="http://schemas.openxmlformats.org/presentationml/2006/main">
  <p:tag name="PA" val="v3.2.0"/>
</p:tagLst>
</file>

<file path=ppt/tags/tag78.xml><?xml version="1.0" encoding="utf-8"?>
<p:tagLst xmlns:p="http://schemas.openxmlformats.org/presentationml/2006/main">
  <p:tag name="PA" val="v3.2.0"/>
</p:tagLst>
</file>

<file path=ppt/tags/tag79.xml><?xml version="1.0" encoding="utf-8"?>
<p:tagLst xmlns:p="http://schemas.openxmlformats.org/presentationml/2006/main">
  <p:tag name="PA" val="v3.2.0"/>
</p:tagLst>
</file>

<file path=ppt/tags/tag8.xml><?xml version="1.0" encoding="utf-8"?>
<p:tagLst xmlns:p="http://schemas.openxmlformats.org/presentationml/2006/main">
  <p:tag name="PA" val="v3.2.0"/>
</p:tagLst>
</file>

<file path=ppt/tags/tag80.xml><?xml version="1.0" encoding="utf-8"?>
<p:tagLst xmlns:p="http://schemas.openxmlformats.org/presentationml/2006/main">
  <p:tag name="PA" val="v3.2.0"/>
</p:tagLst>
</file>

<file path=ppt/tags/tag81.xml><?xml version="1.0" encoding="utf-8"?>
<p:tagLst xmlns:p="http://schemas.openxmlformats.org/presentationml/2006/main">
  <p:tag name="PA" val="v3.2.0"/>
</p:tagLst>
</file>

<file path=ppt/tags/tag82.xml><?xml version="1.0" encoding="utf-8"?>
<p:tagLst xmlns:p="http://schemas.openxmlformats.org/presentationml/2006/main">
  <p:tag name="PA" val="v3.2.0"/>
</p:tagLst>
</file>

<file path=ppt/tags/tag83.xml><?xml version="1.0" encoding="utf-8"?>
<p:tagLst xmlns:p="http://schemas.openxmlformats.org/presentationml/2006/main">
  <p:tag name="PA" val="v3.2.0"/>
</p:tagLst>
</file>

<file path=ppt/tags/tag84.xml><?xml version="1.0" encoding="utf-8"?>
<p:tagLst xmlns:p="http://schemas.openxmlformats.org/presentationml/2006/main">
  <p:tag name="PA" val="v3.2.0"/>
</p:tagLst>
</file>

<file path=ppt/tags/tag85.xml><?xml version="1.0" encoding="utf-8"?>
<p:tagLst xmlns:p="http://schemas.openxmlformats.org/presentationml/2006/main">
  <p:tag name="PA" val="v3.2.0"/>
</p:tagLst>
</file>

<file path=ppt/tags/tag86.xml><?xml version="1.0" encoding="utf-8"?>
<p:tagLst xmlns:p="http://schemas.openxmlformats.org/presentationml/2006/main">
  <p:tag name="PA" val="v3.2.0"/>
</p:tagLst>
</file>

<file path=ppt/tags/tag87.xml><?xml version="1.0" encoding="utf-8"?>
<p:tagLst xmlns:p="http://schemas.openxmlformats.org/presentationml/2006/main">
  <p:tag name="PA" val="v3.2.0"/>
</p:tagLst>
</file>

<file path=ppt/tags/tag88.xml><?xml version="1.0" encoding="utf-8"?>
<p:tagLst xmlns:p="http://schemas.openxmlformats.org/presentationml/2006/main">
  <p:tag name="PA" val="v3.2.0"/>
</p:tagLst>
</file>

<file path=ppt/tags/tag89.xml><?xml version="1.0" encoding="utf-8"?>
<p:tagLst xmlns:p="http://schemas.openxmlformats.org/presentationml/2006/main">
  <p:tag name="PA" val="v3.2.0"/>
</p:tagLst>
</file>

<file path=ppt/tags/tag9.xml><?xml version="1.0" encoding="utf-8"?>
<p:tagLst xmlns:p="http://schemas.openxmlformats.org/presentationml/2006/main">
  <p:tag name="PA" val="v3.2.0"/>
</p:tagLst>
</file>

<file path=ppt/tags/tag90.xml><?xml version="1.0" encoding="utf-8"?>
<p:tagLst xmlns:p="http://schemas.openxmlformats.org/presentationml/2006/main">
  <p:tag name="PA" val="v3.2.0"/>
</p:tagLst>
</file>

<file path=ppt/tags/tag91.xml><?xml version="1.0" encoding="utf-8"?>
<p:tagLst xmlns:p="http://schemas.openxmlformats.org/presentationml/2006/main">
  <p:tag name="PA" val="v3.2.0"/>
</p:tagLst>
</file>

<file path=ppt/tags/tag92.xml><?xml version="1.0" encoding="utf-8"?>
<p:tagLst xmlns:p="http://schemas.openxmlformats.org/presentationml/2006/main">
  <p:tag name="PA" val="v3.2.0"/>
</p:tagLst>
</file>

<file path=ppt/tags/tag93.xml><?xml version="1.0" encoding="utf-8"?>
<p:tagLst xmlns:p="http://schemas.openxmlformats.org/presentationml/2006/main">
  <p:tag name="PA" val="v3.2.0"/>
</p:tagLst>
</file>

<file path=ppt/tags/tag94.xml><?xml version="1.0" encoding="utf-8"?>
<p:tagLst xmlns:p="http://schemas.openxmlformats.org/presentationml/2006/main">
  <p:tag name="PA" val="v3.2.0"/>
</p:tagLst>
</file>

<file path=ppt/tags/tag95.xml><?xml version="1.0" encoding="utf-8"?>
<p:tagLst xmlns:p="http://schemas.openxmlformats.org/presentationml/2006/main">
  <p:tag name="PA" val="v3.2.0"/>
</p:tagLst>
</file>

<file path=ppt/tags/tag96.xml><?xml version="1.0" encoding="utf-8"?>
<p:tagLst xmlns:p="http://schemas.openxmlformats.org/presentationml/2006/main">
  <p:tag name="PA" val="v3.2.0"/>
</p:tagLst>
</file>

<file path=ppt/tags/tag97.xml><?xml version="1.0" encoding="utf-8"?>
<p:tagLst xmlns:p="http://schemas.openxmlformats.org/presentationml/2006/main">
  <p:tag name="PA" val="v3.2.0"/>
</p:tagLst>
</file>

<file path=ppt/tags/tag98.xml><?xml version="1.0" encoding="utf-8"?>
<p:tagLst xmlns:p="http://schemas.openxmlformats.org/presentationml/2006/main">
  <p:tag name="PA" val="v3.2.0"/>
</p:tagLst>
</file>

<file path=ppt/tags/tag99.xml><?xml version="1.0" encoding="utf-8"?>
<p:tagLst xmlns:p="http://schemas.openxmlformats.org/presentationml/2006/main">
  <p:tag name="PA" val="v3.2.0"/>
</p:tagLst>
</file>

<file path=ppt/theme/theme1.xml><?xml version="1.0" encoding="utf-8"?>
<a:theme xmlns:a="http://schemas.openxmlformats.org/drawingml/2006/main" name="1_Office 主题">
  <a:themeElements>
    <a:clrScheme name="自定义 3">
      <a:dk1>
        <a:sysClr val="windowText" lastClr="000000"/>
      </a:dk1>
      <a:lt1>
        <a:sysClr val="window" lastClr="FFFFFF"/>
      </a:lt1>
      <a:dk2>
        <a:srgbClr val="242852"/>
      </a:dk2>
      <a:lt2>
        <a:srgbClr val="ACCBF9"/>
      </a:lt2>
      <a:accent1>
        <a:srgbClr val="0070C0"/>
      </a:accent1>
      <a:accent2>
        <a:srgbClr val="00B0F0"/>
      </a:accent2>
      <a:accent3>
        <a:srgbClr val="297FD5"/>
      </a:accent3>
      <a:accent4>
        <a:srgbClr val="00B050"/>
      </a:accent4>
      <a:accent5>
        <a:srgbClr val="92D050"/>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10535</Words>
  <Application>WPS 演示</Application>
  <PresentationFormat>宽屏</PresentationFormat>
  <Paragraphs>1111</Paragraphs>
  <Slides>68</Slides>
  <Notes>25</Notes>
  <HiddenSlides>5</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79" baseType="lpstr">
      <vt:lpstr>Arial</vt:lpstr>
      <vt:lpstr>宋体</vt:lpstr>
      <vt:lpstr>Wingdings</vt:lpstr>
      <vt:lpstr>微软雅黑</vt:lpstr>
      <vt:lpstr>Arial Unicode MS</vt:lpstr>
      <vt:lpstr>Calibri</vt:lpstr>
      <vt:lpstr>Wingdings</vt:lpstr>
      <vt:lpstr>Trebuchet MS</vt:lpstr>
      <vt:lpstr>仿宋</vt:lpstr>
      <vt:lpstr>1_Office 主题</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CHENYING0907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CHENYING0907</dc:title>
  <dc:creator>CHENYING0907</dc:creator>
  <cp:keywords>CHENYING0907</cp:keywords>
  <dc:description>CHENYING0907
</dc:description>
  <dc:subject>CHENYING0907</dc:subject>
  <cp:category>CHENYING0907</cp:category>
  <cp:lastModifiedBy>李力</cp:lastModifiedBy>
  <cp:revision>131</cp:revision>
  <dcterms:created xsi:type="dcterms:W3CDTF">2015-10-15T01:42:00Z</dcterms:created>
  <dcterms:modified xsi:type="dcterms:W3CDTF">2020-05-13T06:05:22Z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