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47" r:id="rId3"/>
    <p:sldId id="294" r:id="rId5"/>
    <p:sldId id="941" r:id="rId6"/>
    <p:sldId id="835" r:id="rId7"/>
    <p:sldId id="942" r:id="rId8"/>
    <p:sldId id="960" r:id="rId9"/>
    <p:sldId id="959" r:id="rId10"/>
    <p:sldId id="961" r:id="rId11"/>
    <p:sldId id="962" r:id="rId12"/>
    <p:sldId id="979" r:id="rId13"/>
    <p:sldId id="980" r:id="rId14"/>
    <p:sldId id="981" r:id="rId15"/>
    <p:sldId id="982" r:id="rId16"/>
    <p:sldId id="983" r:id="rId17"/>
    <p:sldId id="984" r:id="rId18"/>
    <p:sldId id="918" r:id="rId19"/>
    <p:sldId id="920" r:id="rId20"/>
    <p:sldId id="921" r:id="rId21"/>
    <p:sldId id="986" r:id="rId22"/>
    <p:sldId id="987" r:id="rId23"/>
    <p:sldId id="989" r:id="rId24"/>
    <p:sldId id="988" r:id="rId25"/>
    <p:sldId id="1034" r:id="rId26"/>
    <p:sldId id="1035" r:id="rId27"/>
    <p:sldId id="994" r:id="rId28"/>
    <p:sldId id="995" r:id="rId29"/>
    <p:sldId id="998" r:id="rId30"/>
    <p:sldId id="1002" r:id="rId31"/>
    <p:sldId id="1005" r:id="rId32"/>
    <p:sldId id="1006" r:id="rId33"/>
    <p:sldId id="1008" r:id="rId34"/>
    <p:sldId id="1009" r:id="rId35"/>
    <p:sldId id="1010" r:id="rId36"/>
    <p:sldId id="1011" r:id="rId37"/>
    <p:sldId id="1012" r:id="rId38"/>
    <p:sldId id="1014" r:id="rId39"/>
    <p:sldId id="1017" r:id="rId40"/>
    <p:sldId id="1018" r:id="rId41"/>
    <p:sldId id="1019" r:id="rId42"/>
    <p:sldId id="1020" r:id="rId43"/>
    <p:sldId id="1021" r:id="rId44"/>
    <p:sldId id="1022" r:id="rId45"/>
    <p:sldId id="1023" r:id="rId46"/>
    <p:sldId id="1027" r:id="rId47"/>
    <p:sldId id="1028" r:id="rId48"/>
    <p:sldId id="1062" r:id="rId49"/>
    <p:sldId id="1030" r:id="rId50"/>
    <p:sldId id="916" r:id="rId51"/>
    <p:sldId id="365" r:id="rId52"/>
    <p:sldId id="1076" r:id="rId53"/>
    <p:sldId id="1077" r:id="rId54"/>
    <p:sldId id="1078" r:id="rId55"/>
    <p:sldId id="1079" r:id="rId56"/>
    <p:sldId id="1070" r:id="rId57"/>
    <p:sldId id="1071" r:id="rId58"/>
    <p:sldId id="1074" r:id="rId59"/>
    <p:sldId id="1075" r:id="rId60"/>
    <p:sldId id="1066" r:id="rId61"/>
    <p:sldId id="1067" r:id="rId62"/>
    <p:sldId id="1068" r:id="rId6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1903"/>
    <a:srgbClr val="0E58C4"/>
    <a:srgbClr val="CBD5E8"/>
    <a:srgbClr val="E7EBF4"/>
    <a:srgbClr val="C0C0C0"/>
    <a:srgbClr val="0070C0"/>
    <a:srgbClr val="A3A6AC"/>
    <a:srgbClr val="D4D4D4"/>
    <a:srgbClr val="D3D3D3"/>
    <a:srgbClr val="8D65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p:scale>
          <a:sx n="50" d="100"/>
          <a:sy n="50" d="100"/>
        </p:scale>
        <p:origin x="1278" y="594"/>
      </p:cViewPr>
      <p:guideLst>
        <p:guide orient="horz" pos="1894"/>
        <p:guide pos="373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5CD234-1A59-463F-8B12-F9DAA98A294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EBB733-DF6B-4801-AFF9-46967ACB994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grpSp>
        <p:nvGrpSpPr>
          <p:cNvPr id="15" name="Group 106"/>
          <p:cNvGrpSpPr>
            <a:grpSpLocks noChangeAspect="1"/>
          </p:cNvGrpSpPr>
          <p:nvPr userDrawn="1"/>
        </p:nvGrpSpPr>
        <p:grpSpPr bwMode="auto">
          <a:xfrm>
            <a:off x="0" y="-275"/>
            <a:ext cx="12192000" cy="4930268"/>
            <a:chOff x="1602" y="283"/>
            <a:chExt cx="5028" cy="2711"/>
          </a:xfrm>
          <a:gradFill>
            <a:gsLst>
              <a:gs pos="0">
                <a:srgbClr val="FE4444"/>
              </a:gs>
              <a:gs pos="100000">
                <a:srgbClr val="832B2B"/>
              </a:gs>
            </a:gsLst>
            <a:lin ang="5400000" scaled="0"/>
          </a:gradFill>
        </p:grpSpPr>
        <p:sp>
          <p:nvSpPr>
            <p:cNvPr id="17" name="Freeform 107"/>
            <p:cNvSpPr/>
            <p:nvPr/>
          </p:nvSpPr>
          <p:spPr bwMode="auto">
            <a:xfrm>
              <a:off x="1602" y="426"/>
              <a:ext cx="5028" cy="2568"/>
            </a:xfrm>
            <a:custGeom>
              <a:avLst/>
              <a:gdLst/>
              <a:ahLst/>
              <a:cxnLst>
                <a:cxn ang="0">
                  <a:pos x="2129" y="670"/>
                </a:cxn>
                <a:cxn ang="0">
                  <a:pos x="2129" y="640"/>
                </a:cxn>
                <a:cxn ang="0">
                  <a:pos x="0" y="0"/>
                </a:cxn>
                <a:cxn ang="0">
                  <a:pos x="0" y="688"/>
                </a:cxn>
                <a:cxn ang="0">
                  <a:pos x="1053" y="1054"/>
                </a:cxn>
                <a:cxn ang="0">
                  <a:pos x="2129" y="670"/>
                </a:cxn>
              </a:cxnLst>
              <a:rect l="0" t="0" r="r" b="b"/>
              <a:pathLst>
                <a:path w="2129" h="1054">
                  <a:moveTo>
                    <a:pt x="2129" y="670"/>
                  </a:moveTo>
                  <a:cubicBezTo>
                    <a:pt x="2129" y="640"/>
                    <a:pt x="2129" y="640"/>
                    <a:pt x="2129" y="640"/>
                  </a:cubicBezTo>
                  <a:cubicBezTo>
                    <a:pt x="1070" y="830"/>
                    <a:pt x="360" y="617"/>
                    <a:pt x="0" y="0"/>
                  </a:cubicBezTo>
                  <a:cubicBezTo>
                    <a:pt x="0" y="688"/>
                    <a:pt x="0" y="688"/>
                    <a:pt x="0" y="688"/>
                  </a:cubicBezTo>
                  <a:cubicBezTo>
                    <a:pt x="310" y="932"/>
                    <a:pt x="661" y="1054"/>
                    <a:pt x="1053" y="1054"/>
                  </a:cubicBezTo>
                  <a:cubicBezTo>
                    <a:pt x="1454" y="1054"/>
                    <a:pt x="1813" y="926"/>
                    <a:pt x="2129" y="670"/>
                  </a:cubicBez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18" name="Freeform 108"/>
            <p:cNvSpPr/>
            <p:nvPr/>
          </p:nvSpPr>
          <p:spPr bwMode="auto">
            <a:xfrm>
              <a:off x="1602" y="283"/>
              <a:ext cx="5028" cy="2200"/>
            </a:xfrm>
            <a:custGeom>
              <a:avLst/>
              <a:gdLst/>
              <a:ahLst/>
              <a:cxnLst>
                <a:cxn ang="0">
                  <a:pos x="2129" y="697"/>
                </a:cxn>
                <a:cxn ang="0">
                  <a:pos x="2129" y="623"/>
                </a:cxn>
                <a:cxn ang="0">
                  <a:pos x="1181" y="0"/>
                </a:cxn>
                <a:cxn ang="0">
                  <a:pos x="0" y="0"/>
                </a:cxn>
                <a:cxn ang="0">
                  <a:pos x="0" y="57"/>
                </a:cxn>
                <a:cxn ang="0">
                  <a:pos x="2129" y="697"/>
                </a:cxn>
              </a:cxnLst>
              <a:rect l="0" t="0" r="r" b="b"/>
              <a:pathLst>
                <a:path w="2129" h="887">
                  <a:moveTo>
                    <a:pt x="2129" y="697"/>
                  </a:moveTo>
                  <a:cubicBezTo>
                    <a:pt x="2129" y="623"/>
                    <a:pt x="2129" y="623"/>
                    <a:pt x="2129" y="623"/>
                  </a:cubicBezTo>
                  <a:cubicBezTo>
                    <a:pt x="1448" y="642"/>
                    <a:pt x="1132" y="434"/>
                    <a:pt x="1181" y="0"/>
                  </a:cubicBezTo>
                  <a:cubicBezTo>
                    <a:pt x="0" y="0"/>
                    <a:pt x="0" y="0"/>
                    <a:pt x="0" y="0"/>
                  </a:cubicBezTo>
                  <a:cubicBezTo>
                    <a:pt x="0" y="57"/>
                    <a:pt x="0" y="57"/>
                    <a:pt x="0" y="57"/>
                  </a:cubicBezTo>
                  <a:cubicBezTo>
                    <a:pt x="360" y="674"/>
                    <a:pt x="1070" y="887"/>
                    <a:pt x="2129" y="697"/>
                  </a:cubicBez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19" name="Freeform 109"/>
            <p:cNvSpPr/>
            <p:nvPr/>
          </p:nvSpPr>
          <p:spPr bwMode="auto">
            <a:xfrm>
              <a:off x="4255" y="283"/>
              <a:ext cx="2375" cy="1650"/>
            </a:xfrm>
            <a:custGeom>
              <a:avLst/>
              <a:gdLst/>
              <a:ahLst/>
              <a:cxnLst>
                <a:cxn ang="0">
                  <a:pos x="997" y="623"/>
                </a:cxn>
                <a:cxn ang="0">
                  <a:pos x="997" y="0"/>
                </a:cxn>
                <a:cxn ang="0">
                  <a:pos x="49" y="0"/>
                </a:cxn>
                <a:cxn ang="0">
                  <a:pos x="997" y="623"/>
                </a:cxn>
              </a:cxnLst>
              <a:rect l="0" t="0" r="r" b="b"/>
              <a:pathLst>
                <a:path w="997" h="642">
                  <a:moveTo>
                    <a:pt x="997" y="623"/>
                  </a:moveTo>
                  <a:cubicBezTo>
                    <a:pt x="997" y="0"/>
                    <a:pt x="997" y="0"/>
                    <a:pt x="997" y="0"/>
                  </a:cubicBezTo>
                  <a:cubicBezTo>
                    <a:pt x="49" y="0"/>
                    <a:pt x="49" y="0"/>
                    <a:pt x="49" y="0"/>
                  </a:cubicBezTo>
                  <a:cubicBezTo>
                    <a:pt x="0" y="434"/>
                    <a:pt x="316" y="642"/>
                    <a:pt x="997" y="623"/>
                  </a:cubicBez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grpSp>
      <p:sp>
        <p:nvSpPr>
          <p:cNvPr id="22" name="Freeform 26"/>
          <p:cNvSpPr/>
          <p:nvPr userDrawn="1"/>
        </p:nvSpPr>
        <p:spPr bwMode="auto">
          <a:xfrm>
            <a:off x="0" y="3968740"/>
            <a:ext cx="12192000" cy="2889261"/>
          </a:xfrm>
          <a:custGeom>
            <a:avLst/>
            <a:gdLst/>
            <a:ahLst/>
            <a:cxnLst>
              <a:cxn ang="0">
                <a:pos x="2861" y="904"/>
              </a:cxn>
              <a:cxn ang="0">
                <a:pos x="2861" y="0"/>
              </a:cxn>
              <a:cxn ang="0">
                <a:pos x="1382" y="332"/>
              </a:cxn>
              <a:cxn ang="0">
                <a:pos x="0" y="46"/>
              </a:cxn>
              <a:cxn ang="0">
                <a:pos x="0" y="904"/>
              </a:cxn>
              <a:cxn ang="0">
                <a:pos x="2861" y="904"/>
              </a:cxn>
            </a:cxnLst>
            <a:rect l="0" t="0" r="r" b="b"/>
            <a:pathLst>
              <a:path w="2861" h="904">
                <a:moveTo>
                  <a:pt x="2861" y="904"/>
                </a:moveTo>
                <a:cubicBezTo>
                  <a:pt x="2861" y="0"/>
                  <a:pt x="2861" y="0"/>
                  <a:pt x="2861" y="0"/>
                </a:cubicBezTo>
                <a:cubicBezTo>
                  <a:pt x="2414" y="221"/>
                  <a:pt x="1921" y="332"/>
                  <a:pt x="1382" y="332"/>
                </a:cubicBezTo>
                <a:cubicBezTo>
                  <a:pt x="882" y="332"/>
                  <a:pt x="421" y="237"/>
                  <a:pt x="0" y="46"/>
                </a:cubicBezTo>
                <a:cubicBezTo>
                  <a:pt x="0" y="904"/>
                  <a:pt x="0" y="904"/>
                  <a:pt x="0" y="904"/>
                </a:cubicBezTo>
                <a:cubicBezTo>
                  <a:pt x="2861" y="904"/>
                  <a:pt x="2861" y="904"/>
                  <a:pt x="2861" y="904"/>
                </a:cubicBezTo>
                <a:close/>
              </a:path>
            </a:pathLst>
          </a:custGeom>
          <a:gradFill flip="none" rotWithShape="1">
            <a:gsLst>
              <a:gs pos="0">
                <a:schemeClr val="bg1">
                  <a:lumMod val="75000"/>
                </a:schemeClr>
              </a:gs>
              <a:gs pos="59000">
                <a:schemeClr val="bg1">
                  <a:lumMod val="95000"/>
                </a:schemeClr>
              </a:gs>
              <a:gs pos="100000">
                <a:schemeClr val="bg1">
                  <a:lumMod val="75000"/>
                </a:schemeClr>
              </a:gs>
            </a:gsLst>
            <a:path path="circle">
              <a:fillToRect l="100000" t="100000"/>
            </a:path>
            <a:tileRect r="-100000" b="-100000"/>
          </a:grad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23" name="Freeform 27"/>
          <p:cNvSpPr/>
          <p:nvPr/>
        </p:nvSpPr>
        <p:spPr bwMode="auto">
          <a:xfrm>
            <a:off x="0" y="3148980"/>
            <a:ext cx="12192000" cy="1780219"/>
          </a:xfrm>
          <a:custGeom>
            <a:avLst/>
            <a:gdLst/>
            <a:ahLst/>
            <a:cxnLst>
              <a:cxn ang="0">
                <a:pos x="2861" y="225"/>
              </a:cxn>
              <a:cxn ang="0">
                <a:pos x="2861" y="0"/>
              </a:cxn>
              <a:cxn ang="0">
                <a:pos x="1415" y="516"/>
              </a:cxn>
              <a:cxn ang="0">
                <a:pos x="0" y="25"/>
              </a:cxn>
              <a:cxn ang="0">
                <a:pos x="0" y="271"/>
              </a:cxn>
              <a:cxn ang="0">
                <a:pos x="1382" y="557"/>
              </a:cxn>
              <a:cxn ang="0">
                <a:pos x="2861" y="225"/>
              </a:cxn>
            </a:cxnLst>
            <a:rect l="0" t="0" r="r" b="b"/>
            <a:pathLst>
              <a:path w="2861" h="557">
                <a:moveTo>
                  <a:pt x="2861" y="225"/>
                </a:moveTo>
                <a:cubicBezTo>
                  <a:pt x="2861" y="0"/>
                  <a:pt x="2861" y="0"/>
                  <a:pt x="2861" y="0"/>
                </a:cubicBezTo>
                <a:cubicBezTo>
                  <a:pt x="2436" y="344"/>
                  <a:pt x="1954" y="516"/>
                  <a:pt x="1415" y="516"/>
                </a:cubicBezTo>
                <a:cubicBezTo>
                  <a:pt x="889" y="516"/>
                  <a:pt x="417" y="352"/>
                  <a:pt x="0" y="25"/>
                </a:cubicBezTo>
                <a:cubicBezTo>
                  <a:pt x="0" y="271"/>
                  <a:pt x="0" y="271"/>
                  <a:pt x="0" y="271"/>
                </a:cubicBezTo>
                <a:cubicBezTo>
                  <a:pt x="421" y="462"/>
                  <a:pt x="882" y="557"/>
                  <a:pt x="1382" y="557"/>
                </a:cubicBezTo>
                <a:cubicBezTo>
                  <a:pt x="1921" y="557"/>
                  <a:pt x="2414" y="446"/>
                  <a:pt x="2861" y="225"/>
                </a:cubicBezTo>
                <a:close/>
              </a:path>
            </a:pathLst>
          </a:custGeom>
          <a:solidFill>
            <a:srgbClr val="000000"/>
          </a:solid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24" name="Freeform 28"/>
          <p:cNvSpPr/>
          <p:nvPr/>
        </p:nvSpPr>
        <p:spPr bwMode="auto">
          <a:xfrm>
            <a:off x="0" y="3840896"/>
            <a:ext cx="12192000" cy="1188944"/>
          </a:xfrm>
          <a:custGeom>
            <a:avLst/>
            <a:gdLst/>
            <a:ahLst/>
            <a:cxnLst>
              <a:cxn ang="0">
                <a:pos x="2861" y="40"/>
              </a:cxn>
              <a:cxn ang="0">
                <a:pos x="2861" y="0"/>
              </a:cxn>
              <a:cxn ang="0">
                <a:pos x="1382" y="332"/>
              </a:cxn>
              <a:cxn ang="0">
                <a:pos x="0" y="46"/>
              </a:cxn>
              <a:cxn ang="0">
                <a:pos x="0" y="86"/>
              </a:cxn>
              <a:cxn ang="0">
                <a:pos x="1382" y="372"/>
              </a:cxn>
              <a:cxn ang="0">
                <a:pos x="2861" y="40"/>
              </a:cxn>
            </a:cxnLst>
            <a:rect l="0" t="0" r="r" b="b"/>
            <a:pathLst>
              <a:path w="2861" h="372">
                <a:moveTo>
                  <a:pt x="2861" y="40"/>
                </a:moveTo>
                <a:cubicBezTo>
                  <a:pt x="2861" y="0"/>
                  <a:pt x="2861" y="0"/>
                  <a:pt x="2861" y="0"/>
                </a:cubicBezTo>
                <a:cubicBezTo>
                  <a:pt x="2414" y="221"/>
                  <a:pt x="1921" y="332"/>
                  <a:pt x="1382" y="332"/>
                </a:cubicBezTo>
                <a:cubicBezTo>
                  <a:pt x="882" y="332"/>
                  <a:pt x="421" y="237"/>
                  <a:pt x="0" y="46"/>
                </a:cubicBezTo>
                <a:cubicBezTo>
                  <a:pt x="0" y="86"/>
                  <a:pt x="0" y="86"/>
                  <a:pt x="0" y="86"/>
                </a:cubicBezTo>
                <a:cubicBezTo>
                  <a:pt x="421" y="277"/>
                  <a:pt x="882" y="372"/>
                  <a:pt x="1382" y="372"/>
                </a:cubicBezTo>
                <a:cubicBezTo>
                  <a:pt x="1921" y="372"/>
                  <a:pt x="2414" y="261"/>
                  <a:pt x="2861" y="40"/>
                </a:cubicBezTo>
                <a:close/>
              </a:path>
            </a:pathLst>
          </a:custGeom>
          <a:solidFill>
            <a:srgbClr val="97BD4F"/>
          </a:solidFill>
          <a:ln w="9525">
            <a:noFill/>
            <a:round/>
          </a:ln>
        </p:spPr>
        <p:txBody>
          <a:bodyPr vert="horz" wrap="square" lIns="91440" tIns="45720" rIns="91440" bIns="45720" numCol="1" anchor="t" anchorCtr="0" compatLnSpc="1"/>
          <a:lstStyle/>
          <a:p>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尾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fld>
            <a:endParaRPr lang="zh-CN" altLang="en-US"/>
          </a:p>
        </p:txBody>
      </p:sp>
      <p:cxnSp>
        <p:nvCxnSpPr>
          <p:cNvPr id="22" name="直接连接符 21"/>
          <p:cNvCxnSpPr/>
          <p:nvPr userDrawn="1"/>
        </p:nvCxnSpPr>
        <p:spPr>
          <a:xfrm>
            <a:off x="2264807" y="692696"/>
            <a:ext cx="0" cy="36004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10" name="TextBox 3"/>
          <p:cNvSpPr txBox="1"/>
          <p:nvPr userDrawn="1"/>
        </p:nvSpPr>
        <p:spPr>
          <a:xfrm>
            <a:off x="2280569" y="692254"/>
            <a:ext cx="1451474" cy="369332"/>
          </a:xfrm>
          <a:prstGeom prst="rect">
            <a:avLst/>
          </a:prstGeom>
          <a:noFill/>
        </p:spPr>
        <p:txBody>
          <a:bodyPr wrap="square">
            <a:spAutoFit/>
          </a:bodyPr>
          <a:lstStyle/>
          <a:p>
            <a:pPr>
              <a:defRPr/>
            </a:pPr>
            <a:r>
              <a:rPr lang="zh-CN" altLang="en-US" dirty="0">
                <a:solidFill>
                  <a:prstClr val="black">
                    <a:lumMod val="65000"/>
                    <a:lumOff val="35000"/>
                  </a:prstClr>
                </a:solidFill>
                <a:latin typeface="微软雅黑" panose="020B0503020204020204" pitchFamily="34" charset="-122"/>
                <a:ea typeface="微软雅黑" panose="020B0503020204020204" pitchFamily="34" charset="-122"/>
              </a:rPr>
              <a:t>目录页</a:t>
            </a:r>
            <a:endParaRPr lang="zh-CN" altLang="en-US"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1" name="矩形 24"/>
          <p:cNvSpPr>
            <a:spLocks noChangeArrowheads="1"/>
          </p:cNvSpPr>
          <p:nvPr userDrawn="1"/>
        </p:nvSpPr>
        <p:spPr bwMode="auto">
          <a:xfrm>
            <a:off x="1056752" y="704309"/>
            <a:ext cx="1079839" cy="492443"/>
          </a:xfrm>
          <a:prstGeom prst="rect">
            <a:avLst/>
          </a:prstGeom>
          <a:noFill/>
          <a:ln w="9525">
            <a:noFill/>
            <a:miter lim="800000"/>
          </a:ln>
        </p:spPr>
        <p:txBody>
          <a:bodyPr wrap="square" lIns="0" tIns="0" rIns="0" bIns="0">
            <a:spAutoFit/>
          </a:bodyPr>
          <a:lstStyle/>
          <a:p>
            <a:pPr algn="ctr"/>
            <a:r>
              <a:rPr lang="en-US" altLang="zh-CN" sz="1600" dirty="0">
                <a:solidFill>
                  <a:prstClr val="white"/>
                </a:solidFill>
                <a:ea typeface="微软雅黑" panose="020B0503020204020204" pitchFamily="34" charset="-122"/>
                <a:cs typeface="Arial Unicode MS" panose="020B0604020202020204" pitchFamily="34" charset="-122"/>
              </a:rPr>
              <a:t>CONTENTS</a:t>
            </a:r>
            <a:endParaRPr lang="en-US" altLang="zh-CN" sz="1600" dirty="0">
              <a:solidFill>
                <a:prstClr val="white"/>
              </a:solidFill>
              <a:ea typeface="微软雅黑" panose="020B0503020204020204" pitchFamily="34" charset="-122"/>
              <a:cs typeface="Arial Unicode MS" panose="020B0604020202020204" pitchFamily="34" charset="-122"/>
            </a:endParaRPr>
          </a:p>
          <a:p>
            <a:pPr algn="ctr"/>
            <a:r>
              <a:rPr lang="en-US" altLang="zh-CN" sz="1600" dirty="0">
                <a:solidFill>
                  <a:prstClr val="white"/>
                </a:solidFill>
                <a:ea typeface="微软雅黑" panose="020B0503020204020204" pitchFamily="34" charset="-122"/>
                <a:cs typeface="Arial Unicode MS" panose="020B0604020202020204" pitchFamily="34" charset="-122"/>
              </a:rPr>
              <a:t> PAGE</a:t>
            </a:r>
            <a:endParaRPr lang="en-US" altLang="zh-CN" sz="1600" dirty="0">
              <a:solidFill>
                <a:prstClr val="white"/>
              </a:solidFill>
              <a:ea typeface="微软雅黑" panose="020B0503020204020204" pitchFamily="34" charset="-122"/>
              <a:cs typeface="Arial Unicode MS" panose="020B0604020202020204" pitchFamily="34" charset="-122"/>
            </a:endParaRPr>
          </a:p>
        </p:txBody>
      </p:sp>
      <p:cxnSp>
        <p:nvCxnSpPr>
          <p:cNvPr id="22" name="直接连接符 21"/>
          <p:cNvCxnSpPr/>
          <p:nvPr userDrawn="1"/>
        </p:nvCxnSpPr>
        <p:spPr>
          <a:xfrm>
            <a:off x="2264807" y="692696"/>
            <a:ext cx="0" cy="36004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目录页">
    <p:spTree>
      <p:nvGrpSpPr>
        <p:cNvPr id="1" name=""/>
        <p:cNvGrpSpPr/>
        <p:nvPr/>
      </p:nvGrpSpPr>
      <p:grpSpPr>
        <a:xfrm>
          <a:off x="0" y="0"/>
          <a:ext cx="0" cy="0"/>
          <a:chOff x="0" y="0"/>
          <a:chExt cx="0" cy="0"/>
        </a:xfrm>
      </p:grpSpPr>
      <p:sp>
        <p:nvSpPr>
          <p:cNvPr id="10" name="TextBox 3"/>
          <p:cNvSpPr txBox="1"/>
          <p:nvPr userDrawn="1"/>
        </p:nvSpPr>
        <p:spPr>
          <a:xfrm>
            <a:off x="2280569" y="692254"/>
            <a:ext cx="1451474" cy="369332"/>
          </a:xfrm>
          <a:prstGeom prst="rect">
            <a:avLst/>
          </a:prstGeom>
          <a:noFill/>
        </p:spPr>
        <p:txBody>
          <a:bodyPr wrap="square">
            <a:spAutoFit/>
          </a:bodyPr>
          <a:lstStyle/>
          <a:p>
            <a:pPr>
              <a:defRPr/>
            </a:pPr>
            <a:r>
              <a:rPr lang="zh-CN" altLang="en-US" dirty="0">
                <a:solidFill>
                  <a:prstClr val="black">
                    <a:lumMod val="65000"/>
                    <a:lumOff val="35000"/>
                  </a:prstClr>
                </a:solidFill>
                <a:latin typeface="微软雅黑" panose="020B0503020204020204" pitchFamily="34" charset="-122"/>
                <a:ea typeface="微软雅黑" panose="020B0503020204020204" pitchFamily="34" charset="-122"/>
              </a:rPr>
              <a:t>过渡页</a:t>
            </a:r>
            <a:endParaRPr lang="zh-CN" altLang="en-US"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1" name="矩形 24"/>
          <p:cNvSpPr>
            <a:spLocks noChangeArrowheads="1"/>
          </p:cNvSpPr>
          <p:nvPr userDrawn="1"/>
        </p:nvSpPr>
        <p:spPr bwMode="auto">
          <a:xfrm>
            <a:off x="1056752" y="704309"/>
            <a:ext cx="1079839" cy="492443"/>
          </a:xfrm>
          <a:prstGeom prst="rect">
            <a:avLst/>
          </a:prstGeom>
          <a:noFill/>
          <a:ln w="9525">
            <a:noFill/>
            <a:miter lim="800000"/>
          </a:ln>
        </p:spPr>
        <p:txBody>
          <a:bodyPr wrap="square" lIns="0" tIns="0" rIns="0" bIns="0">
            <a:spAutoFit/>
          </a:bodyPr>
          <a:lstStyle/>
          <a:p>
            <a:pPr algn="ctr"/>
            <a:r>
              <a:rPr lang="en-US" altLang="zh-CN" sz="1600" dirty="0">
                <a:solidFill>
                  <a:prstClr val="white"/>
                </a:solidFill>
                <a:ea typeface="微软雅黑" panose="020B0503020204020204" pitchFamily="34" charset="-122"/>
                <a:cs typeface="Arial Unicode MS" panose="020B0604020202020204" pitchFamily="34" charset="-122"/>
              </a:rPr>
              <a:t>TRANSITION PAGE</a:t>
            </a:r>
            <a:endParaRPr lang="en-US" altLang="zh-CN" sz="1600" dirty="0">
              <a:solidFill>
                <a:prstClr val="white"/>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过渡页1">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10456545" y="-4445"/>
            <a:ext cx="1733550" cy="1924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过渡页1">
    <p:spTree>
      <p:nvGrpSpPr>
        <p:cNvPr id="1" name=""/>
        <p:cNvGrpSpPr/>
        <p:nvPr/>
      </p:nvGrpSpPr>
      <p:grpSpPr>
        <a:xfrm>
          <a:off x="0" y="0"/>
          <a:ext cx="0" cy="0"/>
          <a:chOff x="0" y="0"/>
          <a:chExt cx="0" cy="0"/>
        </a:xfrm>
      </p:grpSpPr>
      <p:sp>
        <p:nvSpPr>
          <p:cNvPr id="3" name="矩形 24"/>
          <p:cNvSpPr>
            <a:spLocks noChangeArrowheads="1"/>
          </p:cNvSpPr>
          <p:nvPr userDrawn="1"/>
        </p:nvSpPr>
        <p:spPr bwMode="auto">
          <a:xfrm>
            <a:off x="1056752" y="565810"/>
            <a:ext cx="1079839" cy="371255"/>
          </a:xfrm>
          <a:prstGeom prst="rect">
            <a:avLst/>
          </a:prstGeom>
          <a:noFill/>
          <a:ln w="9525">
            <a:noFill/>
            <a:miter lim="800000"/>
          </a:ln>
        </p:spPr>
        <p:txBody>
          <a:bodyPr wrap="square" lIns="0" tIns="0" rIns="0" bIns="0">
            <a:spAutoFit/>
          </a:bodyPr>
          <a:lstStyle/>
          <a:p>
            <a:pPr algn="ctr">
              <a:lnSpc>
                <a:spcPct val="150000"/>
              </a:lnSpc>
            </a:pPr>
            <a:r>
              <a:rPr lang="zh-CN" altLang="en-US" b="1" dirty="0">
                <a:solidFill>
                  <a:prstClr val="white"/>
                </a:solidFill>
                <a:ea typeface="微软雅黑" panose="020B0503020204020204" pitchFamily="34" charset="-122"/>
                <a:cs typeface="Arial Unicode MS" panose="020B0604020202020204" pitchFamily="34" charset="-122"/>
              </a:rPr>
              <a:t>第二章</a:t>
            </a:r>
            <a:endParaRPr lang="en-US" altLang="zh-CN" b="1" dirty="0">
              <a:solidFill>
                <a:prstClr val="white"/>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6" name="TextBox 3"/>
          <p:cNvSpPr txBox="1"/>
          <p:nvPr userDrawn="1"/>
        </p:nvSpPr>
        <p:spPr>
          <a:xfrm>
            <a:off x="2280569" y="692254"/>
            <a:ext cx="3167527" cy="369332"/>
          </a:xfrm>
          <a:prstGeom prst="rect">
            <a:avLst/>
          </a:prstGeom>
          <a:noFill/>
        </p:spPr>
        <p:txBody>
          <a:bodyPr wrap="square">
            <a:spAutoFit/>
          </a:bodyPr>
          <a:lstStyle/>
          <a:p>
            <a:pPr>
              <a:defRPr/>
            </a:pPr>
            <a:r>
              <a:rPr lang="zh-CN" altLang="en-US" dirty="0">
                <a:solidFill>
                  <a:prstClr val="black">
                    <a:lumMod val="65000"/>
                    <a:lumOff val="35000"/>
                  </a:prstClr>
                </a:solidFill>
                <a:latin typeface="微软雅黑" panose="020B0503020204020204" pitchFamily="34" charset="-122"/>
                <a:ea typeface="微软雅黑" panose="020B0503020204020204" pitchFamily="34" charset="-122"/>
              </a:rPr>
              <a:t>人事管理与人力资源管理</a:t>
            </a:r>
            <a:endParaRPr lang="zh-CN" altLang="en-US"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7" name="矩形 24"/>
          <p:cNvSpPr>
            <a:spLocks noChangeArrowheads="1"/>
          </p:cNvSpPr>
          <p:nvPr userDrawn="1"/>
        </p:nvSpPr>
        <p:spPr bwMode="auto">
          <a:xfrm>
            <a:off x="1056752" y="565810"/>
            <a:ext cx="1079839" cy="630942"/>
          </a:xfrm>
          <a:prstGeom prst="rect">
            <a:avLst/>
          </a:prstGeom>
          <a:noFill/>
          <a:ln w="9525">
            <a:noFill/>
            <a:miter lim="800000"/>
          </a:ln>
        </p:spPr>
        <p:txBody>
          <a:bodyPr wrap="square" lIns="0" tIns="0" rIns="0" bIns="0">
            <a:spAutoFit/>
          </a:bodyPr>
          <a:lstStyle/>
          <a:p>
            <a:pPr algn="ctr">
              <a:lnSpc>
                <a:spcPct val="150000"/>
              </a:lnSpc>
            </a:pPr>
            <a:r>
              <a:rPr lang="zh-CN" altLang="en-US" b="1" dirty="0">
                <a:solidFill>
                  <a:prstClr val="white"/>
                </a:solidFill>
                <a:ea typeface="微软雅黑" panose="020B0503020204020204" pitchFamily="34" charset="-122"/>
                <a:cs typeface="Arial Unicode MS" panose="020B0604020202020204" pitchFamily="34" charset="-122"/>
              </a:rPr>
              <a:t>第二章</a:t>
            </a:r>
            <a:endParaRPr lang="en-US" altLang="zh-CN" b="1" dirty="0">
              <a:solidFill>
                <a:prstClr val="white"/>
              </a:solidFill>
              <a:ea typeface="微软雅黑" panose="020B0503020204020204" pitchFamily="34" charset="-122"/>
              <a:cs typeface="Arial Unicode MS" panose="020B0604020202020204" pitchFamily="34" charset="-122"/>
            </a:endParaRPr>
          </a:p>
          <a:p>
            <a:pPr algn="ctr"/>
            <a:r>
              <a:rPr lang="zh-CN" altLang="en-US" sz="1400" dirty="0">
                <a:solidFill>
                  <a:prstClr val="white"/>
                </a:solidFill>
                <a:ea typeface="微软雅黑" panose="020B0503020204020204" pitchFamily="34" charset="-122"/>
                <a:cs typeface="Arial Unicode MS" panose="020B0604020202020204" pitchFamily="34" charset="-122"/>
              </a:rPr>
              <a:t>正文</a:t>
            </a:r>
            <a:endParaRPr lang="en-US" altLang="zh-CN" sz="1400" dirty="0">
              <a:solidFill>
                <a:prstClr val="white"/>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两栏内容">
    <p:spTree>
      <p:nvGrpSpPr>
        <p:cNvPr id="1" name=""/>
        <p:cNvGrpSpPr/>
        <p:nvPr/>
      </p:nvGrpSpPr>
      <p:grpSpPr>
        <a:xfrm>
          <a:off x="0" y="0"/>
          <a:ext cx="0" cy="0"/>
          <a:chOff x="0" y="0"/>
          <a:chExt cx="0" cy="0"/>
        </a:xfrm>
      </p:grpSpPr>
      <p:sp>
        <p:nvSpPr>
          <p:cNvPr id="5" name="矩形 24"/>
          <p:cNvSpPr>
            <a:spLocks noChangeArrowheads="1"/>
          </p:cNvSpPr>
          <p:nvPr userDrawn="1"/>
        </p:nvSpPr>
        <p:spPr bwMode="auto">
          <a:xfrm>
            <a:off x="1056752" y="565810"/>
            <a:ext cx="1079839" cy="371255"/>
          </a:xfrm>
          <a:prstGeom prst="rect">
            <a:avLst/>
          </a:prstGeom>
          <a:noFill/>
          <a:ln w="9525">
            <a:noFill/>
            <a:miter lim="800000"/>
          </a:ln>
        </p:spPr>
        <p:txBody>
          <a:bodyPr wrap="square" lIns="0" tIns="0" rIns="0" bIns="0">
            <a:spAutoFit/>
          </a:bodyPr>
          <a:lstStyle/>
          <a:p>
            <a:pPr algn="ctr">
              <a:lnSpc>
                <a:spcPct val="150000"/>
              </a:lnSpc>
            </a:pPr>
            <a:r>
              <a:rPr lang="zh-CN" altLang="en-US" b="1" dirty="0">
                <a:solidFill>
                  <a:prstClr val="white"/>
                </a:solidFill>
                <a:ea typeface="微软雅黑" panose="020B0503020204020204" pitchFamily="34" charset="-122"/>
                <a:cs typeface="Arial Unicode MS" panose="020B0604020202020204" pitchFamily="34" charset="-122"/>
              </a:rPr>
              <a:t>第三章</a:t>
            </a:r>
            <a:endParaRPr lang="en-US" altLang="zh-CN" b="1" dirty="0">
              <a:solidFill>
                <a:prstClr val="white"/>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两栏内容">
    <p:spTree>
      <p:nvGrpSpPr>
        <p:cNvPr id="1" name=""/>
        <p:cNvGrpSpPr/>
        <p:nvPr/>
      </p:nvGrpSpPr>
      <p:grpSpPr>
        <a:xfrm>
          <a:off x="0" y="0"/>
          <a:ext cx="0" cy="0"/>
          <a:chOff x="0" y="0"/>
          <a:chExt cx="0" cy="0"/>
        </a:xfrm>
      </p:grpSpPr>
      <p:sp>
        <p:nvSpPr>
          <p:cNvPr id="6" name="矩形 24"/>
          <p:cNvSpPr>
            <a:spLocks noChangeArrowheads="1"/>
          </p:cNvSpPr>
          <p:nvPr userDrawn="1"/>
        </p:nvSpPr>
        <p:spPr bwMode="auto">
          <a:xfrm>
            <a:off x="1056752" y="565810"/>
            <a:ext cx="1079839" cy="371255"/>
          </a:xfrm>
          <a:prstGeom prst="rect">
            <a:avLst/>
          </a:prstGeom>
          <a:noFill/>
          <a:ln w="9525">
            <a:noFill/>
            <a:miter lim="800000"/>
          </a:ln>
        </p:spPr>
        <p:txBody>
          <a:bodyPr wrap="square" lIns="0" tIns="0" rIns="0" bIns="0">
            <a:spAutoFit/>
          </a:bodyPr>
          <a:lstStyle/>
          <a:p>
            <a:pPr algn="ctr">
              <a:lnSpc>
                <a:spcPct val="150000"/>
              </a:lnSpc>
            </a:pPr>
            <a:r>
              <a:rPr lang="zh-CN" altLang="en-US" b="1" dirty="0">
                <a:solidFill>
                  <a:prstClr val="white"/>
                </a:solidFill>
                <a:ea typeface="微软雅黑" panose="020B0503020204020204" pitchFamily="34" charset="-122"/>
                <a:cs typeface="Arial Unicode MS" panose="020B0604020202020204" pitchFamily="34" charset="-122"/>
              </a:rPr>
              <a:t>第四章</a:t>
            </a:r>
            <a:endParaRPr lang="en-US" altLang="zh-CN" b="1" dirty="0">
              <a:solidFill>
                <a:prstClr val="white"/>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两栏内容">
    <p:spTree>
      <p:nvGrpSpPr>
        <p:cNvPr id="1" name=""/>
        <p:cNvGrpSpPr/>
        <p:nvPr/>
      </p:nvGrpSpPr>
      <p:grpSpPr>
        <a:xfrm>
          <a:off x="0" y="0"/>
          <a:ext cx="0" cy="0"/>
          <a:chOff x="0" y="0"/>
          <a:chExt cx="0" cy="0"/>
        </a:xfrm>
      </p:grpSpPr>
      <p:sp>
        <p:nvSpPr>
          <p:cNvPr id="6" name="矩形 24"/>
          <p:cNvSpPr>
            <a:spLocks noChangeArrowheads="1"/>
          </p:cNvSpPr>
          <p:nvPr userDrawn="1"/>
        </p:nvSpPr>
        <p:spPr bwMode="auto">
          <a:xfrm>
            <a:off x="1056752" y="565810"/>
            <a:ext cx="1079839" cy="371255"/>
          </a:xfrm>
          <a:prstGeom prst="rect">
            <a:avLst/>
          </a:prstGeom>
          <a:noFill/>
          <a:ln w="9525">
            <a:noFill/>
            <a:miter lim="800000"/>
          </a:ln>
        </p:spPr>
        <p:txBody>
          <a:bodyPr wrap="square" lIns="0" tIns="0" rIns="0" bIns="0">
            <a:spAutoFit/>
          </a:bodyPr>
          <a:lstStyle/>
          <a:p>
            <a:pPr algn="ctr">
              <a:lnSpc>
                <a:spcPct val="150000"/>
              </a:lnSpc>
            </a:pPr>
            <a:r>
              <a:rPr lang="zh-CN" altLang="en-US" b="1" dirty="0">
                <a:solidFill>
                  <a:prstClr val="white"/>
                </a:solidFill>
                <a:ea typeface="微软雅黑" panose="020B0503020204020204" pitchFamily="34" charset="-122"/>
                <a:cs typeface="Arial Unicode MS" panose="020B0604020202020204" pitchFamily="34" charset="-122"/>
              </a:rPr>
              <a:t>第五章</a:t>
            </a:r>
            <a:endParaRPr lang="en-US" altLang="zh-CN" b="1" dirty="0">
              <a:solidFill>
                <a:prstClr val="white"/>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五边形 18"/>
          <p:cNvSpPr/>
          <p:nvPr userDrawn="1"/>
        </p:nvSpPr>
        <p:spPr>
          <a:xfrm rot="5400000">
            <a:off x="1226035" y="502221"/>
            <a:ext cx="741272" cy="1079839"/>
          </a:xfrm>
          <a:prstGeom prst="homePlate">
            <a:avLst/>
          </a:prstGeom>
          <a:gradFill>
            <a:gsLst>
              <a:gs pos="0">
                <a:srgbClr val="FE4444"/>
              </a:gs>
              <a:gs pos="100000">
                <a:srgbClr val="832B2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矩形 19"/>
          <p:cNvSpPr/>
          <p:nvPr userDrawn="1"/>
        </p:nvSpPr>
        <p:spPr>
          <a:xfrm>
            <a:off x="1056752" y="0"/>
            <a:ext cx="1079839" cy="671504"/>
          </a:xfrm>
          <a:prstGeom prst="rect">
            <a:avLst/>
          </a:prstGeom>
          <a:gradFill>
            <a:gsLst>
              <a:gs pos="0">
                <a:srgbClr val="FE4444"/>
              </a:gs>
              <a:gs pos="100000">
                <a:srgbClr val="832B2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矩形 26"/>
          <p:cNvSpPr/>
          <p:nvPr userDrawn="1"/>
        </p:nvSpPr>
        <p:spPr>
          <a:xfrm>
            <a:off x="0" y="6265681"/>
            <a:ext cx="11397485" cy="432000"/>
          </a:xfrm>
          <a:prstGeom prst="rect">
            <a:avLst/>
          </a:prstGeom>
          <a:gradFill>
            <a:gsLst>
              <a:gs pos="0">
                <a:srgbClr val="FE4444"/>
              </a:gs>
              <a:gs pos="100000">
                <a:srgbClr val="832B2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矩形 27"/>
          <p:cNvSpPr/>
          <p:nvPr userDrawn="1"/>
        </p:nvSpPr>
        <p:spPr>
          <a:xfrm>
            <a:off x="11518379" y="6265681"/>
            <a:ext cx="673622" cy="432000"/>
          </a:xfrm>
          <a:prstGeom prst="rect">
            <a:avLst/>
          </a:prstGeom>
          <a:gradFill>
            <a:gsLst>
              <a:gs pos="0">
                <a:srgbClr val="FE4444"/>
              </a:gs>
              <a:gs pos="100000">
                <a:srgbClr val="832B2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TextBox 15"/>
          <p:cNvSpPr txBox="1"/>
          <p:nvPr userDrawn="1"/>
        </p:nvSpPr>
        <p:spPr>
          <a:xfrm>
            <a:off x="11646102" y="6312404"/>
            <a:ext cx="425005" cy="338554"/>
          </a:xfrm>
          <a:prstGeom prst="rect">
            <a:avLst/>
          </a:prstGeom>
          <a:gradFill>
            <a:gsLst>
              <a:gs pos="0">
                <a:srgbClr val="FE4444"/>
              </a:gs>
              <a:gs pos="100000">
                <a:srgbClr val="832B2B"/>
              </a:gs>
            </a:gsLst>
            <a:lin ang="5400000" scaled="0"/>
          </a:gradFill>
        </p:spPr>
        <p:txBody>
          <a:bodyPr wrap="none" rtlCol="0">
            <a:spAutoFit/>
          </a:bodyPr>
          <a:lstStyle/>
          <a:p>
            <a:fld id="{2EEF1883-7A0E-4F66-9932-E581691AD397}" type="slidenum">
              <a:rPr lang="zh-CN" altLang="en-US" sz="1600">
                <a:solidFill>
                  <a:prstClr val="white"/>
                </a:solidFill>
              </a:rPr>
            </a:fld>
            <a:endParaRPr lang="zh-CN" altLang="en-US" sz="1600" dirty="0">
              <a:solidFill>
                <a:prstClr val="white"/>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1" Type="http://schemas.openxmlformats.org/officeDocument/2006/relationships/notesSlide" Target="../notesSlides/notesSlide1.xml"/><Relationship Id="rId20" Type="http://schemas.openxmlformats.org/officeDocument/2006/relationships/slideLayout" Target="../slideLayouts/slideLayout11.xml"/><Relationship Id="rId2" Type="http://schemas.openxmlformats.org/officeDocument/2006/relationships/tags" Target="../tags/tag2.xml"/><Relationship Id="rId19" Type="http://schemas.openxmlformats.org/officeDocument/2006/relationships/image" Target="../media/image2.png"/><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56.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57.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58.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59.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tags" Target="../tags/tag60.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4.xml"/><Relationship Id="rId4" Type="http://schemas.openxmlformats.org/officeDocument/2006/relationships/image" Target="../media/image7.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61.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11.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tags" Target="../tags/tag67.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tags" Target="../tags/tag68.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69.xml"/></Relationships>
</file>

<file path=ppt/slides/_rels/slide2.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image" Target="../media/image3.png"/><Relationship Id="rId3" Type="http://schemas.openxmlformats.org/officeDocument/2006/relationships/tags" Target="../tags/tag21.xml"/><Relationship Id="rId2" Type="http://schemas.openxmlformats.org/officeDocument/2006/relationships/tags" Target="../tags/tag20.xml"/><Relationship Id="rId15" Type="http://schemas.openxmlformats.org/officeDocument/2006/relationships/notesSlide" Target="../notesSlides/notesSlide2.xml"/><Relationship Id="rId14" Type="http://schemas.openxmlformats.org/officeDocument/2006/relationships/slideLayout" Target="../slideLayouts/slideLayout12.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tags" Target="../tags/tag19.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70.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tags" Target="../tags/tag71.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tags" Target="../tags/tag72.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tags" Target="../tags/tag73.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tags" Target="../tags/tag74.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75.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76.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77.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78.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79.xml"/></Relationships>
</file>

<file path=ppt/slides/_rels/slide3.xml.rels><?xml version="1.0" encoding="UTF-8" standalone="yes"?>
<Relationships xmlns="http://schemas.openxmlformats.org/package/2006/relationships"><Relationship Id="rId9" Type="http://schemas.openxmlformats.org/officeDocument/2006/relationships/tags" Target="../tags/tag39.xml"/><Relationship Id="rId8" Type="http://schemas.openxmlformats.org/officeDocument/2006/relationships/tags" Target="../tags/tag38.xml"/><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1" Type="http://schemas.openxmlformats.org/officeDocument/2006/relationships/notesSlide" Target="../notesSlides/notesSlide3.xml"/><Relationship Id="rId20" Type="http://schemas.openxmlformats.org/officeDocument/2006/relationships/slideLayout" Target="../slideLayouts/slideLayout11.xml"/><Relationship Id="rId2" Type="http://schemas.openxmlformats.org/officeDocument/2006/relationships/tags" Target="../tags/tag32.xml"/><Relationship Id="rId19" Type="http://schemas.openxmlformats.org/officeDocument/2006/relationships/tags" Target="../tags/tag49.xml"/><Relationship Id="rId18" Type="http://schemas.openxmlformats.org/officeDocument/2006/relationships/tags" Target="../tags/tag48.xml"/><Relationship Id="rId17" Type="http://schemas.openxmlformats.org/officeDocument/2006/relationships/tags" Target="../tags/tag47.xml"/><Relationship Id="rId16" Type="http://schemas.openxmlformats.org/officeDocument/2006/relationships/tags" Target="../tags/tag46.xml"/><Relationship Id="rId15" Type="http://schemas.openxmlformats.org/officeDocument/2006/relationships/tags" Target="../tags/tag45.xml"/><Relationship Id="rId14" Type="http://schemas.openxmlformats.org/officeDocument/2006/relationships/tags" Target="../tags/tag44.xml"/><Relationship Id="rId13" Type="http://schemas.openxmlformats.org/officeDocument/2006/relationships/tags" Target="../tags/tag43.xml"/><Relationship Id="rId12" Type="http://schemas.openxmlformats.org/officeDocument/2006/relationships/tags" Target="../tags/tag42.xml"/><Relationship Id="rId11" Type="http://schemas.openxmlformats.org/officeDocument/2006/relationships/tags" Target="../tags/tag41.xml"/><Relationship Id="rId10" Type="http://schemas.openxmlformats.org/officeDocument/2006/relationships/tags" Target="../tags/tag40.xml"/><Relationship Id="rId1" Type="http://schemas.openxmlformats.org/officeDocument/2006/relationships/tags" Target="../tags/tag31.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80.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81.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82.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83.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84.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85.xml"/></Relationships>
</file>

<file path=ppt/slides/_rels/slide36.xml.rels><?xml version="1.0" encoding="UTF-8" standalone="yes"?>
<Relationships xmlns="http://schemas.openxmlformats.org/package/2006/relationships"><Relationship Id="rId7" Type="http://schemas.openxmlformats.org/officeDocument/2006/relationships/notesSlide" Target="../notesSlides/notesSlide36.xml"/><Relationship Id="rId6" Type="http://schemas.openxmlformats.org/officeDocument/2006/relationships/slideLayout" Target="../slideLayouts/slideLayout11.xml"/><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91.xml"/></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92.xml"/></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93.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4.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50.xml"/></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94.xml"/></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95.xml"/></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96.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tags" Target="../tags/tag97.xm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98.xml"/></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99.xml"/></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46.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100.xml"/></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101.xml"/></Relationships>
</file>

<file path=ppt/slides/_rels/slide48.xml.rels><?xml version="1.0" encoding="UTF-8" standalone="yes"?>
<Relationships xmlns="http://schemas.openxmlformats.org/package/2006/relationships"><Relationship Id="rId6" Type="http://schemas.openxmlformats.org/officeDocument/2006/relationships/notesSlide" Target="../notesSlides/notesSlide48.xml"/><Relationship Id="rId5" Type="http://schemas.openxmlformats.org/officeDocument/2006/relationships/slideLayout" Target="../slideLayouts/slideLayout12.xml"/><Relationship Id="rId4" Type="http://schemas.openxmlformats.org/officeDocument/2006/relationships/image" Target="../media/image3.png"/><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s>
</file>

<file path=ppt/slides/_rels/slide49.xml.rels><?xml version="1.0" encoding="UTF-8" standalone="yes"?>
<Relationships xmlns="http://schemas.openxmlformats.org/package/2006/relationships"><Relationship Id="rId9" Type="http://schemas.openxmlformats.org/officeDocument/2006/relationships/tags" Target="../tags/tag113.xml"/><Relationship Id="rId8" Type="http://schemas.openxmlformats.org/officeDocument/2006/relationships/tags" Target="../tags/tag112.xml"/><Relationship Id="rId7" Type="http://schemas.openxmlformats.org/officeDocument/2006/relationships/tags" Target="../tags/tag111.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tags" Target="../tags/tag106.xml"/><Relationship Id="rId19" Type="http://schemas.openxmlformats.org/officeDocument/2006/relationships/slideLayout" Target="../slideLayouts/slideLayout1.xml"/><Relationship Id="rId18" Type="http://schemas.openxmlformats.org/officeDocument/2006/relationships/tags" Target="../tags/tag122.xml"/><Relationship Id="rId17" Type="http://schemas.openxmlformats.org/officeDocument/2006/relationships/tags" Target="../tags/tag121.xml"/><Relationship Id="rId16" Type="http://schemas.openxmlformats.org/officeDocument/2006/relationships/tags" Target="../tags/tag120.xml"/><Relationship Id="rId15" Type="http://schemas.openxmlformats.org/officeDocument/2006/relationships/tags" Target="../tags/tag119.xml"/><Relationship Id="rId14" Type="http://schemas.openxmlformats.org/officeDocument/2006/relationships/tags" Target="../tags/tag118.xml"/><Relationship Id="rId13" Type="http://schemas.openxmlformats.org/officeDocument/2006/relationships/tags" Target="../tags/tag117.xml"/><Relationship Id="rId12" Type="http://schemas.openxmlformats.org/officeDocument/2006/relationships/tags" Target="../tags/tag116.xml"/><Relationship Id="rId11" Type="http://schemas.openxmlformats.org/officeDocument/2006/relationships/tags" Target="../tags/tag115.xml"/><Relationship Id="rId10" Type="http://schemas.openxmlformats.org/officeDocument/2006/relationships/tags" Target="../tags/tag114.xml"/><Relationship Id="rId1" Type="http://schemas.openxmlformats.org/officeDocument/2006/relationships/tags" Target="../tags/tag105.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5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ags" Target="../tags/tag12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4.xml"/><Relationship Id="rId1" Type="http://schemas.openxmlformats.org/officeDocument/2006/relationships/tags" Target="../tags/tag124.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4.xml"/><Relationship Id="rId1" Type="http://schemas.openxmlformats.org/officeDocument/2006/relationships/tags" Target="../tags/tag125.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4.xml"/><Relationship Id="rId1" Type="http://schemas.openxmlformats.org/officeDocument/2006/relationships/tags" Target="../tags/tag126.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4.xml"/><Relationship Id="rId1" Type="http://schemas.openxmlformats.org/officeDocument/2006/relationships/tags" Target="../tags/tag127.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4.xml"/><Relationship Id="rId1" Type="http://schemas.openxmlformats.org/officeDocument/2006/relationships/tags" Target="../tags/tag128.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4.xml"/><Relationship Id="rId1" Type="http://schemas.openxmlformats.org/officeDocument/2006/relationships/tags" Target="../tags/tag129.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4.xml"/><Relationship Id="rId1" Type="http://schemas.openxmlformats.org/officeDocument/2006/relationships/tags" Target="../tags/tag130.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4.xml"/><Relationship Id="rId1" Type="http://schemas.openxmlformats.org/officeDocument/2006/relationships/tags" Target="../tags/tag131.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4.xml"/><Relationship Id="rId1" Type="http://schemas.openxmlformats.org/officeDocument/2006/relationships/tags" Target="../tags/tag13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tags" Target="../tags/tag5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4.xml"/><Relationship Id="rId1" Type="http://schemas.openxmlformats.org/officeDocument/2006/relationships/tags" Target="../tags/tag133.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53.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54.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淘宝网chenying0907出品 3"/>
          <p:cNvSpPr/>
          <p:nvPr>
            <p:custDataLst>
              <p:tags r:id="rId1"/>
            </p:custDataLst>
          </p:nvPr>
        </p:nvSpPr>
        <p:spPr>
          <a:xfrm>
            <a:off x="0" y="2639505"/>
            <a:ext cx="311085" cy="2545237"/>
          </a:xfrm>
          <a:prstGeom prst="rect">
            <a:avLst/>
          </a:prstGeom>
          <a:gradFill>
            <a:gsLst>
              <a:gs pos="0">
                <a:srgbClr val="FE4444"/>
              </a:gs>
              <a:gs pos="100000">
                <a:srgbClr val="832B2B"/>
              </a:gs>
            </a:gsLst>
            <a:lin ang="5400000" scaled="0"/>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PA_淘宝网chenying0907出品 4"/>
          <p:cNvSpPr/>
          <p:nvPr>
            <p:custDataLst>
              <p:tags r:id="rId2"/>
            </p:custDataLst>
          </p:nvPr>
        </p:nvSpPr>
        <p:spPr>
          <a:xfrm>
            <a:off x="7722124" y="2639505"/>
            <a:ext cx="311085" cy="2545237"/>
          </a:xfrm>
          <a:prstGeom prst="rect">
            <a:avLst/>
          </a:prstGeom>
          <a:gradFill>
            <a:gsLst>
              <a:gs pos="0">
                <a:srgbClr val="FE4444"/>
              </a:gs>
              <a:gs pos="100000">
                <a:srgbClr val="832B2B"/>
              </a:gs>
            </a:gsLst>
            <a:path path="circle"/>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PA_淘宝网chenying0907出品 7"/>
          <p:cNvSpPr/>
          <p:nvPr>
            <p:custDataLst>
              <p:tags r:id="rId3"/>
            </p:custDataLst>
          </p:nvPr>
        </p:nvSpPr>
        <p:spPr>
          <a:xfrm>
            <a:off x="8062274" y="3185887"/>
            <a:ext cx="386499" cy="198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PA_直接连接符 9"/>
          <p:cNvCxnSpPr/>
          <p:nvPr>
            <p:custDataLst>
              <p:tags r:id="rId4"/>
            </p:custDataLst>
          </p:nvPr>
        </p:nvCxnSpPr>
        <p:spPr>
          <a:xfrm>
            <a:off x="8033209" y="5184742"/>
            <a:ext cx="4158791" cy="0"/>
          </a:xfrm>
          <a:prstGeom prst="line">
            <a:avLst/>
          </a:prstGeom>
          <a:ln w="15875" cap="flat" cmpd="sng" algn="ctr">
            <a:solidFill>
              <a:srgbClr val="FF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PA_淘宝网chenying0907出品 10"/>
          <p:cNvSpPr/>
          <p:nvPr>
            <p:custDataLst>
              <p:tags r:id="rId5"/>
            </p:custDataLst>
          </p:nvPr>
        </p:nvSpPr>
        <p:spPr>
          <a:xfrm>
            <a:off x="8467623"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_淘宝网chenying0907出品 11"/>
          <p:cNvSpPr/>
          <p:nvPr>
            <p:custDataLst>
              <p:tags r:id="rId6"/>
            </p:custDataLst>
          </p:nvPr>
        </p:nvSpPr>
        <p:spPr>
          <a:xfrm>
            <a:off x="8880982"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PA_淘宝网chenying0907出品 12"/>
          <p:cNvSpPr/>
          <p:nvPr>
            <p:custDataLst>
              <p:tags r:id="rId7"/>
            </p:custDataLst>
          </p:nvPr>
        </p:nvSpPr>
        <p:spPr>
          <a:xfrm>
            <a:off x="9287066" y="3293887"/>
            <a:ext cx="386499" cy="1872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PA_淘宝网chenying0907出品 13"/>
          <p:cNvSpPr/>
          <p:nvPr>
            <p:custDataLst>
              <p:tags r:id="rId8"/>
            </p:custDataLst>
          </p:nvPr>
        </p:nvSpPr>
        <p:spPr>
          <a:xfrm>
            <a:off x="9712735" y="3329887"/>
            <a:ext cx="386499" cy="183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_淘宝网chenying0907出品 14"/>
          <p:cNvSpPr/>
          <p:nvPr>
            <p:custDataLst>
              <p:tags r:id="rId9"/>
            </p:custDataLst>
          </p:nvPr>
        </p:nvSpPr>
        <p:spPr>
          <a:xfrm>
            <a:off x="10135328" y="3365887"/>
            <a:ext cx="386499" cy="180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_淘宝网chenying0907出品 15"/>
          <p:cNvSpPr/>
          <p:nvPr>
            <p:custDataLst>
              <p:tags r:id="rId10"/>
            </p:custDataLst>
          </p:nvPr>
        </p:nvSpPr>
        <p:spPr>
          <a:xfrm rot="20959521">
            <a:off x="10678524" y="3417043"/>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_淘宝网chenying0907出品 16"/>
          <p:cNvSpPr/>
          <p:nvPr>
            <p:custDataLst>
              <p:tags r:id="rId11"/>
            </p:custDataLst>
          </p:nvPr>
        </p:nvSpPr>
        <p:spPr>
          <a:xfrm rot="19779136">
            <a:off x="11359082" y="3458639"/>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PA_直接连接符 17"/>
          <p:cNvCxnSpPr/>
          <p:nvPr>
            <p:custDataLst>
              <p:tags r:id="rId12"/>
            </p:custDataLst>
          </p:nvPr>
        </p:nvCxnSpPr>
        <p:spPr>
          <a:xfrm>
            <a:off x="311085" y="5184742"/>
            <a:ext cx="7411039" cy="0"/>
          </a:xfrm>
          <a:prstGeom prst="line">
            <a:avLst/>
          </a:prstGeom>
          <a:ln w="15875" cap="flat" cmpd="sng" algn="ctr">
            <a:solidFill>
              <a:srgbClr val="FF0000"/>
            </a:solidFill>
            <a:prstDash val="sys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PA_直接连接符 19"/>
          <p:cNvCxnSpPr/>
          <p:nvPr>
            <p:custDataLst>
              <p:tags r:id="rId13"/>
            </p:custDataLst>
          </p:nvPr>
        </p:nvCxnSpPr>
        <p:spPr>
          <a:xfrm>
            <a:off x="311084" y="2658359"/>
            <a:ext cx="7411039" cy="0"/>
          </a:xfrm>
          <a:prstGeom prst="line">
            <a:avLst/>
          </a:prstGeom>
          <a:ln w="15875" cap="flat" cmpd="sng" algn="ctr">
            <a:solidFill>
              <a:srgbClr val="FF0000"/>
            </a:solidFill>
            <a:prstDash val="sys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PA_直接连接符 20"/>
          <p:cNvCxnSpPr/>
          <p:nvPr>
            <p:custDataLst>
              <p:tags r:id="rId14"/>
            </p:custDataLst>
          </p:nvPr>
        </p:nvCxnSpPr>
        <p:spPr>
          <a:xfrm>
            <a:off x="311083" y="4451022"/>
            <a:ext cx="7411039" cy="0"/>
          </a:xfrm>
          <a:prstGeom prst="line">
            <a:avLst/>
          </a:prstGeom>
          <a:ln w="15875" cap="flat" cmpd="sng" algn="ctr">
            <a:solidFill>
              <a:srgbClr val="FF0000"/>
            </a:solidFill>
            <a:prstDash val="sys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PA_淘宝网chenying0907出品 21"/>
          <p:cNvSpPr txBox="1"/>
          <p:nvPr>
            <p:custDataLst>
              <p:tags r:id="rId15"/>
            </p:custDataLst>
          </p:nvPr>
        </p:nvSpPr>
        <p:spPr>
          <a:xfrm>
            <a:off x="211455" y="3109595"/>
            <a:ext cx="7343140" cy="706755"/>
          </a:xfrm>
          <a:prstGeom prst="rect">
            <a:avLst/>
          </a:prstGeom>
          <a:noFill/>
        </p:spPr>
        <p:txBody>
          <a:bodyPr wrap="square" rtlCol="0">
            <a:spAutoFit/>
          </a:bodyPr>
          <a:lstStyle/>
          <a:p>
            <a:pPr algn="ctr"/>
            <a:r>
              <a:rPr lang="zh-CN" altLang="en-US" sz="4000" b="1" dirty="0">
                <a:solidFill>
                  <a:srgbClr val="FF0000"/>
                </a:solidFill>
                <a:latin typeface="微软雅黑" panose="020B0503020204020204" pitchFamily="34" charset="-122"/>
                <a:ea typeface="微软雅黑" panose="020B0503020204020204" pitchFamily="34" charset="-122"/>
                <a:sym typeface="+mn-ea"/>
              </a:rPr>
              <a:t>文件搜索、操作与归档</a:t>
            </a:r>
            <a:endParaRPr lang="zh-CN" altLang="en-US" sz="4000" b="1" dirty="0">
              <a:solidFill>
                <a:srgbClr val="FF0000"/>
              </a:solidFill>
              <a:latin typeface="微软雅黑" panose="020B0503020204020204" pitchFamily="34" charset="-122"/>
              <a:ea typeface="微软雅黑" panose="020B0503020204020204" pitchFamily="34" charset="-122"/>
              <a:sym typeface="+mn-ea"/>
            </a:endParaRPr>
          </a:p>
        </p:txBody>
      </p:sp>
      <p:sp>
        <p:nvSpPr>
          <p:cNvPr id="23" name="PA_淘宝网chenying0907出品 22"/>
          <p:cNvSpPr txBox="1"/>
          <p:nvPr>
            <p:custDataLst>
              <p:tags r:id="rId16"/>
            </p:custDataLst>
          </p:nvPr>
        </p:nvSpPr>
        <p:spPr>
          <a:xfrm>
            <a:off x="5928995" y="709930"/>
            <a:ext cx="4653915" cy="829945"/>
          </a:xfrm>
          <a:prstGeom prst="rect">
            <a:avLst/>
          </a:prstGeom>
          <a:noFill/>
        </p:spPr>
        <p:txBody>
          <a:bodyPr wrap="square" rtlCol="0">
            <a:spAutoFit/>
          </a:bodyPr>
          <a:lstStyle/>
          <a:p>
            <a:r>
              <a:rPr lang="en-US" altLang="zh-CN" sz="4800" b="1" dirty="0">
                <a:latin typeface="微软雅黑" panose="020B0503020204020204" pitchFamily="34" charset="-122"/>
                <a:ea typeface="微软雅黑" panose="020B0503020204020204" pitchFamily="34" charset="-122"/>
              </a:rPr>
              <a:t>Linux</a:t>
            </a:r>
            <a:r>
              <a:rPr lang="zh-CN" altLang="en-US" sz="4800" b="1" dirty="0">
                <a:latin typeface="微软雅黑" panose="020B0503020204020204" pitchFamily="34" charset="-122"/>
                <a:ea typeface="微软雅黑" panose="020B0503020204020204" pitchFamily="34" charset="-122"/>
              </a:rPr>
              <a:t>应用基础</a:t>
            </a:r>
            <a:endParaRPr lang="zh-CN" altLang="en-US" sz="4800" b="1" dirty="0">
              <a:latin typeface="微软雅黑" panose="020B0503020204020204" pitchFamily="34" charset="-122"/>
              <a:ea typeface="微软雅黑" panose="020B0503020204020204" pitchFamily="34" charset="-122"/>
            </a:endParaRPr>
          </a:p>
        </p:txBody>
      </p:sp>
      <p:sp>
        <p:nvSpPr>
          <p:cNvPr id="26" name="PA_淘宝网chenying0907出品 25"/>
          <p:cNvSpPr txBox="1"/>
          <p:nvPr>
            <p:custDataLst>
              <p:tags r:id="rId17"/>
            </p:custDataLst>
          </p:nvPr>
        </p:nvSpPr>
        <p:spPr>
          <a:xfrm>
            <a:off x="1133690" y="435412"/>
            <a:ext cx="3400916" cy="398780"/>
          </a:xfrm>
          <a:prstGeom prst="rect">
            <a:avLst/>
          </a:prstGeom>
          <a:noFill/>
        </p:spPr>
        <p:txBody>
          <a:bodyPr wrap="square" rtlCol="0">
            <a:spAutoFit/>
          </a:bodyPr>
          <a:lstStyle/>
          <a:p>
            <a:r>
              <a:rPr lang="zh-CN" sz="2000" b="1" dirty="0">
                <a:latin typeface="微软雅黑" panose="020B0503020204020204" pitchFamily="34" charset="-122"/>
                <a:ea typeface="微软雅黑" panose="020B0503020204020204" pitchFamily="34" charset="-122"/>
              </a:rPr>
              <a:t>四川信息职业技术学院</a:t>
            </a:r>
            <a:endParaRPr lang="zh-CN" sz="2000" b="1" dirty="0">
              <a:latin typeface="微软雅黑" panose="020B0503020204020204" pitchFamily="34" charset="-122"/>
              <a:ea typeface="微软雅黑" panose="020B0503020204020204" pitchFamily="34" charset="-122"/>
            </a:endParaRPr>
          </a:p>
        </p:txBody>
      </p:sp>
      <p:sp>
        <p:nvSpPr>
          <p:cNvPr id="3" name="PA_淘宝网chenying0907出品 22"/>
          <p:cNvSpPr txBox="1"/>
          <p:nvPr>
            <p:custDataLst>
              <p:tags r:id="rId18"/>
            </p:custDataLst>
          </p:nvPr>
        </p:nvSpPr>
        <p:spPr>
          <a:xfrm>
            <a:off x="3484085" y="4587049"/>
            <a:ext cx="2432115" cy="337185"/>
          </a:xfrm>
          <a:prstGeom prst="rect">
            <a:avLst/>
          </a:prstGeom>
          <a:noFill/>
        </p:spPr>
        <p:txBody>
          <a:bodyPr wrap="square" rtlCol="0">
            <a:spAutoFit/>
          </a:bodyPr>
          <a:p>
            <a:r>
              <a:rPr lang="zh-CN" altLang="en-US" sz="1600" b="1" dirty="0">
                <a:latin typeface="微软雅黑" panose="020B0503020204020204" pitchFamily="34" charset="-122"/>
                <a:ea typeface="微软雅黑" panose="020B0503020204020204" pitchFamily="34" charset="-122"/>
              </a:rPr>
              <a:t>主讲人：李力</a:t>
            </a:r>
            <a:endParaRPr lang="zh-CN" altLang="en-US" sz="1600" b="1"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9"/>
          <a:stretch>
            <a:fillRect/>
          </a:stretch>
        </p:blipFill>
        <p:spPr>
          <a:xfrm>
            <a:off x="10634980" y="5080"/>
            <a:ext cx="1555750" cy="18002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1"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949"/>
                            </p:stCondLst>
                            <p:childTnLst>
                              <p:par>
                                <p:cTn id="13" presetID="29" presetClass="entr" presetSubtype="0" fill="hold" grpId="1"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ppt_x</p:attrName>
                                        </p:attrNameLst>
                                      </p:cBhvr>
                                      <p:tavLst>
                                        <p:tav tm="0">
                                          <p:val>
                                            <p:strVal val="#ppt_x-.2"/>
                                          </p:val>
                                        </p:tav>
                                        <p:tav tm="100000">
                                          <p:val>
                                            <p:strVal val="#ppt_x"/>
                                          </p:val>
                                        </p:tav>
                                      </p:tavLst>
                                    </p:anim>
                                    <p:anim calcmode="lin" valueType="num">
                                      <p:cBhvr>
                                        <p:cTn id="16" dur="5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17" dur="500"/>
                                        <p:tgtEl>
                                          <p:spTgt spid="4"/>
                                        </p:tgtEl>
                                      </p:cBhvr>
                                    </p:animEffect>
                                  </p:childTnLst>
                                </p:cTn>
                              </p:par>
                              <p:par>
                                <p:cTn id="18" presetID="2" presetClass="entr" presetSubtype="4"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ppt_x"/>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par>
                                <p:cTn id="22" presetID="29"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ppt_x</p:attrName>
                                        </p:attrNameLst>
                                      </p:cBhvr>
                                      <p:tavLst>
                                        <p:tav tm="0">
                                          <p:val>
                                            <p:strVal val="#ppt_x-.2"/>
                                          </p:val>
                                        </p:tav>
                                        <p:tav tm="100000">
                                          <p:val>
                                            <p:strVal val="#ppt_x"/>
                                          </p:val>
                                        </p:tav>
                                      </p:tavLst>
                                    </p:anim>
                                    <p:anim calcmode="lin" valueType="num">
                                      <p:cBhvr>
                                        <p:cTn id="25" dur="5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26" dur="500"/>
                                        <p:tgtEl>
                                          <p:spTgt spid="5"/>
                                        </p:tgtEl>
                                      </p:cBhvr>
                                    </p:animEffect>
                                  </p:childTnLst>
                                </p:cTn>
                              </p:par>
                            </p:childTnLst>
                          </p:cTn>
                        </p:par>
                        <p:par>
                          <p:cTn id="27" fill="hold">
                            <p:stCondLst>
                              <p:cond delay="1449"/>
                            </p:stCondLst>
                            <p:childTnLst>
                              <p:par>
                                <p:cTn id="28" presetID="22" presetClass="entr" presetSubtype="2"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right)">
                                      <p:cBhvr>
                                        <p:cTn id="30" dur="500"/>
                                        <p:tgtEl>
                                          <p:spTgt spid="10"/>
                                        </p:tgtEl>
                                      </p:cBhvr>
                                    </p:animEffect>
                                  </p:childTnLst>
                                </p:cTn>
                              </p:par>
                            </p:childTnLst>
                          </p:cTn>
                        </p:par>
                        <p:par>
                          <p:cTn id="31" fill="hold">
                            <p:stCondLst>
                              <p:cond delay="1949"/>
                            </p:stCondLst>
                            <p:childTnLst>
                              <p:par>
                                <p:cTn id="32" presetID="2" presetClass="entr" presetSubtype="2"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1+#ppt_w/2"/>
                                          </p:val>
                                        </p:tav>
                                        <p:tav tm="100000">
                                          <p:val>
                                            <p:strVal val="#ppt_x"/>
                                          </p:val>
                                        </p:tav>
                                      </p:tavLst>
                                    </p:anim>
                                    <p:anim calcmode="lin" valueType="num">
                                      <p:cBhvr additive="base">
                                        <p:cTn id="35" dur="500" fill="hold"/>
                                        <p:tgtEl>
                                          <p:spTgt spid="8"/>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1+#ppt_w/2"/>
                                          </p:val>
                                        </p:tav>
                                        <p:tav tm="100000">
                                          <p:val>
                                            <p:strVal val="#ppt_x"/>
                                          </p:val>
                                        </p:tav>
                                      </p:tavLst>
                                    </p:anim>
                                    <p:anim calcmode="lin" valueType="num">
                                      <p:cBhvr additive="base">
                                        <p:cTn id="43" dur="500" fill="hold"/>
                                        <p:tgtEl>
                                          <p:spTgt spid="12"/>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1+#ppt_w/2"/>
                                          </p:val>
                                        </p:tav>
                                        <p:tav tm="100000">
                                          <p:val>
                                            <p:strVal val="#ppt_x"/>
                                          </p:val>
                                        </p:tav>
                                      </p:tavLst>
                                    </p:anim>
                                    <p:anim calcmode="lin" valueType="num">
                                      <p:cBhvr additive="base">
                                        <p:cTn id="47" dur="500" fill="hold"/>
                                        <p:tgtEl>
                                          <p:spTgt spid="13"/>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500" fill="hold"/>
                                        <p:tgtEl>
                                          <p:spTgt spid="14"/>
                                        </p:tgtEl>
                                        <p:attrNameLst>
                                          <p:attrName>ppt_x</p:attrName>
                                        </p:attrNameLst>
                                      </p:cBhvr>
                                      <p:tavLst>
                                        <p:tav tm="0">
                                          <p:val>
                                            <p:strVal val="1+#ppt_w/2"/>
                                          </p:val>
                                        </p:tav>
                                        <p:tav tm="100000">
                                          <p:val>
                                            <p:strVal val="#ppt_x"/>
                                          </p:val>
                                        </p:tav>
                                      </p:tavLst>
                                    </p:anim>
                                    <p:anim calcmode="lin" valueType="num">
                                      <p:cBhvr additive="base">
                                        <p:cTn id="51" dur="500" fill="hold"/>
                                        <p:tgtEl>
                                          <p:spTgt spid="14"/>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additive="base">
                                        <p:cTn id="54" dur="500" fill="hold"/>
                                        <p:tgtEl>
                                          <p:spTgt spid="15"/>
                                        </p:tgtEl>
                                        <p:attrNameLst>
                                          <p:attrName>ppt_x</p:attrName>
                                        </p:attrNameLst>
                                      </p:cBhvr>
                                      <p:tavLst>
                                        <p:tav tm="0">
                                          <p:val>
                                            <p:strVal val="1+#ppt_w/2"/>
                                          </p:val>
                                        </p:tav>
                                        <p:tav tm="100000">
                                          <p:val>
                                            <p:strVal val="#ppt_x"/>
                                          </p:val>
                                        </p:tav>
                                      </p:tavLst>
                                    </p:anim>
                                    <p:anim calcmode="lin" valueType="num">
                                      <p:cBhvr additive="base">
                                        <p:cTn id="55" dur="500" fill="hold"/>
                                        <p:tgtEl>
                                          <p:spTgt spid="15"/>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additive="base">
                                        <p:cTn id="58" dur="500" fill="hold"/>
                                        <p:tgtEl>
                                          <p:spTgt spid="16"/>
                                        </p:tgtEl>
                                        <p:attrNameLst>
                                          <p:attrName>ppt_x</p:attrName>
                                        </p:attrNameLst>
                                      </p:cBhvr>
                                      <p:tavLst>
                                        <p:tav tm="0">
                                          <p:val>
                                            <p:strVal val="1+#ppt_w/2"/>
                                          </p:val>
                                        </p:tav>
                                        <p:tav tm="100000">
                                          <p:val>
                                            <p:strVal val="#ppt_x"/>
                                          </p:val>
                                        </p:tav>
                                      </p:tavLst>
                                    </p:anim>
                                    <p:anim calcmode="lin" valueType="num">
                                      <p:cBhvr additive="base">
                                        <p:cTn id="59" dur="500" fill="hold"/>
                                        <p:tgtEl>
                                          <p:spTgt spid="16"/>
                                        </p:tgtEl>
                                        <p:attrNameLst>
                                          <p:attrName>ppt_y</p:attrName>
                                        </p:attrNameLst>
                                      </p:cBhvr>
                                      <p:tavLst>
                                        <p:tav tm="0">
                                          <p:val>
                                            <p:strVal val="#ppt_y"/>
                                          </p:val>
                                        </p:tav>
                                        <p:tav tm="100000">
                                          <p:val>
                                            <p:strVal val="#ppt_y"/>
                                          </p:val>
                                        </p:tav>
                                      </p:tavLst>
                                    </p:anim>
                                  </p:childTnLst>
                                </p:cTn>
                              </p:par>
                              <p:par>
                                <p:cTn id="60" presetID="2" presetClass="entr" presetSubtype="2"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 calcmode="lin" valueType="num">
                                      <p:cBhvr additive="base">
                                        <p:cTn id="62" dur="500" fill="hold"/>
                                        <p:tgtEl>
                                          <p:spTgt spid="17"/>
                                        </p:tgtEl>
                                        <p:attrNameLst>
                                          <p:attrName>ppt_x</p:attrName>
                                        </p:attrNameLst>
                                      </p:cBhvr>
                                      <p:tavLst>
                                        <p:tav tm="0">
                                          <p:val>
                                            <p:strVal val="1+#ppt_w/2"/>
                                          </p:val>
                                        </p:tav>
                                        <p:tav tm="100000">
                                          <p:val>
                                            <p:strVal val="#ppt_x"/>
                                          </p:val>
                                        </p:tav>
                                      </p:tavLst>
                                    </p:anim>
                                    <p:anim calcmode="lin" valueType="num">
                                      <p:cBhvr additive="base">
                                        <p:cTn id="63" dur="500" fill="hold"/>
                                        <p:tgtEl>
                                          <p:spTgt spid="17"/>
                                        </p:tgtEl>
                                        <p:attrNameLst>
                                          <p:attrName>ppt_y</p:attrName>
                                        </p:attrNameLst>
                                      </p:cBhvr>
                                      <p:tavLst>
                                        <p:tav tm="0">
                                          <p:val>
                                            <p:strVal val="#ppt_y"/>
                                          </p:val>
                                        </p:tav>
                                        <p:tav tm="100000">
                                          <p:val>
                                            <p:strVal val="#ppt_y"/>
                                          </p:val>
                                        </p:tav>
                                      </p:tavLst>
                                    </p:anim>
                                  </p:childTnLst>
                                </p:cTn>
                              </p:par>
                            </p:childTnLst>
                          </p:cTn>
                        </p:par>
                        <p:par>
                          <p:cTn id="64" fill="hold">
                            <p:stCondLst>
                              <p:cond delay="2449"/>
                            </p:stCondLst>
                            <p:childTnLst>
                              <p:par>
                                <p:cTn id="65" presetID="17" presetClass="entr" presetSubtype="10" fill="hold" nodeType="after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strVal val="#ppt_h"/>
                                          </p:val>
                                        </p:tav>
                                        <p:tav tm="100000">
                                          <p:val>
                                            <p:strVal val="#ppt_h"/>
                                          </p:val>
                                        </p:tav>
                                      </p:tavLst>
                                    </p:anim>
                                  </p:childTnLst>
                                </p:cTn>
                              </p:par>
                              <p:par>
                                <p:cTn id="69" presetID="17" presetClass="entr" presetSubtype="10" fill="hold" nodeType="with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p:cTn id="71" dur="500" fill="hold"/>
                                        <p:tgtEl>
                                          <p:spTgt spid="21"/>
                                        </p:tgtEl>
                                        <p:attrNameLst>
                                          <p:attrName>ppt_w</p:attrName>
                                        </p:attrNameLst>
                                      </p:cBhvr>
                                      <p:tavLst>
                                        <p:tav tm="0">
                                          <p:val>
                                            <p:fltVal val="0"/>
                                          </p:val>
                                        </p:tav>
                                        <p:tav tm="100000">
                                          <p:val>
                                            <p:strVal val="#ppt_w"/>
                                          </p:val>
                                        </p:tav>
                                      </p:tavLst>
                                    </p:anim>
                                    <p:anim calcmode="lin" valueType="num">
                                      <p:cBhvr>
                                        <p:cTn id="72" dur="500" fill="hold"/>
                                        <p:tgtEl>
                                          <p:spTgt spid="21"/>
                                        </p:tgtEl>
                                        <p:attrNameLst>
                                          <p:attrName>ppt_h</p:attrName>
                                        </p:attrNameLst>
                                      </p:cBhvr>
                                      <p:tavLst>
                                        <p:tav tm="0">
                                          <p:val>
                                            <p:strVal val="#ppt_h"/>
                                          </p:val>
                                        </p:tav>
                                        <p:tav tm="100000">
                                          <p:val>
                                            <p:strVal val="#ppt_h"/>
                                          </p:val>
                                        </p:tav>
                                      </p:tavLst>
                                    </p:anim>
                                  </p:childTnLst>
                                </p:cTn>
                              </p:par>
                              <p:par>
                                <p:cTn id="73" presetID="17" presetClass="entr" presetSubtype="1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anim calcmode="lin" valueType="num">
                                      <p:cBhvr>
                                        <p:cTn id="75" dur="500" fill="hold"/>
                                        <p:tgtEl>
                                          <p:spTgt spid="18"/>
                                        </p:tgtEl>
                                        <p:attrNameLst>
                                          <p:attrName>ppt_w</p:attrName>
                                        </p:attrNameLst>
                                      </p:cBhvr>
                                      <p:tavLst>
                                        <p:tav tm="0">
                                          <p:val>
                                            <p:fltVal val="0"/>
                                          </p:val>
                                        </p:tav>
                                        <p:tav tm="100000">
                                          <p:val>
                                            <p:strVal val="#ppt_w"/>
                                          </p:val>
                                        </p:tav>
                                      </p:tavLst>
                                    </p:anim>
                                    <p:anim calcmode="lin" valueType="num">
                                      <p:cBhvr>
                                        <p:cTn id="76" dur="500" fill="hold"/>
                                        <p:tgtEl>
                                          <p:spTgt spid="18"/>
                                        </p:tgtEl>
                                        <p:attrNameLst>
                                          <p:attrName>ppt_h</p:attrName>
                                        </p:attrNameLst>
                                      </p:cBhvr>
                                      <p:tavLst>
                                        <p:tav tm="0">
                                          <p:val>
                                            <p:strVal val="#ppt_h"/>
                                          </p:val>
                                        </p:tav>
                                        <p:tav tm="100000">
                                          <p:val>
                                            <p:strVal val="#ppt_h"/>
                                          </p:val>
                                        </p:tav>
                                      </p:tavLst>
                                    </p:anim>
                                  </p:childTnLst>
                                </p:cTn>
                              </p:par>
                            </p:childTnLst>
                          </p:cTn>
                        </p:par>
                        <p:par>
                          <p:cTn id="77" fill="hold">
                            <p:stCondLst>
                              <p:cond delay="2949"/>
                            </p:stCondLst>
                            <p:childTnLst>
                              <p:par>
                                <p:cTn id="78" presetID="41" presetClass="entr" presetSubtype="0" fill="hold" grpId="0" nodeType="afterEffect">
                                  <p:stCondLst>
                                    <p:cond delay="0"/>
                                  </p:stCondLst>
                                  <p:iterate type="lt">
                                    <p:tmPct val="10000"/>
                                  </p:iterate>
                                  <p:childTnLst>
                                    <p:set>
                                      <p:cBhvr>
                                        <p:cTn id="79" dur="1" fill="hold">
                                          <p:stCondLst>
                                            <p:cond delay="0"/>
                                          </p:stCondLst>
                                        </p:cTn>
                                        <p:tgtEl>
                                          <p:spTgt spid="22"/>
                                        </p:tgtEl>
                                        <p:attrNameLst>
                                          <p:attrName>style.visibility</p:attrName>
                                        </p:attrNameLst>
                                      </p:cBhvr>
                                      <p:to>
                                        <p:strVal val="visible"/>
                                      </p:to>
                                    </p:set>
                                    <p:anim calcmode="lin" valueType="num">
                                      <p:cBhvr>
                                        <p:cTn id="80"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81" dur="500" fill="hold"/>
                                        <p:tgtEl>
                                          <p:spTgt spid="22"/>
                                        </p:tgtEl>
                                        <p:attrNameLst>
                                          <p:attrName>ppt_y</p:attrName>
                                        </p:attrNameLst>
                                      </p:cBhvr>
                                      <p:tavLst>
                                        <p:tav tm="0">
                                          <p:val>
                                            <p:strVal val="#ppt_y"/>
                                          </p:val>
                                        </p:tav>
                                        <p:tav tm="100000">
                                          <p:val>
                                            <p:strVal val="#ppt_y"/>
                                          </p:val>
                                        </p:tav>
                                      </p:tavLst>
                                    </p:anim>
                                    <p:anim calcmode="lin" valueType="num">
                                      <p:cBhvr>
                                        <p:cTn id="82"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83"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84" dur="500" tmFilter="0,0; .5, 1; 1, 1"/>
                                        <p:tgtEl>
                                          <p:spTgt spid="22"/>
                                        </p:tgtEl>
                                      </p:cBhvr>
                                    </p:animEffect>
                                  </p:childTnLst>
                                </p:cTn>
                              </p:par>
                            </p:childTnLst>
                          </p:cTn>
                        </p:par>
                        <p:par>
                          <p:cTn id="85" fill="hold">
                            <p:stCondLst>
                              <p:cond delay="3900"/>
                            </p:stCondLst>
                            <p:childTnLst>
                              <p:par>
                                <p:cTn id="86" presetID="3" presetClass="entr" presetSubtype="10" fill="hold" grpId="0" nodeType="afterEffect">
                                  <p:stCondLst>
                                    <p:cond delay="0"/>
                                  </p:stCondLst>
                                  <p:childTnLst>
                                    <p:set>
                                      <p:cBhvr>
                                        <p:cTn id="87" dur="1" fill="hold">
                                          <p:stCondLst>
                                            <p:cond delay="0"/>
                                          </p:stCondLst>
                                        </p:cTn>
                                        <p:tgtEl>
                                          <p:spTgt spid="3"/>
                                        </p:tgtEl>
                                        <p:attrNameLst>
                                          <p:attrName>style.visibility</p:attrName>
                                        </p:attrNameLst>
                                      </p:cBhvr>
                                      <p:to>
                                        <p:strVal val="visible"/>
                                      </p:to>
                                    </p:set>
                                    <p:animEffect transition="in" filter="blinds(horizontal)">
                                      <p:cBhvr>
                                        <p:cTn id="8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bldLvl="0" animBg="1"/>
      <p:bldP spid="5" grpId="0" bldLvl="0" animBg="1"/>
      <p:bldP spid="8"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P spid="22" grpId="0"/>
      <p:bldP spid="23" grpId="0"/>
      <p:bldP spid="26" grpId="0"/>
      <p:bldP spid="26" grpId="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文件的搜索</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altLang="zh-CN" sz="2000" b="1" dirty="0">
                    <a:latin typeface="微软雅黑" panose="020B0503020204020204" pitchFamily="34" charset="-122"/>
                    <a:ea typeface="微软雅黑" panose="020B0503020204020204" pitchFamily="34" charset="-122"/>
                  </a:rPr>
                  <a:t>find——</a:t>
                </a:r>
                <a:r>
                  <a:rPr lang="zh-CN" altLang="zh-CN" sz="2000" b="1" dirty="0">
                    <a:latin typeface="微软雅黑" panose="020B0503020204020204" pitchFamily="34" charset="-122"/>
                    <a:ea typeface="微软雅黑" panose="020B0503020204020204" pitchFamily="34" charset="-122"/>
                  </a:rPr>
                  <a:t>搜索文件</a:t>
                </a:r>
                <a:endParaRPr lang="zh-CN"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4</a:t>
              </a:r>
              <a:r>
                <a:rPr lang="zh-CN" altLang="en-US" sz="2400" b="1"/>
                <a:t>）</a:t>
              </a:r>
              <a:endParaRPr lang="zh-CN" altLang="en-US" sz="2400" b="1"/>
            </a:p>
          </p:txBody>
        </p:sp>
      </p:grpSp>
      <p:sp>
        <p:nvSpPr>
          <p:cNvPr id="5" name="淘宝网chenying0907出品 77"/>
          <p:cNvSpPr txBox="1"/>
          <p:nvPr/>
        </p:nvSpPr>
        <p:spPr>
          <a:xfrm>
            <a:off x="962025" y="1997075"/>
            <a:ext cx="10528935" cy="4004945"/>
          </a:xfrm>
          <a:prstGeom prst="rect">
            <a:avLst/>
          </a:prstGeom>
          <a:noFill/>
        </p:spPr>
        <p:txBody>
          <a:bodyPr wrap="square" rtlCol="0">
            <a:spAutoFit/>
          </a:bodyPr>
          <a:p>
            <a:pPr>
              <a:spcBef>
                <a:spcPct val="20000"/>
              </a:spcBef>
              <a:buFontTx/>
              <a:buBlip>
                <a:blip r:embed="rId2"/>
              </a:buBlip>
              <a:defRPr/>
            </a:pPr>
            <a:r>
              <a:rPr lang="zh-CN" altLang="en-GB" sz="2400" b="1" smtClean="0">
                <a:effectLst/>
                <a:sym typeface="+mn-ea"/>
              </a:rPr>
              <a:t>其他</a:t>
            </a:r>
            <a:r>
              <a:rPr lang="en-GB" sz="2400" b="1" smtClean="0">
                <a:effectLst/>
                <a:sym typeface="+mn-ea"/>
              </a:rPr>
              <a:t>选项：</a:t>
            </a:r>
            <a:endParaRPr lang="en-GB" sz="2400" smtClean="0">
              <a:effectLst>
                <a:outerShdw blurRad="38100" dist="38100" dir="2700000" algn="tl">
                  <a:srgbClr val="C0C0C0"/>
                </a:outerShdw>
              </a:effectLst>
            </a:endParaRPr>
          </a:p>
          <a:p>
            <a:pPr lvl="1">
              <a:spcBef>
                <a:spcPct val="20000"/>
              </a:spcBef>
              <a:buFontTx/>
              <a:buBlip>
                <a:blip r:embed="rId3"/>
              </a:buBlip>
              <a:defRPr/>
            </a:pPr>
            <a:r>
              <a:rPr lang="en-GB" sz="2400" smtClean="0">
                <a:solidFill>
                  <a:srgbClr val="663300"/>
                </a:solidFill>
                <a:sym typeface="+mn-ea"/>
              </a:rPr>
              <a:t>-mtime  -n / +n     </a:t>
            </a:r>
            <a:endParaRPr lang="en-GB" sz="2400" smtClean="0">
              <a:solidFill>
                <a:srgbClr val="663300"/>
              </a:solidFill>
              <a:sym typeface="+mn-ea"/>
            </a:endParaRPr>
          </a:p>
          <a:p>
            <a:pPr marL="457200" lvl="1" indent="0">
              <a:spcBef>
                <a:spcPct val="20000"/>
              </a:spcBef>
              <a:buFontTx/>
              <a:buNone/>
              <a:defRPr/>
            </a:pPr>
            <a:r>
              <a:rPr lang="en-US" altLang="en-GB" sz="2400" smtClean="0">
                <a:solidFill>
                  <a:srgbClr val="663300"/>
                </a:solidFill>
                <a:sym typeface="+mn-ea"/>
              </a:rPr>
              <a:t>	</a:t>
            </a:r>
            <a:r>
              <a:rPr lang="en-GB" sz="2400" smtClean="0">
                <a:solidFill>
                  <a:srgbClr val="663300"/>
                </a:solidFill>
                <a:sym typeface="+mn-ea"/>
              </a:rPr>
              <a:t>按文件更改时间来查找文件，-n指n天以内，+n指n天以前</a:t>
            </a:r>
            <a:endParaRPr lang="en-GB" sz="2400" smtClean="0">
              <a:solidFill>
                <a:srgbClr val="663300"/>
              </a:solidFill>
              <a:sym typeface="+mn-ea"/>
            </a:endParaRPr>
          </a:p>
          <a:p>
            <a:pPr lvl="1">
              <a:spcBef>
                <a:spcPct val="20000"/>
              </a:spcBef>
              <a:buFontTx/>
              <a:buBlip>
                <a:blip r:embed="rId3"/>
              </a:buBlip>
              <a:defRPr/>
            </a:pPr>
            <a:r>
              <a:rPr lang="en-GB" sz="2400" smtClean="0">
                <a:solidFill>
                  <a:srgbClr val="663300"/>
                </a:solidFill>
                <a:sym typeface="+mn-ea"/>
              </a:rPr>
              <a:t>-atime   -n / +n   </a:t>
            </a:r>
            <a:endParaRPr lang="en-GB" sz="2400" smtClean="0">
              <a:solidFill>
                <a:srgbClr val="663300"/>
              </a:solidFill>
              <a:sym typeface="+mn-ea"/>
            </a:endParaRPr>
          </a:p>
          <a:p>
            <a:pPr marL="457200" lvl="1" indent="0">
              <a:spcBef>
                <a:spcPct val="20000"/>
              </a:spcBef>
              <a:buFontTx/>
              <a:buNone/>
              <a:defRPr/>
            </a:pPr>
            <a:r>
              <a:rPr lang="en-US" altLang="en-GB" sz="2400" smtClean="0">
                <a:solidFill>
                  <a:srgbClr val="663300"/>
                </a:solidFill>
                <a:sym typeface="+mn-ea"/>
              </a:rPr>
              <a:t>	</a:t>
            </a:r>
            <a:r>
              <a:rPr lang="en-GB" sz="2400" smtClean="0">
                <a:solidFill>
                  <a:srgbClr val="663300"/>
                </a:solidFill>
                <a:sym typeface="+mn-ea"/>
              </a:rPr>
              <a:t>按文件访问时间来查找文件，-n指n天以内，+n指n天以前 </a:t>
            </a:r>
            <a:endParaRPr lang="en-GB" sz="2400" smtClean="0">
              <a:solidFill>
                <a:srgbClr val="663300"/>
              </a:solidFill>
              <a:sym typeface="+mn-ea"/>
            </a:endParaRPr>
          </a:p>
          <a:p>
            <a:pPr lvl="1">
              <a:spcBef>
                <a:spcPct val="20000"/>
              </a:spcBef>
              <a:buFontTx/>
              <a:buBlip>
                <a:blip r:embed="rId3"/>
              </a:buBlip>
              <a:defRPr/>
            </a:pPr>
            <a:r>
              <a:rPr lang="en-GB" sz="2400" smtClean="0">
                <a:solidFill>
                  <a:srgbClr val="663300"/>
                </a:solidFill>
                <a:sym typeface="+mn-ea"/>
              </a:rPr>
              <a:t>-ctime   -n / +n      </a:t>
            </a:r>
            <a:endParaRPr lang="en-GB" sz="2400" smtClean="0">
              <a:solidFill>
                <a:srgbClr val="663300"/>
              </a:solidFill>
              <a:sym typeface="+mn-ea"/>
            </a:endParaRPr>
          </a:p>
          <a:p>
            <a:pPr marL="457200" lvl="1" indent="0">
              <a:spcBef>
                <a:spcPct val="20000"/>
              </a:spcBef>
              <a:buFontTx/>
              <a:buNone/>
              <a:defRPr/>
            </a:pPr>
            <a:r>
              <a:rPr lang="en-US" altLang="en-GB" sz="2400" smtClean="0">
                <a:solidFill>
                  <a:srgbClr val="663300"/>
                </a:solidFill>
                <a:sym typeface="+mn-ea"/>
              </a:rPr>
              <a:t>	</a:t>
            </a:r>
            <a:r>
              <a:rPr lang="en-GB" sz="2400" smtClean="0">
                <a:solidFill>
                  <a:srgbClr val="663300"/>
                </a:solidFill>
                <a:sym typeface="+mn-ea"/>
              </a:rPr>
              <a:t>按文件创建时间来查找文件，-n指n天以内，+n指n天以前 </a:t>
            </a:r>
            <a:endParaRPr lang="en-GB" sz="2400" smtClean="0">
              <a:solidFill>
                <a:srgbClr val="663300"/>
              </a:solidFill>
              <a:sym typeface="+mn-ea"/>
            </a:endParaRPr>
          </a:p>
          <a:p>
            <a:pPr lvl="1">
              <a:spcBef>
                <a:spcPct val="20000"/>
              </a:spcBef>
              <a:buFontTx/>
              <a:buBlip>
                <a:blip r:embed="rId3"/>
              </a:buBlip>
              <a:defRPr/>
            </a:pPr>
            <a:r>
              <a:rPr lang="en-US" altLang="en-GB" sz="2400" smtClean="0">
                <a:solidFill>
                  <a:srgbClr val="663300"/>
                </a:solidFill>
                <a:sym typeface="+mn-ea"/>
              </a:rPr>
              <a:t>-</a:t>
            </a:r>
            <a:r>
              <a:rPr lang="en-GB" sz="2400" smtClean="0">
                <a:solidFill>
                  <a:srgbClr val="663300"/>
                </a:solidFill>
                <a:sym typeface="+mn-ea"/>
              </a:rPr>
              <a:t>newer  f</a:t>
            </a:r>
            <a:r>
              <a:rPr lang="en-US" altLang="en-GB" sz="2400" smtClean="0">
                <a:solidFill>
                  <a:srgbClr val="663300"/>
                </a:solidFill>
                <a:sym typeface="+mn-ea"/>
              </a:rPr>
              <a:t>ile</a:t>
            </a:r>
            <a:r>
              <a:rPr lang="en-GB" sz="2400" smtClean="0">
                <a:solidFill>
                  <a:srgbClr val="663300"/>
                </a:solidFill>
                <a:sym typeface="+mn-ea"/>
              </a:rPr>
              <a:t>1         </a:t>
            </a:r>
            <a:endParaRPr lang="en-GB" sz="2400" smtClean="0">
              <a:solidFill>
                <a:srgbClr val="663300"/>
              </a:solidFill>
              <a:sym typeface="+mn-ea"/>
            </a:endParaRPr>
          </a:p>
          <a:p>
            <a:pPr marL="457200" lvl="1" indent="0">
              <a:spcBef>
                <a:spcPct val="20000"/>
              </a:spcBef>
              <a:buFontTx/>
              <a:buNone/>
              <a:defRPr/>
            </a:pPr>
            <a:r>
              <a:rPr lang="en-US" altLang="en-GB" sz="2400" smtClean="0">
                <a:solidFill>
                  <a:srgbClr val="663300"/>
                </a:solidFill>
                <a:sym typeface="+mn-ea"/>
              </a:rPr>
              <a:t>	</a:t>
            </a:r>
            <a:r>
              <a:rPr lang="en-GB" sz="2400" smtClean="0">
                <a:solidFill>
                  <a:srgbClr val="663300"/>
                </a:solidFill>
                <a:sym typeface="+mn-ea"/>
              </a:rPr>
              <a:t>查更改时间比f</a:t>
            </a:r>
            <a:r>
              <a:rPr lang="en-US" altLang="en-GB" sz="2400" smtClean="0">
                <a:solidFill>
                  <a:srgbClr val="663300"/>
                </a:solidFill>
                <a:sym typeface="+mn-ea"/>
              </a:rPr>
              <a:t>ile</a:t>
            </a:r>
            <a:r>
              <a:rPr lang="en-GB" sz="2400" smtClean="0">
                <a:solidFill>
                  <a:srgbClr val="663300"/>
                </a:solidFill>
                <a:sym typeface="+mn-ea"/>
              </a:rPr>
              <a:t>1新的文件</a:t>
            </a:r>
            <a:endParaRPr lang="en-GB" sz="2400" b="1" smtClean="0">
              <a:solidFill>
                <a:srgbClr val="663300"/>
              </a:solidFill>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 calcmode="lin" valueType="num">
                                      <p:cBhvr additive="base">
                                        <p:cTn id="3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 calcmode="lin" valueType="num">
                                      <p:cBhvr additive="base">
                                        <p:cTn id="4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 calcmode="lin" valueType="num">
                                      <p:cBhvr additive="base">
                                        <p:cTn id="4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
                                            <p:txEl>
                                              <p:pRg st="5" end="5"/>
                                            </p:txEl>
                                          </p:spTgt>
                                        </p:tgtEl>
                                        <p:attrNameLst>
                                          <p:attrName>style.visibility</p:attrName>
                                        </p:attrNameLst>
                                      </p:cBhvr>
                                      <p:to>
                                        <p:strVal val="visible"/>
                                      </p:to>
                                    </p:set>
                                    <p:anim calcmode="lin" valueType="num">
                                      <p:cBhvr additive="base">
                                        <p:cTn id="5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5">
                                            <p:txEl>
                                              <p:pRg st="6" end="6"/>
                                            </p:txEl>
                                          </p:spTgt>
                                        </p:tgtEl>
                                        <p:attrNameLst>
                                          <p:attrName>style.visibility</p:attrName>
                                        </p:attrNameLst>
                                      </p:cBhvr>
                                      <p:to>
                                        <p:strVal val="visible"/>
                                      </p:to>
                                    </p:set>
                                    <p:anim calcmode="lin" valueType="num">
                                      <p:cBhvr additive="base">
                                        <p:cTn id="5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
                                            <p:txEl>
                                              <p:pRg st="7" end="7"/>
                                            </p:txEl>
                                          </p:spTgt>
                                        </p:tgtEl>
                                        <p:attrNameLst>
                                          <p:attrName>style.visibility</p:attrName>
                                        </p:attrNameLst>
                                      </p:cBhvr>
                                      <p:to>
                                        <p:strVal val="visible"/>
                                      </p:to>
                                    </p:set>
                                    <p:anim calcmode="lin" valueType="num">
                                      <p:cBhvr additive="base">
                                        <p:cTn id="6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5">
                                            <p:txEl>
                                              <p:pRg st="8" end="8"/>
                                            </p:txEl>
                                          </p:spTgt>
                                        </p:tgtEl>
                                        <p:attrNameLst>
                                          <p:attrName>style.visibility</p:attrName>
                                        </p:attrNameLst>
                                      </p:cBhvr>
                                      <p:to>
                                        <p:strVal val="visible"/>
                                      </p:to>
                                    </p:set>
                                    <p:anim calcmode="lin" valueType="num">
                                      <p:cBhvr additive="base">
                                        <p:cTn id="7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文件的搜索</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altLang="zh-CN" sz="2000" b="1" dirty="0">
                    <a:latin typeface="微软雅黑" panose="020B0503020204020204" pitchFamily="34" charset="-122"/>
                    <a:ea typeface="微软雅黑" panose="020B0503020204020204" pitchFamily="34" charset="-122"/>
                  </a:rPr>
                  <a:t>find——</a:t>
                </a:r>
                <a:r>
                  <a:rPr lang="zh-CN" altLang="zh-CN" sz="2000" b="1" dirty="0">
                    <a:latin typeface="微软雅黑" panose="020B0503020204020204" pitchFamily="34" charset="-122"/>
                    <a:ea typeface="微软雅黑" panose="020B0503020204020204" pitchFamily="34" charset="-122"/>
                  </a:rPr>
                  <a:t>搜索文件</a:t>
                </a:r>
                <a:endParaRPr lang="zh-CN"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4</a:t>
              </a:r>
              <a:r>
                <a:rPr lang="zh-CN" altLang="en-US" sz="2400" b="1"/>
                <a:t>）</a:t>
              </a:r>
              <a:endParaRPr lang="zh-CN" altLang="en-US" sz="2400" b="1"/>
            </a:p>
          </p:txBody>
        </p:sp>
      </p:grpSp>
      <p:sp>
        <p:nvSpPr>
          <p:cNvPr id="5" name="淘宝网chenying0907出品 77"/>
          <p:cNvSpPr txBox="1"/>
          <p:nvPr/>
        </p:nvSpPr>
        <p:spPr>
          <a:xfrm>
            <a:off x="962025" y="1997075"/>
            <a:ext cx="10528935" cy="4509770"/>
          </a:xfrm>
          <a:prstGeom prst="rect">
            <a:avLst/>
          </a:prstGeom>
          <a:noFill/>
        </p:spPr>
        <p:txBody>
          <a:bodyPr wrap="square" rtlCol="0">
            <a:spAutoFit/>
          </a:bodyPr>
          <a:p>
            <a:pPr marL="342900" indent="-342900" algn="l" eaLnBrk="0" hangingPunct="0">
              <a:spcBef>
                <a:spcPct val="20000"/>
              </a:spcBef>
              <a:buFontTx/>
              <a:buBlip>
                <a:blip r:embed="rId2"/>
              </a:buBlip>
              <a:defRPr/>
            </a:pPr>
            <a:r>
              <a:rPr lang="zh-CN" altLang="en-GB" sz="2800" smtClean="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举例</a:t>
            </a:r>
            <a:r>
              <a:rPr lang="en-GB" sz="2800" smtClean="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a:t>
            </a:r>
            <a:endParaRPr lang="en-GB" sz="2800" smtClean="0">
              <a:effectLst>
                <a:outerShdw blurRad="38100" dist="38100" dir="2700000" algn="tl">
                  <a:srgbClr val="C0C0C0"/>
                </a:outerShdw>
              </a:effectLst>
            </a:endParaRPr>
          </a:p>
          <a:p>
            <a:pPr marL="742950" lvl="1" indent="-285750" algn="l" eaLnBrk="0" hangingPunct="0">
              <a:spcBef>
                <a:spcPct val="20000"/>
              </a:spcBef>
              <a:buFontTx/>
              <a:buBlip>
                <a:blip r:embed="rId3"/>
              </a:buBlip>
              <a:defRPr/>
            </a:pPr>
            <a:r>
              <a:rPr lang="zh-CN" altLang="en-US" sz="2400" smtClean="0">
                <a:solidFill>
                  <a:srgbClr val="000000"/>
                </a:solidFill>
                <a:latin typeface="Arial" panose="020B0604020202020204" pitchFamily="34" charset="0"/>
                <a:ea typeface="宋体" panose="02010600030101010101" pitchFamily="2" charset="-122"/>
                <a:cs typeface="+mn-ea"/>
                <a:sym typeface="+mn-ea"/>
              </a:rPr>
              <a:t>查找</a:t>
            </a:r>
            <a:r>
              <a:rPr lang="en-US" altLang="zh-CN" sz="2400" smtClean="0">
                <a:solidFill>
                  <a:srgbClr val="000000"/>
                </a:solidFill>
                <a:latin typeface="Arial" panose="020B0604020202020204" pitchFamily="34" charset="0"/>
                <a:ea typeface="宋体" panose="02010600030101010101" pitchFamily="2" charset="-122"/>
                <a:cs typeface="+mn-ea"/>
                <a:sym typeface="+mn-ea"/>
              </a:rPr>
              <a:t>/home</a:t>
            </a:r>
            <a:r>
              <a:rPr lang="zh-CN" altLang="en-US" sz="2400" smtClean="0">
                <a:solidFill>
                  <a:srgbClr val="000000"/>
                </a:solidFill>
                <a:latin typeface="Arial" panose="020B0604020202020204" pitchFamily="34" charset="0"/>
                <a:ea typeface="宋体" panose="02010600030101010101" pitchFamily="2" charset="-122"/>
                <a:cs typeface="+mn-ea"/>
                <a:sym typeface="+mn-ea"/>
              </a:rPr>
              <a:t>目录下所有名为</a:t>
            </a:r>
            <a:r>
              <a:rPr lang="en-US" altLang="zh-CN" sz="2400" smtClean="0">
                <a:solidFill>
                  <a:srgbClr val="000000"/>
                </a:solidFill>
                <a:latin typeface="Arial" panose="020B0604020202020204" pitchFamily="34" charset="0"/>
                <a:ea typeface="宋体" panose="02010600030101010101" pitchFamily="2" charset="-122"/>
                <a:cs typeface="+mn-ea"/>
                <a:sym typeface="+mn-ea"/>
              </a:rPr>
              <a:t>file</a:t>
            </a:r>
            <a:r>
              <a:rPr lang="zh-CN" altLang="en-US" sz="2400" smtClean="0">
                <a:solidFill>
                  <a:srgbClr val="000000"/>
                </a:solidFill>
                <a:latin typeface="Arial" panose="020B0604020202020204" pitchFamily="34" charset="0"/>
                <a:ea typeface="宋体" panose="02010600030101010101" pitchFamily="2" charset="-122"/>
                <a:cs typeface="+mn-ea"/>
                <a:sym typeface="+mn-ea"/>
              </a:rPr>
              <a:t>的文件</a:t>
            </a:r>
            <a:endParaRPr lang="zh-CN" altLang="en-US" sz="2400" smtClean="0">
              <a:solidFill>
                <a:srgbClr val="000000"/>
              </a:solidFill>
            </a:endParaRPr>
          </a:p>
          <a:p>
            <a:pPr lvl="1" algn="l" eaLnBrk="0" hangingPunct="0">
              <a:spcBef>
                <a:spcPct val="20000"/>
              </a:spcBef>
              <a:buFontTx/>
              <a:defRPr/>
            </a:pP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en-GB" sz="2400" smtClean="0">
                <a:solidFill>
                  <a:srgbClr val="663300"/>
                </a:solidFill>
                <a:latin typeface="Arial" panose="020B0604020202020204" pitchFamily="34" charset="0"/>
                <a:ea typeface="宋体" panose="02010600030101010101" pitchFamily="2" charset="-122"/>
                <a:cs typeface="+mn-ea"/>
                <a:sym typeface="+mn-ea"/>
              </a:rPr>
              <a:t>find /home -name file</a:t>
            </a:r>
            <a:endParaRPr lang="en-GB" sz="2400" smtClean="0">
              <a:solidFill>
                <a:srgbClr val="663300"/>
              </a:solidFill>
            </a:endParaRPr>
          </a:p>
          <a:p>
            <a:pPr marL="742950" lvl="1" indent="-285750" algn="l" eaLnBrk="0" hangingPunct="0">
              <a:spcBef>
                <a:spcPct val="20000"/>
              </a:spcBef>
              <a:buFontTx/>
              <a:buBlip>
                <a:blip r:embed="rId3"/>
              </a:buBlip>
              <a:defRPr/>
            </a:pPr>
            <a:r>
              <a:rPr lang="en-GB"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查以两个小写字母和两个数字开头的</a:t>
            </a:r>
            <a:r>
              <a:rPr lang="en-GB" altLang="zh-CN"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txt</a:t>
            </a:r>
            <a:r>
              <a:rPr lang="en-GB"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文件</a:t>
            </a:r>
            <a:endParaRPr lang="en-GB" sz="2400" smtClean="0">
              <a:sym typeface="宋体" panose="02010600030101010101" pitchFamily="2" charset="-122"/>
            </a:endParaRPr>
          </a:p>
          <a:p>
            <a:pPr lvl="1" algn="l" eaLnBrk="0" hangingPunct="0">
              <a:spcBef>
                <a:spcPct val="20000"/>
              </a:spcBef>
              <a:buFontTx/>
              <a:defRPr/>
            </a:pPr>
            <a:r>
              <a:rPr lang="en-US" altLang="en-GB"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	#find  -name "[a-z][a-z][0-9][0-9]*.txt"</a:t>
            </a:r>
            <a:endParaRPr lang="en-US" altLang="zh-CN" sz="2400" smtClean="0">
              <a:sym typeface="宋体" panose="02010600030101010101" pitchFamily="2" charset="-122"/>
            </a:endParaRPr>
          </a:p>
          <a:p>
            <a:pPr marL="742950" lvl="1" indent="-285750" algn="l" eaLnBrk="0" hangingPunct="0">
              <a:spcBef>
                <a:spcPct val="20000"/>
              </a:spcBef>
              <a:buFontTx/>
              <a:buBlip>
                <a:blip r:embed="rId3"/>
              </a:buBlip>
              <a:defRPr/>
            </a:pP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查找/home目录下所有名为file的文件,且其文件拥有者为admin</a:t>
            </a:r>
            <a:endParaRPr lang="en-US" altLang="zh-CN" sz="2400" smtClean="0">
              <a:solidFill>
                <a:srgbClr val="663300"/>
              </a:solidFill>
              <a:sym typeface="宋体" panose="02010600030101010101" pitchFamily="2" charset="-122"/>
            </a:endParaRPr>
          </a:p>
          <a:p>
            <a:pPr lvl="1" algn="l" eaLnBrk="0" hangingPunct="0">
              <a:spcBef>
                <a:spcPct val="20000"/>
              </a:spcBef>
              <a:buFontTx/>
              <a:defRPr/>
            </a:pPr>
            <a:r>
              <a:rPr lang="en-US" altLang="en-GB" sz="2400" smtClean="0">
                <a:solidFill>
                  <a:srgbClr val="663300"/>
                </a:solidFill>
                <a:latin typeface="Arial" panose="020B0604020202020204" pitchFamily="34" charset="0"/>
                <a:ea typeface="宋体" panose="02010600030101010101" pitchFamily="2" charset="-122"/>
                <a:cs typeface="+mn-ea"/>
                <a:sym typeface="+mn-ea"/>
              </a:rPr>
              <a:t>	#find /home -name file -user admin</a:t>
            </a:r>
            <a:endParaRPr lang="en-US" altLang="en-GB" sz="2400" smtClean="0">
              <a:solidFill>
                <a:srgbClr val="663300"/>
              </a:solidFill>
            </a:endParaRPr>
          </a:p>
          <a:p>
            <a:pPr marL="742950" lvl="1" indent="-285750" algn="l" eaLnBrk="0" hangingPunct="0">
              <a:spcBef>
                <a:spcPct val="20000"/>
              </a:spcBef>
              <a:buFontTx/>
              <a:buBlip>
                <a:blip r:embed="rId3"/>
              </a:buBlip>
              <a:defRPr/>
            </a:pP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查找/home目录下所有名为file的文件,且其文件所属组为root</a:t>
            </a:r>
            <a:endParaRPr lang="en-US" altLang="zh-CN" sz="2400" smtClean="0">
              <a:solidFill>
                <a:srgbClr val="663300"/>
              </a:solidFill>
              <a:sym typeface="宋体" panose="02010600030101010101" pitchFamily="2" charset="-122"/>
            </a:endParaRPr>
          </a:p>
          <a:p>
            <a:pPr lvl="1" algn="l" eaLnBrk="0" hangingPunct="0">
              <a:spcBef>
                <a:spcPct val="20000"/>
              </a:spcBef>
              <a:buFontTx/>
              <a:defRPr/>
            </a:pP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en-GB" sz="2400" smtClean="0">
                <a:solidFill>
                  <a:srgbClr val="663300"/>
                </a:solidFill>
                <a:latin typeface="Arial" panose="020B0604020202020204" pitchFamily="34" charset="0"/>
                <a:ea typeface="宋体" panose="02010600030101010101" pitchFamily="2" charset="-122"/>
                <a:cs typeface="+mn-ea"/>
                <a:sym typeface="+mn-ea"/>
              </a:rPr>
              <a:t>find /home -name file -group root</a:t>
            </a:r>
            <a:endParaRPr lang="en-GB" sz="2400" smtClean="0">
              <a:solidFill>
                <a:srgbClr val="663300"/>
              </a:solidFill>
            </a:endParaRPr>
          </a:p>
          <a:p>
            <a:pPr lvl="1" algn="l" eaLnBrk="0" hangingPunct="0">
              <a:spcBef>
                <a:spcPct val="20000"/>
              </a:spcBef>
              <a:buFontTx/>
              <a:defRPr/>
            </a:pPr>
            <a:endParaRPr lang="en-GB" sz="2400" b="1" smtClean="0">
              <a:solidFill>
                <a:srgbClr val="663300"/>
              </a:solidFill>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 calcmode="lin" valueType="num">
                                      <p:cBhvr additive="base">
                                        <p:cTn id="3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 calcmode="lin" valueType="num">
                                      <p:cBhvr additive="base">
                                        <p:cTn id="4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 calcmode="lin" valueType="num">
                                      <p:cBhvr additive="base">
                                        <p:cTn id="4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
                                            <p:txEl>
                                              <p:pRg st="5" end="5"/>
                                            </p:txEl>
                                          </p:spTgt>
                                        </p:tgtEl>
                                        <p:attrNameLst>
                                          <p:attrName>style.visibility</p:attrName>
                                        </p:attrNameLst>
                                      </p:cBhvr>
                                      <p:to>
                                        <p:strVal val="visible"/>
                                      </p:to>
                                    </p:set>
                                    <p:anim calcmode="lin" valueType="num">
                                      <p:cBhvr additive="base">
                                        <p:cTn id="5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5">
                                            <p:txEl>
                                              <p:pRg st="6" end="6"/>
                                            </p:txEl>
                                          </p:spTgt>
                                        </p:tgtEl>
                                        <p:attrNameLst>
                                          <p:attrName>style.visibility</p:attrName>
                                        </p:attrNameLst>
                                      </p:cBhvr>
                                      <p:to>
                                        <p:strVal val="visible"/>
                                      </p:to>
                                    </p:set>
                                    <p:anim calcmode="lin" valueType="num">
                                      <p:cBhvr additive="base">
                                        <p:cTn id="5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
                                            <p:txEl>
                                              <p:pRg st="7" end="7"/>
                                            </p:txEl>
                                          </p:spTgt>
                                        </p:tgtEl>
                                        <p:attrNameLst>
                                          <p:attrName>style.visibility</p:attrName>
                                        </p:attrNameLst>
                                      </p:cBhvr>
                                      <p:to>
                                        <p:strVal val="visible"/>
                                      </p:to>
                                    </p:set>
                                    <p:anim calcmode="lin" valueType="num">
                                      <p:cBhvr additive="base">
                                        <p:cTn id="6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5">
                                            <p:txEl>
                                              <p:pRg st="8" end="8"/>
                                            </p:txEl>
                                          </p:spTgt>
                                        </p:tgtEl>
                                        <p:attrNameLst>
                                          <p:attrName>style.visibility</p:attrName>
                                        </p:attrNameLst>
                                      </p:cBhvr>
                                      <p:to>
                                        <p:strVal val="visible"/>
                                      </p:to>
                                    </p:set>
                                    <p:anim calcmode="lin" valueType="num">
                                      <p:cBhvr additive="base">
                                        <p:cTn id="7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文件的搜索</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altLang="zh-CN" sz="2000" b="1" dirty="0">
                    <a:latin typeface="微软雅黑" panose="020B0503020204020204" pitchFamily="34" charset="-122"/>
                    <a:ea typeface="微软雅黑" panose="020B0503020204020204" pitchFamily="34" charset="-122"/>
                  </a:rPr>
                  <a:t>find——</a:t>
                </a:r>
                <a:r>
                  <a:rPr lang="zh-CN" altLang="zh-CN" sz="2000" b="1" dirty="0">
                    <a:latin typeface="微软雅黑" panose="020B0503020204020204" pitchFamily="34" charset="-122"/>
                    <a:ea typeface="微软雅黑" panose="020B0503020204020204" pitchFamily="34" charset="-122"/>
                  </a:rPr>
                  <a:t>搜索文件</a:t>
                </a:r>
                <a:endParaRPr lang="zh-CN"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4</a:t>
              </a:r>
              <a:r>
                <a:rPr lang="zh-CN" altLang="en-US" sz="2400" b="1"/>
                <a:t>）</a:t>
              </a:r>
              <a:endParaRPr lang="zh-CN" altLang="en-US" sz="2400" b="1"/>
            </a:p>
          </p:txBody>
        </p:sp>
      </p:grpSp>
      <p:sp>
        <p:nvSpPr>
          <p:cNvPr id="5" name="淘宝网chenying0907出品 77"/>
          <p:cNvSpPr txBox="1"/>
          <p:nvPr/>
        </p:nvSpPr>
        <p:spPr>
          <a:xfrm>
            <a:off x="962025" y="1920875"/>
            <a:ext cx="10528935" cy="4879340"/>
          </a:xfrm>
          <a:prstGeom prst="rect">
            <a:avLst/>
          </a:prstGeom>
          <a:noFill/>
        </p:spPr>
        <p:txBody>
          <a:bodyPr wrap="square" rtlCol="0">
            <a:spAutoFit/>
          </a:bodyPr>
          <a:p>
            <a:pPr marL="342900" lvl="0" indent="-342900" algn="l" eaLnBrk="0" hangingPunct="0">
              <a:spcBef>
                <a:spcPct val="20000"/>
              </a:spcBef>
              <a:buFontTx/>
              <a:buBlip>
                <a:blip r:embed="rId2"/>
              </a:buBlip>
              <a:defRPr/>
            </a:pPr>
            <a:r>
              <a:rPr lang="zh-CN" altLang="en-GB" sz="2800" smtClean="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举例</a:t>
            </a:r>
            <a:r>
              <a:rPr lang="en-GB" sz="2800" smtClean="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a:t>
            </a:r>
            <a:endParaRPr lang="en-GB" sz="2800" smtClean="0">
              <a:effectLst>
                <a:outerShdw blurRad="38100" dist="38100" dir="2700000" algn="tl">
                  <a:srgbClr val="C0C0C0"/>
                </a:outerShdw>
              </a:effectLst>
            </a:endParaRPr>
          </a:p>
          <a:p>
            <a:pPr marL="742950" lvl="1" indent="-285750" algn="l" eaLnBrk="0" hangingPunct="0">
              <a:spcBef>
                <a:spcPct val="20000"/>
              </a:spcBef>
              <a:buFontTx/>
              <a:buBlip>
                <a:blip r:embed="rId3"/>
              </a:buBlip>
              <a:defRPr/>
            </a:pP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查找/home目录下所有名为file的文件,且其文件权限为666</a:t>
            </a:r>
            <a:endParaRPr lang="en-US" altLang="zh-CN" sz="2400" smtClean="0">
              <a:solidFill>
                <a:srgbClr val="663300"/>
              </a:solidFill>
              <a:sym typeface="宋体" panose="02010600030101010101" pitchFamily="2" charset="-122"/>
            </a:endParaRPr>
          </a:p>
          <a:p>
            <a:pPr lvl="1" algn="l" eaLnBrk="0" hangingPunct="0">
              <a:spcBef>
                <a:spcPct val="20000"/>
              </a:spcBef>
              <a:buFontTx/>
              <a:defRPr/>
            </a:pPr>
            <a:r>
              <a:rPr lang="en-US" alt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	#find /home -name file -perm 666</a:t>
            </a:r>
            <a:endParaRPr lang="en-US" altLang="zh-CN" sz="2400" smtClean="0">
              <a:solidFill>
                <a:srgbClr val="663300"/>
              </a:solidFill>
              <a:sym typeface="宋体" panose="02010600030101010101" pitchFamily="2" charset="-122"/>
            </a:endParaRPr>
          </a:p>
          <a:p>
            <a:pPr marL="742950" lvl="1" indent="-285750" algn="l" eaLnBrk="0" hangingPunct="0">
              <a:spcBef>
                <a:spcPct val="20000"/>
              </a:spcBef>
              <a:buFontTx/>
              <a:buBlip>
                <a:blip r:embed="rId3"/>
              </a:buBlip>
              <a:defRPr/>
            </a:pP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查找/home目录下长度为100字符的，且其以</a:t>
            </a:r>
            <a:r>
              <a:rPr lang="en-US" altLang="zh-CN"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file</a:t>
            </a: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字符串开头的文件</a:t>
            </a:r>
            <a:endParaRPr lang="zh-CN" altLang="en-US" sz="2400" smtClean="0">
              <a:sym typeface="宋体" panose="02010600030101010101" pitchFamily="2" charset="-122"/>
            </a:endParaRPr>
          </a:p>
          <a:p>
            <a:pPr lvl="1" algn="l" eaLnBrk="0" hangingPunct="0">
              <a:spcBef>
                <a:spcPct val="20000"/>
              </a:spcBef>
              <a:buFontTx/>
              <a:defRPr/>
            </a:pPr>
            <a:r>
              <a:rPr lang="en-US" alt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	#find /home -name "file*" -size 100c</a:t>
            </a:r>
            <a:endParaRPr lang="en-GB" sz="2400" smtClean="0">
              <a:sym typeface="宋体" panose="02010600030101010101" pitchFamily="2" charset="-122"/>
            </a:endParaRPr>
          </a:p>
          <a:p>
            <a:pPr marL="742950" lvl="1" indent="-285750" algn="l" eaLnBrk="0" hangingPunct="0">
              <a:spcBef>
                <a:spcPct val="20000"/>
              </a:spcBef>
              <a:buFontTx/>
              <a:buBlip>
                <a:blip r:embed="rId3"/>
              </a:buBlip>
              <a:defRPr/>
            </a:pP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查找/home目录下</a:t>
            </a:r>
            <a:r>
              <a:rPr lang="en-GB"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长度超过</a:t>
            </a:r>
            <a:r>
              <a:rPr lang="en-GB" altLang="zh-CN"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10</a:t>
            </a:r>
            <a:r>
              <a:rPr lang="en-GB"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块</a:t>
            </a: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的，且其以</a:t>
            </a:r>
            <a:r>
              <a:rPr lang="en-US" altLang="zh-CN"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file</a:t>
            </a: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字符串开头的</a:t>
            </a:r>
            <a:r>
              <a:rPr lang="en-GB"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文件（</a:t>
            </a:r>
            <a:r>
              <a:rPr lang="en-GB" altLang="zh-CN"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1</a:t>
            </a:r>
            <a:r>
              <a:rPr lang="en-GB"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块</a:t>
            </a:r>
            <a:r>
              <a:rPr lang="en-GB" altLang="zh-CN"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=512</a:t>
            </a:r>
            <a:r>
              <a:rPr lang="en-GB"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字节）</a:t>
            </a:r>
            <a:endParaRPr lang="en-GB" sz="2400" smtClean="0">
              <a:sym typeface="宋体" panose="02010600030101010101" pitchFamily="2" charset="-122"/>
            </a:endParaRPr>
          </a:p>
          <a:p>
            <a:pPr lvl="1" algn="l" eaLnBrk="0" hangingPunct="0">
              <a:spcBef>
                <a:spcPct val="20000"/>
              </a:spcBef>
              <a:buFontTx/>
              <a:defRPr/>
            </a:pPr>
            <a:r>
              <a:rPr lang="en-US" alt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	#find /home -name "file*" -size +10</a:t>
            </a:r>
            <a:endParaRPr lang="en-US" altLang="zh-CN" sz="2400" smtClean="0">
              <a:solidFill>
                <a:srgbClr val="663300"/>
              </a:solidFill>
              <a:sym typeface="宋体" panose="02010600030101010101" pitchFamily="2" charset="-122"/>
            </a:endParaRPr>
          </a:p>
          <a:p>
            <a:pPr marL="742950" lvl="1" indent="-285750" algn="l" eaLnBrk="0" hangingPunct="0">
              <a:spcBef>
                <a:spcPct val="20000"/>
              </a:spcBef>
              <a:buFontTx/>
              <a:buBlip>
                <a:blip r:embed="rId3"/>
              </a:buBlip>
              <a:defRPr/>
            </a:pP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查找/home目录下以</a:t>
            </a:r>
            <a:r>
              <a:rPr lang="en-US" altLang="zh-CN"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d</a:t>
            </a: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字符开头的目录文件</a:t>
            </a:r>
            <a:endParaRPr lang="zh-CN" altLang="en-US" sz="2400" smtClean="0">
              <a:sym typeface="宋体" panose="02010600030101010101" pitchFamily="2" charset="-122"/>
            </a:endParaRPr>
          </a:p>
          <a:p>
            <a:pPr lvl="1" algn="l" eaLnBrk="0" hangingPunct="0">
              <a:spcBef>
                <a:spcPct val="20000"/>
              </a:spcBef>
              <a:buFontTx/>
              <a:defRPr/>
            </a:pPr>
            <a:r>
              <a:rPr lang="en-US" alt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	#find /home  -type d -name "d*"</a:t>
            </a:r>
            <a:endParaRPr lang="en-US" altLang="zh-CN" sz="2400" smtClean="0">
              <a:solidFill>
                <a:srgbClr val="663300"/>
              </a:solidFill>
              <a:sym typeface="宋体" panose="02010600030101010101" pitchFamily="2" charset="-122"/>
            </a:endParaRPr>
          </a:p>
          <a:p>
            <a:pPr marL="742950" lvl="1" indent="-285750" algn="l" eaLnBrk="0" hangingPunct="0">
              <a:spcBef>
                <a:spcPct val="20000"/>
              </a:spcBef>
              <a:buFontTx/>
              <a:buBlip>
                <a:blip r:embed="rId3"/>
              </a:buBlip>
              <a:defRPr/>
            </a:pPr>
            <a:endParaRPr lang="en-GB" sz="2400" b="1" smtClean="0">
              <a:solidFill>
                <a:srgbClr val="663300"/>
              </a:solidFill>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 calcmode="lin" valueType="num">
                                      <p:cBhvr additive="base">
                                        <p:cTn id="3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 calcmode="lin" valueType="num">
                                      <p:cBhvr additive="base">
                                        <p:cTn id="4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 calcmode="lin" valueType="num">
                                      <p:cBhvr additive="base">
                                        <p:cTn id="4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
                                            <p:txEl>
                                              <p:pRg st="5" end="5"/>
                                            </p:txEl>
                                          </p:spTgt>
                                        </p:tgtEl>
                                        <p:attrNameLst>
                                          <p:attrName>style.visibility</p:attrName>
                                        </p:attrNameLst>
                                      </p:cBhvr>
                                      <p:to>
                                        <p:strVal val="visible"/>
                                      </p:to>
                                    </p:set>
                                    <p:anim calcmode="lin" valueType="num">
                                      <p:cBhvr additive="base">
                                        <p:cTn id="5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5">
                                            <p:txEl>
                                              <p:pRg st="6" end="6"/>
                                            </p:txEl>
                                          </p:spTgt>
                                        </p:tgtEl>
                                        <p:attrNameLst>
                                          <p:attrName>style.visibility</p:attrName>
                                        </p:attrNameLst>
                                      </p:cBhvr>
                                      <p:to>
                                        <p:strVal val="visible"/>
                                      </p:to>
                                    </p:set>
                                    <p:anim calcmode="lin" valueType="num">
                                      <p:cBhvr additive="base">
                                        <p:cTn id="5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
                                            <p:txEl>
                                              <p:pRg st="7" end="7"/>
                                            </p:txEl>
                                          </p:spTgt>
                                        </p:tgtEl>
                                        <p:attrNameLst>
                                          <p:attrName>style.visibility</p:attrName>
                                        </p:attrNameLst>
                                      </p:cBhvr>
                                      <p:to>
                                        <p:strVal val="visible"/>
                                      </p:to>
                                    </p:set>
                                    <p:anim calcmode="lin" valueType="num">
                                      <p:cBhvr additive="base">
                                        <p:cTn id="6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5">
                                            <p:txEl>
                                              <p:pRg st="8" end="8"/>
                                            </p:txEl>
                                          </p:spTgt>
                                        </p:tgtEl>
                                        <p:attrNameLst>
                                          <p:attrName>style.visibility</p:attrName>
                                        </p:attrNameLst>
                                      </p:cBhvr>
                                      <p:to>
                                        <p:strVal val="visible"/>
                                      </p:to>
                                    </p:set>
                                    <p:anim calcmode="lin" valueType="num">
                                      <p:cBhvr additive="base">
                                        <p:cTn id="7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文件的搜索</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altLang="zh-CN" sz="2000" b="1" dirty="0">
                    <a:latin typeface="微软雅黑" panose="020B0503020204020204" pitchFamily="34" charset="-122"/>
                    <a:ea typeface="微软雅黑" panose="020B0503020204020204" pitchFamily="34" charset="-122"/>
                  </a:rPr>
                  <a:t>find——</a:t>
                </a:r>
                <a:r>
                  <a:rPr lang="zh-CN" altLang="zh-CN" sz="2000" b="1" dirty="0">
                    <a:latin typeface="微软雅黑" panose="020B0503020204020204" pitchFamily="34" charset="-122"/>
                    <a:ea typeface="微软雅黑" panose="020B0503020204020204" pitchFamily="34" charset="-122"/>
                  </a:rPr>
                  <a:t>搜索文件</a:t>
                </a:r>
                <a:endParaRPr lang="zh-CN"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4</a:t>
              </a:r>
              <a:r>
                <a:rPr lang="zh-CN" altLang="en-US" sz="2400" b="1"/>
                <a:t>）</a:t>
              </a:r>
              <a:endParaRPr lang="zh-CN" altLang="en-US" sz="2400" b="1"/>
            </a:p>
          </p:txBody>
        </p:sp>
      </p:grpSp>
      <p:sp>
        <p:nvSpPr>
          <p:cNvPr id="5" name="淘宝网chenying0907出品 77"/>
          <p:cNvSpPr txBox="1"/>
          <p:nvPr/>
        </p:nvSpPr>
        <p:spPr>
          <a:xfrm>
            <a:off x="962025" y="1920875"/>
            <a:ext cx="10528935" cy="2737485"/>
          </a:xfrm>
          <a:prstGeom prst="rect">
            <a:avLst/>
          </a:prstGeom>
          <a:noFill/>
        </p:spPr>
        <p:txBody>
          <a:bodyPr wrap="square" rtlCol="0">
            <a:spAutoFit/>
          </a:bodyPr>
          <a:p>
            <a:pPr marL="342900" lvl="0" indent="-342900" algn="l" eaLnBrk="0" hangingPunct="0">
              <a:spcBef>
                <a:spcPct val="20000"/>
              </a:spcBef>
              <a:buFontTx/>
              <a:buBlip>
                <a:blip r:embed="rId2"/>
              </a:buBlip>
              <a:defRPr/>
            </a:pPr>
            <a:r>
              <a:rPr lang="zh-CN" altLang="en-GB" sz="2800" smtClean="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举例</a:t>
            </a:r>
            <a:r>
              <a:rPr lang="en-GB" sz="2800" smtClean="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a:t>
            </a:r>
            <a:endParaRPr lang="en-GB" sz="2800" smtClean="0">
              <a:effectLst>
                <a:outerShdw blurRad="38100" dist="38100" dir="2700000" algn="tl">
                  <a:srgbClr val="C0C0C0"/>
                </a:outerShdw>
              </a:effectLst>
            </a:endParaRPr>
          </a:p>
          <a:p>
            <a:pPr marL="742950" lvl="1" indent="-285750" algn="l" eaLnBrk="0" hangingPunct="0">
              <a:spcBef>
                <a:spcPct val="20000"/>
              </a:spcBef>
              <a:buFontTx/>
              <a:buBlip>
                <a:blip r:embed="rId3"/>
              </a:buBlip>
              <a:defRPr/>
            </a:pP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查找/home目录</a:t>
            </a:r>
            <a:r>
              <a:rPr lang="en-US" altLang="zh-CN"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2</a:t>
            </a: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天以内创建的，且以</a:t>
            </a:r>
            <a:r>
              <a:rPr lang="en-US" altLang="zh-CN"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f</a:t>
            </a: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字符开头的文件</a:t>
            </a:r>
            <a:endParaRPr lang="en-US" altLang="zh-CN" sz="2400" smtClean="0">
              <a:solidFill>
                <a:srgbClr val="663300"/>
              </a:solidFill>
              <a:sym typeface="宋体" panose="02010600030101010101" pitchFamily="2" charset="-122"/>
            </a:endParaRPr>
          </a:p>
          <a:p>
            <a:pPr lvl="1" algn="l" eaLnBrk="0" hangingPunct="0">
              <a:spcBef>
                <a:spcPct val="20000"/>
              </a:spcBef>
              <a:buFontTx/>
              <a:defRPr/>
            </a:pPr>
            <a:r>
              <a:rPr lang="en-US" alt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	#find /home -ctime -2 -name "f*"</a:t>
            </a:r>
            <a:endParaRPr lang="en-US" altLang="zh-CN" sz="2400" smtClean="0">
              <a:solidFill>
                <a:srgbClr val="663300"/>
              </a:solidFill>
              <a:sym typeface="宋体" panose="02010600030101010101" pitchFamily="2" charset="-122"/>
            </a:endParaRPr>
          </a:p>
          <a:p>
            <a:pPr marL="742950" lvl="1" indent="-285750" algn="l" eaLnBrk="0" hangingPunct="0">
              <a:spcBef>
                <a:spcPct val="20000"/>
              </a:spcBef>
              <a:buFontTx/>
              <a:buBlip>
                <a:blip r:embed="rId3"/>
              </a:buBlip>
              <a:defRPr/>
            </a:pP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查找/home目录</a:t>
            </a:r>
            <a:r>
              <a:rPr lang="en-US" altLang="zh-CN"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2</a:t>
            </a: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天以内访问过的的，且以</a:t>
            </a:r>
            <a:r>
              <a:rPr lang="en-US" altLang="zh-CN"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f</a:t>
            </a:r>
            <a:r>
              <a:rPr lang="zh-CN" altLang="en-US" sz="2400" smtClean="0">
                <a:solidFill>
                  <a:srgbClr val="000000"/>
                </a:solidFill>
                <a:latin typeface="Arial" panose="020B0604020202020204" pitchFamily="34" charset="0"/>
                <a:ea typeface="宋体" panose="02010600030101010101" pitchFamily="2" charset="-122"/>
                <a:cs typeface="+mn-ea"/>
                <a:sym typeface="宋体" panose="02010600030101010101" pitchFamily="2" charset="-122"/>
              </a:rPr>
              <a:t>字符开头的文件</a:t>
            </a:r>
            <a:endParaRPr lang="zh-CN" altLang="en-US" sz="2400" smtClean="0">
              <a:sym typeface="宋体" panose="02010600030101010101" pitchFamily="2" charset="-122"/>
            </a:endParaRPr>
          </a:p>
          <a:p>
            <a:pPr lvl="1" algn="l" eaLnBrk="0" hangingPunct="0">
              <a:spcBef>
                <a:spcPct val="20000"/>
              </a:spcBef>
              <a:buFontTx/>
              <a:defRPr/>
            </a:pPr>
            <a:r>
              <a:rPr lang="en-US" alt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	#find /home -atime -2 -name "f*"</a:t>
            </a:r>
            <a:endParaRPr lang="en-US" altLang="zh-CN" sz="2400" smtClean="0">
              <a:solidFill>
                <a:srgbClr val="663300"/>
              </a:solidFill>
              <a:sym typeface="宋体" panose="02010600030101010101" pitchFamily="2" charset="-122"/>
            </a:endParaRPr>
          </a:p>
          <a:p>
            <a:pPr lvl="1" algn="l" eaLnBrk="0" hangingPunct="0">
              <a:spcBef>
                <a:spcPct val="20000"/>
              </a:spcBef>
              <a:buFontTx/>
              <a:defRPr/>
            </a:pPr>
            <a:endParaRPr lang="en-GB" sz="2400" b="1" smtClean="0">
              <a:solidFill>
                <a:srgbClr val="663300"/>
              </a:solidFill>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 calcmode="lin" valueType="num">
                                      <p:cBhvr additive="base">
                                        <p:cTn id="3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 calcmode="lin" valueType="num">
                                      <p:cBhvr additive="base">
                                        <p:cTn id="4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 calcmode="lin" valueType="num">
                                      <p:cBhvr additive="base">
                                        <p:cTn id="4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文件的搜索</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sz="2000" b="1" dirty="0">
                    <a:latin typeface="微软雅黑" panose="020B0503020204020204" pitchFamily="34" charset="-122"/>
                    <a:ea typeface="微软雅黑" panose="020B0503020204020204" pitchFamily="34" charset="-122"/>
                  </a:rPr>
                  <a:t>搜索命令比较</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5</a:t>
              </a:r>
              <a:r>
                <a:rPr lang="zh-CN" altLang="en-US" sz="2400" b="1"/>
                <a:t>）</a:t>
              </a:r>
              <a:endParaRPr lang="zh-CN" altLang="en-US" sz="2400" b="1"/>
            </a:p>
          </p:txBody>
        </p:sp>
      </p:grpSp>
      <p:sp>
        <p:nvSpPr>
          <p:cNvPr id="5" name="淘宝网chenying0907出品 77"/>
          <p:cNvSpPr txBox="1"/>
          <p:nvPr/>
        </p:nvSpPr>
        <p:spPr>
          <a:xfrm>
            <a:off x="831850" y="5095875"/>
            <a:ext cx="10528935" cy="1198880"/>
          </a:xfrm>
          <a:prstGeom prst="rect">
            <a:avLst/>
          </a:prstGeom>
          <a:noFill/>
        </p:spPr>
        <p:txBody>
          <a:bodyPr wrap="square" rtlCol="0">
            <a:spAutoFit/>
          </a:bodyPr>
          <a:p>
            <a:pPr marL="342900" lvl="0" indent="-342900" algn="l" eaLnBrk="0" hangingPunct="0">
              <a:spcBef>
                <a:spcPct val="20000"/>
              </a:spcBef>
              <a:buFontTx/>
              <a:buBlip>
                <a:blip r:embed="rId2"/>
              </a:buBlip>
              <a:defRPr/>
            </a:pPr>
            <a:r>
              <a:rPr lang="zh-CN" altLang="en-US" sz="2400" b="1">
                <a:sym typeface="+mn-ea"/>
              </a:rPr>
              <a:t>注意：</a:t>
            </a:r>
            <a:endParaRPr lang="zh-CN" altLang="en-US" sz="2800" b="1"/>
          </a:p>
          <a:p>
            <a:pPr marL="228600" indent="-228600">
              <a:buFont typeface="+mj-ea"/>
              <a:buAutoNum type="circleNumDbPlain"/>
            </a:pPr>
            <a:r>
              <a:rPr lang="en-US" altLang="zh-CN" sz="2400">
                <a:sym typeface="+mn-ea"/>
              </a:rPr>
              <a:t>locate</a:t>
            </a:r>
            <a:r>
              <a:rPr lang="zh-CN" altLang="en-US" sz="2400">
                <a:sym typeface="+mn-ea"/>
              </a:rPr>
              <a:t>为默认查找（由于是默认是部分匹配，会列出很多无关文件）</a:t>
            </a:r>
            <a:endParaRPr lang="zh-CN" altLang="en-US" sz="2400"/>
          </a:p>
          <a:p>
            <a:pPr marL="228600" indent="-228600">
              <a:buFont typeface="+mj-ea"/>
              <a:buAutoNum type="circleNumDbPlain"/>
            </a:pPr>
            <a:r>
              <a:rPr lang="zh-CN" altLang="en-US" sz="2400">
                <a:sym typeface="+mn-ea"/>
              </a:rPr>
              <a:t>能使用</a:t>
            </a:r>
            <a:r>
              <a:rPr lang="en-US" altLang="zh-CN" sz="2400">
                <a:sym typeface="+mn-ea"/>
              </a:rPr>
              <a:t>which</a:t>
            </a:r>
            <a:r>
              <a:rPr lang="zh-CN" altLang="en-US" sz="2400">
                <a:sym typeface="+mn-ea"/>
              </a:rPr>
              <a:t>、</a:t>
            </a:r>
            <a:r>
              <a:rPr lang="en-US" altLang="zh-CN" sz="2400">
                <a:sym typeface="+mn-ea"/>
              </a:rPr>
              <a:t>whereis</a:t>
            </a:r>
            <a:r>
              <a:rPr lang="zh-CN" altLang="en-US" sz="2400">
                <a:sym typeface="+mn-ea"/>
              </a:rPr>
              <a:t>、</a:t>
            </a:r>
            <a:r>
              <a:rPr lang="en-US" altLang="zh-CN" sz="2400">
                <a:sym typeface="+mn-ea"/>
              </a:rPr>
              <a:t>locate</a:t>
            </a:r>
            <a:r>
              <a:rPr lang="zh-CN" altLang="en-US" sz="2400">
                <a:sym typeface="+mn-ea"/>
              </a:rPr>
              <a:t>时，尽量不使用</a:t>
            </a:r>
            <a:r>
              <a:rPr lang="en-US" altLang="zh-CN" sz="2400">
                <a:sym typeface="+mn-ea"/>
              </a:rPr>
              <a:t>find</a:t>
            </a:r>
            <a:endParaRPr lang="en-US" altLang="zh-CN" sz="2400" b="1" smtClean="0">
              <a:solidFill>
                <a:srgbClr val="000000"/>
              </a:solidFill>
              <a:effectLst/>
              <a:latin typeface="Arial" panose="020B0604020202020204" pitchFamily="34" charset="0"/>
              <a:ea typeface="宋体" panose="02010600030101010101" pitchFamily="2" charset="-122"/>
              <a:cs typeface="+mn-ea"/>
              <a:sym typeface="+mn-ea"/>
            </a:endParaRPr>
          </a:p>
        </p:txBody>
      </p:sp>
      <p:graphicFrame>
        <p:nvGraphicFramePr>
          <p:cNvPr id="2" name="表格 1"/>
          <p:cNvGraphicFramePr/>
          <p:nvPr/>
        </p:nvGraphicFramePr>
        <p:xfrm>
          <a:off x="1594485" y="1929765"/>
          <a:ext cx="9213215" cy="2926080"/>
        </p:xfrm>
        <a:graphic>
          <a:graphicData uri="http://schemas.openxmlformats.org/drawingml/2006/table">
            <a:tbl>
              <a:tblPr firstRow="1" bandRow="1">
                <a:tableStyleId>{5C22544A-7EE6-4342-B048-85BDC9FD1C3A}</a:tableStyleId>
              </a:tblPr>
              <a:tblGrid>
                <a:gridCol w="1433830"/>
                <a:gridCol w="1355090"/>
                <a:gridCol w="2394585"/>
                <a:gridCol w="1729105"/>
                <a:gridCol w="2300605"/>
              </a:tblGrid>
              <a:tr h="381000">
                <a:tc>
                  <a:txBody>
                    <a:bodyPr/>
                    <a:p>
                      <a:pPr>
                        <a:buNone/>
                      </a:pPr>
                      <a:endParaRPr lang="zh-CN" altLang="en-US" sz="2400">
                        <a:solidFill>
                          <a:schemeClr val="bg1"/>
                        </a:solidFill>
                      </a:endParaRPr>
                    </a:p>
                  </a:txBody>
                  <a:tcPr anchor="ctr" anchorCtr="0"/>
                </a:tc>
                <a:tc>
                  <a:txBody>
                    <a:bodyPr/>
                    <a:p>
                      <a:pPr>
                        <a:buNone/>
                      </a:pPr>
                      <a:r>
                        <a:rPr lang="en-US" altLang="zh-CN" sz="2400">
                          <a:solidFill>
                            <a:schemeClr val="bg1"/>
                          </a:solidFill>
                        </a:rPr>
                        <a:t>which</a:t>
                      </a:r>
                      <a:endParaRPr lang="en-US" altLang="zh-CN" sz="2400">
                        <a:solidFill>
                          <a:schemeClr val="bg1"/>
                        </a:solidFill>
                      </a:endParaRPr>
                    </a:p>
                  </a:txBody>
                  <a:tcPr anchor="ctr" anchorCtr="0"/>
                </a:tc>
                <a:tc>
                  <a:txBody>
                    <a:bodyPr/>
                    <a:p>
                      <a:pPr>
                        <a:buNone/>
                      </a:pPr>
                      <a:r>
                        <a:rPr lang="en-US" altLang="zh-CN" sz="2400">
                          <a:solidFill>
                            <a:schemeClr val="bg1"/>
                          </a:solidFill>
                        </a:rPr>
                        <a:t>whereis</a:t>
                      </a:r>
                      <a:endParaRPr lang="en-US" altLang="zh-CN" sz="2400">
                        <a:solidFill>
                          <a:schemeClr val="bg1"/>
                        </a:solidFill>
                      </a:endParaRPr>
                    </a:p>
                  </a:txBody>
                  <a:tcPr anchor="ctr" anchorCtr="0"/>
                </a:tc>
                <a:tc>
                  <a:txBody>
                    <a:bodyPr/>
                    <a:p>
                      <a:pPr>
                        <a:buNone/>
                      </a:pPr>
                      <a:r>
                        <a:rPr lang="en-US" altLang="zh-CN" sz="2400">
                          <a:solidFill>
                            <a:schemeClr val="bg1"/>
                          </a:solidFill>
                        </a:rPr>
                        <a:t>locate</a:t>
                      </a:r>
                      <a:endParaRPr lang="en-US" altLang="zh-CN" sz="2400">
                        <a:solidFill>
                          <a:schemeClr val="bg1"/>
                        </a:solidFill>
                      </a:endParaRPr>
                    </a:p>
                  </a:txBody>
                  <a:tcPr anchor="ctr" anchorCtr="0"/>
                </a:tc>
                <a:tc>
                  <a:txBody>
                    <a:bodyPr/>
                    <a:p>
                      <a:pPr>
                        <a:buNone/>
                      </a:pPr>
                      <a:r>
                        <a:rPr lang="en-US" altLang="zh-CN" sz="2400">
                          <a:solidFill>
                            <a:schemeClr val="bg1"/>
                          </a:solidFill>
                        </a:rPr>
                        <a:t>find</a:t>
                      </a:r>
                      <a:endParaRPr lang="en-US" altLang="zh-CN" sz="2400">
                        <a:solidFill>
                          <a:schemeClr val="bg1"/>
                        </a:solidFill>
                      </a:endParaRPr>
                    </a:p>
                  </a:txBody>
                  <a:tcPr anchor="ctr" anchorCtr="0"/>
                </a:tc>
              </a:tr>
              <a:tr h="381000">
                <a:tc>
                  <a:txBody>
                    <a:bodyPr/>
                    <a:p>
                      <a:pPr>
                        <a:buNone/>
                      </a:pPr>
                      <a:r>
                        <a:rPr lang="zh-CN" altLang="en-US" sz="2400"/>
                        <a:t>文件支持</a:t>
                      </a:r>
                      <a:endParaRPr lang="zh-CN" altLang="en-US" sz="2400"/>
                    </a:p>
                  </a:txBody>
                  <a:tcPr anchor="ctr" anchorCtr="0"/>
                </a:tc>
                <a:tc>
                  <a:txBody>
                    <a:bodyPr/>
                    <a:p>
                      <a:pPr>
                        <a:buNone/>
                      </a:pPr>
                      <a:r>
                        <a:rPr lang="zh-CN" altLang="en-US" sz="2400"/>
                        <a:t>可执行文件</a:t>
                      </a:r>
                      <a:endParaRPr lang="zh-CN" altLang="en-US" sz="2400"/>
                    </a:p>
                  </a:txBody>
                  <a:tcPr anchor="ctr" anchorCtr="0"/>
                </a:tc>
                <a:tc>
                  <a:txBody>
                    <a:bodyPr/>
                    <a:p>
                      <a:pPr>
                        <a:buNone/>
                      </a:pPr>
                      <a:r>
                        <a:rPr lang="zh-CN" altLang="en-US" sz="2400"/>
                        <a:t>二进制文件、源文件、帮助文档</a:t>
                      </a:r>
                      <a:endParaRPr lang="zh-CN" altLang="en-US" sz="2400"/>
                    </a:p>
                  </a:txBody>
                  <a:tcPr anchor="ctr" anchorCtr="0"/>
                </a:tc>
                <a:tc>
                  <a:txBody>
                    <a:bodyPr/>
                    <a:p>
                      <a:pPr>
                        <a:buNone/>
                      </a:pPr>
                      <a:r>
                        <a:rPr lang="zh-CN" altLang="en-US" sz="2400"/>
                        <a:t>所有文件类型</a:t>
                      </a:r>
                      <a:endParaRPr lang="zh-CN" altLang="en-US" sz="2400"/>
                    </a:p>
                  </a:txBody>
                  <a:tcPr anchor="ctr" anchorCtr="0"/>
                </a:tc>
                <a:tc>
                  <a:txBody>
                    <a:bodyPr/>
                    <a:p>
                      <a:pPr>
                        <a:buNone/>
                      </a:pPr>
                      <a:r>
                        <a:rPr lang="zh-CN" altLang="en-US" sz="2400"/>
                        <a:t>所有文件类型</a:t>
                      </a:r>
                      <a:endParaRPr lang="zh-CN" altLang="en-US" sz="2400"/>
                    </a:p>
                  </a:txBody>
                  <a:tcPr anchor="ctr" anchorCtr="0"/>
                </a:tc>
              </a:tr>
              <a:tr h="381000">
                <a:tc>
                  <a:txBody>
                    <a:bodyPr/>
                    <a:p>
                      <a:pPr>
                        <a:buNone/>
                      </a:pPr>
                      <a:r>
                        <a:rPr lang="zh-CN" altLang="en-US" sz="2400"/>
                        <a:t>查找路径</a:t>
                      </a:r>
                      <a:endParaRPr lang="zh-CN" altLang="en-US" sz="2400"/>
                    </a:p>
                  </a:txBody>
                  <a:tcPr anchor="ctr" anchorCtr="0"/>
                </a:tc>
                <a:tc>
                  <a:txBody>
                    <a:bodyPr/>
                    <a:p>
                      <a:pPr>
                        <a:buNone/>
                      </a:pPr>
                      <a:r>
                        <a:rPr lang="zh-CN" altLang="en-US" sz="2400"/>
                        <a:t>环境变量</a:t>
                      </a:r>
                      <a:r>
                        <a:rPr lang="en-US" altLang="zh-CN" sz="2400"/>
                        <a:t>PATH</a:t>
                      </a:r>
                      <a:endParaRPr lang="en-US" altLang="zh-CN" sz="2400"/>
                    </a:p>
                  </a:txBody>
                  <a:tcPr anchor="ctr" anchorCtr="0"/>
                </a:tc>
                <a:tc>
                  <a:txBody>
                    <a:bodyPr/>
                    <a:p>
                      <a:pPr>
                        <a:buNone/>
                      </a:pPr>
                      <a:r>
                        <a:rPr lang="zh-CN" altLang="en-US" sz="2400"/>
                        <a:t>数据库索引</a:t>
                      </a:r>
                      <a:endParaRPr lang="zh-CN" altLang="en-US" sz="2400"/>
                    </a:p>
                  </a:txBody>
                  <a:tcPr anchor="ctr" anchorCtr="0"/>
                </a:tc>
                <a:tc>
                  <a:txBody>
                    <a:bodyPr/>
                    <a:p>
                      <a:pPr>
                        <a:buNone/>
                      </a:pPr>
                      <a:r>
                        <a:rPr lang="zh-CN" altLang="en-US" sz="2400"/>
                        <a:t>数据库索引</a:t>
                      </a:r>
                      <a:endParaRPr lang="zh-CN" altLang="en-US" sz="2400"/>
                    </a:p>
                  </a:txBody>
                  <a:tcPr anchor="ctr" anchorCtr="0"/>
                </a:tc>
                <a:tc>
                  <a:txBody>
                    <a:bodyPr/>
                    <a:p>
                      <a:pPr>
                        <a:buNone/>
                      </a:pPr>
                      <a:r>
                        <a:rPr lang="zh-CN" altLang="en-US" sz="2400"/>
                        <a:t>可指定，默认遍历当前路径及其子路径</a:t>
                      </a:r>
                      <a:endParaRPr lang="zh-CN" altLang="en-US" sz="2400"/>
                    </a:p>
                  </a:txBody>
                  <a:tcPr anchor="ctr" anchorCtr="0"/>
                </a:tc>
              </a:tr>
              <a:tr h="381000">
                <a:tc>
                  <a:txBody>
                    <a:bodyPr/>
                    <a:p>
                      <a:pPr>
                        <a:buNone/>
                      </a:pPr>
                      <a:r>
                        <a:rPr lang="zh-CN" altLang="en-US" sz="2400"/>
                        <a:t>查找效率</a:t>
                      </a:r>
                      <a:endParaRPr lang="zh-CN" altLang="en-US" sz="2400"/>
                    </a:p>
                  </a:txBody>
                  <a:tcPr anchor="ctr" anchorCtr="0"/>
                </a:tc>
                <a:tc>
                  <a:txBody>
                    <a:bodyPr/>
                    <a:p>
                      <a:pPr>
                        <a:buNone/>
                      </a:pPr>
                      <a:r>
                        <a:rPr lang="zh-CN" altLang="en-US" sz="2400"/>
                        <a:t>高</a:t>
                      </a:r>
                      <a:endParaRPr lang="zh-CN" altLang="en-US" sz="2400"/>
                    </a:p>
                  </a:txBody>
                  <a:tcPr anchor="ctr" anchorCtr="0"/>
                </a:tc>
                <a:tc>
                  <a:txBody>
                    <a:bodyPr/>
                    <a:p>
                      <a:pPr>
                        <a:buNone/>
                      </a:pPr>
                      <a:r>
                        <a:rPr lang="zh-CN" altLang="en-US" sz="2400"/>
                        <a:t>高</a:t>
                      </a:r>
                      <a:endParaRPr lang="zh-CN" altLang="en-US" sz="2400"/>
                    </a:p>
                  </a:txBody>
                  <a:tcPr anchor="ctr" anchorCtr="0"/>
                </a:tc>
                <a:tc>
                  <a:txBody>
                    <a:bodyPr/>
                    <a:p>
                      <a:pPr>
                        <a:buNone/>
                      </a:pPr>
                      <a:r>
                        <a:rPr lang="zh-CN" altLang="en-US" sz="2400"/>
                        <a:t>高</a:t>
                      </a:r>
                      <a:endParaRPr lang="zh-CN" altLang="en-US" sz="2400"/>
                    </a:p>
                  </a:txBody>
                  <a:tcPr anchor="ctr" anchorCtr="0"/>
                </a:tc>
                <a:tc>
                  <a:txBody>
                    <a:bodyPr/>
                    <a:p>
                      <a:pPr>
                        <a:buNone/>
                      </a:pPr>
                      <a:r>
                        <a:rPr lang="zh-CN" altLang="en-US" sz="2400"/>
                        <a:t>低</a:t>
                      </a:r>
                      <a:endParaRPr lang="zh-CN" altLang="en-US" sz="2400"/>
                    </a:p>
                  </a:txBody>
                  <a:tcPr anchor="ctr" anchorCtr="0"/>
                </a:tc>
              </a:tr>
            </a:tbl>
          </a:graphicData>
        </a:graphic>
      </p:graphicFrame>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 calcmode="lin" valueType="num">
                                      <p:cBhvr additive="base">
                                        <p:cTn id="2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anim calcmode="lin" valueType="num">
                                      <p:cBhvr additive="base">
                                        <p:cTn id="3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anim calcmode="lin" valueType="num">
                                      <p:cBhvr additive="base">
                                        <p:cTn id="3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文件的搜索</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altLang="zh-CN" sz="2000" b="1" dirty="0">
                    <a:latin typeface="微软雅黑" panose="020B0503020204020204" pitchFamily="34" charset="-122"/>
                    <a:ea typeface="微软雅黑" panose="020B0503020204020204" pitchFamily="34" charset="-122"/>
                  </a:rPr>
                  <a:t>对查找到的文件进一步操作</a:t>
                </a:r>
                <a:endParaRPr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5</a:t>
              </a:r>
              <a:r>
                <a:rPr lang="zh-CN" altLang="en-US" sz="2400" b="1"/>
                <a:t>）</a:t>
              </a:r>
              <a:endParaRPr lang="zh-CN" altLang="en-US" sz="2400" b="1"/>
            </a:p>
          </p:txBody>
        </p:sp>
      </p:grpSp>
      <p:sp>
        <p:nvSpPr>
          <p:cNvPr id="5" name="淘宝网chenying0907出品 77"/>
          <p:cNvSpPr txBox="1"/>
          <p:nvPr/>
        </p:nvSpPr>
        <p:spPr>
          <a:xfrm>
            <a:off x="962025" y="1920875"/>
            <a:ext cx="10528935" cy="2737485"/>
          </a:xfrm>
          <a:prstGeom prst="rect">
            <a:avLst/>
          </a:prstGeom>
          <a:noFill/>
        </p:spPr>
        <p:txBody>
          <a:bodyPr wrap="square" rtlCol="0">
            <a:spAutoFit/>
          </a:bodyPr>
          <a:p>
            <a:pPr marL="342900" lvl="0" indent="-342900" algn="l" eaLnBrk="0" hangingPunct="0">
              <a:spcBef>
                <a:spcPct val="20000"/>
              </a:spcBef>
              <a:buFontTx/>
              <a:buBlip>
                <a:blip r:embed="rId2"/>
              </a:buBlip>
              <a:defRPr/>
            </a:pPr>
            <a:r>
              <a:rPr lang="en-GB" sz="2800" smtClean="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语法</a:t>
            </a:r>
            <a:endParaRPr lang="en-GB" sz="2800" smtClean="0">
              <a:effectLst>
                <a:outerShdw blurRad="38100" dist="38100" dir="2700000" algn="tl">
                  <a:srgbClr val="C0C0C0"/>
                </a:outerShdw>
              </a:effectLst>
            </a:endParaRPr>
          </a:p>
          <a:p>
            <a:pPr marL="742950" lvl="1" indent="-285750" algn="l" eaLnBrk="0" hangingPunct="0">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find [路径]  [参数] [表达式]  -exec  指令 {}  \；</a:t>
            </a:r>
            <a:endParaRPr lang="en-GB" sz="2400" smtClean="0">
              <a:solidFill>
                <a:srgbClr val="663300"/>
              </a:solidFill>
            </a:endParaRPr>
          </a:p>
          <a:p>
            <a:pPr marL="1143000" lvl="2" indent="-228600" algn="l" eaLnBrk="0" hangingPunct="0">
              <a:spcBef>
                <a:spcPct val="20000"/>
              </a:spcBef>
              <a:buFontTx/>
              <a:buBlip>
                <a:blip r:embed="rId4"/>
              </a:buBlip>
              <a:defRPr/>
            </a:pPr>
            <a:r>
              <a:rPr lang="en-GB" sz="2400" smtClean="0">
                <a:solidFill>
                  <a:srgbClr val="000000"/>
                </a:solidFill>
                <a:latin typeface="Arial" panose="020B0604020202020204" pitchFamily="34" charset="0"/>
                <a:ea typeface="宋体" panose="02010600030101010101" pitchFamily="2" charset="-122"/>
                <a:cs typeface="+mn-ea"/>
                <a:sym typeface="+mn-ea"/>
              </a:rPr>
              <a:t>{}代表find找到的文件</a:t>
            </a:r>
            <a:endParaRPr lang="en-GB" sz="2400" smtClean="0"/>
          </a:p>
          <a:p>
            <a:pPr marL="1143000" lvl="2" indent="-228600" algn="l" eaLnBrk="0" hangingPunct="0">
              <a:spcBef>
                <a:spcPct val="20000"/>
              </a:spcBef>
              <a:buFontTx/>
              <a:buBlip>
                <a:blip r:embed="rId4"/>
              </a:buBlip>
              <a:defRPr/>
            </a:pPr>
            <a:r>
              <a:rPr lang="en-GB" sz="2400" smtClean="0">
                <a:solidFill>
                  <a:srgbClr val="000000"/>
                </a:solidFill>
                <a:latin typeface="Arial" panose="020B0604020202020204" pitchFamily="34" charset="0"/>
                <a:ea typeface="宋体" panose="02010600030101010101" pitchFamily="2" charset="-122"/>
                <a:cs typeface="+mn-ea"/>
                <a:sym typeface="+mn-ea"/>
              </a:rPr>
              <a:t>\ 转意</a:t>
            </a:r>
            <a:endParaRPr lang="en-GB" sz="2400" smtClean="0"/>
          </a:p>
          <a:p>
            <a:pPr marL="1143000" lvl="2" indent="-228600" algn="l" eaLnBrk="0" hangingPunct="0">
              <a:spcBef>
                <a:spcPct val="20000"/>
              </a:spcBef>
              <a:buFontTx/>
              <a:buBlip>
                <a:blip r:embed="rId4"/>
              </a:buBlip>
              <a:defRPr/>
            </a:pPr>
            <a:r>
              <a:rPr lang="en-GB" sz="2400" smtClean="0">
                <a:solidFill>
                  <a:srgbClr val="000000"/>
                </a:solidFill>
                <a:latin typeface="Arial" panose="020B0604020202020204" pitchFamily="34" charset="0"/>
                <a:ea typeface="宋体" panose="02010600030101010101" pitchFamily="2" charset="-122"/>
                <a:cs typeface="+mn-ea"/>
                <a:sym typeface="+mn-ea"/>
              </a:rPr>
              <a:t>；表示本行指令结束</a:t>
            </a:r>
            <a:endParaRPr lang="en-GB" sz="2400" smtClean="0"/>
          </a:p>
          <a:p>
            <a:pPr marL="1143000" lvl="2" indent="-228600" algn="l" eaLnBrk="0" hangingPunct="0">
              <a:spcBef>
                <a:spcPct val="20000"/>
              </a:spcBef>
              <a:buFontTx/>
              <a:buBlip>
                <a:blip r:embed="rId4"/>
              </a:buBlip>
              <a:defRPr/>
            </a:pPr>
            <a:r>
              <a:rPr lang="en-GB" sz="2400" smtClean="0">
                <a:solidFill>
                  <a:srgbClr val="000000"/>
                </a:solidFill>
                <a:latin typeface="Arial" panose="020B0604020202020204" pitchFamily="34" charset="0"/>
                <a:ea typeface="宋体" panose="02010600030101010101" pitchFamily="2" charset="-122"/>
                <a:cs typeface="+mn-ea"/>
                <a:sym typeface="+mn-ea"/>
              </a:rPr>
              <a:t>例：find /</a:t>
            </a:r>
            <a:r>
              <a:rPr lang="en-US" altLang="en-GB" sz="2400" smtClean="0">
                <a:solidFill>
                  <a:srgbClr val="000000"/>
                </a:solidFill>
                <a:latin typeface="Arial" panose="020B0604020202020204" pitchFamily="34" charset="0"/>
                <a:ea typeface="宋体" panose="02010600030101010101" pitchFamily="2" charset="-122"/>
                <a:cs typeface="+mn-ea"/>
                <a:sym typeface="+mn-ea"/>
              </a:rPr>
              <a:t>home</a:t>
            </a:r>
            <a:r>
              <a:rPr lang="en-GB" sz="2400" smtClean="0">
                <a:solidFill>
                  <a:srgbClr val="000000"/>
                </a:solidFill>
                <a:latin typeface="Arial" panose="020B0604020202020204" pitchFamily="34" charset="0"/>
                <a:ea typeface="宋体" panose="02010600030101010101" pitchFamily="2" charset="-122"/>
                <a:cs typeface="+mn-ea"/>
                <a:sym typeface="+mn-ea"/>
              </a:rPr>
              <a:t> -name "</a:t>
            </a:r>
            <a:r>
              <a:rPr lang="en-US" altLang="en-GB" sz="2400" smtClean="0">
                <a:solidFill>
                  <a:srgbClr val="000000"/>
                </a:solidFill>
                <a:latin typeface="Arial" panose="020B0604020202020204" pitchFamily="34" charset="0"/>
                <a:ea typeface="宋体" panose="02010600030101010101" pitchFamily="2" charset="-122"/>
                <a:cs typeface="+mn-ea"/>
                <a:sym typeface="+mn-ea"/>
              </a:rPr>
              <a:t>file</a:t>
            </a:r>
            <a:r>
              <a:rPr lang="en-GB" sz="2400" smtClean="0">
                <a:solidFill>
                  <a:srgbClr val="000000"/>
                </a:solidFill>
                <a:latin typeface="Arial" panose="020B0604020202020204" pitchFamily="34" charset="0"/>
                <a:ea typeface="宋体" panose="02010600030101010101" pitchFamily="2" charset="-122"/>
                <a:cs typeface="+mn-ea"/>
                <a:sym typeface="+mn-ea"/>
              </a:rPr>
              <a:t>*" -exec </a:t>
            </a:r>
            <a:r>
              <a:rPr lang="en-US" altLang="en-GB" sz="2400" smtClean="0">
                <a:solidFill>
                  <a:srgbClr val="000000"/>
                </a:solidFill>
                <a:latin typeface="Arial" panose="020B0604020202020204" pitchFamily="34" charset="0"/>
                <a:ea typeface="宋体" panose="02010600030101010101" pitchFamily="2" charset="-122"/>
                <a:cs typeface="+mn-ea"/>
                <a:sym typeface="+mn-ea"/>
              </a:rPr>
              <a:t>ls -l</a:t>
            </a:r>
            <a:r>
              <a:rPr lang="en-GB" sz="2400" smtClean="0">
                <a:solidFill>
                  <a:srgbClr val="000000"/>
                </a:solidFill>
                <a:latin typeface="Arial" panose="020B0604020202020204" pitchFamily="34" charset="0"/>
                <a:ea typeface="宋体" panose="02010600030101010101" pitchFamily="2" charset="-122"/>
                <a:cs typeface="+mn-ea"/>
                <a:sym typeface="+mn-ea"/>
              </a:rPr>
              <a:t> {} \;</a:t>
            </a:r>
            <a:endParaRPr lang="en-GB" sz="2400" b="1" smtClean="0">
              <a:solidFill>
                <a:srgbClr val="000000"/>
              </a:solidFill>
              <a:effectLst/>
              <a:latin typeface="Arial" panose="020B0604020202020204" pitchFamily="34" charset="0"/>
              <a:ea typeface="宋体" panose="02010600030101010101" pitchFamily="2"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 calcmode="lin" valueType="num">
                                      <p:cBhvr additive="base">
                                        <p:cTn id="3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 calcmode="lin" valueType="num">
                                      <p:cBhvr additive="base">
                                        <p:cTn id="4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 calcmode="lin" valueType="num">
                                      <p:cBhvr additive="base">
                                        <p:cTn id="4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
                                            <p:txEl>
                                              <p:pRg st="5" end="5"/>
                                            </p:txEl>
                                          </p:spTgt>
                                        </p:tgtEl>
                                        <p:attrNameLst>
                                          <p:attrName>style.visibility</p:attrName>
                                        </p:attrNameLst>
                                      </p:cBhvr>
                                      <p:to>
                                        <p:strVal val="visible"/>
                                      </p:to>
                                    </p:set>
                                    <p:anim calcmode="lin" valueType="num">
                                      <p:cBhvr additive="base">
                                        <p:cTn id="5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A_淘宝网chenying0907出品 9"/>
          <p:cNvSpPr/>
          <p:nvPr>
            <p:custDataLst>
              <p:tags r:id="rId1"/>
            </p:custDataLst>
          </p:nvPr>
        </p:nvSpPr>
        <p:spPr>
          <a:xfrm>
            <a:off x="767182" y="2866937"/>
            <a:ext cx="1080000" cy="1080000"/>
          </a:xfrm>
          <a:prstGeom prst="ellipse">
            <a:avLst/>
          </a:prstGeom>
          <a:solidFill>
            <a:schemeClr val="bg1"/>
          </a:solidFill>
          <a:ln w="15875" cmpd="dbl">
            <a:solidFill>
              <a:srgbClr val="F6424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srgbClr val="FF0000"/>
                </a:solidFill>
              </a:rPr>
              <a:t>2</a:t>
            </a:r>
            <a:endParaRPr lang="en-US" altLang="zh-CN" sz="5400" b="1" dirty="0">
              <a:solidFill>
                <a:srgbClr val="FF0000"/>
              </a:solidFill>
            </a:endParaRPr>
          </a:p>
        </p:txBody>
      </p:sp>
      <p:sp>
        <p:nvSpPr>
          <p:cNvPr id="11" name="PA_淘宝网chenying0907出品 10"/>
          <p:cNvSpPr txBox="1"/>
          <p:nvPr>
            <p:custDataLst>
              <p:tags r:id="rId2"/>
            </p:custDataLst>
          </p:nvPr>
        </p:nvSpPr>
        <p:spPr>
          <a:xfrm>
            <a:off x="1964690" y="3007995"/>
            <a:ext cx="4845685" cy="706755"/>
          </a:xfrm>
          <a:prstGeom prst="rect">
            <a:avLst/>
          </a:prstGeom>
          <a:noFill/>
          <a:ln>
            <a:solidFill>
              <a:srgbClr val="FF0000"/>
            </a:solidFill>
          </a:ln>
        </p:spPr>
        <p:txBody>
          <a:bodyPr wrap="square" rtlCol="0">
            <a:spAutoFit/>
          </a:bodyPr>
          <a:lstStyle/>
          <a:p>
            <a:r>
              <a:rPr sz="4000" b="1" dirty="0">
                <a:solidFill>
                  <a:srgbClr val="FF0000"/>
                </a:solidFill>
                <a:latin typeface="微软雅黑" panose="020B0503020204020204" pitchFamily="34" charset="-122"/>
                <a:ea typeface="微软雅黑" panose="020B0503020204020204" pitchFamily="34" charset="-122"/>
                <a:sym typeface="+mn-ea"/>
              </a:rPr>
              <a:t>常用的文件操作指令</a:t>
            </a:r>
            <a:endParaRPr lang="zh-CN" altLang="en-US" sz="4000" b="1" dirty="0">
              <a:solidFill>
                <a:srgbClr val="FF0000"/>
              </a:solidFill>
              <a:latin typeface="微软雅黑" panose="020B0503020204020204" pitchFamily="34" charset="-122"/>
              <a:ea typeface="微软雅黑" panose="020B0503020204020204" pitchFamily="34" charset="-122"/>
              <a:sym typeface="+mn-ea"/>
            </a:endParaRPr>
          </a:p>
        </p:txBody>
      </p:sp>
      <p:sp>
        <p:nvSpPr>
          <p:cNvPr id="12" name="PA_淘宝网chenying0907出品 11"/>
          <p:cNvSpPr/>
          <p:nvPr>
            <p:custDataLst>
              <p:tags r:id="rId3"/>
            </p:custDataLst>
          </p:nvPr>
        </p:nvSpPr>
        <p:spPr>
          <a:xfrm>
            <a:off x="6944236" y="-22225"/>
            <a:ext cx="5291579" cy="685800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PA_直接连接符 15"/>
          <p:cNvCxnSpPr/>
          <p:nvPr>
            <p:custDataLst>
              <p:tags r:id="rId4"/>
            </p:custDataLst>
          </p:nvPr>
        </p:nvCxnSpPr>
        <p:spPr>
          <a:xfrm flipH="1">
            <a:off x="6810167" y="-246669"/>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PA_直接连接符 19"/>
          <p:cNvCxnSpPr/>
          <p:nvPr>
            <p:custDataLst>
              <p:tags r:id="rId5"/>
            </p:custDataLst>
          </p:nvPr>
        </p:nvCxnSpPr>
        <p:spPr>
          <a:xfrm flipH="1">
            <a:off x="10120546" y="5596262"/>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p:blinds dir="vert"/>
      </p:transition>
    </mc:Choice>
    <mc:Fallback>
      <p:transition>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1"/>
                                        </p:tgtEl>
                                        <p:attrNameLst>
                                          <p:attrName>ppt_y</p:attrName>
                                        </p:attrNameLst>
                                      </p:cBhvr>
                                      <p:tavLst>
                                        <p:tav tm="0">
                                          <p:val>
                                            <p:strVal val="#ppt_y"/>
                                          </p:val>
                                        </p:tav>
                                        <p:tav tm="100000">
                                          <p:val>
                                            <p:strVal val="#ppt_y"/>
                                          </p:val>
                                        </p:tav>
                                      </p:tavLst>
                                    </p:anim>
                                    <p:anim calcmode="lin" valueType="num">
                                      <p:cBhvr>
                                        <p:cTn id="15"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306578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常用的文件操作指令</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sz="2000" b="1" dirty="0">
                    <a:latin typeface="微软雅黑" panose="020B0503020204020204" pitchFamily="34" charset="-122"/>
                    <a:ea typeface="微软雅黑" panose="020B0503020204020204" pitchFamily="34" charset="-122"/>
                  </a:rPr>
                  <a:t>常用的文件操作指令</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6" name="淘宝网chenying0907出品 77"/>
          <p:cNvSpPr txBox="1"/>
          <p:nvPr/>
        </p:nvSpPr>
        <p:spPr>
          <a:xfrm>
            <a:off x="669290" y="2003425"/>
            <a:ext cx="11036935" cy="3562350"/>
          </a:xfrm>
          <a:prstGeom prst="rect">
            <a:avLst/>
          </a:prstGeom>
          <a:noFill/>
        </p:spPr>
        <p:txBody>
          <a:bodyPr wrap="square" rtlCol="0">
            <a:spAutoFit/>
          </a:bodyPr>
          <a:p>
            <a:pPr>
              <a:spcBef>
                <a:spcPct val="20000"/>
              </a:spcBef>
              <a:buFontTx/>
              <a:buBlip>
                <a:blip r:embed="rId2"/>
              </a:buBlip>
              <a:defRPr/>
            </a:pPr>
            <a:r>
              <a:rPr lang="en-GB" sz="2400" smtClean="0">
                <a:effectLst/>
                <a:sym typeface="+mn-ea"/>
              </a:rPr>
              <a:t>head / tail  more / less</a:t>
            </a:r>
            <a:r>
              <a:rPr lang="en-US" sz="2400" smtClean="0">
                <a:effectLst/>
                <a:sym typeface="+mn-ea"/>
              </a:rPr>
              <a:t>	</a:t>
            </a:r>
            <a:r>
              <a:rPr lang="en-GB" sz="2400" smtClean="0">
                <a:effectLst/>
                <a:sym typeface="+mn-ea"/>
              </a:rPr>
              <a:t>文件的查看</a:t>
            </a:r>
            <a:endParaRPr lang="en-GB" sz="2400" smtClean="0">
              <a:effectLst/>
            </a:endParaRPr>
          </a:p>
          <a:p>
            <a:pPr>
              <a:spcBef>
                <a:spcPct val="20000"/>
              </a:spcBef>
              <a:buFontTx/>
              <a:buBlip>
                <a:blip r:embed="rId2"/>
              </a:buBlip>
              <a:defRPr/>
            </a:pPr>
            <a:r>
              <a:rPr lang="en-GB" sz="2400" smtClean="0">
                <a:effectLst/>
                <a:sym typeface="+mn-ea"/>
              </a:rPr>
              <a:t>wc		</a:t>
            </a:r>
            <a:r>
              <a:rPr lang="en-US" altLang="en-GB" sz="2400" smtClean="0">
                <a:effectLst/>
                <a:sym typeface="+mn-ea"/>
              </a:rPr>
              <a:t>		</a:t>
            </a:r>
            <a:r>
              <a:rPr lang="en-GB" sz="2400" smtClean="0">
                <a:effectLst/>
                <a:sym typeface="+mn-ea"/>
              </a:rPr>
              <a:t>统计文件的行、词、字数</a:t>
            </a:r>
            <a:endParaRPr lang="en-GB" sz="2400" smtClean="0">
              <a:effectLst/>
            </a:endParaRPr>
          </a:p>
          <a:p>
            <a:pPr>
              <a:spcBef>
                <a:spcPct val="20000"/>
              </a:spcBef>
              <a:buFontTx/>
              <a:buBlip>
                <a:blip r:embed="rId2"/>
              </a:buBlip>
              <a:defRPr/>
            </a:pPr>
            <a:r>
              <a:rPr lang="en-GB" sz="2400" smtClean="0">
                <a:effectLst/>
                <a:sym typeface="+mn-ea"/>
              </a:rPr>
              <a:t>grep	</a:t>
            </a:r>
            <a:r>
              <a:rPr lang="en-US" altLang="en-GB" sz="2400" smtClean="0">
                <a:effectLst/>
                <a:sym typeface="+mn-ea"/>
              </a:rPr>
              <a:t>			</a:t>
            </a:r>
            <a:r>
              <a:rPr lang="en-GB" sz="2400" smtClean="0">
                <a:effectLst/>
                <a:sym typeface="+mn-ea"/>
              </a:rPr>
              <a:t>显示文件中匹配关键字的行</a:t>
            </a:r>
            <a:endParaRPr lang="en-GB" sz="2400" smtClean="0">
              <a:effectLst/>
            </a:endParaRPr>
          </a:p>
          <a:p>
            <a:pPr>
              <a:spcBef>
                <a:spcPct val="20000"/>
              </a:spcBef>
              <a:buFontTx/>
              <a:buBlip>
                <a:blip r:embed="rId2"/>
              </a:buBlip>
              <a:defRPr/>
            </a:pPr>
            <a:r>
              <a:rPr lang="en-GB" sz="2400" smtClean="0">
                <a:effectLst/>
                <a:sym typeface="+mn-ea"/>
              </a:rPr>
              <a:t>sort	</a:t>
            </a:r>
            <a:r>
              <a:rPr lang="en-US" altLang="en-GB" sz="2400" smtClean="0">
                <a:effectLst/>
                <a:sym typeface="+mn-ea"/>
              </a:rPr>
              <a:t>			</a:t>
            </a:r>
            <a:r>
              <a:rPr lang="en-GB" sz="2400" smtClean="0">
                <a:effectLst/>
                <a:sym typeface="+mn-ea"/>
              </a:rPr>
              <a:t>按序重排文本并送显示</a:t>
            </a:r>
            <a:endParaRPr lang="en-GB" sz="2400" smtClean="0">
              <a:effectLst/>
            </a:endParaRPr>
          </a:p>
          <a:p>
            <a:pPr>
              <a:spcBef>
                <a:spcPct val="20000"/>
              </a:spcBef>
              <a:buFontTx/>
              <a:buBlip>
                <a:blip r:embed="rId2"/>
              </a:buBlip>
              <a:defRPr/>
            </a:pPr>
            <a:r>
              <a:rPr lang="en-GB" sz="2400" smtClean="0">
                <a:effectLst/>
                <a:sym typeface="+mn-ea"/>
              </a:rPr>
              <a:t>uniq	</a:t>
            </a:r>
            <a:r>
              <a:rPr lang="en-US" altLang="en-GB" sz="2400" smtClean="0">
                <a:effectLst/>
                <a:sym typeface="+mn-ea"/>
              </a:rPr>
              <a:t>			</a:t>
            </a:r>
            <a:r>
              <a:rPr lang="zh-CN" altLang="en-GB" sz="2400" smtClean="0">
                <a:effectLst/>
                <a:sym typeface="+mn-ea"/>
              </a:rPr>
              <a:t>合并</a:t>
            </a:r>
            <a:r>
              <a:rPr lang="en-GB" sz="2400" smtClean="0">
                <a:effectLst/>
                <a:sym typeface="+mn-ea"/>
              </a:rPr>
              <a:t>文件中相邻的重复的行</a:t>
            </a:r>
            <a:endParaRPr lang="en-GB" sz="2400" smtClean="0">
              <a:effectLst/>
            </a:endParaRPr>
          </a:p>
          <a:p>
            <a:pPr>
              <a:spcBef>
                <a:spcPct val="20000"/>
              </a:spcBef>
              <a:buFontTx/>
              <a:buBlip>
                <a:blip r:embed="rId2"/>
              </a:buBlip>
              <a:defRPr/>
            </a:pPr>
            <a:r>
              <a:rPr lang="en-GB" sz="2400" smtClean="0">
                <a:effectLst/>
                <a:sym typeface="+mn-ea"/>
              </a:rPr>
              <a:t>tr		</a:t>
            </a:r>
            <a:r>
              <a:rPr lang="en-US" altLang="en-GB" sz="2400" smtClean="0">
                <a:effectLst/>
                <a:sym typeface="+mn-ea"/>
              </a:rPr>
              <a:t>		</a:t>
            </a:r>
            <a:r>
              <a:rPr lang="zh-CN" altLang="en-US" sz="2400" smtClean="0">
                <a:effectLst/>
                <a:sym typeface="+mn-ea"/>
              </a:rPr>
              <a:t>替换</a:t>
            </a:r>
            <a:r>
              <a:rPr lang="en-GB" sz="2400" smtClean="0">
                <a:effectLst/>
                <a:sym typeface="+mn-ea"/>
              </a:rPr>
              <a:t>字符</a:t>
            </a:r>
            <a:r>
              <a:rPr lang="zh-CN" altLang="en-GB" sz="2400" smtClean="0">
                <a:effectLst/>
                <a:sym typeface="+mn-ea"/>
              </a:rPr>
              <a:t>或者删除字符</a:t>
            </a:r>
            <a:r>
              <a:rPr lang="en-GB" sz="2400" smtClean="0">
                <a:effectLst/>
                <a:sym typeface="+mn-ea"/>
              </a:rPr>
              <a:t> </a:t>
            </a:r>
            <a:endParaRPr lang="en-GB" sz="2400" smtClean="0">
              <a:effectLst/>
            </a:endParaRPr>
          </a:p>
          <a:p>
            <a:pPr>
              <a:spcBef>
                <a:spcPct val="20000"/>
              </a:spcBef>
              <a:buFontTx/>
              <a:buBlip>
                <a:blip r:embed="rId2"/>
              </a:buBlip>
              <a:defRPr/>
            </a:pPr>
            <a:r>
              <a:rPr lang="en-GB" sz="2400" smtClean="0">
                <a:effectLst/>
                <a:sym typeface="+mn-ea"/>
              </a:rPr>
              <a:t>cut		</a:t>
            </a:r>
            <a:r>
              <a:rPr lang="en-US" altLang="en-GB" sz="2400" smtClean="0">
                <a:effectLst/>
                <a:sym typeface="+mn-ea"/>
              </a:rPr>
              <a:t>		</a:t>
            </a:r>
            <a:r>
              <a:rPr lang="en-GB" sz="2400" smtClean="0">
                <a:effectLst/>
                <a:sym typeface="+mn-ea"/>
              </a:rPr>
              <a:t>显示文件中的某一列</a:t>
            </a:r>
            <a:endParaRPr lang="en-GB" sz="2400" smtClean="0">
              <a:effectLst/>
            </a:endParaRPr>
          </a:p>
          <a:p>
            <a:pPr>
              <a:spcBef>
                <a:spcPct val="20000"/>
              </a:spcBef>
              <a:buFontTx/>
              <a:buBlip>
                <a:blip r:embed="rId2"/>
              </a:buBlip>
              <a:defRPr/>
            </a:pPr>
            <a:r>
              <a:rPr lang="en-GB" sz="2400" smtClean="0">
                <a:effectLst/>
                <a:sym typeface="+mn-ea"/>
              </a:rPr>
              <a:t>paste	</a:t>
            </a:r>
            <a:r>
              <a:rPr lang="en-US" altLang="en-GB" sz="2400" smtClean="0">
                <a:effectLst/>
                <a:sym typeface="+mn-ea"/>
              </a:rPr>
              <a:t>			</a:t>
            </a:r>
            <a:r>
              <a:rPr lang="en-GB" sz="2400" smtClean="0">
                <a:effectLst/>
                <a:sym typeface="+mn-ea"/>
              </a:rPr>
              <a:t>将文本按列拼接</a:t>
            </a:r>
            <a:endParaRPr lang="en-GB" sz="2400" smtClean="0">
              <a:solidFill>
                <a:srgbClr val="663300"/>
              </a:solidFill>
              <a:effectLst/>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 calcmode="lin" valueType="num">
                                      <p:cBhvr additive="base">
                                        <p:cTn id="2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 calcmode="lin" valueType="num">
                                      <p:cBhvr additive="base">
                                        <p:cTn id="2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 calcmode="lin" valueType="num">
                                      <p:cBhvr additive="base">
                                        <p:cTn id="3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6">
                                            <p:txEl>
                                              <p:pRg st="3" end="3"/>
                                            </p:txEl>
                                          </p:spTgt>
                                        </p:tgtEl>
                                        <p:attrNameLst>
                                          <p:attrName>style.visibility</p:attrName>
                                        </p:attrNameLst>
                                      </p:cBhvr>
                                      <p:to>
                                        <p:strVal val="visible"/>
                                      </p:to>
                                    </p:set>
                                    <p:anim calcmode="lin" valueType="num">
                                      <p:cBhvr additive="base">
                                        <p:cTn id="4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anim calcmode="lin" valueType="num">
                                      <p:cBhvr additive="base">
                                        <p:cTn id="4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6">
                                            <p:txEl>
                                              <p:pRg st="5" end="5"/>
                                            </p:txEl>
                                          </p:spTgt>
                                        </p:tgtEl>
                                        <p:attrNameLst>
                                          <p:attrName>style.visibility</p:attrName>
                                        </p:attrNameLst>
                                      </p:cBhvr>
                                      <p:to>
                                        <p:strVal val="visible"/>
                                      </p:to>
                                    </p:set>
                                    <p:anim calcmode="lin" valueType="num">
                                      <p:cBhvr additive="base">
                                        <p:cTn id="5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6">
                                            <p:txEl>
                                              <p:pRg st="6" end="6"/>
                                            </p:txEl>
                                          </p:spTgt>
                                        </p:tgtEl>
                                        <p:attrNameLst>
                                          <p:attrName>style.visibility</p:attrName>
                                        </p:attrNameLst>
                                      </p:cBhvr>
                                      <p:to>
                                        <p:strVal val="visible"/>
                                      </p:to>
                                    </p:set>
                                    <p:anim calcmode="lin" valueType="num">
                                      <p:cBhvr additive="base">
                                        <p:cTn id="59"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6">
                                            <p:txEl>
                                              <p:pRg st="7" end="7"/>
                                            </p:txEl>
                                          </p:spTgt>
                                        </p:tgtEl>
                                        <p:attrNameLst>
                                          <p:attrName>style.visibility</p:attrName>
                                        </p:attrNameLst>
                                      </p:cBhvr>
                                      <p:to>
                                        <p:strVal val="visible"/>
                                      </p:to>
                                    </p:set>
                                    <p:anim calcmode="lin" valueType="num">
                                      <p:cBhvr additive="base">
                                        <p:cTn id="65"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常用的文件操作指令</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276352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1</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）文件查看指令</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altLang="zh-CN" sz="2000" b="1" dirty="0">
                    <a:latin typeface="微软雅黑" panose="020B0503020204020204" pitchFamily="34" charset="-122"/>
                    <a:ea typeface="微软雅黑" panose="020B0503020204020204" pitchFamily="34" charset="-122"/>
                  </a:rPr>
                  <a:t>head/tail/more/less</a:t>
                </a:r>
                <a:endParaRPr lang="en-US"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6" name="淘宝网chenying0907出品 77"/>
          <p:cNvSpPr txBox="1"/>
          <p:nvPr/>
        </p:nvSpPr>
        <p:spPr>
          <a:xfrm>
            <a:off x="618490" y="2023745"/>
            <a:ext cx="10616565" cy="2030095"/>
          </a:xfrm>
          <a:prstGeom prst="rect">
            <a:avLst/>
          </a:prstGeom>
          <a:noFill/>
        </p:spPr>
        <p:txBody>
          <a:bodyPr wrap="square" rtlCol="0">
            <a:spAutoFit/>
          </a:bodyPr>
          <a:p>
            <a:pPr fontAlgn="auto">
              <a:spcBef>
                <a:spcPts val="0"/>
              </a:spcBef>
              <a:spcAft>
                <a:spcPts val="1800"/>
              </a:spcAft>
              <a:buFontTx/>
              <a:buBlip>
                <a:blip r:embed="rId2"/>
              </a:buBlip>
              <a:defRPr/>
            </a:pPr>
            <a:r>
              <a:rPr lang="en-GB" sz="2400" smtClean="0">
                <a:effectLst/>
                <a:sym typeface="+mn-ea"/>
              </a:rPr>
              <a:t>如果一个文件的内容相当多的时候，</a:t>
            </a:r>
            <a:r>
              <a:rPr lang="en-GB" sz="2400" b="1" smtClean="0">
                <a:solidFill>
                  <a:srgbClr val="FF0000"/>
                </a:solidFill>
                <a:effectLst/>
                <a:sym typeface="+mn-ea"/>
              </a:rPr>
              <a:t>一屏就显示不完</a:t>
            </a:r>
            <a:r>
              <a:rPr lang="en-GB" sz="2400" smtClean="0">
                <a:effectLst/>
                <a:sym typeface="+mn-ea"/>
              </a:rPr>
              <a:t>。我们可以使用下面的指令来指令显示文件的内容以及分屏显示文件的内容。</a:t>
            </a:r>
            <a:endParaRPr lang="en-GB" sz="2400" smtClean="0">
              <a:effectLst/>
              <a:sym typeface="+mn-ea"/>
            </a:endParaRPr>
          </a:p>
          <a:p>
            <a:pPr fontAlgn="auto">
              <a:spcBef>
                <a:spcPts val="0"/>
              </a:spcBef>
              <a:spcAft>
                <a:spcPts val="1800"/>
              </a:spcAft>
              <a:buFontTx/>
              <a:buBlip>
                <a:blip r:embed="rId2"/>
              </a:buBlip>
              <a:defRPr/>
            </a:pPr>
            <a:r>
              <a:rPr lang="en-GB" sz="2400" smtClean="0">
                <a:effectLst/>
                <a:sym typeface="+mn-ea"/>
              </a:rPr>
              <a:t>head</a:t>
            </a:r>
            <a:r>
              <a:rPr lang="en-US" altLang="en-GB" sz="2400" smtClean="0">
                <a:effectLst/>
                <a:sym typeface="+mn-ea"/>
              </a:rPr>
              <a:t>/</a:t>
            </a:r>
            <a:r>
              <a:rPr lang="en-GB" sz="2400" smtClean="0">
                <a:effectLst/>
                <a:sym typeface="+mn-ea"/>
              </a:rPr>
              <a:t>tail</a:t>
            </a:r>
            <a:r>
              <a:rPr lang="en-US" altLang="en-GB" sz="2400" smtClean="0">
                <a:effectLst/>
                <a:sym typeface="+mn-ea"/>
              </a:rPr>
              <a:t>:</a:t>
            </a:r>
            <a:r>
              <a:rPr lang="en-GB" sz="2400" smtClean="0">
                <a:effectLst/>
                <a:sym typeface="+mn-ea"/>
              </a:rPr>
              <a:t>指定显示文件的前面几行内容与后面几行内容。</a:t>
            </a:r>
            <a:endParaRPr lang="en-GB" sz="2400" smtClean="0">
              <a:effectLst/>
              <a:sym typeface="+mn-ea"/>
            </a:endParaRPr>
          </a:p>
          <a:p>
            <a:pPr fontAlgn="auto">
              <a:spcBef>
                <a:spcPts val="0"/>
              </a:spcBef>
              <a:spcAft>
                <a:spcPts val="1800"/>
              </a:spcAft>
              <a:buFontTx/>
              <a:buBlip>
                <a:blip r:embed="rId2"/>
              </a:buBlip>
              <a:defRPr/>
            </a:pPr>
            <a:r>
              <a:rPr lang="en-GB" sz="2400" smtClean="0">
                <a:effectLst/>
                <a:sym typeface="+mn-ea"/>
              </a:rPr>
              <a:t>more</a:t>
            </a:r>
            <a:r>
              <a:rPr lang="en-US" altLang="en-GB" sz="2400" smtClean="0">
                <a:effectLst/>
                <a:sym typeface="+mn-ea"/>
              </a:rPr>
              <a:t>/</a:t>
            </a:r>
            <a:r>
              <a:rPr lang="en-GB" sz="2400" smtClean="0">
                <a:effectLst/>
                <a:sym typeface="+mn-ea"/>
              </a:rPr>
              <a:t>less</a:t>
            </a:r>
            <a:r>
              <a:rPr lang="en-US" altLang="en-GB" sz="2400" smtClean="0">
                <a:effectLst/>
                <a:sym typeface="+mn-ea"/>
              </a:rPr>
              <a:t>:</a:t>
            </a:r>
            <a:r>
              <a:rPr lang="en-GB" sz="2400" smtClean="0">
                <a:effectLst/>
                <a:sym typeface="+mn-ea"/>
              </a:rPr>
              <a:t>分屏显示文件的内容。</a:t>
            </a:r>
            <a:endParaRPr lang="en-GB" sz="2400" smtClean="0">
              <a:effectLst/>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常用的文件操作指令</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30327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2</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）文件操作指令(wc)</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altLang="zh-CN" sz="2000" b="1" dirty="0">
                    <a:latin typeface="微软雅黑" panose="020B0503020204020204" pitchFamily="34" charset="-122"/>
                    <a:ea typeface="微软雅黑" panose="020B0503020204020204" pitchFamily="34" charset="-122"/>
                  </a:rPr>
                  <a:t>wc</a:t>
                </a:r>
                <a:r>
                  <a:rPr lang="zh-CN" altLang="en-US" sz="2000" b="1" dirty="0">
                    <a:latin typeface="微软雅黑" panose="020B0503020204020204" pitchFamily="34" charset="-122"/>
                    <a:ea typeface="微软雅黑" panose="020B0503020204020204" pitchFamily="34" charset="-122"/>
                  </a:rPr>
                  <a:t>命令</a:t>
                </a:r>
                <a:endParaRPr lang="zh-CN" altLang="en-US"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6" name="淘宝网chenying0907出品 77"/>
          <p:cNvSpPr txBox="1"/>
          <p:nvPr/>
        </p:nvSpPr>
        <p:spPr>
          <a:xfrm>
            <a:off x="618490" y="1934845"/>
            <a:ext cx="10616565" cy="4263390"/>
          </a:xfrm>
          <a:prstGeom prst="rect">
            <a:avLst/>
          </a:prstGeom>
          <a:noFill/>
        </p:spPr>
        <p:txBody>
          <a:bodyPr wrap="square" rtlCol="0">
            <a:spAutoFit/>
          </a:bodyPr>
          <a:p>
            <a:pPr marL="342900" indent="-342900" algn="l" eaLnBrk="0" hangingPunct="0">
              <a:spcBef>
                <a:spcPct val="20000"/>
              </a:spcBef>
              <a:buFontTx/>
              <a:buBlip>
                <a:blip r:embed="rId2"/>
              </a:buBlip>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功能说明：</a:t>
            </a:r>
            <a:r>
              <a:rPr lang="en-GB" sz="2800" b="1" smtClean="0">
                <a:solidFill>
                  <a:srgbClr val="FF0000"/>
                </a:solidFill>
                <a:effectLst/>
                <a:latin typeface="Arial" panose="020B0604020202020204" pitchFamily="34" charset="0"/>
                <a:ea typeface="宋体" panose="02010600030101010101" pitchFamily="2" charset="-122"/>
                <a:cs typeface="+mn-ea"/>
                <a:sym typeface="+mn-ea"/>
              </a:rPr>
              <a:t>计算字数</a:t>
            </a:r>
            <a:endParaRPr lang="en-GB" sz="2800" smtClean="0">
              <a:effectLst/>
            </a:endParaRPr>
          </a:p>
          <a:p>
            <a:pPr marL="342900" indent="-342900" algn="l" eaLnBrk="0" hangingPunct="0">
              <a:spcBef>
                <a:spcPct val="20000"/>
              </a:spcBef>
              <a:buFontTx/>
              <a:buBlip>
                <a:blip r:embed="rId2"/>
              </a:buBlip>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语　　法：wc   [选项]  &lt;文件...&gt;</a:t>
            </a:r>
            <a:endParaRPr lang="en-GB" sz="2800" smtClean="0">
              <a:effectLst/>
            </a:endParaRPr>
          </a:p>
          <a:p>
            <a:pPr marL="342900" indent="-342900" algn="l" eaLnBrk="0" hangingPunct="0">
              <a:spcBef>
                <a:spcPct val="20000"/>
              </a:spcBef>
              <a:buFontTx/>
              <a:buBlip>
                <a:blip r:embed="rId2"/>
              </a:buBlip>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补充说明：利用wc指令我们可以计算文件的行数</a:t>
            </a:r>
            <a:r>
              <a:rPr lang="zh-CN" altLang="en-GB" sz="2800" smtClean="0">
                <a:solidFill>
                  <a:srgbClr val="000000"/>
                </a:solidFill>
                <a:effectLst/>
                <a:latin typeface="Arial" panose="020B0604020202020204" pitchFamily="34" charset="0"/>
                <a:ea typeface="宋体" panose="02010600030101010101" pitchFamily="2" charset="-122"/>
                <a:cs typeface="+mn-ea"/>
                <a:sym typeface="+mn-ea"/>
              </a:rPr>
              <a:t>、</a:t>
            </a:r>
            <a:r>
              <a:rPr lang="en-GB" sz="2800" smtClean="0">
                <a:solidFill>
                  <a:srgbClr val="000000"/>
                </a:solidFill>
                <a:effectLst/>
                <a:latin typeface="Arial" panose="020B0604020202020204" pitchFamily="34" charset="0"/>
                <a:ea typeface="宋体" panose="02010600030101010101" pitchFamily="2" charset="-122"/>
                <a:cs typeface="+mn-ea"/>
                <a:sym typeface="+mn-ea"/>
              </a:rPr>
              <a:t>单词数以及字符数，若不指定文件名称、或是所给予的文件名为“-”，则wc指令会从标准输入设备读取数据。</a:t>
            </a:r>
            <a:endParaRPr lang="en-GB" sz="2800" smtClean="0">
              <a:effectLst/>
            </a:endParaRPr>
          </a:p>
          <a:p>
            <a:pPr marL="342900" indent="-342900" algn="l" eaLnBrk="0" hangingPunct="0">
              <a:spcBef>
                <a:spcPct val="20000"/>
              </a:spcBef>
              <a:buFontTx/>
              <a:buBlip>
                <a:blip r:embed="rId2"/>
              </a:buBlip>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常用选项：</a:t>
            </a:r>
            <a:endParaRPr lang="en-GB" sz="2800" smtClean="0">
              <a:effectLst>
                <a:outerShdw blurRad="38100" dist="38100" dir="2700000" algn="tl">
                  <a:srgbClr val="C0C0C0"/>
                </a:outerShdw>
              </a:effectLst>
            </a:endParaRPr>
          </a:p>
          <a:p>
            <a:pPr marL="742950" lvl="1" indent="-285750" algn="l" eaLnBrk="0" hangingPunct="0">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 -c	只显示文件的字符数。</a:t>
            </a:r>
            <a:endParaRPr lang="en-GB" sz="2400" smtClean="0">
              <a:solidFill>
                <a:srgbClr val="663300"/>
              </a:solidFill>
            </a:endParaRPr>
          </a:p>
          <a:p>
            <a:pPr marL="742950" lvl="1" indent="-285750" algn="l" eaLnBrk="0" hangingPunct="0">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 -l	只显示行数。</a:t>
            </a:r>
            <a:endParaRPr lang="en-GB" sz="2400" smtClean="0">
              <a:solidFill>
                <a:srgbClr val="663300"/>
              </a:solidFill>
            </a:endParaRPr>
          </a:p>
          <a:p>
            <a:pPr marL="742950" lvl="1" indent="-285750" algn="l" eaLnBrk="0" hangingPunct="0">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 -w	只显示单词数。</a:t>
            </a:r>
            <a:endParaRPr lang="en-GB" sz="2400" smtClean="0">
              <a:effectLst/>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additive="base">
                                        <p:cTn id="4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 calcmode="lin" valueType="num">
                                      <p:cBhvr additive="base">
                                        <p:cTn id="5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6">
                                            <p:txEl>
                                              <p:pRg st="5" end="5"/>
                                            </p:txEl>
                                          </p:spTgt>
                                        </p:tgtEl>
                                        <p:attrNameLst>
                                          <p:attrName>style.visibility</p:attrName>
                                        </p:attrNameLst>
                                      </p:cBhvr>
                                      <p:to>
                                        <p:strVal val="visible"/>
                                      </p:to>
                                    </p:set>
                                    <p:anim calcmode="lin" valueType="num">
                                      <p:cBhvr additive="base">
                                        <p:cTn id="5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6">
                                            <p:txEl>
                                              <p:pRg st="6" end="6"/>
                                            </p:txEl>
                                          </p:spTgt>
                                        </p:tgtEl>
                                        <p:attrNameLst>
                                          <p:attrName>style.visibility</p:attrName>
                                        </p:attrNameLst>
                                      </p:cBhvr>
                                      <p:to>
                                        <p:strVal val="visible"/>
                                      </p:to>
                                    </p:set>
                                    <p:anim calcmode="lin" valueType="num">
                                      <p:cBhvr additive="base">
                                        <p:cTn id="64"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PA_直接连接符 5"/>
          <p:cNvCxnSpPr/>
          <p:nvPr>
            <p:custDataLst>
              <p:tags r:id="rId1"/>
            </p:custDataLst>
          </p:nvPr>
        </p:nvCxnSpPr>
        <p:spPr>
          <a:xfrm>
            <a:off x="1932495" y="806587"/>
            <a:ext cx="1025950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PA_淘宝网chenying0907出品 6"/>
          <p:cNvSpPr txBox="1"/>
          <p:nvPr>
            <p:custDataLst>
              <p:tags r:id="rId2"/>
            </p:custDataLst>
          </p:nvPr>
        </p:nvSpPr>
        <p:spPr>
          <a:xfrm>
            <a:off x="2167890" y="264160"/>
            <a:ext cx="3982085" cy="521970"/>
          </a:xfrm>
          <a:prstGeom prst="rect">
            <a:avLst/>
          </a:prstGeom>
          <a:noFill/>
        </p:spPr>
        <p:txBody>
          <a:bodyPr wrap="square" rtlCol="0">
            <a:spAutoFit/>
          </a:bodyPr>
          <a:lstStyle/>
          <a:p>
            <a:r>
              <a:rPr lang="zh-CN" altLang="en-US" sz="2800" b="1" dirty="0">
                <a:solidFill>
                  <a:schemeClr val="accent5">
                    <a:lumMod val="75000"/>
                  </a:schemeClr>
                </a:solidFill>
                <a:latin typeface="微软雅黑" panose="020B0503020204020204" pitchFamily="34" charset="-122"/>
                <a:ea typeface="微软雅黑" panose="020B0503020204020204" pitchFamily="34" charset="-122"/>
              </a:rPr>
              <a:t>文件搜索、操作与归档</a:t>
            </a:r>
            <a:endParaRPr lang="zh-CN" altLang="en-US" sz="2800" b="1" dirty="0">
              <a:solidFill>
                <a:schemeClr val="accent5">
                  <a:lumMod val="75000"/>
                </a:schemeClr>
              </a:solidFill>
              <a:latin typeface="微软雅黑" panose="020B0503020204020204" pitchFamily="34" charset="-122"/>
              <a:ea typeface="微软雅黑" panose="020B0503020204020204" pitchFamily="34" charset="-122"/>
            </a:endParaRPr>
          </a:p>
        </p:txBody>
      </p:sp>
      <p:pic>
        <p:nvPicPr>
          <p:cNvPr id="8" name="PA_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grpSp>
        <p:nvGrpSpPr>
          <p:cNvPr id="2" name="PA_淘宝网chenying0907出品 1"/>
          <p:cNvGrpSpPr/>
          <p:nvPr>
            <p:custDataLst>
              <p:tags r:id="rId5"/>
            </p:custDataLst>
          </p:nvPr>
        </p:nvGrpSpPr>
        <p:grpSpPr>
          <a:xfrm>
            <a:off x="3674745" y="2014855"/>
            <a:ext cx="4825365" cy="688340"/>
            <a:chOff x="5463" y="3075"/>
            <a:chExt cx="8134" cy="1084"/>
          </a:xfrm>
        </p:grpSpPr>
        <p:sp>
          <p:nvSpPr>
            <p:cNvPr id="9" name="PA_圆角淘宝网chenying0907出品 8"/>
            <p:cNvSpPr/>
            <p:nvPr>
              <p:custDataLst>
                <p:tags r:id="rId6"/>
              </p:custDataLst>
            </p:nvPr>
          </p:nvSpPr>
          <p:spPr>
            <a:xfrm>
              <a:off x="5463" y="3075"/>
              <a:ext cx="8135" cy="1084"/>
            </a:xfrm>
            <a:prstGeom prst="roundRect">
              <a:avLst/>
            </a:prstGeom>
            <a:gradFill flip="none" rotWithShape="1">
              <a:gsLst>
                <a:gs pos="0">
                  <a:schemeClr val="bg1">
                    <a:lumMod val="95000"/>
                  </a:schemeClr>
                </a:gs>
                <a:gs pos="100000">
                  <a:schemeClr val="bg1"/>
                </a:gs>
              </a:gsLst>
              <a:lin ang="2700000" scaled="1"/>
              <a:tileRect/>
            </a:gradFill>
            <a:ln w="44450">
              <a:solidFill>
                <a:srgbClr val="F6424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rgbClr val="FF0000"/>
                  </a:solidFill>
                  <a:latin typeface="微软雅黑" panose="020B0503020204020204" pitchFamily="34" charset="-122"/>
                  <a:ea typeface="微软雅黑" panose="020B0503020204020204" pitchFamily="34" charset="-122"/>
                </a:rPr>
                <a:t>      </a:t>
              </a:r>
              <a:r>
                <a:rPr lang="zh-CN" altLang="en-US" sz="2800" b="1" dirty="0">
                  <a:solidFill>
                    <a:srgbClr val="FF0000"/>
                  </a:solidFill>
                  <a:latin typeface="微软雅黑" panose="020B0503020204020204" pitchFamily="34" charset="-122"/>
                  <a:ea typeface="微软雅黑" panose="020B0503020204020204" pitchFamily="34" charset="-122"/>
                </a:rPr>
                <a:t>文件的搜索</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10" name="PA_淘宝网chenying0907出品 9"/>
            <p:cNvSpPr/>
            <p:nvPr>
              <p:custDataLst>
                <p:tags r:id="rId7"/>
              </p:custDataLst>
            </p:nvPr>
          </p:nvSpPr>
          <p:spPr>
            <a:xfrm>
              <a:off x="5775" y="3223"/>
              <a:ext cx="787" cy="787"/>
            </a:xfrm>
            <a:prstGeom prst="ellipse">
              <a:avLst/>
            </a:prstGeom>
            <a:solidFill>
              <a:schemeClr val="bg1"/>
            </a:solidFill>
            <a:ln w="15875" cmpd="dbl">
              <a:solidFill>
                <a:srgbClr val="F6424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1</a:t>
              </a:r>
              <a:endParaRPr lang="en-US" altLang="zh-CN" sz="2800" b="1" dirty="0">
                <a:solidFill>
                  <a:srgbClr val="FF0000"/>
                </a:solidFill>
              </a:endParaRPr>
            </a:p>
          </p:txBody>
        </p:sp>
      </p:grpSp>
      <p:grpSp>
        <p:nvGrpSpPr>
          <p:cNvPr id="3" name="PA_淘宝网chenying0907出品 2"/>
          <p:cNvGrpSpPr/>
          <p:nvPr>
            <p:custDataLst>
              <p:tags r:id="rId8"/>
            </p:custDataLst>
          </p:nvPr>
        </p:nvGrpSpPr>
        <p:grpSpPr>
          <a:xfrm>
            <a:off x="3674745" y="2856230"/>
            <a:ext cx="4824730" cy="688340"/>
            <a:chOff x="5463" y="4740"/>
            <a:chExt cx="8134" cy="1084"/>
          </a:xfrm>
        </p:grpSpPr>
        <p:sp>
          <p:nvSpPr>
            <p:cNvPr id="17" name="PA_圆角淘宝网chenying0907出品 16"/>
            <p:cNvSpPr/>
            <p:nvPr>
              <p:custDataLst>
                <p:tags r:id="rId9"/>
              </p:custDataLst>
            </p:nvPr>
          </p:nvSpPr>
          <p:spPr>
            <a:xfrm>
              <a:off x="5463" y="4740"/>
              <a:ext cx="8135" cy="1084"/>
            </a:xfrm>
            <a:prstGeom prst="roundRect">
              <a:avLst/>
            </a:prstGeom>
            <a:gradFill flip="none" rotWithShape="1">
              <a:gsLst>
                <a:gs pos="0">
                  <a:schemeClr val="bg1">
                    <a:lumMod val="95000"/>
                  </a:schemeClr>
                </a:gs>
                <a:gs pos="100000">
                  <a:schemeClr val="bg1"/>
                </a:gs>
              </a:gsLst>
              <a:lin ang="2700000" scaled="1"/>
              <a:tileRect/>
            </a:gradFill>
            <a:ln w="44450">
              <a:solidFill>
                <a:srgbClr val="F6424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rgbClr val="FF0000"/>
                  </a:solidFill>
                  <a:latin typeface="微软雅黑" panose="020B0503020204020204" pitchFamily="34" charset="-122"/>
                  <a:ea typeface="微软雅黑" panose="020B0503020204020204" pitchFamily="34" charset="-122"/>
                </a:rPr>
                <a:t>      </a:t>
              </a:r>
              <a:r>
                <a:rPr sz="2800" b="1" dirty="0">
                  <a:solidFill>
                    <a:srgbClr val="FF0000"/>
                  </a:solidFill>
                  <a:latin typeface="微软雅黑" panose="020B0503020204020204" pitchFamily="34" charset="-122"/>
                  <a:ea typeface="微软雅黑" panose="020B0503020204020204" pitchFamily="34" charset="-122"/>
                </a:rPr>
                <a:t>常用的文件操作指令</a:t>
              </a:r>
              <a:endParaRPr sz="2800" b="1" dirty="0">
                <a:solidFill>
                  <a:srgbClr val="FF0000"/>
                </a:solidFill>
                <a:latin typeface="微软雅黑" panose="020B0503020204020204" pitchFamily="34" charset="-122"/>
                <a:ea typeface="微软雅黑" panose="020B0503020204020204" pitchFamily="34" charset="-122"/>
              </a:endParaRPr>
            </a:p>
          </p:txBody>
        </p:sp>
        <p:sp>
          <p:nvSpPr>
            <p:cNvPr id="18" name="PA_淘宝网chenying0907出品 17"/>
            <p:cNvSpPr/>
            <p:nvPr>
              <p:custDataLst>
                <p:tags r:id="rId10"/>
              </p:custDataLst>
            </p:nvPr>
          </p:nvSpPr>
          <p:spPr>
            <a:xfrm>
              <a:off x="5775" y="4888"/>
              <a:ext cx="787" cy="787"/>
            </a:xfrm>
            <a:prstGeom prst="ellipse">
              <a:avLst/>
            </a:prstGeom>
            <a:solidFill>
              <a:schemeClr val="bg1"/>
            </a:solidFill>
            <a:ln w="15875" cmpd="dbl">
              <a:solidFill>
                <a:srgbClr val="F6424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2</a:t>
              </a:r>
              <a:endParaRPr lang="zh-CN" altLang="en-US" sz="2800" b="1" dirty="0">
                <a:solidFill>
                  <a:srgbClr val="006EC0"/>
                </a:solidFill>
              </a:endParaRPr>
            </a:p>
          </p:txBody>
        </p:sp>
      </p:grpSp>
      <p:grpSp>
        <p:nvGrpSpPr>
          <p:cNvPr id="4" name="PA_淘宝网chenying0907出品 2"/>
          <p:cNvGrpSpPr/>
          <p:nvPr>
            <p:custDataLst>
              <p:tags r:id="rId11"/>
            </p:custDataLst>
          </p:nvPr>
        </p:nvGrpSpPr>
        <p:grpSpPr>
          <a:xfrm>
            <a:off x="3700145" y="3732530"/>
            <a:ext cx="4824730" cy="688340"/>
            <a:chOff x="5463" y="4740"/>
            <a:chExt cx="8134" cy="1084"/>
          </a:xfrm>
        </p:grpSpPr>
        <p:sp>
          <p:nvSpPr>
            <p:cNvPr id="5" name="PA_圆角淘宝网chenying0907出品 16"/>
            <p:cNvSpPr/>
            <p:nvPr>
              <p:custDataLst>
                <p:tags r:id="rId12"/>
              </p:custDataLst>
            </p:nvPr>
          </p:nvSpPr>
          <p:spPr>
            <a:xfrm>
              <a:off x="5463" y="4740"/>
              <a:ext cx="8135" cy="1084"/>
            </a:xfrm>
            <a:prstGeom prst="roundRect">
              <a:avLst/>
            </a:prstGeom>
            <a:gradFill flip="none" rotWithShape="1">
              <a:gsLst>
                <a:gs pos="0">
                  <a:schemeClr val="bg1">
                    <a:lumMod val="95000"/>
                  </a:schemeClr>
                </a:gs>
                <a:gs pos="100000">
                  <a:schemeClr val="bg1"/>
                </a:gs>
              </a:gsLst>
              <a:lin ang="2700000" scaled="1"/>
              <a:tileRect/>
            </a:gradFill>
            <a:ln w="44450">
              <a:solidFill>
                <a:srgbClr val="F6424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800" b="1" dirty="0">
                  <a:solidFill>
                    <a:srgbClr val="FF0000"/>
                  </a:solidFill>
                  <a:latin typeface="微软雅黑" panose="020B0503020204020204" pitchFamily="34" charset="-122"/>
                  <a:ea typeface="微软雅黑" panose="020B0503020204020204" pitchFamily="34" charset="-122"/>
                </a:rPr>
                <a:t>      </a:t>
              </a:r>
              <a:r>
                <a:rPr sz="2800" b="1" dirty="0">
                  <a:solidFill>
                    <a:srgbClr val="FF0000"/>
                  </a:solidFill>
                  <a:latin typeface="微软雅黑" panose="020B0503020204020204" pitchFamily="34" charset="-122"/>
                  <a:ea typeface="微软雅黑" panose="020B0503020204020204" pitchFamily="34" charset="-122"/>
                </a:rPr>
                <a:t>文件的压缩与解压缩</a:t>
              </a:r>
              <a:endParaRPr sz="2800" b="1" dirty="0">
                <a:solidFill>
                  <a:srgbClr val="FF0000"/>
                </a:solidFill>
                <a:latin typeface="微软雅黑" panose="020B0503020204020204" pitchFamily="34" charset="-122"/>
                <a:ea typeface="微软雅黑" panose="020B0503020204020204" pitchFamily="34" charset="-122"/>
              </a:endParaRPr>
            </a:p>
          </p:txBody>
        </p:sp>
        <p:sp>
          <p:nvSpPr>
            <p:cNvPr id="11" name="PA_淘宝网chenying0907出品 17"/>
            <p:cNvSpPr/>
            <p:nvPr>
              <p:custDataLst>
                <p:tags r:id="rId13"/>
              </p:custDataLst>
            </p:nvPr>
          </p:nvSpPr>
          <p:spPr>
            <a:xfrm>
              <a:off x="5775" y="4888"/>
              <a:ext cx="787" cy="787"/>
            </a:xfrm>
            <a:prstGeom prst="ellipse">
              <a:avLst/>
            </a:prstGeom>
            <a:solidFill>
              <a:schemeClr val="bg1"/>
            </a:solidFill>
            <a:ln w="15875" cmpd="dbl">
              <a:solidFill>
                <a:srgbClr val="F6424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b="1" dirty="0">
                  <a:solidFill>
                    <a:srgbClr val="FF0000"/>
                  </a:solidFill>
                </a:rPr>
                <a:t>3</a:t>
              </a:r>
              <a:endParaRPr lang="en-US" sz="2800" b="1" dirty="0">
                <a:solidFill>
                  <a:srgbClr val="006EC0"/>
                </a:solidFill>
              </a:endParaRPr>
            </a:p>
          </p:txBody>
        </p:sp>
      </p:grpSp>
    </p:spTree>
  </p:cSld>
  <p:clrMapOvr>
    <a:masterClrMapping/>
  </p:clrMapOvr>
  <mc:AlternateContent xmlns:mc="http://schemas.openxmlformats.org/markup-compatibility/2006">
    <mc:Choice xmlns:p14="http://schemas.microsoft.com/office/powerpoint/2010/main" Requires="p14">
      <p:transition p14:dur="250">
        <p:blinds dir="vert"/>
      </p:transition>
    </mc:Choice>
    <mc:Fallback>
      <p:transition>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949"/>
                            </p:stCondLst>
                            <p:childTnLst>
                              <p:par>
                                <p:cTn id="13" presetID="42"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anim calcmode="lin" valueType="num">
                                      <p:cBhvr>
                                        <p:cTn id="16" dur="500" fill="hold"/>
                                        <p:tgtEl>
                                          <p:spTgt spid="2"/>
                                        </p:tgtEl>
                                        <p:attrNameLst>
                                          <p:attrName>ppt_x</p:attrName>
                                        </p:attrNameLst>
                                      </p:cBhvr>
                                      <p:tavLst>
                                        <p:tav tm="0">
                                          <p:val>
                                            <p:strVal val="#ppt_x"/>
                                          </p:val>
                                        </p:tav>
                                        <p:tav tm="100000">
                                          <p:val>
                                            <p:strVal val="#ppt_x"/>
                                          </p:val>
                                        </p:tav>
                                      </p:tavLst>
                                    </p:anim>
                                    <p:anim calcmode="lin" valueType="num">
                                      <p:cBhvr>
                                        <p:cTn id="17" dur="500" fill="hold"/>
                                        <p:tgtEl>
                                          <p:spTgt spid="2"/>
                                        </p:tgtEl>
                                        <p:attrNameLst>
                                          <p:attrName>ppt_y</p:attrName>
                                        </p:attrNameLst>
                                      </p:cBhvr>
                                      <p:tavLst>
                                        <p:tav tm="0">
                                          <p:val>
                                            <p:strVal val="#ppt_y+.1"/>
                                          </p:val>
                                        </p:tav>
                                        <p:tav tm="100000">
                                          <p:val>
                                            <p:strVal val="#ppt_y"/>
                                          </p:val>
                                        </p:tav>
                                      </p:tavLst>
                                    </p:anim>
                                  </p:childTnLst>
                                </p:cTn>
                              </p:par>
                            </p:childTnLst>
                          </p:cTn>
                        </p:par>
                        <p:par>
                          <p:cTn id="18" fill="hold">
                            <p:stCondLst>
                              <p:cond delay="1449"/>
                            </p:stCondLst>
                            <p:childTnLst>
                              <p:par>
                                <p:cTn id="19" presetID="42" presetClass="entr" presetSubtype="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anim calcmode="lin" valueType="num">
                                      <p:cBhvr>
                                        <p:cTn id="22" dur="500" fill="hold"/>
                                        <p:tgtEl>
                                          <p:spTgt spid="3"/>
                                        </p:tgtEl>
                                        <p:attrNameLst>
                                          <p:attrName>ppt_x</p:attrName>
                                        </p:attrNameLst>
                                      </p:cBhvr>
                                      <p:tavLst>
                                        <p:tav tm="0">
                                          <p:val>
                                            <p:strVal val="#ppt_x"/>
                                          </p:val>
                                        </p:tav>
                                        <p:tav tm="100000">
                                          <p:val>
                                            <p:strVal val="#ppt_x"/>
                                          </p:val>
                                        </p:tav>
                                      </p:tavLst>
                                    </p:anim>
                                    <p:anim calcmode="lin" valueType="num">
                                      <p:cBhvr>
                                        <p:cTn id="23" dur="500" fill="hold"/>
                                        <p:tgtEl>
                                          <p:spTgt spid="3"/>
                                        </p:tgtEl>
                                        <p:attrNameLst>
                                          <p:attrName>ppt_y</p:attrName>
                                        </p:attrNameLst>
                                      </p:cBhvr>
                                      <p:tavLst>
                                        <p:tav tm="0">
                                          <p:val>
                                            <p:strVal val="#ppt_y+.1"/>
                                          </p:val>
                                        </p:tav>
                                        <p:tav tm="100000">
                                          <p:val>
                                            <p:strVal val="#ppt_y"/>
                                          </p:val>
                                        </p:tav>
                                      </p:tavLst>
                                    </p:anim>
                                  </p:childTnLst>
                                </p:cTn>
                              </p:par>
                            </p:childTnLst>
                          </p:cTn>
                        </p:par>
                        <p:par>
                          <p:cTn id="24" fill="hold">
                            <p:stCondLst>
                              <p:cond delay="1949"/>
                            </p:stCondLst>
                            <p:childTnLst>
                              <p:par>
                                <p:cTn id="25" presetID="42"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anim calcmode="lin" valueType="num">
                                      <p:cBhvr>
                                        <p:cTn id="28" dur="500" fill="hold"/>
                                        <p:tgtEl>
                                          <p:spTgt spid="4"/>
                                        </p:tgtEl>
                                        <p:attrNameLst>
                                          <p:attrName>ppt_x</p:attrName>
                                        </p:attrNameLst>
                                      </p:cBhvr>
                                      <p:tavLst>
                                        <p:tav tm="0">
                                          <p:val>
                                            <p:strVal val="#ppt_x"/>
                                          </p:val>
                                        </p:tav>
                                        <p:tav tm="100000">
                                          <p:val>
                                            <p:strVal val="#ppt_x"/>
                                          </p:val>
                                        </p:tav>
                                      </p:tavLst>
                                    </p:anim>
                                    <p:anim calcmode="lin" valueType="num">
                                      <p:cBhvr>
                                        <p:cTn id="2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常用的文件操作指令</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30327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3</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）文件操作指令(grep)</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altLang="zh-CN" sz="2000" b="1" dirty="0">
                    <a:latin typeface="微软雅黑" panose="020B0503020204020204" pitchFamily="34" charset="-122"/>
                    <a:ea typeface="微软雅黑" panose="020B0503020204020204" pitchFamily="34" charset="-122"/>
                  </a:rPr>
                  <a:t>grep</a:t>
                </a:r>
                <a:r>
                  <a:rPr lang="zh-CN" altLang="en-US" sz="2000" b="1" dirty="0">
                    <a:latin typeface="微软雅黑" panose="020B0503020204020204" pitchFamily="34" charset="-122"/>
                    <a:ea typeface="微软雅黑" panose="020B0503020204020204" pitchFamily="34" charset="-122"/>
                  </a:rPr>
                  <a:t>命令</a:t>
                </a:r>
                <a:endParaRPr lang="zh-CN" altLang="en-US"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6" name="淘宝网chenying0907出品 77"/>
          <p:cNvSpPr txBox="1"/>
          <p:nvPr/>
        </p:nvSpPr>
        <p:spPr>
          <a:xfrm>
            <a:off x="618490" y="1934845"/>
            <a:ext cx="10616565" cy="4288155"/>
          </a:xfrm>
          <a:prstGeom prst="rect">
            <a:avLst/>
          </a:prstGeom>
          <a:noFill/>
        </p:spPr>
        <p:txBody>
          <a:bodyPr wrap="square" rtlCol="0">
            <a:spAutoFit/>
          </a:bodyPr>
          <a:p>
            <a:pPr marL="330200" indent="-330200" algn="l" defTabSz="448945" eaLnBrk="0" hangingPunct="0">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功能说明：</a:t>
            </a:r>
            <a:r>
              <a:rPr lang="en-GB" sz="2800" b="1" smtClean="0">
                <a:solidFill>
                  <a:srgbClr val="FF0000"/>
                </a:solidFill>
                <a:effectLst/>
                <a:latin typeface="Arial" panose="020B0604020202020204" pitchFamily="34" charset="0"/>
                <a:ea typeface="宋体" panose="02010600030101010101" pitchFamily="2" charset="-122"/>
                <a:cs typeface="+mn-ea"/>
                <a:sym typeface="+mn-ea"/>
              </a:rPr>
              <a:t>查找文件里符合条件的</a:t>
            </a:r>
            <a:r>
              <a:rPr lang="zh-CN" sz="2800" b="1" smtClean="0">
                <a:solidFill>
                  <a:srgbClr val="FF0000"/>
                </a:solidFill>
                <a:effectLst/>
                <a:latin typeface="Arial" panose="020B0604020202020204" pitchFamily="34" charset="0"/>
                <a:ea typeface="宋体" panose="02010600030101010101" pitchFamily="2" charset="-122"/>
                <a:cs typeface="+mn-ea"/>
                <a:sym typeface="+mn-ea"/>
              </a:rPr>
              <a:t>行</a:t>
            </a:r>
            <a:r>
              <a:rPr lang="en-GB" sz="2800" smtClean="0">
                <a:solidFill>
                  <a:srgbClr val="000000"/>
                </a:solidFill>
                <a:effectLst/>
                <a:latin typeface="Arial" panose="020B0604020202020204" pitchFamily="34" charset="0"/>
                <a:ea typeface="宋体" panose="02010600030101010101" pitchFamily="2" charset="-122"/>
                <a:cs typeface="+mn-ea"/>
                <a:sym typeface="+mn-ea"/>
              </a:rPr>
              <a:t>。</a:t>
            </a:r>
            <a:endParaRPr lang="en-GB" sz="2800" smtClean="0">
              <a:effectLst/>
            </a:endParaRPr>
          </a:p>
          <a:p>
            <a:pPr marL="330200" indent="-330200" algn="l" defTabSz="448945" eaLnBrk="0" hangingPunct="0">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语　　法：grep  [选项]  &lt;关键字&gt;  &lt;文件…&gt;</a:t>
            </a:r>
            <a:endParaRPr lang="en-GB" sz="2800" smtClean="0">
              <a:effectLst/>
            </a:endParaRPr>
          </a:p>
          <a:p>
            <a:pPr marL="330200" indent="-330200" algn="l" defTabSz="448945" eaLnBrk="0" hangingPunct="0">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常用选项：</a:t>
            </a:r>
            <a:endParaRPr lang="en-GB" sz="2800" smtClean="0">
              <a:effectLst>
                <a:outerShdw blurRad="38100" dist="38100" dir="2700000" algn="tl">
                  <a:srgbClr val="C0C0C0"/>
                </a:outerShdw>
              </a:effectLst>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400" smtClean="0">
                <a:solidFill>
                  <a:srgbClr val="663300"/>
                </a:solidFill>
                <a:latin typeface="Arial" panose="020B0604020202020204" pitchFamily="34" charset="0"/>
                <a:ea typeface="宋体" panose="02010600030101010101" pitchFamily="2" charset="-122"/>
                <a:cs typeface="+mn-ea"/>
                <a:sym typeface="+mn-ea"/>
              </a:rPr>
              <a:t>-c	计算匹配关键字的行数</a:t>
            </a:r>
            <a:endParaRPr lang="en-GB" sz="2400" smtClean="0">
              <a:solidFill>
                <a:srgbClr val="663300"/>
              </a:solidFill>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400" smtClean="0">
                <a:solidFill>
                  <a:srgbClr val="663300"/>
                </a:solidFill>
                <a:latin typeface="Arial" panose="020B0604020202020204" pitchFamily="34" charset="0"/>
                <a:ea typeface="宋体" panose="02010600030101010101" pitchFamily="2" charset="-122"/>
                <a:cs typeface="+mn-ea"/>
                <a:sym typeface="+mn-ea"/>
              </a:rPr>
              <a:t>-i	忽略字符大小写的差别</a:t>
            </a:r>
            <a:endParaRPr lang="en-US" altLang="en-GB" sz="2400" smtClean="0">
              <a:solidFill>
                <a:srgbClr val="663300"/>
              </a:solidFill>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400" smtClean="0">
                <a:solidFill>
                  <a:srgbClr val="663300"/>
                </a:solidFill>
                <a:latin typeface="Arial" panose="020B0604020202020204" pitchFamily="34" charset="0"/>
                <a:ea typeface="宋体" panose="02010600030101010101" pitchFamily="2" charset="-122"/>
                <a:cs typeface="+mn-ea"/>
                <a:sym typeface="+mn-ea"/>
              </a:rPr>
              <a:t>-n	显示匹配的行及其行号</a:t>
            </a:r>
            <a:endParaRPr lang="en-GB" sz="2400" smtClean="0">
              <a:solidFill>
                <a:srgbClr val="663300"/>
              </a:solidFill>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400" smtClean="0">
                <a:solidFill>
                  <a:srgbClr val="663300"/>
                </a:solidFill>
                <a:latin typeface="Arial" panose="020B0604020202020204" pitchFamily="34" charset="0"/>
                <a:ea typeface="宋体" panose="02010600030101010101" pitchFamily="2" charset="-122"/>
                <a:cs typeface="+mn-ea"/>
                <a:sym typeface="+mn-ea"/>
              </a:rPr>
              <a:t>-s	不显示不存在或不匹配文本的错误信息</a:t>
            </a:r>
            <a:endParaRPr lang="en-GB" sz="2400" smtClean="0">
              <a:solidFill>
                <a:srgbClr val="663300"/>
              </a:solidFill>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400" smtClean="0">
                <a:solidFill>
                  <a:srgbClr val="663300"/>
                </a:solidFill>
                <a:latin typeface="Arial" panose="020B0604020202020204" pitchFamily="34" charset="0"/>
                <a:ea typeface="宋体" panose="02010600030101010101" pitchFamily="2" charset="-122"/>
                <a:cs typeface="+mn-ea"/>
                <a:sym typeface="+mn-ea"/>
              </a:rPr>
              <a:t>-h	查询多个文件时不显示文件名</a:t>
            </a:r>
            <a:endParaRPr lang="en-GB" sz="2400" smtClean="0">
              <a:solidFill>
                <a:srgbClr val="663300"/>
              </a:solidFill>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400" smtClean="0">
                <a:solidFill>
                  <a:srgbClr val="663300"/>
                </a:solidFill>
                <a:latin typeface="Arial" panose="020B0604020202020204" pitchFamily="34" charset="0"/>
                <a:ea typeface="宋体" panose="02010600030101010101" pitchFamily="2" charset="-122"/>
                <a:cs typeface="+mn-ea"/>
                <a:sym typeface="+mn-ea"/>
              </a:rPr>
              <a:t>-l	查询文件时只显示匹配字符所在的文件名</a:t>
            </a:r>
            <a:r>
              <a:rPr lang="en-GB" sz="2800" smtClean="0">
                <a:solidFill>
                  <a:srgbClr val="663300"/>
                </a:solidFill>
                <a:latin typeface="Arial" panose="020B0604020202020204" pitchFamily="34" charset="0"/>
                <a:ea typeface="宋体" panose="02010600030101010101" pitchFamily="2" charset="-122"/>
                <a:cs typeface="+mn-ea"/>
                <a:sym typeface="+mn-ea"/>
              </a:rPr>
              <a:t> </a:t>
            </a:r>
            <a:endParaRPr lang="en-GB" sz="2400" smtClean="0">
              <a:effectLst/>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additive="base">
                                        <p:cTn id="4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 calcmode="lin" valueType="num">
                                      <p:cBhvr additive="base">
                                        <p:cTn id="5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6">
                                            <p:txEl>
                                              <p:pRg st="5" end="5"/>
                                            </p:txEl>
                                          </p:spTgt>
                                        </p:tgtEl>
                                        <p:attrNameLst>
                                          <p:attrName>style.visibility</p:attrName>
                                        </p:attrNameLst>
                                      </p:cBhvr>
                                      <p:to>
                                        <p:strVal val="visible"/>
                                      </p:to>
                                    </p:set>
                                    <p:anim calcmode="lin" valueType="num">
                                      <p:cBhvr additive="base">
                                        <p:cTn id="5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6">
                                            <p:txEl>
                                              <p:pRg st="6" end="6"/>
                                            </p:txEl>
                                          </p:spTgt>
                                        </p:tgtEl>
                                        <p:attrNameLst>
                                          <p:attrName>style.visibility</p:attrName>
                                        </p:attrNameLst>
                                      </p:cBhvr>
                                      <p:to>
                                        <p:strVal val="visible"/>
                                      </p:to>
                                    </p:set>
                                    <p:anim calcmode="lin" valueType="num">
                                      <p:cBhvr additive="base">
                                        <p:cTn id="64"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6">
                                            <p:txEl>
                                              <p:pRg st="7" end="7"/>
                                            </p:txEl>
                                          </p:spTgt>
                                        </p:tgtEl>
                                        <p:attrNameLst>
                                          <p:attrName>style.visibility</p:attrName>
                                        </p:attrNameLst>
                                      </p:cBhvr>
                                      <p:to>
                                        <p:strVal val="visible"/>
                                      </p:to>
                                    </p:set>
                                    <p:anim calcmode="lin" valueType="num">
                                      <p:cBhvr additive="base">
                                        <p:cTn id="70"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6">
                                            <p:txEl>
                                              <p:pRg st="8" end="8"/>
                                            </p:txEl>
                                          </p:spTgt>
                                        </p:tgtEl>
                                        <p:attrNameLst>
                                          <p:attrName>style.visibility</p:attrName>
                                        </p:attrNameLst>
                                      </p:cBhvr>
                                      <p:to>
                                        <p:strVal val="visible"/>
                                      </p:to>
                                    </p:set>
                                    <p:anim calcmode="lin" valueType="num">
                                      <p:cBhvr additive="base">
                                        <p:cTn id="76"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常用的文件操作指令</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30327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3</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）文件操作指令(grep)</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sz="2000" b="1" dirty="0">
                    <a:latin typeface="微软雅黑" panose="020B0503020204020204" pitchFamily="34" charset="-122"/>
                    <a:ea typeface="微软雅黑" panose="020B0503020204020204" pitchFamily="34" charset="-122"/>
                  </a:rPr>
                  <a:t>正则表达式</a:t>
                </a:r>
                <a:endParaRPr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6" name="淘宝网chenying0907出品 77"/>
          <p:cNvSpPr txBox="1"/>
          <p:nvPr/>
        </p:nvSpPr>
        <p:spPr>
          <a:xfrm>
            <a:off x="378460" y="1858645"/>
            <a:ext cx="11706860" cy="5077460"/>
          </a:xfrm>
          <a:prstGeom prst="rect">
            <a:avLst/>
          </a:prstGeom>
          <a:noFill/>
        </p:spPr>
        <p:txBody>
          <a:bodyPr wrap="square" rtlCol="0">
            <a:spAutoFit/>
          </a:bodyPr>
          <a:p>
            <a:pPr marL="730250" lvl="1" indent="0" algn="l" defTabSz="914400" eaLnBrk="0" fontAlgn="auto" hangingPunct="0">
              <a:lnSpc>
                <a:spcPct val="150000"/>
              </a:lnSpc>
              <a:spcBef>
                <a:spcPts val="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400" smtClean="0">
                <a:solidFill>
                  <a:srgbClr val="663300"/>
                </a:solidFill>
                <a:latin typeface="Arial" panose="020B0604020202020204" pitchFamily="34" charset="0"/>
                <a:ea typeface="宋体" panose="02010600030101010101" pitchFamily="2" charset="-122"/>
                <a:cs typeface="+mn-ea"/>
                <a:sym typeface="+mn-ea"/>
              </a:rPr>
              <a:t>^  </a:t>
            </a: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zh-CN" altLang="en-GB" sz="2400" smtClean="0">
                <a:solidFill>
                  <a:srgbClr val="663300"/>
                </a:solidFill>
                <a:latin typeface="Arial" panose="020B0604020202020204" pitchFamily="34" charset="0"/>
                <a:ea typeface="宋体" panose="02010600030101010101" pitchFamily="2" charset="-122"/>
                <a:cs typeface="+mn-ea"/>
                <a:sym typeface="+mn-ea"/>
              </a:rPr>
              <a:t>指</a:t>
            </a:r>
            <a:r>
              <a:rPr lang="en-GB" sz="2400" smtClean="0">
                <a:solidFill>
                  <a:srgbClr val="663300"/>
                </a:solidFill>
                <a:latin typeface="Arial" panose="020B0604020202020204" pitchFamily="34" charset="0"/>
                <a:ea typeface="宋体" panose="02010600030101010101" pitchFamily="2" charset="-122"/>
                <a:cs typeface="+mn-ea"/>
                <a:sym typeface="+mn-ea"/>
              </a:rPr>
              <a:t>定行的开始</a:t>
            </a:r>
            <a:r>
              <a:rPr lang="zh-CN" altLang="en-GB" sz="2400" smtClean="0">
                <a:solidFill>
                  <a:srgbClr val="663300"/>
                </a:solidFill>
                <a:latin typeface="Arial" panose="020B0604020202020204" pitchFamily="34" charset="0"/>
                <a:ea typeface="宋体" panose="02010600030101010101" pitchFamily="2" charset="-122"/>
                <a:cs typeface="+mn-ea"/>
                <a:sym typeface="+mn-ea"/>
              </a:rPr>
              <a:t>，</a:t>
            </a:r>
            <a:r>
              <a:rPr lang="en-GB" sz="2400" smtClean="0">
                <a:solidFill>
                  <a:srgbClr val="663300"/>
                </a:solidFill>
                <a:latin typeface="Arial" panose="020B0604020202020204" pitchFamily="34" charset="0"/>
                <a:ea typeface="宋体" panose="02010600030101010101" pitchFamily="2" charset="-122"/>
                <a:cs typeface="+mn-ea"/>
                <a:sym typeface="+mn-ea"/>
              </a:rPr>
              <a:t>如：'^</a:t>
            </a:r>
            <a:r>
              <a:rPr lang="en-US" altLang="en-GB" sz="2400" smtClean="0">
                <a:solidFill>
                  <a:srgbClr val="663300"/>
                </a:solidFill>
                <a:latin typeface="Arial" panose="020B0604020202020204" pitchFamily="34" charset="0"/>
                <a:ea typeface="宋体" panose="02010600030101010101" pitchFamily="2" charset="-122"/>
                <a:cs typeface="+mn-ea"/>
                <a:sym typeface="+mn-ea"/>
              </a:rPr>
              <a:t>test</a:t>
            </a:r>
            <a:r>
              <a:rPr lang="en-GB" sz="2400" smtClean="0">
                <a:solidFill>
                  <a:srgbClr val="663300"/>
                </a:solidFill>
                <a:latin typeface="Arial" panose="020B0604020202020204" pitchFamily="34" charset="0"/>
                <a:ea typeface="宋体" panose="02010600030101010101" pitchFamily="2" charset="-122"/>
                <a:cs typeface="+mn-ea"/>
                <a:sym typeface="+mn-ea"/>
              </a:rPr>
              <a:t>'匹配所有以</a:t>
            </a:r>
            <a:r>
              <a:rPr lang="en-US" altLang="en-GB" sz="2400" smtClean="0">
                <a:solidFill>
                  <a:srgbClr val="663300"/>
                </a:solidFill>
                <a:latin typeface="Arial" panose="020B0604020202020204" pitchFamily="34" charset="0"/>
                <a:ea typeface="宋体" panose="02010600030101010101" pitchFamily="2" charset="-122"/>
                <a:cs typeface="+mn-ea"/>
                <a:sym typeface="+mn-ea"/>
              </a:rPr>
              <a:t>“test”</a:t>
            </a:r>
            <a:r>
              <a:rPr lang="zh-CN" altLang="en-US" sz="2400" b="1" smtClean="0">
                <a:solidFill>
                  <a:srgbClr val="663300"/>
                </a:solidFill>
                <a:latin typeface="Arial" panose="020B0604020202020204" pitchFamily="34" charset="0"/>
                <a:ea typeface="宋体" panose="02010600030101010101" pitchFamily="2" charset="-122"/>
                <a:cs typeface="+mn-ea"/>
                <a:sym typeface="+mn-ea"/>
              </a:rPr>
              <a:t>字符串</a:t>
            </a:r>
            <a:r>
              <a:rPr lang="en-GB" sz="2400" smtClean="0">
                <a:solidFill>
                  <a:srgbClr val="663300"/>
                </a:solidFill>
                <a:latin typeface="Arial" panose="020B0604020202020204" pitchFamily="34" charset="0"/>
                <a:ea typeface="宋体" panose="02010600030101010101" pitchFamily="2" charset="-122"/>
                <a:cs typeface="+mn-ea"/>
                <a:sym typeface="+mn-ea"/>
              </a:rPr>
              <a:t>开头的行。  </a:t>
            </a:r>
            <a:endParaRPr lang="en-GB" sz="2400" smtClean="0">
              <a:solidFill>
                <a:srgbClr val="663300"/>
              </a:solidFill>
            </a:endParaRPr>
          </a:p>
          <a:p>
            <a:pPr marL="730250" lvl="1" indent="0" algn="l" defTabSz="914400" eaLnBrk="0" fontAlgn="auto" hangingPunct="0">
              <a:lnSpc>
                <a:spcPct val="150000"/>
              </a:lnSpc>
              <a:spcBef>
                <a:spcPts val="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400" smtClean="0">
                <a:solidFill>
                  <a:srgbClr val="663300"/>
                </a:solidFill>
                <a:latin typeface="Arial" panose="020B0604020202020204" pitchFamily="34" charset="0"/>
                <a:ea typeface="宋体" panose="02010600030101010101" pitchFamily="2" charset="-122"/>
                <a:cs typeface="+mn-ea"/>
                <a:sym typeface="+mn-ea"/>
              </a:rPr>
              <a:t>$ </a:t>
            </a: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zh-CN" altLang="en-GB" sz="2400" smtClean="0">
                <a:solidFill>
                  <a:srgbClr val="663300"/>
                </a:solidFill>
                <a:latin typeface="Arial" panose="020B0604020202020204" pitchFamily="34" charset="0"/>
                <a:ea typeface="宋体" panose="02010600030101010101" pitchFamily="2" charset="-122"/>
                <a:cs typeface="+mn-ea"/>
                <a:sym typeface="+mn-ea"/>
              </a:rPr>
              <a:t>指</a:t>
            </a:r>
            <a:r>
              <a:rPr lang="en-GB" sz="2400" smtClean="0">
                <a:solidFill>
                  <a:srgbClr val="663300"/>
                </a:solidFill>
                <a:latin typeface="Arial" panose="020B0604020202020204" pitchFamily="34" charset="0"/>
                <a:ea typeface="宋体" panose="02010600030101010101" pitchFamily="2" charset="-122"/>
                <a:cs typeface="+mn-ea"/>
                <a:sym typeface="+mn-ea"/>
              </a:rPr>
              <a:t>定行的结束</a:t>
            </a:r>
            <a:r>
              <a:rPr lang="zh-CN" altLang="en-GB" sz="2400" smtClean="0">
                <a:solidFill>
                  <a:srgbClr val="663300"/>
                </a:solidFill>
                <a:latin typeface="Arial" panose="020B0604020202020204" pitchFamily="34" charset="0"/>
                <a:ea typeface="宋体" panose="02010600030101010101" pitchFamily="2" charset="-122"/>
                <a:cs typeface="+mn-ea"/>
                <a:sym typeface="+mn-ea"/>
              </a:rPr>
              <a:t>，</a:t>
            </a:r>
            <a:r>
              <a:rPr lang="en-GB" sz="2400" smtClean="0">
                <a:solidFill>
                  <a:srgbClr val="663300"/>
                </a:solidFill>
                <a:latin typeface="Arial" panose="020B0604020202020204" pitchFamily="34" charset="0"/>
                <a:ea typeface="宋体" panose="02010600030101010101" pitchFamily="2" charset="-122"/>
                <a:cs typeface="+mn-ea"/>
                <a:sym typeface="+mn-ea"/>
              </a:rPr>
              <a:t>如：'</a:t>
            </a:r>
            <a:r>
              <a:rPr lang="en-US" altLang="en-GB" sz="2400" smtClean="0">
                <a:solidFill>
                  <a:srgbClr val="663300"/>
                </a:solidFill>
                <a:latin typeface="Arial" panose="020B0604020202020204" pitchFamily="34" charset="0"/>
                <a:ea typeface="宋体" panose="02010600030101010101" pitchFamily="2" charset="-122"/>
                <a:cs typeface="+mn-ea"/>
                <a:sym typeface="+mn-ea"/>
              </a:rPr>
              <a:t>test</a:t>
            </a:r>
            <a:r>
              <a:rPr lang="en-GB" sz="2400" smtClean="0">
                <a:solidFill>
                  <a:srgbClr val="663300"/>
                </a:solidFill>
                <a:latin typeface="Arial" panose="020B0604020202020204" pitchFamily="34" charset="0"/>
                <a:ea typeface="宋体" panose="02010600030101010101" pitchFamily="2" charset="-122"/>
                <a:cs typeface="+mn-ea"/>
                <a:sym typeface="+mn-ea"/>
              </a:rPr>
              <a:t>$'匹配所有以</a:t>
            </a:r>
            <a:r>
              <a:rPr lang="en-US" altLang="en-GB" sz="2400" smtClean="0">
                <a:solidFill>
                  <a:srgbClr val="663300"/>
                </a:solidFill>
                <a:latin typeface="Arial" panose="020B0604020202020204" pitchFamily="34" charset="0"/>
                <a:ea typeface="宋体" panose="02010600030101010101" pitchFamily="2" charset="-122"/>
                <a:cs typeface="+mn-ea"/>
                <a:sym typeface="+mn-ea"/>
              </a:rPr>
              <a:t>“test”</a:t>
            </a:r>
            <a:r>
              <a:rPr lang="zh-CN" altLang="en-US" sz="2400" b="1" smtClean="0">
                <a:solidFill>
                  <a:srgbClr val="663300"/>
                </a:solidFill>
                <a:latin typeface="Arial" panose="020B0604020202020204" pitchFamily="34" charset="0"/>
                <a:ea typeface="宋体" panose="02010600030101010101" pitchFamily="2" charset="-122"/>
                <a:cs typeface="+mn-ea"/>
                <a:sym typeface="+mn-ea"/>
              </a:rPr>
              <a:t>字符串</a:t>
            </a:r>
            <a:r>
              <a:rPr lang="en-GB" sz="2400" smtClean="0">
                <a:solidFill>
                  <a:srgbClr val="663300"/>
                </a:solidFill>
                <a:latin typeface="Arial" panose="020B0604020202020204" pitchFamily="34" charset="0"/>
                <a:ea typeface="宋体" panose="02010600030101010101" pitchFamily="2" charset="-122"/>
                <a:cs typeface="+mn-ea"/>
                <a:sym typeface="+mn-ea"/>
              </a:rPr>
              <a:t>结尾的行。    </a:t>
            </a:r>
            <a:endParaRPr lang="en-GB" sz="2400" smtClean="0">
              <a:solidFill>
                <a:srgbClr val="663300"/>
              </a:solidFill>
            </a:endParaRPr>
          </a:p>
          <a:p>
            <a:pPr marL="730250" lvl="1" indent="0" algn="l" defTabSz="914400" eaLnBrk="0" fontAlgn="auto" hangingPunct="0">
              <a:lnSpc>
                <a:spcPct val="150000"/>
              </a:lnSpc>
              <a:spcBef>
                <a:spcPts val="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400" b="1" smtClean="0">
                <a:solidFill>
                  <a:srgbClr val="663300"/>
                </a:solidFill>
                <a:latin typeface="Arial" panose="020B0604020202020204" pitchFamily="34" charset="0"/>
                <a:ea typeface="宋体" panose="02010600030101010101" pitchFamily="2" charset="-122"/>
                <a:cs typeface="+mn-ea"/>
                <a:sym typeface="+mn-ea"/>
              </a:rPr>
              <a:t>.</a:t>
            </a:r>
            <a:r>
              <a:rPr lang="en-GB" sz="2400" smtClean="0">
                <a:solidFill>
                  <a:srgbClr val="663300"/>
                </a:solidFill>
                <a:latin typeface="Arial" panose="020B0604020202020204" pitchFamily="34" charset="0"/>
                <a:ea typeface="宋体" panose="02010600030101010101" pitchFamily="2" charset="-122"/>
                <a:cs typeface="+mn-ea"/>
                <a:sym typeface="+mn-ea"/>
              </a:rPr>
              <a:t>  </a:t>
            </a: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en-GB" sz="2400" smtClean="0">
                <a:solidFill>
                  <a:srgbClr val="663300"/>
                </a:solidFill>
                <a:latin typeface="Arial" panose="020B0604020202020204" pitchFamily="34" charset="0"/>
                <a:ea typeface="宋体" panose="02010600030101010101" pitchFamily="2" charset="-122"/>
                <a:cs typeface="+mn-ea"/>
                <a:sym typeface="+mn-ea"/>
              </a:rPr>
              <a:t>匹配一个非换行符的字符</a:t>
            </a:r>
            <a:r>
              <a:rPr lang="zh-CN" altLang="en-GB" sz="2400" smtClean="0">
                <a:solidFill>
                  <a:srgbClr val="663300"/>
                </a:solidFill>
                <a:latin typeface="Arial" panose="020B0604020202020204" pitchFamily="34" charset="0"/>
                <a:ea typeface="宋体" panose="02010600030101010101" pitchFamily="2" charset="-122"/>
                <a:cs typeface="+mn-ea"/>
                <a:sym typeface="+mn-ea"/>
              </a:rPr>
              <a:t>，</a:t>
            </a:r>
            <a:r>
              <a:rPr lang="en-GB" sz="2400" smtClean="0">
                <a:solidFill>
                  <a:srgbClr val="663300"/>
                </a:solidFill>
                <a:latin typeface="Arial" panose="020B0604020202020204" pitchFamily="34" charset="0"/>
                <a:ea typeface="宋体" panose="02010600030101010101" pitchFamily="2" charset="-122"/>
                <a:cs typeface="+mn-ea"/>
                <a:sym typeface="+mn-ea"/>
              </a:rPr>
              <a:t>如：'</a:t>
            </a:r>
            <a:r>
              <a:rPr lang="en-US" altLang="en-GB" sz="2400" smtClean="0">
                <a:solidFill>
                  <a:srgbClr val="663300"/>
                </a:solidFill>
                <a:latin typeface="Arial" panose="020B0604020202020204" pitchFamily="34" charset="0"/>
                <a:ea typeface="宋体" panose="02010600030101010101" pitchFamily="2" charset="-122"/>
                <a:cs typeface="+mn-ea"/>
                <a:sym typeface="+mn-ea"/>
              </a:rPr>
              <a:t>te</a:t>
            </a:r>
            <a:r>
              <a:rPr lang="en-GB" sz="2400" smtClean="0">
                <a:solidFill>
                  <a:srgbClr val="663300"/>
                </a:solidFill>
                <a:latin typeface="Arial" panose="020B0604020202020204" pitchFamily="34" charset="0"/>
                <a:ea typeface="宋体" panose="02010600030101010101" pitchFamily="2" charset="-122"/>
                <a:cs typeface="+mn-ea"/>
                <a:sym typeface="+mn-ea"/>
              </a:rPr>
              <a:t>.</a:t>
            </a:r>
            <a:r>
              <a:rPr lang="en-US" altLang="en-GB" sz="2400" smtClean="0">
                <a:solidFill>
                  <a:srgbClr val="663300"/>
                </a:solidFill>
                <a:latin typeface="Arial" panose="020B0604020202020204" pitchFamily="34" charset="0"/>
                <a:ea typeface="宋体" panose="02010600030101010101" pitchFamily="2" charset="-122"/>
                <a:cs typeface="+mn-ea"/>
                <a:sym typeface="+mn-ea"/>
              </a:rPr>
              <a:t>t</a:t>
            </a:r>
            <a:r>
              <a:rPr lang="en-GB" sz="2400" smtClean="0">
                <a:solidFill>
                  <a:srgbClr val="663300"/>
                </a:solidFill>
                <a:latin typeface="Arial" panose="020B0604020202020204" pitchFamily="34" charset="0"/>
                <a:ea typeface="宋体" panose="02010600030101010101" pitchFamily="2" charset="-122"/>
                <a:cs typeface="+mn-ea"/>
                <a:sym typeface="+mn-ea"/>
              </a:rPr>
              <a:t>'匹配</a:t>
            </a:r>
            <a:r>
              <a:rPr lang="en-US" altLang="en-GB" sz="2400" smtClean="0">
                <a:solidFill>
                  <a:srgbClr val="663300"/>
                </a:solidFill>
                <a:latin typeface="Arial" panose="020B0604020202020204" pitchFamily="34" charset="0"/>
                <a:ea typeface="宋体" panose="02010600030101010101" pitchFamily="2" charset="-122"/>
                <a:cs typeface="+mn-ea"/>
                <a:sym typeface="+mn-ea"/>
              </a:rPr>
              <a:t>te</a:t>
            </a:r>
            <a:r>
              <a:rPr lang="en-GB" sz="2400" smtClean="0">
                <a:solidFill>
                  <a:srgbClr val="663300"/>
                </a:solidFill>
                <a:latin typeface="Arial" panose="020B0604020202020204" pitchFamily="34" charset="0"/>
                <a:ea typeface="宋体" panose="02010600030101010101" pitchFamily="2" charset="-122"/>
                <a:cs typeface="+mn-ea"/>
                <a:sym typeface="+mn-ea"/>
              </a:rPr>
              <a:t>后接一个任意字符，然后是</a:t>
            </a:r>
            <a:r>
              <a:rPr lang="en-US" altLang="en-GB" sz="2400" smtClean="0">
                <a:solidFill>
                  <a:srgbClr val="663300"/>
                </a:solidFill>
                <a:latin typeface="Arial" panose="020B0604020202020204" pitchFamily="34" charset="0"/>
                <a:ea typeface="宋体" panose="02010600030101010101" pitchFamily="2" charset="-122"/>
                <a:cs typeface="+mn-ea"/>
                <a:sym typeface="+mn-ea"/>
              </a:rPr>
              <a:t>t</a:t>
            </a:r>
            <a:r>
              <a:rPr lang="en-GB" sz="2400" smtClean="0">
                <a:solidFill>
                  <a:srgbClr val="663300"/>
                </a:solidFill>
                <a:latin typeface="Arial" panose="020B0604020202020204" pitchFamily="34" charset="0"/>
                <a:ea typeface="宋体" panose="02010600030101010101" pitchFamily="2" charset="-122"/>
                <a:cs typeface="+mn-ea"/>
                <a:sym typeface="+mn-ea"/>
              </a:rPr>
              <a:t>。    </a:t>
            </a:r>
            <a:endParaRPr lang="en-GB" sz="2400" smtClean="0">
              <a:solidFill>
                <a:srgbClr val="663300"/>
              </a:solidFill>
            </a:endParaRPr>
          </a:p>
          <a:p>
            <a:pPr marL="730250" lvl="1" indent="0" algn="l" defTabSz="914400" eaLnBrk="0" fontAlgn="auto" hangingPunct="0">
              <a:lnSpc>
                <a:spcPct val="150000"/>
              </a:lnSpc>
              <a:spcBef>
                <a:spcPts val="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400" smtClean="0">
                <a:solidFill>
                  <a:srgbClr val="663300"/>
                </a:solidFill>
                <a:latin typeface="Arial" panose="020B0604020202020204" pitchFamily="34" charset="0"/>
                <a:ea typeface="宋体" panose="02010600030101010101" pitchFamily="2" charset="-122"/>
                <a:cs typeface="+mn-ea"/>
                <a:sym typeface="+mn-ea"/>
              </a:rPr>
              <a:t>*  </a:t>
            </a: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zh-CN" altLang="en-GB" sz="2400" b="1" smtClean="0">
                <a:solidFill>
                  <a:srgbClr val="FF0000"/>
                </a:solidFill>
                <a:latin typeface="Arial" panose="020B0604020202020204" pitchFamily="34" charset="0"/>
                <a:ea typeface="宋体" panose="02010600030101010101" pitchFamily="2" charset="-122"/>
                <a:cs typeface="+mn-ea"/>
                <a:sym typeface="+mn-ea"/>
              </a:rPr>
              <a:t>前面的字符重复任意次，</a:t>
            </a:r>
            <a:r>
              <a:rPr lang="en-GB" sz="2400" b="1" smtClean="0">
                <a:solidFill>
                  <a:srgbClr val="FF0000"/>
                </a:solidFill>
                <a:latin typeface="Arial" panose="020B0604020202020204" pitchFamily="34" charset="0"/>
                <a:ea typeface="宋体" panose="02010600030101010101" pitchFamily="2" charset="-122"/>
                <a:cs typeface="+mn-ea"/>
                <a:sym typeface="+mn-ea"/>
              </a:rPr>
              <a:t>如：'</a:t>
            </a:r>
            <a:r>
              <a:rPr lang="en-US" altLang="en-GB" sz="2400" b="1" smtClean="0">
                <a:solidFill>
                  <a:srgbClr val="FF0000"/>
                </a:solidFill>
                <a:latin typeface="Arial" panose="020B0604020202020204" pitchFamily="34" charset="0"/>
                <a:ea typeface="宋体" panose="02010600030101010101" pitchFamily="2" charset="-122"/>
                <a:cs typeface="+mn-ea"/>
                <a:sym typeface="+mn-ea"/>
              </a:rPr>
              <a:t>o</a:t>
            </a:r>
            <a:r>
              <a:rPr lang="en-GB" sz="2400" b="1" smtClean="0">
                <a:solidFill>
                  <a:srgbClr val="FF0000"/>
                </a:solidFill>
                <a:latin typeface="Arial" panose="020B0604020202020204" pitchFamily="34" charset="0"/>
                <a:ea typeface="宋体" panose="02010600030101010101" pitchFamily="2" charset="-122"/>
                <a:cs typeface="+mn-ea"/>
                <a:sym typeface="+mn-ea"/>
              </a:rPr>
              <a:t>*</a:t>
            </a:r>
            <a:r>
              <a:rPr lang="en-US" altLang="en-GB" sz="2400" b="1" smtClean="0">
                <a:solidFill>
                  <a:srgbClr val="FF0000"/>
                </a:solidFill>
                <a:latin typeface="Arial" panose="020B0604020202020204" pitchFamily="34" charset="0"/>
                <a:ea typeface="宋体" panose="02010600030101010101" pitchFamily="2" charset="-122"/>
                <a:cs typeface="+mn-ea"/>
                <a:sym typeface="+mn-ea"/>
              </a:rPr>
              <a:t>test</a:t>
            </a:r>
            <a:r>
              <a:rPr lang="en-GB" sz="2400" b="1" smtClean="0">
                <a:solidFill>
                  <a:srgbClr val="FF0000"/>
                </a:solidFill>
                <a:latin typeface="Arial" panose="020B0604020202020204" pitchFamily="34" charset="0"/>
                <a:ea typeface="宋体" panose="02010600030101010101" pitchFamily="2" charset="-122"/>
                <a:cs typeface="+mn-ea"/>
                <a:sym typeface="+mn-ea"/>
              </a:rPr>
              <a:t>'匹配所有一个或多个</a:t>
            </a:r>
            <a:r>
              <a:rPr lang="zh-CN" altLang="en-GB" sz="2400" b="1" smtClean="0">
                <a:solidFill>
                  <a:srgbClr val="FF0000"/>
                </a:solidFill>
                <a:latin typeface="Arial" panose="020B0604020202020204" pitchFamily="34" charset="0"/>
                <a:ea typeface="宋体" panose="02010600030101010101" pitchFamily="2" charset="-122"/>
                <a:cs typeface="+mn-ea"/>
                <a:sym typeface="+mn-ea"/>
              </a:rPr>
              <a:t>字符</a:t>
            </a:r>
            <a:r>
              <a:rPr lang="en-US" altLang="zh-CN" sz="2400" b="1" smtClean="0">
                <a:solidFill>
                  <a:srgbClr val="FF0000"/>
                </a:solidFill>
                <a:latin typeface="Arial" panose="020B0604020202020204" pitchFamily="34" charset="0"/>
                <a:ea typeface="宋体" panose="02010600030101010101" pitchFamily="2" charset="-122"/>
                <a:cs typeface="+mn-ea"/>
                <a:sym typeface="+mn-ea"/>
              </a:rPr>
              <a:t>“o”</a:t>
            </a:r>
            <a:r>
              <a:rPr lang="en-GB" sz="2400" b="1" smtClean="0">
                <a:solidFill>
                  <a:srgbClr val="FF0000"/>
                </a:solidFill>
                <a:latin typeface="Arial" panose="020B0604020202020204" pitchFamily="34" charset="0"/>
                <a:ea typeface="宋体" panose="02010600030101010101" pitchFamily="2" charset="-122"/>
                <a:cs typeface="+mn-ea"/>
                <a:sym typeface="+mn-ea"/>
              </a:rPr>
              <a:t>后紧跟                            </a:t>
            </a:r>
            <a:r>
              <a:rPr lang="en-US" altLang="en-GB" sz="2400" b="1" smtClean="0">
                <a:solidFill>
                  <a:srgbClr val="FF0000"/>
                </a:solidFill>
                <a:latin typeface="Arial" panose="020B0604020202020204" pitchFamily="34" charset="0"/>
                <a:ea typeface="宋体" panose="02010600030101010101" pitchFamily="2" charset="-122"/>
                <a:cs typeface="+mn-ea"/>
                <a:sym typeface="+mn-ea"/>
              </a:rPr>
              <a:t>“test”</a:t>
            </a:r>
            <a:r>
              <a:rPr lang="zh-CN" altLang="en-US" sz="2400" b="1" smtClean="0">
                <a:solidFill>
                  <a:srgbClr val="FF0000"/>
                </a:solidFill>
                <a:latin typeface="Arial" panose="020B0604020202020204" pitchFamily="34" charset="0"/>
                <a:ea typeface="宋体" panose="02010600030101010101" pitchFamily="2" charset="-122"/>
                <a:cs typeface="+mn-ea"/>
                <a:sym typeface="+mn-ea"/>
              </a:rPr>
              <a:t>字符串</a:t>
            </a:r>
            <a:r>
              <a:rPr lang="en-GB" sz="2400" b="1" smtClean="0">
                <a:solidFill>
                  <a:srgbClr val="FF0000"/>
                </a:solidFill>
                <a:latin typeface="Arial" panose="020B0604020202020204" pitchFamily="34" charset="0"/>
                <a:ea typeface="宋体" panose="02010600030101010101" pitchFamily="2" charset="-122"/>
                <a:cs typeface="+mn-ea"/>
                <a:sym typeface="+mn-ea"/>
              </a:rPr>
              <a:t>的行</a:t>
            </a:r>
            <a:r>
              <a:rPr lang="en-GB" sz="2400" smtClean="0">
                <a:solidFill>
                  <a:srgbClr val="663300"/>
                </a:solidFill>
                <a:latin typeface="Arial" panose="020B0604020202020204" pitchFamily="34" charset="0"/>
                <a:ea typeface="宋体" panose="02010600030101010101" pitchFamily="2" charset="-122"/>
                <a:cs typeface="+mn-ea"/>
                <a:sym typeface="+mn-ea"/>
              </a:rPr>
              <a:t>。    </a:t>
            </a:r>
            <a:endParaRPr lang="en-GB" sz="2400" smtClean="0">
              <a:solidFill>
                <a:srgbClr val="663300"/>
              </a:solidFill>
            </a:endParaRPr>
          </a:p>
          <a:p>
            <a:pPr marL="730250" lvl="1" indent="0" algn="l" defTabSz="914400" eaLnBrk="0" fontAlgn="auto" hangingPunct="0">
              <a:lnSpc>
                <a:spcPct val="150000"/>
              </a:lnSpc>
              <a:spcBef>
                <a:spcPts val="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400" smtClean="0">
                <a:solidFill>
                  <a:srgbClr val="663300"/>
                </a:solidFill>
                <a:latin typeface="Arial" panose="020B0604020202020204" pitchFamily="34" charset="0"/>
                <a:ea typeface="宋体" panose="02010600030101010101" pitchFamily="2" charset="-122"/>
                <a:cs typeface="+mn-ea"/>
                <a:sym typeface="+mn-ea"/>
              </a:rPr>
              <a:t>.*  </a:t>
            </a: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en-GB" sz="2400" smtClean="0">
                <a:solidFill>
                  <a:srgbClr val="663300"/>
                </a:solidFill>
                <a:latin typeface="Arial" panose="020B0604020202020204" pitchFamily="34" charset="0"/>
                <a:ea typeface="宋体" panose="02010600030101010101" pitchFamily="2" charset="-122"/>
                <a:cs typeface="+mn-ea"/>
                <a:sym typeface="+mn-ea"/>
              </a:rPr>
              <a:t>一起用代表任意字符。   </a:t>
            </a:r>
            <a:endParaRPr lang="en-GB" sz="2400" smtClean="0">
              <a:solidFill>
                <a:srgbClr val="663300"/>
              </a:solidFill>
            </a:endParaRPr>
          </a:p>
          <a:p>
            <a:pPr marL="730250" lvl="1" indent="0" algn="l" defTabSz="914400" eaLnBrk="0" fontAlgn="auto" hangingPunct="0">
              <a:lnSpc>
                <a:spcPct val="150000"/>
              </a:lnSpc>
              <a:spcBef>
                <a:spcPts val="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  </a:t>
            </a:r>
            <a:r>
              <a:rPr lang="en-US" altLang="en-GB"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	</a:t>
            </a:r>
            <a:r>
              <a:rPr lang="en-GB"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匹配</a:t>
            </a:r>
            <a:r>
              <a:rPr lang="en-GB" sz="2400" smtClean="0">
                <a:solidFill>
                  <a:srgbClr val="FF0000"/>
                </a:solidFill>
                <a:latin typeface="Arial" panose="020B0604020202020204" pitchFamily="34" charset="0"/>
                <a:ea typeface="宋体" panose="02010600030101010101" pitchFamily="2" charset="-122"/>
                <a:cs typeface="+mn-ea"/>
                <a:sym typeface="宋体" panose="02010600030101010101" pitchFamily="2" charset="-122"/>
              </a:rPr>
              <a:t>一个</a:t>
            </a:r>
            <a:r>
              <a:rPr lang="en-GB"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指定范围内的</a:t>
            </a:r>
            <a:r>
              <a:rPr 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某个</a:t>
            </a:r>
            <a:r>
              <a:rPr lang="en-GB"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字符。    </a:t>
            </a:r>
            <a:endParaRPr lang="en-GB" sz="2400" smtClean="0">
              <a:solidFill>
                <a:srgbClr val="663300"/>
              </a:solidFill>
            </a:endParaRPr>
          </a:p>
          <a:p>
            <a:pPr marL="730250" lvl="1" indent="0" algn="l" defTabSz="914400" eaLnBrk="0" fontAlgn="auto" hangingPunct="0">
              <a:lnSpc>
                <a:spcPct val="150000"/>
              </a:lnSpc>
              <a:spcBef>
                <a:spcPts val="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  </a:t>
            </a:r>
            <a:r>
              <a:rPr lang="en-US" altLang="en-GB"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	</a:t>
            </a:r>
            <a:r>
              <a:rPr lang="en-GB"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匹配</a:t>
            </a:r>
            <a:r>
              <a:rPr lang="en-GB" sz="2400" smtClean="0">
                <a:solidFill>
                  <a:srgbClr val="FF0000"/>
                </a:solidFill>
                <a:latin typeface="Arial" panose="020B0604020202020204" pitchFamily="34" charset="0"/>
                <a:ea typeface="宋体" panose="02010600030101010101" pitchFamily="2" charset="-122"/>
                <a:cs typeface="+mn-ea"/>
                <a:sym typeface="宋体" panose="02010600030101010101" pitchFamily="2" charset="-122"/>
              </a:rPr>
              <a:t>一个</a:t>
            </a:r>
            <a:r>
              <a:rPr lang="en-GB"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不在指定范围内的字符</a:t>
            </a:r>
            <a:endParaRPr lang="en-GB" sz="2400" smtClean="0">
              <a:solidFill>
                <a:srgbClr val="663300"/>
              </a:solidFill>
            </a:endParaRPr>
          </a:p>
          <a:p>
            <a:pPr lvl="1" indent="0" algn="l" defTabSz="914400" eaLnBrk="0" fontAlgn="auto" hangingPunct="0">
              <a:lnSpc>
                <a:spcPct val="150000"/>
              </a:lnSpc>
              <a:spcBef>
                <a:spcPts val="0"/>
              </a:spcBef>
              <a:buFontTx/>
              <a:buNone/>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endParaRPr lang="en-GB" sz="2400" smtClean="0">
              <a:effectLst/>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additive="base">
                                        <p:cTn id="4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 calcmode="lin" valueType="num">
                                      <p:cBhvr additive="base">
                                        <p:cTn id="5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6">
                                            <p:txEl>
                                              <p:pRg st="5" end="5"/>
                                            </p:txEl>
                                          </p:spTgt>
                                        </p:tgtEl>
                                        <p:attrNameLst>
                                          <p:attrName>style.visibility</p:attrName>
                                        </p:attrNameLst>
                                      </p:cBhvr>
                                      <p:to>
                                        <p:strVal val="visible"/>
                                      </p:to>
                                    </p:set>
                                    <p:anim calcmode="lin" valueType="num">
                                      <p:cBhvr additive="base">
                                        <p:cTn id="5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6">
                                            <p:txEl>
                                              <p:pRg st="6" end="6"/>
                                            </p:txEl>
                                          </p:spTgt>
                                        </p:tgtEl>
                                        <p:attrNameLst>
                                          <p:attrName>style.visibility</p:attrName>
                                        </p:attrNameLst>
                                      </p:cBhvr>
                                      <p:to>
                                        <p:strVal val="visible"/>
                                      </p:to>
                                    </p:set>
                                    <p:anim calcmode="lin" valueType="num">
                                      <p:cBhvr additive="base">
                                        <p:cTn id="64"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常用的文件操作指令</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30327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3</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）文件操作指令(grep)</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sz="2000" b="1" dirty="0">
                    <a:latin typeface="微软雅黑" panose="020B0503020204020204" pitchFamily="34" charset="-122"/>
                    <a:ea typeface="微软雅黑" panose="020B0503020204020204" pitchFamily="34" charset="-122"/>
                  </a:rPr>
                  <a:t>正则表达式</a:t>
                </a:r>
                <a:endParaRPr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6" name="淘宝网chenying0907出品 77"/>
          <p:cNvSpPr txBox="1"/>
          <p:nvPr/>
        </p:nvSpPr>
        <p:spPr>
          <a:xfrm>
            <a:off x="618490" y="1934845"/>
            <a:ext cx="10616565" cy="4448175"/>
          </a:xfrm>
          <a:prstGeom prst="rect">
            <a:avLst/>
          </a:prstGeom>
          <a:noFill/>
        </p:spPr>
        <p:txBody>
          <a:bodyPr wrap="square" rtlCol="0">
            <a:spAutoFit/>
          </a:bodyPr>
          <a:p>
            <a:pPr marL="730250" lvl="1" indent="-273050" algn="l" defTabSz="448945" eaLnBrk="0" hangingPunct="0">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400" smtClean="0">
                <a:solidFill>
                  <a:srgbClr val="663300"/>
                </a:solidFill>
                <a:latin typeface="Arial" panose="020B0604020202020204" pitchFamily="34" charset="0"/>
                <a:ea typeface="宋体" panose="02010600030101010101" pitchFamily="2" charset="-122"/>
                <a:cs typeface="+mn-ea"/>
                <a:sym typeface="+mn-ea"/>
              </a:rPr>
              <a:t>\&lt;     </a:t>
            </a: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zh-CN" altLang="en-GB" sz="2400" smtClean="0">
                <a:solidFill>
                  <a:srgbClr val="663300"/>
                </a:solidFill>
                <a:latin typeface="Arial" panose="020B0604020202020204" pitchFamily="34" charset="0"/>
                <a:ea typeface="宋体" panose="02010600030101010101" pitchFamily="2" charset="-122"/>
                <a:cs typeface="+mn-ea"/>
                <a:sym typeface="+mn-ea"/>
              </a:rPr>
              <a:t>指定</a:t>
            </a:r>
            <a:r>
              <a:rPr lang="en-GB" sz="2400" smtClean="0">
                <a:solidFill>
                  <a:srgbClr val="663300"/>
                </a:solidFill>
                <a:latin typeface="Arial" panose="020B0604020202020204" pitchFamily="34" charset="0"/>
                <a:ea typeface="宋体" panose="02010600030101010101" pitchFamily="2" charset="-122"/>
                <a:cs typeface="+mn-ea"/>
                <a:sym typeface="+mn-ea"/>
              </a:rPr>
              <a:t>单词的开始，如:</a:t>
            </a:r>
            <a:endParaRPr lang="en-GB" sz="2400" smtClean="0">
              <a:solidFill>
                <a:srgbClr val="663300"/>
              </a:solidFill>
            </a:endParaRPr>
          </a:p>
          <a:p>
            <a:pPr lvl="1" indent="0" algn="l" defTabSz="448945" eaLnBrk="0" hangingPunct="0">
              <a:spcBef>
                <a:spcPct val="20000"/>
              </a:spcBef>
              <a:buFontTx/>
              <a:buNone/>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en-GB" sz="2400" smtClean="0">
                <a:solidFill>
                  <a:srgbClr val="663300"/>
                </a:solidFill>
                <a:latin typeface="Arial" panose="020B0604020202020204" pitchFamily="34" charset="0"/>
                <a:ea typeface="宋体" panose="02010600030101010101" pitchFamily="2" charset="-122"/>
                <a:cs typeface="+mn-ea"/>
                <a:sym typeface="+mn-ea"/>
              </a:rPr>
              <a:t>'\&lt;grep'匹配包含以grep开头的单词的行。    </a:t>
            </a:r>
            <a:endParaRPr lang="en-GB" sz="2400" smtClean="0">
              <a:solidFill>
                <a:srgbClr val="663300"/>
              </a:solidFill>
            </a:endParaRPr>
          </a:p>
          <a:p>
            <a:pPr marL="730250" lvl="1" indent="-273050" algn="l" defTabSz="448945" eaLnBrk="0" hangingPunct="0">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400" smtClean="0">
                <a:solidFill>
                  <a:srgbClr val="663300"/>
                </a:solidFill>
                <a:latin typeface="Arial" panose="020B0604020202020204" pitchFamily="34" charset="0"/>
                <a:ea typeface="宋体" panose="02010600030101010101" pitchFamily="2" charset="-122"/>
                <a:cs typeface="+mn-ea"/>
                <a:sym typeface="+mn-ea"/>
              </a:rPr>
              <a:t>\&gt;      </a:t>
            </a: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zh-CN" altLang="en-GB" sz="2400" smtClean="0">
                <a:solidFill>
                  <a:srgbClr val="663300"/>
                </a:solidFill>
                <a:latin typeface="Arial" panose="020B0604020202020204" pitchFamily="34" charset="0"/>
                <a:ea typeface="宋体" panose="02010600030101010101" pitchFamily="2" charset="-122"/>
                <a:cs typeface="+mn-ea"/>
                <a:sym typeface="+mn-ea"/>
              </a:rPr>
              <a:t>指定</a:t>
            </a:r>
            <a:r>
              <a:rPr lang="en-GB" sz="2400" smtClean="0">
                <a:solidFill>
                  <a:srgbClr val="663300"/>
                </a:solidFill>
                <a:latin typeface="Arial" panose="020B0604020202020204" pitchFamily="34" charset="0"/>
                <a:ea typeface="宋体" panose="02010600030101010101" pitchFamily="2" charset="-122"/>
                <a:cs typeface="+mn-ea"/>
                <a:sym typeface="+mn-ea"/>
              </a:rPr>
              <a:t>单词的结束，如</a:t>
            </a:r>
            <a:r>
              <a:rPr lang="zh-CN" altLang="en-GB" sz="2400" smtClean="0">
                <a:solidFill>
                  <a:srgbClr val="663300"/>
                </a:solidFill>
                <a:latin typeface="Arial" panose="020B0604020202020204" pitchFamily="34" charset="0"/>
                <a:ea typeface="宋体" panose="02010600030101010101" pitchFamily="2" charset="-122"/>
                <a:cs typeface="+mn-ea"/>
                <a:sym typeface="+mn-ea"/>
              </a:rPr>
              <a:t>：</a:t>
            </a:r>
            <a:endParaRPr lang="zh-CN" altLang="en-GB" sz="2400" smtClean="0">
              <a:solidFill>
                <a:srgbClr val="663300"/>
              </a:solidFill>
            </a:endParaRPr>
          </a:p>
          <a:p>
            <a:pPr lvl="1" indent="0" algn="l" defTabSz="448945" eaLnBrk="0" hangingPunct="0">
              <a:spcBef>
                <a:spcPct val="20000"/>
              </a:spcBef>
              <a:buFontTx/>
              <a:buNone/>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en-GB" sz="2400" smtClean="0">
                <a:solidFill>
                  <a:srgbClr val="663300"/>
                </a:solidFill>
                <a:latin typeface="Arial" panose="020B0604020202020204" pitchFamily="34" charset="0"/>
                <a:ea typeface="宋体" panose="02010600030101010101" pitchFamily="2" charset="-122"/>
                <a:cs typeface="+mn-ea"/>
                <a:sym typeface="+mn-ea"/>
              </a:rPr>
              <a:t>'grep\&gt;'匹配包含以grep结尾的单词的行。    </a:t>
            </a:r>
            <a:endParaRPr lang="en-GB" sz="2400" smtClean="0">
              <a:solidFill>
                <a:srgbClr val="663300"/>
              </a:solidFill>
            </a:endParaRPr>
          </a:p>
          <a:p>
            <a:pPr marL="730250" lvl="1" indent="-273050" algn="l" defTabSz="448945" eaLnBrk="0" hangingPunct="0">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400" smtClean="0">
                <a:solidFill>
                  <a:srgbClr val="663300"/>
                </a:solidFill>
                <a:latin typeface="Arial" panose="020B0604020202020204" pitchFamily="34" charset="0"/>
                <a:ea typeface="宋体" panose="02010600030101010101" pitchFamily="2" charset="-122"/>
                <a:cs typeface="+mn-ea"/>
                <a:sym typeface="+mn-ea"/>
              </a:rPr>
              <a:t>x\{m\}  </a:t>
            </a: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en-GB" sz="2400" smtClean="0">
                <a:solidFill>
                  <a:srgbClr val="663300"/>
                </a:solidFill>
                <a:latin typeface="Arial" panose="020B0604020202020204" pitchFamily="34" charset="0"/>
                <a:ea typeface="宋体" panose="02010600030101010101" pitchFamily="2" charset="-122"/>
                <a:cs typeface="+mn-ea"/>
                <a:sym typeface="+mn-ea"/>
              </a:rPr>
              <a:t>重复字符x，m次，如：</a:t>
            </a:r>
            <a:endParaRPr lang="en-GB" sz="2400" smtClean="0">
              <a:solidFill>
                <a:srgbClr val="663300"/>
              </a:solidFill>
            </a:endParaRPr>
          </a:p>
          <a:p>
            <a:pPr lvl="1" indent="0" algn="l" defTabSz="448945" eaLnBrk="0" hangingPunct="0">
              <a:spcBef>
                <a:spcPct val="20000"/>
              </a:spcBef>
              <a:buFontTx/>
              <a:buNone/>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en-GB" sz="2400" smtClean="0">
                <a:solidFill>
                  <a:srgbClr val="663300"/>
                </a:solidFill>
                <a:latin typeface="Arial" panose="020B0604020202020204" pitchFamily="34" charset="0"/>
                <a:ea typeface="宋体" panose="02010600030101010101" pitchFamily="2" charset="-122"/>
                <a:cs typeface="+mn-ea"/>
                <a:sym typeface="+mn-ea"/>
              </a:rPr>
              <a:t>'</a:t>
            </a:r>
            <a:r>
              <a:rPr lang="en-US" altLang="en-GB" sz="2400" smtClean="0">
                <a:solidFill>
                  <a:srgbClr val="663300"/>
                </a:solidFill>
                <a:latin typeface="Arial" panose="020B0604020202020204" pitchFamily="34" charset="0"/>
                <a:ea typeface="宋体" panose="02010600030101010101" pitchFamily="2" charset="-122"/>
                <a:cs typeface="+mn-ea"/>
                <a:sym typeface="+mn-ea"/>
              </a:rPr>
              <a:t>o</a:t>
            </a:r>
            <a:r>
              <a:rPr lang="en-GB" sz="2400" smtClean="0">
                <a:solidFill>
                  <a:srgbClr val="663300"/>
                </a:solidFill>
                <a:latin typeface="Arial" panose="020B0604020202020204" pitchFamily="34" charset="0"/>
                <a:ea typeface="宋体" panose="02010600030101010101" pitchFamily="2" charset="-122"/>
                <a:cs typeface="+mn-ea"/>
                <a:sym typeface="+mn-ea"/>
              </a:rPr>
              <a:t>\{5\}'匹配包含5个o的行。    </a:t>
            </a:r>
            <a:endParaRPr lang="en-GB" sz="2400" smtClean="0">
              <a:solidFill>
                <a:srgbClr val="663300"/>
              </a:solidFill>
            </a:endParaRPr>
          </a:p>
          <a:p>
            <a:pPr marL="730250" lvl="1" indent="-273050" algn="l" defTabSz="448945" eaLnBrk="0" hangingPunct="0">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400" smtClean="0">
                <a:solidFill>
                  <a:srgbClr val="663300"/>
                </a:solidFill>
                <a:latin typeface="Arial" panose="020B0604020202020204" pitchFamily="34" charset="0"/>
                <a:ea typeface="宋体" panose="02010600030101010101" pitchFamily="2" charset="-122"/>
                <a:cs typeface="+mn-ea"/>
                <a:sym typeface="+mn-ea"/>
              </a:rPr>
              <a:t>x\{m,\}  </a:t>
            </a: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en-GB" sz="2400" smtClean="0">
                <a:solidFill>
                  <a:srgbClr val="663300"/>
                </a:solidFill>
                <a:latin typeface="Arial" panose="020B0604020202020204" pitchFamily="34" charset="0"/>
                <a:ea typeface="宋体" panose="02010600030101010101" pitchFamily="2" charset="-122"/>
                <a:cs typeface="+mn-ea"/>
                <a:sym typeface="+mn-ea"/>
              </a:rPr>
              <a:t>重复字符x,至少m次，如：</a:t>
            </a:r>
            <a:endParaRPr lang="en-GB" sz="2400" smtClean="0">
              <a:solidFill>
                <a:srgbClr val="663300"/>
              </a:solidFill>
            </a:endParaRPr>
          </a:p>
          <a:p>
            <a:pPr lvl="2" indent="0" algn="l" defTabSz="448945" eaLnBrk="0" hangingPunct="0">
              <a:spcBef>
                <a:spcPct val="20000"/>
              </a:spcBef>
              <a:buFontTx/>
              <a:buNone/>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en-GB" sz="2400" smtClean="0">
                <a:solidFill>
                  <a:srgbClr val="663300"/>
                </a:solidFill>
                <a:latin typeface="Arial" panose="020B0604020202020204" pitchFamily="34" charset="0"/>
                <a:ea typeface="宋体" panose="02010600030101010101" pitchFamily="2" charset="-122"/>
                <a:cs typeface="+mn-ea"/>
                <a:sym typeface="+mn-ea"/>
              </a:rPr>
              <a:t>'o\{5,\}'匹配至少有5个o的行。</a:t>
            </a:r>
            <a:endParaRPr lang="en-GB" sz="2400" smtClean="0">
              <a:solidFill>
                <a:srgbClr val="663300"/>
              </a:solidFill>
            </a:endParaRPr>
          </a:p>
          <a:p>
            <a:pPr marL="730250" lvl="1" indent="-273050" algn="l" defTabSz="448945" eaLnBrk="0" hangingPunct="0">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x\{m,n\}  </a:t>
            </a:r>
            <a:r>
              <a:rPr lang="en-US" altLang="en-GB"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	</a:t>
            </a:r>
            <a:r>
              <a:rPr lang="en-GB"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#重复字符x，至少m次，不多于n次，如：</a:t>
            </a:r>
            <a:endParaRPr lang="en-GB"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endParaRPr>
          </a:p>
          <a:p>
            <a:pPr lvl="1" indent="0" algn="l" defTabSz="448945" eaLnBrk="0" hangingPunct="0">
              <a:spcBef>
                <a:spcPct val="20000"/>
              </a:spcBef>
              <a:buFontTx/>
              <a:buNone/>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en-GB"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					</a:t>
            </a:r>
            <a:r>
              <a:rPr lang="en-GB"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'o\{5,10\}'匹配5--10个o的行。</a:t>
            </a:r>
            <a:endParaRPr lang="en-GB" sz="2400" smtClean="0">
              <a:effectLst/>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additive="base">
                                        <p:cTn id="4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 calcmode="lin" valueType="num">
                                      <p:cBhvr additive="base">
                                        <p:cTn id="5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6">
                                            <p:txEl>
                                              <p:pRg st="5" end="5"/>
                                            </p:txEl>
                                          </p:spTgt>
                                        </p:tgtEl>
                                        <p:attrNameLst>
                                          <p:attrName>style.visibility</p:attrName>
                                        </p:attrNameLst>
                                      </p:cBhvr>
                                      <p:to>
                                        <p:strVal val="visible"/>
                                      </p:to>
                                    </p:set>
                                    <p:anim calcmode="lin" valueType="num">
                                      <p:cBhvr additive="base">
                                        <p:cTn id="5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6">
                                            <p:txEl>
                                              <p:pRg st="6" end="6"/>
                                            </p:txEl>
                                          </p:spTgt>
                                        </p:tgtEl>
                                        <p:attrNameLst>
                                          <p:attrName>style.visibility</p:attrName>
                                        </p:attrNameLst>
                                      </p:cBhvr>
                                      <p:to>
                                        <p:strVal val="visible"/>
                                      </p:to>
                                    </p:set>
                                    <p:anim calcmode="lin" valueType="num">
                                      <p:cBhvr additive="base">
                                        <p:cTn id="64"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6">
                                            <p:txEl>
                                              <p:pRg st="7" end="7"/>
                                            </p:txEl>
                                          </p:spTgt>
                                        </p:tgtEl>
                                        <p:attrNameLst>
                                          <p:attrName>style.visibility</p:attrName>
                                        </p:attrNameLst>
                                      </p:cBhvr>
                                      <p:to>
                                        <p:strVal val="visible"/>
                                      </p:to>
                                    </p:set>
                                    <p:anim calcmode="lin" valueType="num">
                                      <p:cBhvr additive="base">
                                        <p:cTn id="70"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6">
                                            <p:txEl>
                                              <p:pRg st="8" end="8"/>
                                            </p:txEl>
                                          </p:spTgt>
                                        </p:tgtEl>
                                        <p:attrNameLst>
                                          <p:attrName>style.visibility</p:attrName>
                                        </p:attrNameLst>
                                      </p:cBhvr>
                                      <p:to>
                                        <p:strVal val="visible"/>
                                      </p:to>
                                    </p:set>
                                    <p:anim calcmode="lin" valueType="num">
                                      <p:cBhvr additive="base">
                                        <p:cTn id="76"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6">
                                            <p:txEl>
                                              <p:pRg st="9" end="9"/>
                                            </p:txEl>
                                          </p:spTgt>
                                        </p:tgtEl>
                                        <p:attrNameLst>
                                          <p:attrName>style.visibility</p:attrName>
                                        </p:attrNameLst>
                                      </p:cBhvr>
                                      <p:to>
                                        <p:strVal val="visible"/>
                                      </p:to>
                                    </p:set>
                                    <p:anim calcmode="lin" valueType="num">
                                      <p:cBhvr additive="base">
                                        <p:cTn id="82"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常用的文件操作指令</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30327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3</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）文件操作指令(grep)</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sz="2000" b="1" dirty="0">
                    <a:latin typeface="微软雅黑" panose="020B0503020204020204" pitchFamily="34" charset="-122"/>
                    <a:ea typeface="微软雅黑" panose="020B0503020204020204" pitchFamily="34" charset="-122"/>
                  </a:rPr>
                  <a:t>举例</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6" name="淘宝网chenying0907出品 77"/>
          <p:cNvSpPr txBox="1"/>
          <p:nvPr/>
        </p:nvSpPr>
        <p:spPr>
          <a:xfrm>
            <a:off x="618490" y="1934845"/>
            <a:ext cx="10616565" cy="4300855"/>
          </a:xfrm>
          <a:prstGeom prst="rect">
            <a:avLst/>
          </a:prstGeom>
          <a:noFill/>
        </p:spPr>
        <p:txBody>
          <a:bodyPr wrap="square" rtlCol="0">
            <a:spAutoFit/>
          </a:bodyPr>
          <a:p>
            <a:pPr marL="730250" lvl="1" indent="-273050" algn="l" defTabSz="448945" eaLnBrk="0" hangingPunct="0">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sz="2400" smtClean="0">
                <a:solidFill>
                  <a:srgbClr val="663300"/>
                </a:solidFill>
                <a:latin typeface="Arial" panose="020B0604020202020204" pitchFamily="34" charset="0"/>
                <a:ea typeface="宋体" panose="02010600030101010101" pitchFamily="2" charset="-122"/>
                <a:cs typeface="+mn-ea"/>
                <a:sym typeface="+mn-ea"/>
              </a:rPr>
              <a:t>在</a:t>
            </a:r>
            <a:r>
              <a:rPr sz="2400" smtClean="0">
                <a:solidFill>
                  <a:srgbClr val="663300"/>
                </a:solidFill>
                <a:latin typeface="Arial" panose="020B0604020202020204" pitchFamily="34" charset="0"/>
                <a:ea typeface="宋体" panose="02010600030101010101" pitchFamily="2" charset="-122"/>
                <a:cs typeface="+mn-ea"/>
                <a:sym typeface="+mn-ea"/>
              </a:rPr>
              <a:t>/etc/passwd文件中查找</a:t>
            </a:r>
            <a:r>
              <a:rPr lang="en-US" sz="2400" smtClean="0">
                <a:solidFill>
                  <a:srgbClr val="663300"/>
                </a:solidFill>
                <a:latin typeface="Arial" panose="020B0604020202020204" pitchFamily="34" charset="0"/>
                <a:ea typeface="宋体" panose="02010600030101010101" pitchFamily="2" charset="-122"/>
                <a:cs typeface="+mn-ea"/>
                <a:sym typeface="+mn-ea"/>
              </a:rPr>
              <a:t>root</a:t>
            </a:r>
            <a:r>
              <a:rPr lang="zh-CN" altLang="en-US" sz="2400" smtClean="0">
                <a:solidFill>
                  <a:srgbClr val="663300"/>
                </a:solidFill>
                <a:latin typeface="Arial" panose="020B0604020202020204" pitchFamily="34" charset="0"/>
                <a:ea typeface="宋体" panose="02010600030101010101" pitchFamily="2" charset="-122"/>
                <a:cs typeface="+mn-ea"/>
                <a:sym typeface="+mn-ea"/>
              </a:rPr>
              <a:t>用户信息</a:t>
            </a:r>
            <a:endParaRPr sz="2400" smtClean="0">
              <a:solidFill>
                <a:srgbClr val="663300"/>
              </a:solidFill>
              <a:latin typeface="Arial" panose="020B0604020202020204" pitchFamily="34" charset="0"/>
              <a:ea typeface="宋体" panose="02010600030101010101" pitchFamily="2" charset="-122"/>
              <a:cs typeface="+mn-ea"/>
              <a:sym typeface="+mn-ea"/>
            </a:endParaRPr>
          </a:p>
          <a:p>
            <a:pPr lvl="1" indent="0" algn="l" defTabSz="448945" eaLnBrk="0" hangingPunct="0">
              <a:spcBef>
                <a:spcPct val="20000"/>
              </a:spcBef>
              <a:buFontTx/>
              <a:buNone/>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en-GB" sz="2400" smtClean="0">
                <a:solidFill>
                  <a:srgbClr val="663300"/>
                </a:solidFill>
                <a:latin typeface="Arial" panose="020B0604020202020204" pitchFamily="34" charset="0"/>
                <a:ea typeface="宋体" panose="02010600030101010101" pitchFamily="2" charset="-122"/>
                <a:cs typeface="+mn-ea"/>
                <a:sym typeface="+mn-ea"/>
              </a:rPr>
              <a:t>grep "^root" /etc/passwd</a:t>
            </a:r>
            <a:endParaRPr lang="en-GB" sz="2400" smtClean="0">
              <a:solidFill>
                <a:srgbClr val="663300"/>
              </a:solidFill>
              <a:latin typeface="Arial" panose="020B0604020202020204" pitchFamily="34" charset="0"/>
              <a:ea typeface="宋体" panose="02010600030101010101" pitchFamily="2" charset="-122"/>
              <a:cs typeface="+mn-ea"/>
              <a:sym typeface="+mn-ea"/>
            </a:endParaRPr>
          </a:p>
          <a:p>
            <a:pPr marL="730885" lvl="1" indent="-273050" algn="l" defTabSz="448945" eaLnBrk="0" fontAlgn="auto" hangingPunct="0">
              <a:spcBef>
                <a:spcPts val="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sz="2400" smtClean="0">
                <a:solidFill>
                  <a:srgbClr val="663300"/>
                </a:solidFill>
                <a:latin typeface="Arial" panose="020B0604020202020204" pitchFamily="34" charset="0"/>
                <a:ea typeface="宋体" panose="02010600030101010101" pitchFamily="2" charset="-122"/>
                <a:cs typeface="+mn-ea"/>
              </a:rPr>
              <a:t>在 /etc/passwd ，/etc/shadow </a:t>
            </a:r>
            <a:r>
              <a:rPr lang="zh-CN" sz="2400" smtClean="0">
                <a:solidFill>
                  <a:srgbClr val="663300"/>
                </a:solidFill>
                <a:latin typeface="Arial" panose="020B0604020202020204" pitchFamily="34" charset="0"/>
                <a:ea typeface="宋体" panose="02010600030101010101" pitchFamily="2" charset="-122"/>
                <a:cs typeface="+mn-ea"/>
                <a:sym typeface="+mn-ea"/>
              </a:rPr>
              <a:t>文件中查找root用户信息</a:t>
            </a:r>
            <a:endParaRPr lang="zh-CN" altLang="en-GB" sz="2400" smtClean="0">
              <a:solidFill>
                <a:srgbClr val="663300"/>
              </a:solidFill>
            </a:endParaRPr>
          </a:p>
          <a:p>
            <a:pPr lvl="1" indent="0" algn="l" defTabSz="448945" eaLnBrk="0" hangingPunct="0">
              <a:spcBef>
                <a:spcPct val="20000"/>
              </a:spcBef>
              <a:buFontTx/>
              <a:buNone/>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en-GB" sz="2400" smtClean="0">
                <a:solidFill>
                  <a:srgbClr val="663300"/>
                </a:solidFill>
                <a:latin typeface="Arial" panose="020B0604020202020204" pitchFamily="34" charset="0"/>
                <a:ea typeface="宋体" panose="02010600030101010101" pitchFamily="2" charset="-122"/>
                <a:cs typeface="+mn-ea"/>
                <a:sym typeface="+mn-ea"/>
              </a:rPr>
              <a:t>grep "^root" /etc/passwd /etc/shadow</a:t>
            </a:r>
            <a:endParaRPr lang="en-GB" sz="2400" smtClean="0">
              <a:solidFill>
                <a:srgbClr val="663300"/>
              </a:solidFill>
              <a:latin typeface="Arial" panose="020B0604020202020204" pitchFamily="34" charset="0"/>
              <a:ea typeface="宋体" panose="02010600030101010101" pitchFamily="2" charset="-122"/>
              <a:cs typeface="+mn-ea"/>
              <a:sym typeface="+mn-ea"/>
            </a:endParaRPr>
          </a:p>
          <a:p>
            <a:pPr marL="730250" lvl="1" indent="-273050" algn="l" defTabSz="448945" eaLnBrk="0" hangingPunct="0">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sz="2400" smtClean="0">
                <a:solidFill>
                  <a:srgbClr val="663300"/>
                </a:solidFill>
                <a:latin typeface="Arial" panose="020B0604020202020204" pitchFamily="34" charset="0"/>
                <a:ea typeface="宋体" panose="02010600030101010101" pitchFamily="2" charset="-122"/>
                <a:cs typeface="+mn-ea"/>
                <a:sym typeface="+mn-ea"/>
              </a:rPr>
              <a:t>在 /etc/passwd ，/etc/shadow 文件中查找root用户信息</a:t>
            </a:r>
            <a:r>
              <a:rPr lang="zh-CN" sz="2400" smtClean="0">
                <a:solidFill>
                  <a:srgbClr val="663300"/>
                </a:solidFill>
                <a:latin typeface="Arial" panose="020B0604020202020204" pitchFamily="34" charset="0"/>
                <a:ea typeface="宋体" panose="02010600030101010101" pitchFamily="2" charset="-122"/>
                <a:cs typeface="+mn-ea"/>
                <a:sym typeface="+mn-ea"/>
              </a:rPr>
              <a:t>，</a:t>
            </a:r>
            <a:r>
              <a:rPr sz="2400" smtClean="0">
                <a:solidFill>
                  <a:srgbClr val="663300"/>
                </a:solidFill>
                <a:latin typeface="Arial" panose="020B0604020202020204" pitchFamily="34" charset="0"/>
                <a:ea typeface="宋体" panose="02010600030101010101" pitchFamily="2" charset="-122"/>
                <a:cs typeface="+mn-ea"/>
                <a:sym typeface="+mn-ea"/>
              </a:rPr>
              <a:t>并显示匹配行的行号</a:t>
            </a:r>
            <a:endParaRPr sz="2400" smtClean="0">
              <a:solidFill>
                <a:srgbClr val="663300"/>
              </a:solidFill>
              <a:latin typeface="Arial" panose="020B0604020202020204" pitchFamily="34" charset="0"/>
              <a:ea typeface="宋体" panose="02010600030101010101" pitchFamily="2" charset="-122"/>
              <a:cs typeface="+mn-ea"/>
              <a:sym typeface="+mn-ea"/>
            </a:endParaRPr>
          </a:p>
          <a:p>
            <a:pPr lvl="1" indent="0" algn="l" defTabSz="448945" eaLnBrk="0" hangingPunct="0">
              <a:spcBef>
                <a:spcPct val="20000"/>
              </a:spcBef>
              <a:buFontTx/>
              <a:buNone/>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en-GB" sz="2400" smtClean="0">
                <a:solidFill>
                  <a:srgbClr val="663300"/>
                </a:solidFill>
                <a:latin typeface="Arial" panose="020B0604020202020204" pitchFamily="34" charset="0"/>
                <a:ea typeface="宋体" panose="02010600030101010101" pitchFamily="2" charset="-122"/>
                <a:cs typeface="+mn-ea"/>
                <a:sym typeface="+mn-ea"/>
              </a:rPr>
              <a:t>grep -n "^root" /etc/passwd /etc/shadow  </a:t>
            </a:r>
            <a:endParaRPr lang="en-GB" sz="2400" smtClean="0">
              <a:solidFill>
                <a:srgbClr val="663300"/>
              </a:solidFill>
            </a:endParaRPr>
          </a:p>
          <a:p>
            <a:pPr marL="730250" lvl="1" indent="-273050" algn="l" defTabSz="448945" eaLnBrk="0" hangingPunct="0">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altLang="en-GB" sz="2400" smtClean="0">
                <a:solidFill>
                  <a:srgbClr val="663300"/>
                </a:solidFill>
                <a:latin typeface="Arial" panose="020B0604020202020204" pitchFamily="34" charset="0"/>
                <a:ea typeface="宋体" panose="02010600030101010101" pitchFamily="2" charset="-122"/>
                <a:cs typeface="+mn-ea"/>
                <a:sym typeface="+mn-ea"/>
              </a:rPr>
              <a:t>匹配</a:t>
            </a:r>
            <a:r>
              <a:rPr lang="en-US" altLang="zh-CN" sz="2400" smtClean="0">
                <a:solidFill>
                  <a:srgbClr val="663300"/>
                </a:solidFill>
                <a:latin typeface="Arial" panose="020B0604020202020204" pitchFamily="34" charset="0"/>
                <a:ea typeface="宋体" panose="02010600030101010101" pitchFamily="2" charset="-122"/>
                <a:cs typeface="+mn-ea"/>
                <a:sym typeface="+mn-ea"/>
              </a:rPr>
              <a:t>file.txt</a:t>
            </a:r>
            <a:r>
              <a:rPr lang="zh-CN" altLang="en-US" sz="2400" smtClean="0">
                <a:solidFill>
                  <a:srgbClr val="663300"/>
                </a:solidFill>
                <a:latin typeface="Arial" panose="020B0604020202020204" pitchFamily="34" charset="0"/>
                <a:ea typeface="宋体" panose="02010600030101010101" pitchFamily="2" charset="-122"/>
                <a:cs typeface="+mn-ea"/>
                <a:sym typeface="+mn-ea"/>
              </a:rPr>
              <a:t>文件中以</a:t>
            </a:r>
            <a:r>
              <a:rPr lang="en-US" altLang="zh-CN" sz="2400" smtClean="0">
                <a:solidFill>
                  <a:srgbClr val="663300"/>
                </a:solidFill>
                <a:latin typeface="Arial" panose="020B0604020202020204" pitchFamily="34" charset="0"/>
                <a:ea typeface="宋体" panose="02010600030101010101" pitchFamily="2" charset="-122"/>
                <a:cs typeface="+mn-ea"/>
                <a:sym typeface="+mn-ea"/>
              </a:rPr>
              <a:t>“test”</a:t>
            </a:r>
            <a:r>
              <a:rPr lang="zh-CN" altLang="en-US" sz="2400" smtClean="0">
                <a:solidFill>
                  <a:srgbClr val="663300"/>
                </a:solidFill>
                <a:latin typeface="Arial" panose="020B0604020202020204" pitchFamily="34" charset="0"/>
                <a:ea typeface="宋体" panose="02010600030101010101" pitchFamily="2" charset="-122"/>
                <a:cs typeface="+mn-ea"/>
                <a:sym typeface="+mn-ea"/>
              </a:rPr>
              <a:t>开头的单词的行</a:t>
            </a:r>
            <a:r>
              <a:rPr lang="en-GB" sz="2400" smtClean="0">
                <a:solidFill>
                  <a:srgbClr val="663300"/>
                </a:solidFill>
                <a:latin typeface="Arial" panose="020B0604020202020204" pitchFamily="34" charset="0"/>
                <a:ea typeface="宋体" panose="02010600030101010101" pitchFamily="2" charset="-122"/>
                <a:cs typeface="+mn-ea"/>
                <a:sym typeface="+mn-ea"/>
              </a:rPr>
              <a:t>：</a:t>
            </a:r>
            <a:endParaRPr lang="en-GB" sz="2400" smtClean="0">
              <a:solidFill>
                <a:srgbClr val="663300"/>
              </a:solidFill>
            </a:endParaRPr>
          </a:p>
          <a:p>
            <a:pPr lvl="2" indent="0" algn="l" defTabSz="448945" eaLnBrk="0" hangingPunct="0">
              <a:spcBef>
                <a:spcPct val="20000"/>
              </a:spcBef>
              <a:buFontTx/>
              <a:buNone/>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en-GB" sz="2400" smtClean="0">
                <a:solidFill>
                  <a:srgbClr val="663300"/>
                </a:solidFill>
                <a:latin typeface="Arial" panose="020B0604020202020204" pitchFamily="34" charset="0"/>
                <a:ea typeface="宋体" panose="02010600030101010101" pitchFamily="2" charset="-122"/>
                <a:cs typeface="+mn-ea"/>
                <a:sym typeface="+mn-ea"/>
              </a:rPr>
              <a:t>		grep   "\&lt;test" file.txt</a:t>
            </a:r>
            <a:endParaRPr lang="en-US" altLang="en-GB" sz="2400" smtClean="0">
              <a:solidFill>
                <a:srgbClr val="663300"/>
              </a:solidFill>
              <a:latin typeface="Arial" panose="020B0604020202020204" pitchFamily="34" charset="0"/>
              <a:ea typeface="宋体" panose="02010600030101010101" pitchFamily="2" charset="-122"/>
              <a:cs typeface="+mn-ea"/>
              <a:sym typeface="+mn-ea"/>
            </a:endParaRPr>
          </a:p>
          <a:p>
            <a:pPr lvl="1" indent="0" algn="l" defTabSz="448945" eaLnBrk="0" hangingPunct="0">
              <a:spcBef>
                <a:spcPct val="20000"/>
              </a:spcBef>
              <a:buFontTx/>
              <a:buNone/>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endParaRPr lang="en-GB" sz="2400" smtClean="0">
              <a:effectLst/>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additive="base">
                                        <p:cTn id="4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 calcmode="lin" valueType="num">
                                      <p:cBhvr additive="base">
                                        <p:cTn id="5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6">
                                            <p:txEl>
                                              <p:pRg st="5" end="5"/>
                                            </p:txEl>
                                          </p:spTgt>
                                        </p:tgtEl>
                                        <p:attrNameLst>
                                          <p:attrName>style.visibility</p:attrName>
                                        </p:attrNameLst>
                                      </p:cBhvr>
                                      <p:to>
                                        <p:strVal val="visible"/>
                                      </p:to>
                                    </p:set>
                                    <p:anim calcmode="lin" valueType="num">
                                      <p:cBhvr additive="base">
                                        <p:cTn id="5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6">
                                            <p:txEl>
                                              <p:pRg st="6" end="6"/>
                                            </p:txEl>
                                          </p:spTgt>
                                        </p:tgtEl>
                                        <p:attrNameLst>
                                          <p:attrName>style.visibility</p:attrName>
                                        </p:attrNameLst>
                                      </p:cBhvr>
                                      <p:to>
                                        <p:strVal val="visible"/>
                                      </p:to>
                                    </p:set>
                                    <p:anim calcmode="lin" valueType="num">
                                      <p:cBhvr additive="base">
                                        <p:cTn id="64"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6">
                                            <p:txEl>
                                              <p:pRg st="7" end="7"/>
                                            </p:txEl>
                                          </p:spTgt>
                                        </p:tgtEl>
                                        <p:attrNameLst>
                                          <p:attrName>style.visibility</p:attrName>
                                        </p:attrNameLst>
                                      </p:cBhvr>
                                      <p:to>
                                        <p:strVal val="visible"/>
                                      </p:to>
                                    </p:set>
                                    <p:anim calcmode="lin" valueType="num">
                                      <p:cBhvr additive="base">
                                        <p:cTn id="70"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常用的文件操作指令</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30327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3</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）文件操作指令(grep)</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sz="2000" b="1" dirty="0">
                    <a:latin typeface="微软雅黑" panose="020B0503020204020204" pitchFamily="34" charset="-122"/>
                    <a:ea typeface="微软雅黑" panose="020B0503020204020204" pitchFamily="34" charset="-122"/>
                  </a:rPr>
                  <a:t>举例</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6" name="淘宝网chenying0907出品 77"/>
          <p:cNvSpPr txBox="1"/>
          <p:nvPr/>
        </p:nvSpPr>
        <p:spPr>
          <a:xfrm>
            <a:off x="618490" y="1934845"/>
            <a:ext cx="10616565" cy="1789430"/>
          </a:xfrm>
          <a:prstGeom prst="rect">
            <a:avLst/>
          </a:prstGeom>
          <a:noFill/>
        </p:spPr>
        <p:txBody>
          <a:bodyPr wrap="square" rtlCol="0">
            <a:spAutoFit/>
          </a:bodyPr>
          <a:p>
            <a:pPr marL="730250" lvl="1" indent="-273050" algn="l" defTabSz="448945" eaLnBrk="0" hangingPunct="0">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altLang="en-GB" sz="2400" smtClean="0">
                <a:solidFill>
                  <a:srgbClr val="663300"/>
                </a:solidFill>
                <a:latin typeface="Arial" panose="020B0604020202020204" pitchFamily="34" charset="0"/>
                <a:ea typeface="宋体" panose="02010600030101010101" pitchFamily="2" charset="-122"/>
                <a:cs typeface="+mn-ea"/>
                <a:sym typeface="+mn-ea"/>
              </a:rPr>
              <a:t>匹配</a:t>
            </a:r>
            <a:r>
              <a:rPr lang="en-US" altLang="zh-CN" sz="2400" smtClean="0">
                <a:solidFill>
                  <a:srgbClr val="663300"/>
                </a:solidFill>
                <a:latin typeface="Arial" panose="020B0604020202020204" pitchFamily="34" charset="0"/>
                <a:ea typeface="宋体" panose="02010600030101010101" pitchFamily="2" charset="-122"/>
                <a:cs typeface="+mn-ea"/>
                <a:sym typeface="+mn-ea"/>
              </a:rPr>
              <a:t>file.txt</a:t>
            </a:r>
            <a:r>
              <a:rPr lang="zh-CN" altLang="en-US" sz="2400" smtClean="0">
                <a:solidFill>
                  <a:srgbClr val="663300"/>
                </a:solidFill>
                <a:latin typeface="Arial" panose="020B0604020202020204" pitchFamily="34" charset="0"/>
                <a:ea typeface="宋体" panose="02010600030101010101" pitchFamily="2" charset="-122"/>
                <a:cs typeface="+mn-ea"/>
                <a:sym typeface="+mn-ea"/>
              </a:rPr>
              <a:t>文件中以字符</a:t>
            </a:r>
            <a:r>
              <a:rPr lang="en-US" altLang="zh-CN" sz="2400" smtClean="0">
                <a:solidFill>
                  <a:srgbClr val="663300"/>
                </a:solidFill>
                <a:latin typeface="Arial" panose="020B0604020202020204" pitchFamily="34" charset="0"/>
                <a:ea typeface="宋体" panose="02010600030101010101" pitchFamily="2" charset="-122"/>
                <a:cs typeface="+mn-ea"/>
                <a:sym typeface="+mn-ea"/>
              </a:rPr>
              <a:t>“o”</a:t>
            </a:r>
            <a:r>
              <a:rPr lang="zh-CN" altLang="en-US" sz="2400" smtClean="0">
                <a:solidFill>
                  <a:srgbClr val="663300"/>
                </a:solidFill>
                <a:latin typeface="Arial" panose="020B0604020202020204" pitchFamily="34" charset="0"/>
                <a:ea typeface="宋体" panose="02010600030101010101" pitchFamily="2" charset="-122"/>
                <a:cs typeface="+mn-ea"/>
                <a:sym typeface="+mn-ea"/>
              </a:rPr>
              <a:t>连续出现</a:t>
            </a:r>
            <a:r>
              <a:rPr lang="en-US" altLang="zh-CN" sz="2400" smtClean="0">
                <a:solidFill>
                  <a:srgbClr val="663300"/>
                </a:solidFill>
                <a:latin typeface="Arial" panose="020B0604020202020204" pitchFamily="34" charset="0"/>
                <a:ea typeface="宋体" panose="02010600030101010101" pitchFamily="2" charset="-122"/>
                <a:cs typeface="+mn-ea"/>
                <a:sym typeface="+mn-ea"/>
              </a:rPr>
              <a:t>2</a:t>
            </a:r>
            <a:r>
              <a:rPr lang="zh-CN" altLang="en-US" sz="2400" smtClean="0">
                <a:solidFill>
                  <a:srgbClr val="663300"/>
                </a:solidFill>
                <a:latin typeface="Arial" panose="020B0604020202020204" pitchFamily="34" charset="0"/>
                <a:ea typeface="宋体" panose="02010600030101010101" pitchFamily="2" charset="-122"/>
                <a:cs typeface="+mn-ea"/>
                <a:sym typeface="+mn-ea"/>
              </a:rPr>
              <a:t>次的行</a:t>
            </a:r>
            <a:r>
              <a:rPr lang="en-GB" sz="2400" smtClean="0">
                <a:solidFill>
                  <a:srgbClr val="663300"/>
                </a:solidFill>
                <a:latin typeface="Arial" panose="020B0604020202020204" pitchFamily="34" charset="0"/>
                <a:ea typeface="宋体" panose="02010600030101010101" pitchFamily="2" charset="-122"/>
                <a:cs typeface="+mn-ea"/>
                <a:sym typeface="+mn-ea"/>
              </a:rPr>
              <a:t>：</a:t>
            </a:r>
            <a:endParaRPr lang="en-GB" sz="2400" smtClean="0">
              <a:solidFill>
                <a:srgbClr val="663300"/>
              </a:solidFill>
            </a:endParaRPr>
          </a:p>
          <a:p>
            <a:pPr lvl="2" indent="0" algn="l" defTabSz="448945" eaLnBrk="0" hangingPunct="0">
              <a:spcBef>
                <a:spcPct val="20000"/>
              </a:spcBef>
              <a:buFontTx/>
              <a:buNone/>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en-GB" sz="2400" smtClean="0">
                <a:solidFill>
                  <a:srgbClr val="663300"/>
                </a:solidFill>
                <a:latin typeface="Arial" panose="020B0604020202020204" pitchFamily="34" charset="0"/>
                <a:ea typeface="宋体" panose="02010600030101010101" pitchFamily="2" charset="-122"/>
                <a:cs typeface="+mn-ea"/>
                <a:sym typeface="+mn-ea"/>
              </a:rPr>
              <a:t>		grep "o\{2\}" file.txt</a:t>
            </a:r>
            <a:endParaRPr lang="en-US" altLang="en-GB" sz="2400" smtClean="0">
              <a:solidFill>
                <a:srgbClr val="663300"/>
              </a:solidFill>
              <a:latin typeface="Arial" panose="020B0604020202020204" pitchFamily="34" charset="0"/>
              <a:ea typeface="宋体" panose="02010600030101010101" pitchFamily="2" charset="-122"/>
              <a:cs typeface="+mn-ea"/>
              <a:sym typeface="+mn-ea"/>
            </a:endParaRPr>
          </a:p>
          <a:p>
            <a:pPr marL="730250" lvl="1" indent="-273050" algn="l" defTabSz="448945" eaLnBrk="0" hangingPunct="0">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匹配file.txt文件中以字符“o”</a:t>
            </a:r>
            <a:r>
              <a:rPr 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至少</a:t>
            </a:r>
            <a:r>
              <a:rPr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连续出现2次的行：</a:t>
            </a:r>
            <a:endParaRPr lang="en-GB"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endParaRPr>
          </a:p>
          <a:p>
            <a:pPr lvl="1" indent="0" algn="l" defTabSz="448945" eaLnBrk="0" hangingPunct="0">
              <a:spcBef>
                <a:spcPct val="20000"/>
              </a:spcBef>
              <a:buFontTx/>
              <a:buNone/>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en-GB"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			</a:t>
            </a:r>
            <a:r>
              <a:rPr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grep "o\{2</a:t>
            </a:r>
            <a:r>
              <a:rPr 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a:t>
            </a:r>
            <a:r>
              <a:rPr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 file</a:t>
            </a:r>
            <a:r>
              <a:rPr lang="en-US"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.txt</a:t>
            </a:r>
            <a:endParaRPr lang="en-US" sz="2400" smtClean="0">
              <a:solidFill>
                <a:srgbClr val="663300"/>
              </a:solidFill>
              <a:effectLst/>
              <a:latin typeface="Arial" panose="020B0604020202020204" pitchFamily="34" charset="0"/>
              <a:ea typeface="宋体" panose="02010600030101010101" pitchFamily="2" charset="-122"/>
              <a:cs typeface="+mn-ea"/>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additive="base">
                                        <p:cTn id="4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常用的文件操作指令</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30327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4</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）文件操作指令(sort)</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sz="2000" b="1" dirty="0">
                    <a:latin typeface="微软雅黑" panose="020B0503020204020204" pitchFamily="34" charset="-122"/>
                    <a:ea typeface="微软雅黑" panose="020B0503020204020204" pitchFamily="34" charset="-122"/>
                  </a:rPr>
                  <a:t>sort</a:t>
                </a:r>
                <a:r>
                  <a:rPr lang="zh-CN" sz="2000" b="1" dirty="0">
                    <a:latin typeface="微软雅黑" panose="020B0503020204020204" pitchFamily="34" charset="-122"/>
                    <a:ea typeface="微软雅黑" panose="020B0503020204020204" pitchFamily="34" charset="-122"/>
                  </a:rPr>
                  <a:t>命令</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6" name="淘宝网chenying0907出品 77"/>
          <p:cNvSpPr txBox="1"/>
          <p:nvPr/>
        </p:nvSpPr>
        <p:spPr>
          <a:xfrm>
            <a:off x="618490" y="1819275"/>
            <a:ext cx="10616565" cy="4510405"/>
          </a:xfrm>
          <a:prstGeom prst="rect">
            <a:avLst/>
          </a:prstGeom>
          <a:noFill/>
        </p:spPr>
        <p:txBody>
          <a:bodyPr wrap="square" rtlCol="0">
            <a:spAutoFit/>
          </a:bodyPr>
          <a:p>
            <a:pPr marL="342900" lvl="0" indent="-342900" algn="l" defTabSz="914400" eaLnBrk="0" hangingPunct="0">
              <a:spcBef>
                <a:spcPct val="20000"/>
              </a:spcBef>
              <a:buFontTx/>
              <a:buBlip>
                <a:blip r:embed="rId2"/>
              </a:buBlip>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功能说明：</a:t>
            </a:r>
            <a:r>
              <a:rPr lang="en-GB" sz="2800" b="1" smtClean="0">
                <a:solidFill>
                  <a:srgbClr val="FF0000"/>
                </a:solidFill>
                <a:effectLst/>
                <a:latin typeface="Arial" panose="020B0604020202020204" pitchFamily="34" charset="0"/>
                <a:ea typeface="宋体" panose="02010600030101010101" pitchFamily="2" charset="-122"/>
                <a:cs typeface="+mn-ea"/>
                <a:sym typeface="+mn-ea"/>
              </a:rPr>
              <a:t>将</a:t>
            </a:r>
            <a:r>
              <a:rPr lang="zh-CN" sz="2800" b="1" smtClean="0">
                <a:solidFill>
                  <a:srgbClr val="FF0000"/>
                </a:solidFill>
                <a:effectLst/>
                <a:latin typeface="Arial" panose="020B0604020202020204" pitchFamily="34" charset="0"/>
                <a:ea typeface="宋体" panose="02010600030101010101" pitchFamily="2" charset="-122"/>
                <a:cs typeface="+mn-ea"/>
                <a:sym typeface="+mn-ea"/>
              </a:rPr>
              <a:t>文本</a:t>
            </a:r>
            <a:r>
              <a:rPr lang="en-GB" sz="2800" b="1" smtClean="0">
                <a:solidFill>
                  <a:srgbClr val="FF0000"/>
                </a:solidFill>
                <a:effectLst/>
                <a:latin typeface="Arial" panose="020B0604020202020204" pitchFamily="34" charset="0"/>
                <a:ea typeface="宋体" panose="02010600030101010101" pitchFamily="2" charset="-122"/>
                <a:cs typeface="+mn-ea"/>
                <a:sym typeface="+mn-ea"/>
              </a:rPr>
              <a:t>文件</a:t>
            </a:r>
            <a:r>
              <a:rPr lang="zh-CN" altLang="en-GB" sz="2800" b="1" smtClean="0">
                <a:solidFill>
                  <a:srgbClr val="FF0000"/>
                </a:solidFill>
                <a:effectLst/>
                <a:latin typeface="Arial" panose="020B0604020202020204" pitchFamily="34" charset="0"/>
                <a:ea typeface="宋体" panose="02010600030101010101" pitchFamily="2" charset="-122"/>
                <a:cs typeface="+mn-ea"/>
                <a:sym typeface="+mn-ea"/>
              </a:rPr>
              <a:t>中的</a:t>
            </a:r>
            <a:r>
              <a:rPr lang="en-GB" sz="2800" b="1" smtClean="0">
                <a:solidFill>
                  <a:srgbClr val="FF0000"/>
                </a:solidFill>
                <a:effectLst/>
                <a:latin typeface="Arial" panose="020B0604020202020204" pitchFamily="34" charset="0"/>
                <a:ea typeface="宋体" panose="02010600030101010101" pitchFamily="2" charset="-122"/>
                <a:cs typeface="+mn-ea"/>
                <a:sym typeface="+mn-ea"/>
              </a:rPr>
              <a:t>内容加以排序</a:t>
            </a:r>
            <a:endParaRPr lang="en-GB" sz="2800" smtClean="0">
              <a:effectLst/>
            </a:endParaRPr>
          </a:p>
          <a:p>
            <a:pPr marL="342900" lvl="0" indent="-342900" algn="l" defTabSz="914400" eaLnBrk="0" hangingPunct="0">
              <a:spcBef>
                <a:spcPct val="20000"/>
              </a:spcBef>
              <a:buFontTx/>
              <a:buBlip>
                <a:blip r:embed="rId2"/>
              </a:buBlip>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语　　法：sort   [选项]  &lt;文件&gt;</a:t>
            </a:r>
            <a:endParaRPr lang="en-GB" sz="2800" smtClean="0">
              <a:effectLst/>
            </a:endParaRPr>
          </a:p>
          <a:p>
            <a:pPr marL="342900" lvl="0" indent="-342900" algn="l" defTabSz="914400" eaLnBrk="0" hangingPunct="0">
              <a:spcBef>
                <a:spcPct val="20000"/>
              </a:spcBef>
              <a:buFontTx/>
              <a:buBlip>
                <a:blip r:embed="rId2"/>
              </a:buBlip>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常用选项：</a:t>
            </a:r>
            <a:endParaRPr lang="en-GB" sz="2800" smtClean="0">
              <a:effectLst>
                <a:outerShdw blurRad="38100" dist="38100" dir="2700000" algn="tl">
                  <a:srgbClr val="C0C0C0"/>
                </a:outerShdw>
              </a:effectLst>
            </a:endParaRPr>
          </a:p>
          <a:p>
            <a:pPr marL="742950" lvl="1" indent="-285750" algn="l" defTabSz="914400" eaLnBrk="0" fontAlgn="auto" hangingPunct="0">
              <a:lnSpc>
                <a:spcPts val="2880"/>
              </a:lnSpc>
              <a:spcBef>
                <a:spcPts val="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-f  </a:t>
            </a: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en-GB" sz="2400" smtClean="0">
                <a:solidFill>
                  <a:srgbClr val="663300"/>
                </a:solidFill>
                <a:latin typeface="Arial" panose="020B0604020202020204" pitchFamily="34" charset="0"/>
                <a:ea typeface="宋体" panose="02010600030101010101" pitchFamily="2" charset="-122"/>
                <a:cs typeface="+mn-ea"/>
                <a:sym typeface="+mn-ea"/>
              </a:rPr>
              <a:t>忽略大小写的差异</a:t>
            </a:r>
            <a:endParaRPr lang="en-GB" sz="2400" smtClean="0">
              <a:solidFill>
                <a:srgbClr val="663300"/>
              </a:solidFill>
            </a:endParaRPr>
          </a:p>
          <a:p>
            <a:pPr marL="742950" lvl="1" indent="-285750" algn="l" defTabSz="914400" eaLnBrk="0" fontAlgn="auto" hangingPunct="0">
              <a:lnSpc>
                <a:spcPts val="2880"/>
              </a:lnSpc>
              <a:spcBef>
                <a:spcPts val="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-b  </a:t>
            </a: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en-GB" sz="2400" smtClean="0">
                <a:solidFill>
                  <a:srgbClr val="663300"/>
                </a:solidFill>
                <a:latin typeface="Arial" panose="020B0604020202020204" pitchFamily="34" charset="0"/>
                <a:ea typeface="宋体" panose="02010600030101010101" pitchFamily="2" charset="-122"/>
                <a:cs typeface="+mn-ea"/>
                <a:sym typeface="+mn-ea"/>
              </a:rPr>
              <a:t>忽略最前面的空格符部分</a:t>
            </a:r>
            <a:endParaRPr lang="en-GB" sz="2400" smtClean="0">
              <a:solidFill>
                <a:srgbClr val="663300"/>
              </a:solidFill>
            </a:endParaRPr>
          </a:p>
          <a:p>
            <a:pPr marL="742950" lvl="1" indent="-285750" algn="l" defTabSz="914400" eaLnBrk="0" fontAlgn="auto" hangingPunct="0">
              <a:lnSpc>
                <a:spcPts val="2880"/>
              </a:lnSpc>
              <a:spcBef>
                <a:spcPts val="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-M  </a:t>
            </a: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en-GB" sz="2400" smtClean="0">
                <a:solidFill>
                  <a:srgbClr val="663300"/>
                </a:solidFill>
                <a:latin typeface="Arial" panose="020B0604020202020204" pitchFamily="34" charset="0"/>
                <a:ea typeface="宋体" panose="02010600030101010101" pitchFamily="2" charset="-122"/>
                <a:cs typeface="+mn-ea"/>
                <a:sym typeface="+mn-ea"/>
              </a:rPr>
              <a:t>以月份的名字来排序</a:t>
            </a:r>
            <a:r>
              <a:rPr lang="en-US" altLang="en-GB" sz="2400" smtClean="0">
                <a:solidFill>
                  <a:srgbClr val="663300"/>
                </a:solidFill>
                <a:latin typeface="Arial" panose="020B0604020202020204" pitchFamily="34" charset="0"/>
                <a:ea typeface="宋体" panose="02010600030101010101" pitchFamily="2" charset="-122"/>
                <a:cs typeface="+mn-ea"/>
                <a:sym typeface="+mn-ea"/>
              </a:rPr>
              <a:t>,比如JAN小于FEB</a:t>
            </a: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endParaRPr lang="en-US" altLang="en-GB" sz="2400" smtClean="0">
              <a:solidFill>
                <a:srgbClr val="663300"/>
              </a:solidFill>
            </a:endParaRPr>
          </a:p>
          <a:p>
            <a:pPr marL="742950" lvl="1" indent="-285750" algn="l" defTabSz="914400" eaLnBrk="0" fontAlgn="auto" hangingPunct="0">
              <a:lnSpc>
                <a:spcPts val="2880"/>
              </a:lnSpc>
              <a:spcBef>
                <a:spcPts val="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-n </a:t>
            </a: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en-GB" sz="2400" smtClean="0">
                <a:solidFill>
                  <a:srgbClr val="663300"/>
                </a:solidFill>
                <a:latin typeface="Arial" panose="020B0604020202020204" pitchFamily="34" charset="0"/>
                <a:ea typeface="宋体" panose="02010600030101010101" pitchFamily="2" charset="-122"/>
                <a:cs typeface="+mn-ea"/>
                <a:sym typeface="+mn-ea"/>
              </a:rPr>
              <a:t>使用『纯数字』进行排序</a:t>
            </a: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endParaRPr lang="en-US" altLang="en-GB" sz="2400" smtClean="0">
              <a:solidFill>
                <a:srgbClr val="663300"/>
              </a:solidFill>
            </a:endParaRPr>
          </a:p>
          <a:p>
            <a:pPr marL="742950" lvl="1" indent="-285750" algn="l" defTabSz="914400" eaLnBrk="0" fontAlgn="auto" hangingPunct="0">
              <a:lnSpc>
                <a:spcPts val="2880"/>
              </a:lnSpc>
              <a:spcBef>
                <a:spcPts val="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-r  </a:t>
            </a: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en-GB" sz="2400" smtClean="0">
                <a:solidFill>
                  <a:srgbClr val="663300"/>
                </a:solidFill>
                <a:latin typeface="Arial" panose="020B0604020202020204" pitchFamily="34" charset="0"/>
                <a:ea typeface="宋体" panose="02010600030101010101" pitchFamily="2" charset="-122"/>
                <a:cs typeface="+mn-ea"/>
                <a:sym typeface="+mn-ea"/>
              </a:rPr>
              <a:t>反向排序</a:t>
            </a:r>
            <a:endParaRPr lang="en-GB" sz="2400" smtClean="0">
              <a:solidFill>
                <a:srgbClr val="663300"/>
              </a:solidFill>
            </a:endParaRPr>
          </a:p>
          <a:p>
            <a:pPr marL="742950" lvl="1" indent="-285750" algn="l" defTabSz="914400" eaLnBrk="0" fontAlgn="auto" hangingPunct="0">
              <a:lnSpc>
                <a:spcPts val="2880"/>
              </a:lnSpc>
              <a:spcBef>
                <a:spcPts val="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-u  </a:t>
            </a: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en-GB" sz="2400" smtClean="0">
                <a:solidFill>
                  <a:srgbClr val="663300"/>
                </a:solidFill>
                <a:latin typeface="Arial" panose="020B0604020202020204" pitchFamily="34" charset="0"/>
                <a:ea typeface="宋体" panose="02010600030101010101" pitchFamily="2" charset="-122"/>
                <a:cs typeface="+mn-ea"/>
                <a:sym typeface="+mn-ea"/>
              </a:rPr>
              <a:t>就是 uniq ，相同的数据中，仅出现一行</a:t>
            </a:r>
            <a:endParaRPr lang="en-GB" sz="2400" smtClean="0">
              <a:solidFill>
                <a:srgbClr val="663300"/>
              </a:solidFill>
            </a:endParaRPr>
          </a:p>
          <a:p>
            <a:pPr marL="742950" lvl="1" indent="-285750" algn="l" defTabSz="914400" eaLnBrk="0" fontAlgn="auto" hangingPunct="0">
              <a:lnSpc>
                <a:spcPts val="2880"/>
              </a:lnSpc>
              <a:spcBef>
                <a:spcPts val="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-t  </a:t>
            </a: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en-GB" sz="2400" smtClean="0">
                <a:solidFill>
                  <a:srgbClr val="663300"/>
                </a:solidFill>
                <a:latin typeface="Arial" panose="020B0604020202020204" pitchFamily="34" charset="0"/>
                <a:ea typeface="宋体" panose="02010600030101010101" pitchFamily="2" charset="-122"/>
                <a:cs typeface="+mn-ea"/>
                <a:sym typeface="+mn-ea"/>
              </a:rPr>
              <a:t>分隔符，默认是用 [tab] 键来分隔；</a:t>
            </a:r>
            <a:endParaRPr lang="en-GB" sz="2400" smtClean="0">
              <a:solidFill>
                <a:srgbClr val="663300"/>
              </a:solidFill>
            </a:endParaRPr>
          </a:p>
          <a:p>
            <a:pPr marL="742950" lvl="1" indent="-285750" algn="l" defTabSz="914400" eaLnBrk="0" fontAlgn="auto" hangingPunct="0">
              <a:lnSpc>
                <a:spcPts val="2880"/>
              </a:lnSpc>
              <a:spcBef>
                <a:spcPts val="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-k </a:t>
            </a: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en-GB" sz="2400" smtClean="0">
                <a:solidFill>
                  <a:srgbClr val="663300"/>
                </a:solidFill>
                <a:latin typeface="Arial" panose="020B0604020202020204" pitchFamily="34" charset="0"/>
                <a:ea typeface="宋体" panose="02010600030101010101" pitchFamily="2" charset="-122"/>
                <a:cs typeface="+mn-ea"/>
                <a:sym typeface="+mn-ea"/>
              </a:rPr>
              <a:t>以那个区间 (field) 来进行排序</a:t>
            </a:r>
            <a:endParaRPr lang="en-GB" sz="2400" smtClean="0">
              <a:effectLst/>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additive="base">
                                        <p:cTn id="4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 calcmode="lin" valueType="num">
                                      <p:cBhvr additive="base">
                                        <p:cTn id="5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6">
                                            <p:txEl>
                                              <p:pRg st="5" end="5"/>
                                            </p:txEl>
                                          </p:spTgt>
                                        </p:tgtEl>
                                        <p:attrNameLst>
                                          <p:attrName>style.visibility</p:attrName>
                                        </p:attrNameLst>
                                      </p:cBhvr>
                                      <p:to>
                                        <p:strVal val="visible"/>
                                      </p:to>
                                    </p:set>
                                    <p:anim calcmode="lin" valueType="num">
                                      <p:cBhvr additive="base">
                                        <p:cTn id="5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6">
                                            <p:txEl>
                                              <p:pRg st="6" end="6"/>
                                            </p:txEl>
                                          </p:spTgt>
                                        </p:tgtEl>
                                        <p:attrNameLst>
                                          <p:attrName>style.visibility</p:attrName>
                                        </p:attrNameLst>
                                      </p:cBhvr>
                                      <p:to>
                                        <p:strVal val="visible"/>
                                      </p:to>
                                    </p:set>
                                    <p:anim calcmode="lin" valueType="num">
                                      <p:cBhvr additive="base">
                                        <p:cTn id="64"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6">
                                            <p:txEl>
                                              <p:pRg st="7" end="7"/>
                                            </p:txEl>
                                          </p:spTgt>
                                        </p:tgtEl>
                                        <p:attrNameLst>
                                          <p:attrName>style.visibility</p:attrName>
                                        </p:attrNameLst>
                                      </p:cBhvr>
                                      <p:to>
                                        <p:strVal val="visible"/>
                                      </p:to>
                                    </p:set>
                                    <p:anim calcmode="lin" valueType="num">
                                      <p:cBhvr additive="base">
                                        <p:cTn id="70"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6">
                                            <p:txEl>
                                              <p:pRg st="8" end="8"/>
                                            </p:txEl>
                                          </p:spTgt>
                                        </p:tgtEl>
                                        <p:attrNameLst>
                                          <p:attrName>style.visibility</p:attrName>
                                        </p:attrNameLst>
                                      </p:cBhvr>
                                      <p:to>
                                        <p:strVal val="visible"/>
                                      </p:to>
                                    </p:set>
                                    <p:anim calcmode="lin" valueType="num">
                                      <p:cBhvr additive="base">
                                        <p:cTn id="76"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6">
                                            <p:txEl>
                                              <p:pRg st="9" end="9"/>
                                            </p:txEl>
                                          </p:spTgt>
                                        </p:tgtEl>
                                        <p:attrNameLst>
                                          <p:attrName>style.visibility</p:attrName>
                                        </p:attrNameLst>
                                      </p:cBhvr>
                                      <p:to>
                                        <p:strVal val="visible"/>
                                      </p:to>
                                    </p:set>
                                    <p:anim calcmode="lin" valueType="num">
                                      <p:cBhvr additive="base">
                                        <p:cTn id="82"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nodeType="clickEffect">
                                  <p:stCondLst>
                                    <p:cond delay="0"/>
                                  </p:stCondLst>
                                  <p:childTnLst>
                                    <p:set>
                                      <p:cBhvr>
                                        <p:cTn id="87" dur="1" fill="hold">
                                          <p:stCondLst>
                                            <p:cond delay="0"/>
                                          </p:stCondLst>
                                        </p:cTn>
                                        <p:tgtEl>
                                          <p:spTgt spid="6">
                                            <p:txEl>
                                              <p:pRg st="10" end="10"/>
                                            </p:txEl>
                                          </p:spTgt>
                                        </p:tgtEl>
                                        <p:attrNameLst>
                                          <p:attrName>style.visibility</p:attrName>
                                        </p:attrNameLst>
                                      </p:cBhvr>
                                      <p:to>
                                        <p:strVal val="visible"/>
                                      </p:to>
                                    </p:set>
                                    <p:anim calcmode="lin" valueType="num">
                                      <p:cBhvr additive="base">
                                        <p:cTn id="88"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常用的文件操作指令</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30327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4</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）文件操作指令(sort)</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sz="2000" b="1" dirty="0">
                    <a:latin typeface="微软雅黑" panose="020B0503020204020204" pitchFamily="34" charset="-122"/>
                    <a:ea typeface="微软雅黑" panose="020B0503020204020204" pitchFamily="34" charset="-122"/>
                  </a:rPr>
                  <a:t>sort</a:t>
                </a:r>
                <a:r>
                  <a:rPr lang="zh-CN" sz="2000" b="1" dirty="0">
                    <a:latin typeface="微软雅黑" panose="020B0503020204020204" pitchFamily="34" charset="-122"/>
                    <a:ea typeface="微软雅黑" panose="020B0503020204020204" pitchFamily="34" charset="-122"/>
                  </a:rPr>
                  <a:t>命令</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6" name="淘宝网chenying0907出品 77"/>
          <p:cNvSpPr txBox="1"/>
          <p:nvPr/>
        </p:nvSpPr>
        <p:spPr>
          <a:xfrm>
            <a:off x="618490" y="1819275"/>
            <a:ext cx="10616565" cy="5099685"/>
          </a:xfrm>
          <a:prstGeom prst="rect">
            <a:avLst/>
          </a:prstGeom>
          <a:noFill/>
        </p:spPr>
        <p:txBody>
          <a:bodyPr wrap="square" rtlCol="0">
            <a:spAutoFit/>
          </a:bodyPr>
          <a:p>
            <a:pPr marL="342900" lvl="0" indent="-342900" algn="l" defTabSz="914400" eaLnBrk="0" hangingPunct="0">
              <a:spcBef>
                <a:spcPct val="20000"/>
              </a:spcBef>
              <a:buFontTx/>
              <a:buBlip>
                <a:blip r:embed="rId2"/>
              </a:buBlip>
              <a:defRPr/>
            </a:pPr>
            <a:r>
              <a:rPr lang="zh-CN" altLang="en-GB" sz="2800" smtClean="0">
                <a:solidFill>
                  <a:srgbClr val="000000"/>
                </a:solidFill>
                <a:effectLst/>
                <a:latin typeface="Arial" panose="020B0604020202020204" pitchFamily="34" charset="0"/>
                <a:ea typeface="宋体" panose="02010600030101010101" pitchFamily="2" charset="-122"/>
                <a:cs typeface="+mn-ea"/>
                <a:sym typeface="+mn-ea"/>
              </a:rPr>
              <a:t>举例：</a:t>
            </a:r>
            <a:r>
              <a:rPr lang="en-US" altLang="en-GB" sz="2800" smtClean="0">
                <a:solidFill>
                  <a:srgbClr val="000000"/>
                </a:solidFill>
                <a:effectLst/>
                <a:latin typeface="Arial" panose="020B0604020202020204" pitchFamily="34" charset="0"/>
                <a:ea typeface="宋体" panose="02010600030101010101" pitchFamily="2" charset="-122"/>
                <a:cs typeface="+mn-ea"/>
                <a:sym typeface="+mn-ea"/>
              </a:rPr>
              <a:t>sort.txt</a:t>
            </a:r>
            <a:r>
              <a:rPr lang="zh-CN" altLang="en-US" sz="2800" smtClean="0">
                <a:solidFill>
                  <a:srgbClr val="000000"/>
                </a:solidFill>
                <a:effectLst/>
                <a:latin typeface="Arial" panose="020B0604020202020204" pitchFamily="34" charset="0"/>
                <a:ea typeface="宋体" panose="02010600030101010101" pitchFamily="2" charset="-122"/>
                <a:cs typeface="+mn-ea"/>
                <a:sym typeface="+mn-ea"/>
              </a:rPr>
              <a:t>文件内容如下</a:t>
            </a:r>
            <a:r>
              <a:rPr lang="en-GB" sz="2800" smtClean="0">
                <a:solidFill>
                  <a:srgbClr val="000000"/>
                </a:solidFill>
                <a:effectLst/>
                <a:latin typeface="Arial" panose="020B0604020202020204" pitchFamily="34" charset="0"/>
                <a:ea typeface="宋体" panose="02010600030101010101" pitchFamily="2" charset="-122"/>
                <a:cs typeface="+mn-ea"/>
                <a:sym typeface="+mn-ea"/>
              </a:rPr>
              <a:t>：</a:t>
            </a:r>
            <a:endParaRPr lang="en-GB" sz="2800" smtClean="0">
              <a:effectLst/>
            </a:endParaRPr>
          </a:p>
          <a:p>
            <a:pPr lvl="0" algn="l" defTabSz="914400" eaLnBrk="0" hangingPunct="0">
              <a:spcBef>
                <a:spcPct val="20000"/>
              </a:spcBef>
              <a:buFontTx/>
              <a:defRPr/>
            </a:pPr>
            <a:r>
              <a:rPr lang="en-US" altLang="en-GB" sz="2800" smtClean="0">
                <a:solidFill>
                  <a:srgbClr val="000000"/>
                </a:solidFill>
                <a:effectLst/>
                <a:latin typeface="Arial" panose="020B0604020202020204" pitchFamily="34" charset="0"/>
                <a:ea typeface="宋体" panose="02010600030101010101" pitchFamily="2" charset="-122"/>
                <a:cs typeface="+mn-ea"/>
                <a:sym typeface="+mn-ea"/>
              </a:rPr>
              <a:t>	aaa:10:1.1</a:t>
            </a:r>
            <a:endParaRPr lang="en-US" altLang="en-GB" sz="2800" smtClean="0">
              <a:effectLst/>
            </a:endParaRPr>
          </a:p>
          <a:p>
            <a:pPr lvl="0" algn="l" defTabSz="914400" eaLnBrk="0" hangingPunct="0">
              <a:spcBef>
                <a:spcPct val="20000"/>
              </a:spcBef>
              <a:buFontTx/>
              <a:defRPr/>
            </a:pPr>
            <a:r>
              <a:rPr lang="en-US" altLang="en-GB" sz="2800" smtClean="0">
                <a:solidFill>
                  <a:srgbClr val="000000"/>
                </a:solidFill>
                <a:effectLst/>
                <a:latin typeface="Arial" panose="020B0604020202020204" pitchFamily="34" charset="0"/>
                <a:ea typeface="宋体" panose="02010600030101010101" pitchFamily="2" charset="-122"/>
                <a:cs typeface="+mn-ea"/>
                <a:sym typeface="+mn-ea"/>
              </a:rPr>
              <a:t>	ccc:30:3.3</a:t>
            </a:r>
            <a:endParaRPr lang="en-US" altLang="en-GB" sz="2800" smtClean="0">
              <a:effectLst/>
            </a:endParaRPr>
          </a:p>
          <a:p>
            <a:pPr lvl="0" algn="l" defTabSz="914400" eaLnBrk="0" hangingPunct="0">
              <a:spcBef>
                <a:spcPct val="20000"/>
              </a:spcBef>
              <a:buFontTx/>
              <a:defRPr/>
            </a:pPr>
            <a:r>
              <a:rPr lang="en-US" altLang="en-GB" sz="2800" smtClean="0">
                <a:solidFill>
                  <a:srgbClr val="000000"/>
                </a:solidFill>
                <a:effectLst/>
                <a:latin typeface="Arial" panose="020B0604020202020204" pitchFamily="34" charset="0"/>
                <a:ea typeface="宋体" panose="02010600030101010101" pitchFamily="2" charset="-122"/>
                <a:cs typeface="+mn-ea"/>
                <a:sym typeface="+mn-ea"/>
              </a:rPr>
              <a:t>	ddd:40:4.4</a:t>
            </a:r>
            <a:endParaRPr lang="en-US" altLang="en-GB" sz="2800" smtClean="0">
              <a:effectLst/>
            </a:endParaRPr>
          </a:p>
          <a:p>
            <a:pPr lvl="0" algn="l" defTabSz="914400" eaLnBrk="0" hangingPunct="0">
              <a:spcBef>
                <a:spcPct val="20000"/>
              </a:spcBef>
              <a:buFontTx/>
              <a:defRPr/>
            </a:pPr>
            <a:r>
              <a:rPr lang="en-US" altLang="en-GB" sz="2800" smtClean="0">
                <a:solidFill>
                  <a:srgbClr val="000000"/>
                </a:solidFill>
                <a:effectLst/>
                <a:latin typeface="Arial" panose="020B0604020202020204" pitchFamily="34" charset="0"/>
                <a:ea typeface="宋体" panose="02010600030101010101" pitchFamily="2" charset="-122"/>
                <a:cs typeface="+mn-ea"/>
                <a:sym typeface="+mn-ea"/>
              </a:rPr>
              <a:t>	bbb:20:2.2 </a:t>
            </a:r>
            <a:endParaRPr lang="en-US" altLang="en-GB" sz="2800" smtClean="0">
              <a:effectLst/>
            </a:endParaRPr>
          </a:p>
          <a:p>
            <a:pPr lvl="0" algn="l" defTabSz="914400" eaLnBrk="0" hangingPunct="0">
              <a:spcBef>
                <a:spcPct val="20000"/>
              </a:spcBef>
              <a:buFontTx/>
              <a:defRPr/>
            </a:pPr>
            <a:r>
              <a:rPr lang="en-US" altLang="en-GB" sz="2800" smtClean="0">
                <a:solidFill>
                  <a:srgbClr val="000000"/>
                </a:solidFill>
                <a:effectLst/>
                <a:latin typeface="Arial" panose="020B0604020202020204" pitchFamily="34" charset="0"/>
                <a:ea typeface="宋体" panose="02010600030101010101" pitchFamily="2" charset="-122"/>
                <a:cs typeface="+mn-ea"/>
                <a:sym typeface="+mn-ea"/>
              </a:rPr>
              <a:t>	eee:50:5.5 </a:t>
            </a:r>
            <a:endParaRPr lang="en-US" altLang="en-GB" sz="2800" smtClean="0">
              <a:effectLst/>
            </a:endParaRPr>
          </a:p>
          <a:p>
            <a:pPr lvl="0" algn="l" defTabSz="914400" eaLnBrk="0" hangingPunct="0">
              <a:spcBef>
                <a:spcPct val="20000"/>
              </a:spcBef>
              <a:buFontTx/>
              <a:defRPr/>
            </a:pPr>
            <a:r>
              <a:rPr lang="en-US" altLang="en-GB" sz="2800" smtClean="0">
                <a:solidFill>
                  <a:srgbClr val="000000"/>
                </a:solidFill>
                <a:effectLst/>
                <a:latin typeface="Arial" panose="020B0604020202020204" pitchFamily="34" charset="0"/>
                <a:ea typeface="宋体" panose="02010600030101010101" pitchFamily="2" charset="-122"/>
                <a:cs typeface="+mn-ea"/>
                <a:sym typeface="+mn-ea"/>
              </a:rPr>
              <a:t>	eee:50:5.5</a:t>
            </a:r>
            <a:endParaRPr lang="en-US" altLang="en-GB" sz="2800" smtClean="0">
              <a:effectLst>
                <a:outerShdw blurRad="38100" dist="38100" dir="2700000" algn="tl">
                  <a:srgbClr val="C0C0C0"/>
                </a:outerShdw>
              </a:effectLst>
            </a:endParaRPr>
          </a:p>
          <a:p>
            <a:pPr marL="742950" lvl="1" indent="-285750" algn="l" defTabSz="914400" eaLnBrk="0" hangingPunct="0">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将</a:t>
            </a:r>
            <a:r>
              <a:rPr lang="zh-CN" altLang="en-GB" sz="2400" smtClean="0">
                <a:solidFill>
                  <a:srgbClr val="663300"/>
                </a:solidFill>
                <a:latin typeface="Arial" panose="020B0604020202020204" pitchFamily="34" charset="0"/>
                <a:ea typeface="宋体" panose="02010600030101010101" pitchFamily="2" charset="-122"/>
                <a:cs typeface="+mn-ea"/>
                <a:sym typeface="+mn-ea"/>
              </a:rPr>
              <a:t>文件</a:t>
            </a:r>
            <a:r>
              <a:rPr lang="en-GB" sz="2400" smtClean="0">
                <a:solidFill>
                  <a:srgbClr val="663300"/>
                </a:solidFill>
                <a:latin typeface="Arial" panose="020B0604020202020204" pitchFamily="34" charset="0"/>
                <a:ea typeface="宋体" panose="02010600030101010101" pitchFamily="2" charset="-122"/>
                <a:cs typeface="+mn-ea"/>
                <a:sym typeface="+mn-ea"/>
              </a:rPr>
              <a:t>按照</a:t>
            </a:r>
            <a:r>
              <a:rPr lang="zh-CN" altLang="en-GB" sz="2400" smtClean="0">
                <a:solidFill>
                  <a:srgbClr val="663300"/>
                </a:solidFill>
                <a:latin typeface="Arial" panose="020B0604020202020204" pitchFamily="34" charset="0"/>
                <a:ea typeface="宋体" panose="02010600030101010101" pitchFamily="2" charset="-122"/>
                <a:cs typeface="+mn-ea"/>
                <a:sym typeface="+mn-ea"/>
              </a:rPr>
              <a:t>第二列</a:t>
            </a:r>
            <a:r>
              <a:rPr lang="en-GB" sz="2400" smtClean="0">
                <a:solidFill>
                  <a:srgbClr val="663300"/>
                </a:solidFill>
                <a:latin typeface="Arial" panose="020B0604020202020204" pitchFamily="34" charset="0"/>
                <a:ea typeface="宋体" panose="02010600030101010101" pitchFamily="2" charset="-122"/>
                <a:cs typeface="+mn-ea"/>
                <a:sym typeface="+mn-ea"/>
              </a:rPr>
              <a:t>数字从</a:t>
            </a:r>
            <a:r>
              <a:rPr lang="zh-CN" altLang="en-GB" sz="2400" smtClean="0">
                <a:solidFill>
                  <a:srgbClr val="663300"/>
                </a:solidFill>
                <a:latin typeface="Arial" panose="020B0604020202020204" pitchFamily="34" charset="0"/>
                <a:ea typeface="宋体" panose="02010600030101010101" pitchFamily="2" charset="-122"/>
                <a:cs typeface="+mn-ea"/>
                <a:sym typeface="+mn-ea"/>
              </a:rPr>
              <a:t>大</a:t>
            </a:r>
            <a:r>
              <a:rPr lang="en-GB" sz="2400" smtClean="0">
                <a:solidFill>
                  <a:srgbClr val="663300"/>
                </a:solidFill>
                <a:latin typeface="Arial" panose="020B0604020202020204" pitchFamily="34" charset="0"/>
                <a:ea typeface="宋体" panose="02010600030101010101" pitchFamily="2" charset="-122"/>
                <a:cs typeface="+mn-ea"/>
                <a:sym typeface="+mn-ea"/>
              </a:rPr>
              <a:t>到</a:t>
            </a:r>
            <a:r>
              <a:rPr lang="zh-CN" altLang="en-GB" sz="2400" smtClean="0">
                <a:solidFill>
                  <a:srgbClr val="663300"/>
                </a:solidFill>
                <a:latin typeface="Arial" panose="020B0604020202020204" pitchFamily="34" charset="0"/>
                <a:ea typeface="宋体" panose="02010600030101010101" pitchFamily="2" charset="-122"/>
                <a:cs typeface="+mn-ea"/>
                <a:sym typeface="+mn-ea"/>
              </a:rPr>
              <a:t>小</a:t>
            </a:r>
            <a:r>
              <a:rPr lang="en-GB" sz="2400" smtClean="0">
                <a:solidFill>
                  <a:srgbClr val="663300"/>
                </a:solidFill>
                <a:latin typeface="Arial" panose="020B0604020202020204" pitchFamily="34" charset="0"/>
                <a:ea typeface="宋体" panose="02010600030101010101" pitchFamily="2" charset="-122"/>
                <a:cs typeface="+mn-ea"/>
                <a:sym typeface="+mn-ea"/>
              </a:rPr>
              <a:t>顺序排列</a:t>
            </a:r>
            <a:endParaRPr lang="en-GB" sz="2400" smtClean="0">
              <a:solidFill>
                <a:srgbClr val="663300"/>
              </a:solidFill>
              <a:latin typeface="Arial" panose="020B0604020202020204" pitchFamily="34" charset="0"/>
              <a:ea typeface="宋体" panose="02010600030101010101" pitchFamily="2" charset="-122"/>
              <a:cs typeface="+mn-ea"/>
              <a:sym typeface="+mn-ea"/>
            </a:endParaRPr>
          </a:p>
          <a:p>
            <a:pPr lvl="1" indent="0" algn="l" defTabSz="914400" eaLnBrk="0" hangingPunct="0">
              <a:spcBef>
                <a:spcPct val="20000"/>
              </a:spcBef>
              <a:buFontTx/>
              <a:buNone/>
              <a:defRPr/>
            </a:pPr>
            <a:r>
              <a:rPr lang="en-GB" sz="2400" smtClean="0">
                <a:solidFill>
                  <a:srgbClr val="663300"/>
                </a:solidFill>
              </a:rPr>
              <a:t>     </a:t>
            </a:r>
            <a:r>
              <a:rPr lang="en-GB" sz="2800" smtClean="0">
                <a:solidFill>
                  <a:srgbClr val="663300"/>
                </a:solidFill>
              </a:rPr>
              <a:t> sort -t ":" -k 2 </a:t>
            </a:r>
            <a:r>
              <a:rPr lang="en-US" altLang="en-GB" sz="2800" smtClean="0">
                <a:solidFill>
                  <a:srgbClr val="663300"/>
                </a:solidFill>
              </a:rPr>
              <a:t>-n </a:t>
            </a:r>
            <a:r>
              <a:rPr lang="en-GB" sz="2800" smtClean="0">
                <a:solidFill>
                  <a:srgbClr val="663300"/>
                </a:solidFill>
              </a:rPr>
              <a:t>sort.txt</a:t>
            </a:r>
            <a:endParaRPr lang="en-GB" sz="2800" smtClean="0">
              <a:solidFill>
                <a:srgbClr val="663300"/>
              </a:solidFill>
            </a:endParaRPr>
          </a:p>
          <a:p>
            <a:pPr lvl="1" algn="l" defTabSz="914400" eaLnBrk="0" hangingPunct="0">
              <a:spcBef>
                <a:spcPct val="20000"/>
              </a:spcBef>
              <a:buFontTx/>
              <a:defRPr/>
            </a:pPr>
            <a:endParaRPr lang="en-GB" sz="2800" smtClean="0">
              <a:solidFill>
                <a:srgbClr val="663300"/>
              </a:solidFill>
              <a:effectLst/>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additive="base">
                                        <p:cTn id="4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 calcmode="lin" valueType="num">
                                      <p:cBhvr additive="base">
                                        <p:cTn id="5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6">
                                            <p:txEl>
                                              <p:pRg st="5" end="5"/>
                                            </p:txEl>
                                          </p:spTgt>
                                        </p:tgtEl>
                                        <p:attrNameLst>
                                          <p:attrName>style.visibility</p:attrName>
                                        </p:attrNameLst>
                                      </p:cBhvr>
                                      <p:to>
                                        <p:strVal val="visible"/>
                                      </p:to>
                                    </p:set>
                                    <p:anim calcmode="lin" valueType="num">
                                      <p:cBhvr additive="base">
                                        <p:cTn id="5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6">
                                            <p:txEl>
                                              <p:pRg st="6" end="6"/>
                                            </p:txEl>
                                          </p:spTgt>
                                        </p:tgtEl>
                                        <p:attrNameLst>
                                          <p:attrName>style.visibility</p:attrName>
                                        </p:attrNameLst>
                                      </p:cBhvr>
                                      <p:to>
                                        <p:strVal val="visible"/>
                                      </p:to>
                                    </p:set>
                                    <p:anim calcmode="lin" valueType="num">
                                      <p:cBhvr additive="base">
                                        <p:cTn id="64"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6">
                                            <p:txEl>
                                              <p:pRg st="7" end="7"/>
                                            </p:txEl>
                                          </p:spTgt>
                                        </p:tgtEl>
                                        <p:attrNameLst>
                                          <p:attrName>style.visibility</p:attrName>
                                        </p:attrNameLst>
                                      </p:cBhvr>
                                      <p:to>
                                        <p:strVal val="visible"/>
                                      </p:to>
                                    </p:set>
                                    <p:anim calcmode="lin" valueType="num">
                                      <p:cBhvr additive="base">
                                        <p:cTn id="70"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6">
                                            <p:txEl>
                                              <p:pRg st="8" end="8"/>
                                            </p:txEl>
                                          </p:spTgt>
                                        </p:tgtEl>
                                        <p:attrNameLst>
                                          <p:attrName>style.visibility</p:attrName>
                                        </p:attrNameLst>
                                      </p:cBhvr>
                                      <p:to>
                                        <p:strVal val="visible"/>
                                      </p:to>
                                    </p:set>
                                    <p:anim calcmode="lin" valueType="num">
                                      <p:cBhvr additive="base">
                                        <p:cTn id="76"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常用的文件操作指令</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30327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5</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）文件操作指令(uniq)</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sz="2000" b="1" dirty="0">
                    <a:latin typeface="微软雅黑" panose="020B0503020204020204" pitchFamily="34" charset="-122"/>
                    <a:ea typeface="微软雅黑" panose="020B0503020204020204" pitchFamily="34" charset="-122"/>
                  </a:rPr>
                  <a:t>uniq</a:t>
                </a:r>
                <a:r>
                  <a:rPr lang="zh-CN" sz="2000" b="1" dirty="0">
                    <a:latin typeface="微软雅黑" panose="020B0503020204020204" pitchFamily="34" charset="-122"/>
                    <a:ea typeface="微软雅黑" panose="020B0503020204020204" pitchFamily="34" charset="-122"/>
                  </a:rPr>
                  <a:t>命令</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6" name="淘宝网chenying0907出品 77"/>
          <p:cNvSpPr txBox="1"/>
          <p:nvPr/>
        </p:nvSpPr>
        <p:spPr>
          <a:xfrm>
            <a:off x="618490" y="1781175"/>
            <a:ext cx="10616565" cy="5100320"/>
          </a:xfrm>
          <a:prstGeom prst="rect">
            <a:avLst/>
          </a:prstGeom>
          <a:noFill/>
        </p:spPr>
        <p:txBody>
          <a:bodyPr wrap="square" rtlCol="0">
            <a:spAutoFit/>
          </a:bodyPr>
          <a:p>
            <a:pPr marL="342900" lvl="0" indent="-342900" algn="l" defTabSz="914400" eaLnBrk="0" hangingPunct="0">
              <a:spcBef>
                <a:spcPct val="20000"/>
              </a:spcBef>
              <a:buFontTx/>
              <a:buBlip>
                <a:blip r:embed="rId2"/>
              </a:buBlip>
              <a:defRPr/>
            </a:pPr>
            <a:r>
              <a:rPr lang="en-GB" sz="2800" dirty="0" err="1" smtClean="0">
                <a:solidFill>
                  <a:srgbClr val="000000"/>
                </a:solidFill>
                <a:effectLst/>
                <a:latin typeface="Arial" panose="020B0604020202020204" pitchFamily="34" charset="0"/>
                <a:ea typeface="宋体" panose="02010600030101010101" pitchFamily="2" charset="-122"/>
                <a:cs typeface="+mn-ea"/>
                <a:sym typeface="+mn-ea"/>
              </a:rPr>
              <a:t>功能说明：</a:t>
            </a:r>
            <a:r>
              <a:rPr lang="en-GB" sz="2800" b="1" dirty="0" err="1" smtClean="0">
                <a:solidFill>
                  <a:srgbClr val="FF0000"/>
                </a:solidFill>
                <a:effectLst/>
                <a:latin typeface="Arial" panose="020B0604020202020204" pitchFamily="34" charset="0"/>
                <a:ea typeface="宋体" panose="02010600030101010101" pitchFamily="2" charset="-122"/>
                <a:cs typeface="+mn-ea"/>
                <a:sym typeface="+mn-ea"/>
              </a:rPr>
              <a:t>合并文件中相邻的重复的行</a:t>
            </a:r>
            <a:endParaRPr lang="en-GB" sz="2800" dirty="0" smtClean="0">
              <a:effectLst/>
            </a:endParaRPr>
          </a:p>
          <a:p>
            <a:pPr marL="342900" lvl="0" indent="-342900" algn="l" defTabSz="914400" eaLnBrk="0" hangingPunct="0">
              <a:spcBef>
                <a:spcPct val="20000"/>
              </a:spcBef>
              <a:buFontTx/>
              <a:buBlip>
                <a:blip r:embed="rId2"/>
              </a:buBlip>
              <a:defRPr/>
            </a:pPr>
            <a:r>
              <a:rPr lang="en-GB" sz="2800" dirty="0" smtClean="0">
                <a:solidFill>
                  <a:srgbClr val="000000"/>
                </a:solidFill>
                <a:effectLst/>
                <a:latin typeface="Arial" panose="020B0604020202020204" pitchFamily="34" charset="0"/>
                <a:ea typeface="宋体" panose="02010600030101010101" pitchFamily="2" charset="-122"/>
                <a:cs typeface="+mn-ea"/>
                <a:sym typeface="+mn-ea"/>
              </a:rPr>
              <a:t>语　　</a:t>
            </a:r>
            <a:r>
              <a:rPr lang="en-GB" sz="2800" dirty="0" err="1" smtClean="0">
                <a:solidFill>
                  <a:srgbClr val="000000"/>
                </a:solidFill>
                <a:effectLst/>
                <a:latin typeface="Arial" panose="020B0604020202020204" pitchFamily="34" charset="0"/>
                <a:ea typeface="宋体" panose="02010600030101010101" pitchFamily="2" charset="-122"/>
                <a:cs typeface="+mn-ea"/>
                <a:sym typeface="+mn-ea"/>
              </a:rPr>
              <a:t>法：uniq</a:t>
            </a:r>
            <a:r>
              <a:rPr lang="en-GB" sz="2800" dirty="0" smtClean="0">
                <a:solidFill>
                  <a:srgbClr val="000000"/>
                </a:solidFill>
                <a:effectLst/>
                <a:latin typeface="Arial" panose="020B0604020202020204" pitchFamily="34" charset="0"/>
                <a:ea typeface="宋体" panose="02010600030101010101" pitchFamily="2" charset="-122"/>
                <a:cs typeface="+mn-ea"/>
                <a:sym typeface="+mn-ea"/>
              </a:rPr>
              <a:t> [</a:t>
            </a:r>
            <a:r>
              <a:rPr lang="en-GB" sz="2800" dirty="0" err="1" smtClean="0">
                <a:solidFill>
                  <a:srgbClr val="000000"/>
                </a:solidFill>
                <a:effectLst/>
                <a:latin typeface="Arial" panose="020B0604020202020204" pitchFamily="34" charset="0"/>
                <a:ea typeface="宋体" panose="02010600030101010101" pitchFamily="2" charset="-122"/>
                <a:cs typeface="+mn-ea"/>
                <a:sym typeface="+mn-ea"/>
              </a:rPr>
              <a:t>选项</a:t>
            </a:r>
            <a:r>
              <a:rPr lang="en-GB" sz="2800" dirty="0" smtClean="0">
                <a:solidFill>
                  <a:srgbClr val="000000"/>
                </a:solidFill>
                <a:effectLst/>
                <a:latin typeface="Arial" panose="020B0604020202020204" pitchFamily="34" charset="0"/>
                <a:ea typeface="宋体" panose="02010600030101010101" pitchFamily="2" charset="-122"/>
                <a:cs typeface="+mn-ea"/>
                <a:sym typeface="+mn-ea"/>
              </a:rPr>
              <a:t>] [</a:t>
            </a:r>
            <a:r>
              <a:rPr lang="en-GB" sz="2800" dirty="0" err="1" smtClean="0">
                <a:solidFill>
                  <a:srgbClr val="000000"/>
                </a:solidFill>
                <a:effectLst/>
                <a:latin typeface="Arial" panose="020B0604020202020204" pitchFamily="34" charset="0"/>
                <a:ea typeface="宋体" panose="02010600030101010101" pitchFamily="2" charset="-122"/>
                <a:cs typeface="+mn-ea"/>
                <a:sym typeface="+mn-ea"/>
              </a:rPr>
              <a:t>文件</a:t>
            </a:r>
            <a:r>
              <a:rPr lang="en-GB" sz="2800" dirty="0" smtClean="0">
                <a:solidFill>
                  <a:srgbClr val="000000"/>
                </a:solidFill>
                <a:effectLst/>
                <a:latin typeface="Arial" panose="020B0604020202020204" pitchFamily="34" charset="0"/>
                <a:ea typeface="宋体" panose="02010600030101010101" pitchFamily="2" charset="-122"/>
                <a:cs typeface="+mn-ea"/>
                <a:sym typeface="+mn-ea"/>
              </a:rPr>
              <a:t>] </a:t>
            </a:r>
            <a:endParaRPr lang="en-GB" sz="2800" dirty="0" smtClean="0">
              <a:effectLst/>
            </a:endParaRPr>
          </a:p>
          <a:p>
            <a:pPr marL="342900" lvl="0" indent="-342900" algn="l" defTabSz="914400" eaLnBrk="0" hangingPunct="0">
              <a:spcBef>
                <a:spcPct val="20000"/>
              </a:spcBef>
              <a:buFontTx/>
              <a:buBlip>
                <a:blip r:embed="rId2"/>
              </a:buBlip>
              <a:defRPr/>
            </a:pPr>
            <a:r>
              <a:rPr lang="en-GB" sz="2800" dirty="0" err="1" smtClean="0">
                <a:solidFill>
                  <a:srgbClr val="000000"/>
                </a:solidFill>
                <a:effectLst/>
                <a:latin typeface="Arial" panose="020B0604020202020204" pitchFamily="34" charset="0"/>
                <a:ea typeface="宋体" panose="02010600030101010101" pitchFamily="2" charset="-122"/>
                <a:cs typeface="+mn-ea"/>
                <a:sym typeface="+mn-ea"/>
              </a:rPr>
              <a:t>常用选项</a:t>
            </a:r>
            <a:r>
              <a:rPr lang="en-GB" sz="2800" dirty="0" smtClean="0">
                <a:solidFill>
                  <a:srgbClr val="000000"/>
                </a:solidFill>
                <a:effectLst/>
                <a:latin typeface="Arial" panose="020B0604020202020204" pitchFamily="34" charset="0"/>
                <a:ea typeface="宋体" panose="02010600030101010101" pitchFamily="2" charset="-122"/>
                <a:cs typeface="+mn-ea"/>
                <a:sym typeface="+mn-ea"/>
              </a:rPr>
              <a:t>：</a:t>
            </a:r>
            <a:endParaRPr lang="en-GB" sz="2800" dirty="0" smtClean="0">
              <a:effectLst>
                <a:outerShdw blurRad="38100" dist="38100" dir="2700000" algn="tl">
                  <a:srgbClr val="C0C0C0"/>
                </a:outerShdw>
              </a:effectLst>
            </a:endParaRPr>
          </a:p>
          <a:p>
            <a:pPr marL="742950" lvl="1" indent="-285750" algn="l" defTabSz="914400" eaLnBrk="0" hangingPunct="0">
              <a:spcBef>
                <a:spcPct val="20000"/>
              </a:spcBef>
              <a:buFontTx/>
              <a:buBlip>
                <a:blip r:embed="rId3"/>
              </a:buBlip>
              <a:defRPr/>
            </a:pPr>
            <a:r>
              <a:rPr lang="en-GB" sz="2400" dirty="0" smtClean="0">
                <a:solidFill>
                  <a:srgbClr val="663300"/>
                </a:solidFill>
                <a:latin typeface="Arial" panose="020B0604020202020204" pitchFamily="34" charset="0"/>
                <a:ea typeface="宋体" panose="02010600030101010101" pitchFamily="2" charset="-122"/>
                <a:cs typeface="+mn-ea"/>
                <a:sym typeface="+mn-ea"/>
              </a:rPr>
              <a:t>-c </a:t>
            </a:r>
            <a:r>
              <a:rPr lang="en-GB" sz="2400" dirty="0" err="1" smtClean="0">
                <a:solidFill>
                  <a:srgbClr val="663300"/>
                </a:solidFill>
                <a:latin typeface="Arial" panose="020B0604020202020204" pitchFamily="34" charset="0"/>
                <a:ea typeface="宋体" panose="02010600030101010101" pitchFamily="2" charset="-122"/>
                <a:cs typeface="+mn-ea"/>
                <a:sym typeface="+mn-ea"/>
              </a:rPr>
              <a:t>在每行旁边显示该行重复出现的次数</a:t>
            </a:r>
            <a:endParaRPr lang="en-GB" sz="2400" dirty="0" smtClean="0">
              <a:solidFill>
                <a:srgbClr val="663300"/>
              </a:solidFill>
            </a:endParaRPr>
          </a:p>
          <a:p>
            <a:pPr marL="742950" lvl="1" indent="-285750" algn="l" defTabSz="914400" eaLnBrk="0" hangingPunct="0">
              <a:spcBef>
                <a:spcPct val="20000"/>
              </a:spcBef>
              <a:buFontTx/>
              <a:buBlip>
                <a:blip r:embed="rId3"/>
              </a:buBlip>
              <a:defRPr/>
            </a:pPr>
            <a:r>
              <a:rPr lang="en-GB" sz="2400" dirty="0" smtClean="0">
                <a:solidFill>
                  <a:srgbClr val="663300"/>
                </a:solidFill>
                <a:latin typeface="Arial" panose="020B0604020202020204" pitchFamily="34" charset="0"/>
                <a:ea typeface="宋体" panose="02010600030101010101" pitchFamily="2" charset="-122"/>
                <a:cs typeface="+mn-ea"/>
                <a:sym typeface="+mn-ea"/>
              </a:rPr>
              <a:t>-d </a:t>
            </a:r>
            <a:r>
              <a:rPr lang="en-GB" sz="2400" dirty="0" err="1" smtClean="0">
                <a:solidFill>
                  <a:srgbClr val="663300"/>
                </a:solidFill>
                <a:latin typeface="Arial" panose="020B0604020202020204" pitchFamily="34" charset="0"/>
                <a:ea typeface="宋体" panose="02010600030101010101" pitchFamily="2" charset="-122"/>
                <a:cs typeface="+mn-ea"/>
                <a:sym typeface="+mn-ea"/>
              </a:rPr>
              <a:t>仅显示重复出现的行列</a:t>
            </a:r>
            <a:r>
              <a:rPr lang="en-GB" sz="2400" dirty="0" smtClean="0">
                <a:solidFill>
                  <a:srgbClr val="663300"/>
                </a:solidFill>
                <a:latin typeface="Arial" panose="020B0604020202020204" pitchFamily="34" charset="0"/>
                <a:ea typeface="宋体" panose="02010600030101010101" pitchFamily="2" charset="-122"/>
                <a:cs typeface="+mn-ea"/>
                <a:sym typeface="+mn-ea"/>
              </a:rPr>
              <a:t>  </a:t>
            </a:r>
            <a:endParaRPr lang="en-GB" sz="2400" dirty="0" smtClean="0">
              <a:solidFill>
                <a:srgbClr val="663300"/>
              </a:solidFill>
            </a:endParaRPr>
          </a:p>
          <a:p>
            <a:pPr marL="742950" lvl="1" indent="-285750" algn="l" defTabSz="914400" eaLnBrk="0" hangingPunct="0">
              <a:spcBef>
                <a:spcPct val="20000"/>
              </a:spcBef>
              <a:buFontTx/>
              <a:buBlip>
                <a:blip r:embed="rId3"/>
              </a:buBlip>
              <a:defRPr/>
            </a:pPr>
            <a:r>
              <a:rPr lang="en-GB" sz="2400" dirty="0" smtClean="0">
                <a:solidFill>
                  <a:srgbClr val="663300"/>
                </a:solidFill>
                <a:latin typeface="Arial" panose="020B0604020202020204" pitchFamily="34" charset="0"/>
                <a:ea typeface="宋体" panose="02010600030101010101" pitchFamily="2" charset="-122"/>
                <a:cs typeface="+mn-ea"/>
                <a:sym typeface="+mn-ea"/>
              </a:rPr>
              <a:t>-u </a:t>
            </a:r>
            <a:r>
              <a:rPr lang="en-GB" sz="2400" dirty="0" err="1" smtClean="0">
                <a:solidFill>
                  <a:srgbClr val="663300"/>
                </a:solidFill>
                <a:latin typeface="Arial" panose="020B0604020202020204" pitchFamily="34" charset="0"/>
                <a:ea typeface="宋体" panose="02010600030101010101" pitchFamily="2" charset="-122"/>
                <a:cs typeface="+mn-ea"/>
                <a:sym typeface="+mn-ea"/>
              </a:rPr>
              <a:t>仅显示出一次的行列</a:t>
            </a:r>
            <a:r>
              <a:rPr lang="en-GB" sz="2400" dirty="0" smtClean="0">
                <a:solidFill>
                  <a:srgbClr val="663300"/>
                </a:solidFill>
                <a:latin typeface="Arial" panose="020B0604020202020204" pitchFamily="34" charset="0"/>
                <a:ea typeface="宋体" panose="02010600030101010101" pitchFamily="2" charset="-122"/>
                <a:cs typeface="+mn-ea"/>
                <a:sym typeface="+mn-ea"/>
              </a:rPr>
              <a:t> </a:t>
            </a:r>
            <a:endParaRPr lang="en-GB" sz="2400" dirty="0" smtClean="0">
              <a:solidFill>
                <a:srgbClr val="663300"/>
              </a:solidFill>
            </a:endParaRPr>
          </a:p>
          <a:p>
            <a:pPr marL="742950" lvl="1" indent="-285750" algn="l" defTabSz="914400" eaLnBrk="0" hangingPunct="0">
              <a:spcBef>
                <a:spcPct val="20000"/>
              </a:spcBef>
              <a:buFontTx/>
              <a:buBlip>
                <a:blip r:embed="rId3"/>
              </a:buBlip>
              <a:defRPr/>
            </a:pPr>
            <a:r>
              <a:rPr lang="en-GB" sz="2400" dirty="0" smtClean="0">
                <a:solidFill>
                  <a:srgbClr val="663300"/>
                </a:solidFill>
                <a:latin typeface="Arial" panose="020B0604020202020204" pitchFamily="34" charset="0"/>
                <a:ea typeface="宋体" panose="02010600030101010101" pitchFamily="2" charset="-122"/>
                <a:cs typeface="+mn-ea"/>
                <a:sym typeface="+mn-ea"/>
              </a:rPr>
              <a:t>-n 前n个</a:t>
            </a:r>
            <a:r>
              <a:rPr lang="en-GB" sz="2400" b="1" dirty="0" smtClean="0">
                <a:solidFill>
                  <a:srgbClr val="FF0000"/>
                </a:solidFill>
                <a:latin typeface="Arial" panose="020B0604020202020204" pitchFamily="34" charset="0"/>
                <a:ea typeface="宋体" panose="02010600030101010101" pitchFamily="2" charset="-122"/>
                <a:cs typeface="+mn-ea"/>
                <a:sym typeface="+mn-ea"/>
              </a:rPr>
              <a:t>字段</a:t>
            </a:r>
            <a:r>
              <a:rPr lang="en-GB" sz="2400" dirty="0" smtClean="0">
                <a:solidFill>
                  <a:srgbClr val="663300"/>
                </a:solidFill>
                <a:latin typeface="Arial" panose="020B0604020202020204" pitchFamily="34" charset="0"/>
                <a:ea typeface="宋体" panose="02010600030101010101" pitchFamily="2" charset="-122"/>
                <a:cs typeface="+mn-ea"/>
                <a:sym typeface="+mn-ea"/>
              </a:rPr>
              <a:t>与每个字段前的空白一起被忽略。</a:t>
            </a:r>
            <a:endParaRPr lang="en-GB" sz="2400" dirty="0" smtClean="0">
              <a:solidFill>
                <a:srgbClr val="663300"/>
              </a:solidFill>
            </a:endParaRPr>
          </a:p>
          <a:p>
            <a:pPr marL="742950" lvl="1" indent="-285750" algn="l" defTabSz="914400" eaLnBrk="0" hangingPunct="0">
              <a:spcBef>
                <a:spcPct val="20000"/>
              </a:spcBef>
              <a:buFontTx/>
              <a:buBlip>
                <a:blip r:embed="rId3"/>
              </a:buBlip>
              <a:defRPr/>
            </a:pPr>
            <a:r>
              <a:rPr lang="en-GB" sz="2400" dirty="0" smtClean="0">
                <a:solidFill>
                  <a:srgbClr val="663300"/>
                </a:solidFill>
                <a:latin typeface="Arial" panose="020B0604020202020204" pitchFamily="34" charset="0"/>
                <a:ea typeface="宋体" panose="02010600030101010101" pitchFamily="2" charset="-122"/>
                <a:cs typeface="+mn-ea"/>
                <a:sym typeface="+mn-ea"/>
              </a:rPr>
              <a:t>+n 前n个</a:t>
            </a:r>
            <a:r>
              <a:rPr lang="en-GB" sz="2400" b="1" dirty="0" smtClean="0">
                <a:solidFill>
                  <a:srgbClr val="FF0000"/>
                </a:solidFill>
                <a:latin typeface="Arial" panose="020B0604020202020204" pitchFamily="34" charset="0"/>
                <a:ea typeface="宋体" panose="02010600030101010101" pitchFamily="2" charset="-122"/>
                <a:cs typeface="+mn-ea"/>
                <a:sym typeface="+mn-ea"/>
              </a:rPr>
              <a:t>字符</a:t>
            </a:r>
            <a:r>
              <a:rPr lang="en-GB" sz="2400" dirty="0" smtClean="0">
                <a:solidFill>
                  <a:srgbClr val="663300"/>
                </a:solidFill>
                <a:latin typeface="Arial" panose="020B0604020202020204" pitchFamily="34" charset="0"/>
                <a:ea typeface="宋体" panose="02010600030101010101" pitchFamily="2" charset="-122"/>
                <a:cs typeface="+mn-ea"/>
                <a:sym typeface="+mn-ea"/>
              </a:rPr>
              <a:t>被忽略，之前的字符被跳过（字符从</a:t>
            </a:r>
            <a:r>
              <a:rPr lang="en-US" altLang="en-GB" sz="2400" dirty="0" smtClean="0">
                <a:solidFill>
                  <a:srgbClr val="663300"/>
                </a:solidFill>
                <a:latin typeface="Arial" panose="020B0604020202020204" pitchFamily="34" charset="0"/>
                <a:ea typeface="宋体" panose="02010600030101010101" pitchFamily="2" charset="-122"/>
                <a:cs typeface="+mn-ea"/>
                <a:sym typeface="+mn-ea"/>
              </a:rPr>
              <a:t>1</a:t>
            </a:r>
            <a:r>
              <a:rPr lang="en-GB" sz="2400" dirty="0" smtClean="0">
                <a:solidFill>
                  <a:srgbClr val="663300"/>
                </a:solidFill>
                <a:latin typeface="Arial" panose="020B0604020202020204" pitchFamily="34" charset="0"/>
                <a:ea typeface="宋体" panose="02010600030101010101" pitchFamily="2" charset="-122"/>
                <a:cs typeface="+mn-ea"/>
                <a:sym typeface="+mn-ea"/>
              </a:rPr>
              <a:t>开始编号）。</a:t>
            </a:r>
            <a:endParaRPr lang="en-GB" sz="2400" dirty="0" smtClean="0">
              <a:solidFill>
                <a:srgbClr val="663300"/>
              </a:solidFill>
            </a:endParaRPr>
          </a:p>
          <a:p>
            <a:pPr marL="742950" lvl="1" indent="-285750" algn="l" defTabSz="914400" eaLnBrk="0" hangingPunct="0">
              <a:spcBef>
                <a:spcPct val="20000"/>
              </a:spcBef>
              <a:buFontTx/>
              <a:buBlip>
                <a:blip r:embed="rId3"/>
              </a:buBlip>
              <a:defRPr/>
            </a:pPr>
            <a:r>
              <a:rPr lang="en-GB" sz="2400" dirty="0" smtClean="0">
                <a:solidFill>
                  <a:srgbClr val="663300"/>
                </a:solidFill>
                <a:latin typeface="Arial" panose="020B0604020202020204" pitchFamily="34" charset="0"/>
                <a:ea typeface="宋体" panose="02010600030101010101" pitchFamily="2" charset="-122"/>
                <a:cs typeface="+mn-ea"/>
                <a:sym typeface="+mn-ea"/>
              </a:rPr>
              <a:t>- f n 与- n相同，这里n是字段数。</a:t>
            </a:r>
            <a:endParaRPr lang="en-GB" sz="2400" dirty="0" smtClean="0">
              <a:solidFill>
                <a:srgbClr val="663300"/>
              </a:solidFill>
            </a:endParaRPr>
          </a:p>
          <a:p>
            <a:pPr marL="742950" lvl="1" indent="-285750" algn="l" defTabSz="914400" eaLnBrk="0" hangingPunct="0">
              <a:spcBef>
                <a:spcPct val="20000"/>
              </a:spcBef>
              <a:buFontTx/>
              <a:buBlip>
                <a:blip r:embed="rId3"/>
              </a:buBlip>
              <a:defRPr/>
            </a:pPr>
            <a:r>
              <a:rPr lang="en-GB" sz="2400" dirty="0" smtClean="0">
                <a:solidFill>
                  <a:srgbClr val="663300"/>
                </a:solidFill>
                <a:latin typeface="Arial" panose="020B0604020202020204" pitchFamily="34" charset="0"/>
                <a:ea typeface="宋体" panose="02010600030101010101" pitchFamily="2" charset="-122"/>
                <a:cs typeface="+mn-ea"/>
                <a:sym typeface="+mn-ea"/>
              </a:rPr>
              <a:t>- s n 与＋n相同，这里n是字符数。</a:t>
            </a:r>
            <a:endParaRPr lang="en-GB" sz="2400" dirty="0" smtClean="0">
              <a:solidFill>
                <a:srgbClr val="663300"/>
              </a:solidFill>
            </a:endParaRPr>
          </a:p>
          <a:p>
            <a:pPr lvl="1" algn="l" defTabSz="914400" eaLnBrk="0" hangingPunct="0">
              <a:spcBef>
                <a:spcPct val="20000"/>
              </a:spcBef>
              <a:buFontTx/>
              <a:defRPr/>
            </a:pPr>
            <a:endParaRPr lang="en-GB" sz="2400" smtClean="0">
              <a:effectLst/>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additive="base">
                                        <p:cTn id="4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 calcmode="lin" valueType="num">
                                      <p:cBhvr additive="base">
                                        <p:cTn id="5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6">
                                            <p:txEl>
                                              <p:pRg st="5" end="5"/>
                                            </p:txEl>
                                          </p:spTgt>
                                        </p:tgtEl>
                                        <p:attrNameLst>
                                          <p:attrName>style.visibility</p:attrName>
                                        </p:attrNameLst>
                                      </p:cBhvr>
                                      <p:to>
                                        <p:strVal val="visible"/>
                                      </p:to>
                                    </p:set>
                                    <p:anim calcmode="lin" valueType="num">
                                      <p:cBhvr additive="base">
                                        <p:cTn id="5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6">
                                            <p:txEl>
                                              <p:pRg st="6" end="6"/>
                                            </p:txEl>
                                          </p:spTgt>
                                        </p:tgtEl>
                                        <p:attrNameLst>
                                          <p:attrName>style.visibility</p:attrName>
                                        </p:attrNameLst>
                                      </p:cBhvr>
                                      <p:to>
                                        <p:strVal val="visible"/>
                                      </p:to>
                                    </p:set>
                                    <p:anim calcmode="lin" valueType="num">
                                      <p:cBhvr additive="base">
                                        <p:cTn id="64"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6">
                                            <p:txEl>
                                              <p:pRg st="7" end="7"/>
                                            </p:txEl>
                                          </p:spTgt>
                                        </p:tgtEl>
                                        <p:attrNameLst>
                                          <p:attrName>style.visibility</p:attrName>
                                        </p:attrNameLst>
                                      </p:cBhvr>
                                      <p:to>
                                        <p:strVal val="visible"/>
                                      </p:to>
                                    </p:set>
                                    <p:anim calcmode="lin" valueType="num">
                                      <p:cBhvr additive="base">
                                        <p:cTn id="70"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6">
                                            <p:txEl>
                                              <p:pRg st="8" end="8"/>
                                            </p:txEl>
                                          </p:spTgt>
                                        </p:tgtEl>
                                        <p:attrNameLst>
                                          <p:attrName>style.visibility</p:attrName>
                                        </p:attrNameLst>
                                      </p:cBhvr>
                                      <p:to>
                                        <p:strVal val="visible"/>
                                      </p:to>
                                    </p:set>
                                    <p:anim calcmode="lin" valueType="num">
                                      <p:cBhvr additive="base">
                                        <p:cTn id="76"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6">
                                            <p:txEl>
                                              <p:pRg st="9" end="9"/>
                                            </p:txEl>
                                          </p:spTgt>
                                        </p:tgtEl>
                                        <p:attrNameLst>
                                          <p:attrName>style.visibility</p:attrName>
                                        </p:attrNameLst>
                                      </p:cBhvr>
                                      <p:to>
                                        <p:strVal val="visible"/>
                                      </p:to>
                                    </p:set>
                                    <p:anim calcmode="lin" valueType="num">
                                      <p:cBhvr additive="base">
                                        <p:cTn id="82"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常用的文件操作指令</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30327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5</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）文件操作指令(uniq)</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sz="2000" b="1" dirty="0">
                    <a:latin typeface="微软雅黑" panose="020B0503020204020204" pitchFamily="34" charset="-122"/>
                    <a:ea typeface="微软雅黑" panose="020B0503020204020204" pitchFamily="34" charset="-122"/>
                  </a:rPr>
                  <a:t>uniq</a:t>
                </a:r>
                <a:r>
                  <a:rPr lang="zh-CN" sz="2000" b="1" dirty="0">
                    <a:latin typeface="微软雅黑" panose="020B0503020204020204" pitchFamily="34" charset="-122"/>
                    <a:ea typeface="微软雅黑" panose="020B0503020204020204" pitchFamily="34" charset="-122"/>
                  </a:rPr>
                  <a:t>命令</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6" name="淘宝网chenying0907出品 77"/>
          <p:cNvSpPr txBox="1"/>
          <p:nvPr/>
        </p:nvSpPr>
        <p:spPr>
          <a:xfrm>
            <a:off x="618490" y="1781175"/>
            <a:ext cx="10616565" cy="5026025"/>
          </a:xfrm>
          <a:prstGeom prst="rect">
            <a:avLst/>
          </a:prstGeom>
          <a:noFill/>
        </p:spPr>
        <p:txBody>
          <a:bodyPr wrap="square" rtlCol="0">
            <a:spAutoFit/>
          </a:bodyPr>
          <a:p>
            <a:pPr marL="342900" lvl="0" indent="-342900" algn="l" defTabSz="914400" eaLnBrk="0" hangingPunct="0">
              <a:spcBef>
                <a:spcPct val="20000"/>
              </a:spcBef>
              <a:buFontTx/>
              <a:buBlip>
                <a:blip r:embed="rId2"/>
              </a:buBlip>
              <a:defRPr/>
            </a:pPr>
            <a:r>
              <a:rPr lang="zh-CN" altLang="en-GB" sz="2800" smtClean="0">
                <a:solidFill>
                  <a:srgbClr val="000000"/>
                </a:solidFill>
                <a:effectLst/>
                <a:latin typeface="Arial" panose="020B0604020202020204" pitchFamily="34" charset="0"/>
                <a:ea typeface="宋体" panose="02010600030101010101" pitchFamily="2" charset="-122"/>
                <a:cs typeface="+mn-ea"/>
                <a:sym typeface="+mn-ea"/>
              </a:rPr>
              <a:t>举例：</a:t>
            </a:r>
            <a:r>
              <a:rPr lang="en-US" altLang="en-GB" sz="2800" smtClean="0">
                <a:solidFill>
                  <a:srgbClr val="000000"/>
                </a:solidFill>
                <a:effectLst/>
                <a:latin typeface="Arial" panose="020B0604020202020204" pitchFamily="34" charset="0"/>
                <a:ea typeface="宋体" panose="02010600030101010101" pitchFamily="2" charset="-122"/>
                <a:cs typeface="+mn-ea"/>
                <a:sym typeface="+mn-ea"/>
              </a:rPr>
              <a:t>sort.txt</a:t>
            </a:r>
            <a:r>
              <a:rPr lang="zh-CN" altLang="en-US" sz="2800" smtClean="0">
                <a:solidFill>
                  <a:srgbClr val="000000"/>
                </a:solidFill>
                <a:effectLst/>
                <a:latin typeface="Arial" panose="020B0604020202020204" pitchFamily="34" charset="0"/>
                <a:ea typeface="宋体" panose="02010600030101010101" pitchFamily="2" charset="-122"/>
                <a:cs typeface="+mn-ea"/>
                <a:sym typeface="+mn-ea"/>
              </a:rPr>
              <a:t>文件内容如下</a:t>
            </a:r>
            <a:r>
              <a:rPr lang="en-GB" sz="2800" smtClean="0">
                <a:solidFill>
                  <a:srgbClr val="000000"/>
                </a:solidFill>
                <a:effectLst/>
                <a:latin typeface="Arial" panose="020B0604020202020204" pitchFamily="34" charset="0"/>
                <a:ea typeface="宋体" panose="02010600030101010101" pitchFamily="2" charset="-122"/>
                <a:cs typeface="+mn-ea"/>
                <a:sym typeface="+mn-ea"/>
              </a:rPr>
              <a:t>：</a:t>
            </a:r>
            <a:endParaRPr lang="en-GB" sz="2800" smtClean="0">
              <a:effectLst/>
            </a:endParaRPr>
          </a:p>
          <a:p>
            <a:pPr lvl="0" algn="l" defTabSz="914400" eaLnBrk="0" hangingPunct="0">
              <a:spcBef>
                <a:spcPct val="20000"/>
              </a:spcBef>
              <a:buFontTx/>
              <a:defRPr/>
            </a:pPr>
            <a:r>
              <a:rPr lang="en-US" altLang="en-GB" sz="2800" smtClean="0">
                <a:solidFill>
                  <a:srgbClr val="000000"/>
                </a:solidFill>
                <a:effectLst/>
                <a:latin typeface="Arial" panose="020B0604020202020204" pitchFamily="34" charset="0"/>
                <a:ea typeface="宋体" panose="02010600030101010101" pitchFamily="2" charset="-122"/>
                <a:cs typeface="+mn-ea"/>
                <a:sym typeface="+mn-ea"/>
              </a:rPr>
              <a:t>	1 aaa 10 1.1</a:t>
            </a:r>
            <a:endParaRPr lang="en-US" altLang="en-GB" sz="2800" smtClean="0">
              <a:solidFill>
                <a:srgbClr val="000000"/>
              </a:solidFill>
              <a:effectLst/>
              <a:latin typeface="Arial" panose="020B0604020202020204" pitchFamily="34" charset="0"/>
              <a:ea typeface="宋体" panose="02010600030101010101" pitchFamily="2" charset="-122"/>
              <a:cs typeface="+mn-ea"/>
              <a:sym typeface="+mn-ea"/>
            </a:endParaRPr>
          </a:p>
          <a:p>
            <a:pPr lvl="0" algn="l" defTabSz="914400" eaLnBrk="0" hangingPunct="0">
              <a:spcBef>
                <a:spcPct val="20000"/>
              </a:spcBef>
              <a:buFontTx/>
              <a:defRPr/>
            </a:pPr>
            <a:r>
              <a:rPr lang="en-US" altLang="en-GB" sz="2800" smtClean="0">
                <a:solidFill>
                  <a:srgbClr val="000000"/>
                </a:solidFill>
                <a:effectLst/>
                <a:latin typeface="Arial" panose="020B0604020202020204" pitchFamily="34" charset="0"/>
                <a:ea typeface="宋体" panose="02010600030101010101" pitchFamily="2" charset="-122"/>
                <a:cs typeface="+mn-ea"/>
                <a:sym typeface="+mn-ea"/>
              </a:rPr>
              <a:t>	2 ccc  30 3.3</a:t>
            </a:r>
            <a:endParaRPr lang="en-US" altLang="en-GB" sz="2800" smtClean="0">
              <a:solidFill>
                <a:srgbClr val="000000"/>
              </a:solidFill>
              <a:effectLst/>
              <a:latin typeface="Arial" panose="020B0604020202020204" pitchFamily="34" charset="0"/>
              <a:ea typeface="宋体" panose="02010600030101010101" pitchFamily="2" charset="-122"/>
              <a:cs typeface="+mn-ea"/>
              <a:sym typeface="+mn-ea"/>
            </a:endParaRPr>
          </a:p>
          <a:p>
            <a:pPr lvl="0" algn="l" defTabSz="914400" eaLnBrk="0" hangingPunct="0">
              <a:spcBef>
                <a:spcPct val="20000"/>
              </a:spcBef>
              <a:buFontTx/>
              <a:defRPr/>
            </a:pPr>
            <a:r>
              <a:rPr lang="en-US" altLang="en-GB" sz="2800" smtClean="0">
                <a:solidFill>
                  <a:srgbClr val="000000"/>
                </a:solidFill>
                <a:effectLst/>
                <a:latin typeface="Arial" panose="020B0604020202020204" pitchFamily="34" charset="0"/>
                <a:ea typeface="宋体" panose="02010600030101010101" pitchFamily="2" charset="-122"/>
                <a:cs typeface="+mn-ea"/>
                <a:sym typeface="+mn-ea"/>
              </a:rPr>
              <a:t>	3 ddd 40 4.4</a:t>
            </a:r>
            <a:endParaRPr lang="en-US" altLang="en-GB" sz="2800" smtClean="0">
              <a:solidFill>
                <a:srgbClr val="000000"/>
              </a:solidFill>
              <a:effectLst/>
              <a:latin typeface="Arial" panose="020B0604020202020204" pitchFamily="34" charset="0"/>
              <a:ea typeface="宋体" panose="02010600030101010101" pitchFamily="2" charset="-122"/>
              <a:cs typeface="+mn-ea"/>
              <a:sym typeface="+mn-ea"/>
            </a:endParaRPr>
          </a:p>
          <a:p>
            <a:pPr lvl="0" algn="l" defTabSz="914400" eaLnBrk="0" hangingPunct="0">
              <a:spcBef>
                <a:spcPct val="20000"/>
              </a:spcBef>
              <a:buFontTx/>
              <a:defRPr/>
            </a:pPr>
            <a:r>
              <a:rPr lang="en-US" altLang="en-GB" sz="2800" smtClean="0">
                <a:solidFill>
                  <a:srgbClr val="000000"/>
                </a:solidFill>
                <a:effectLst/>
                <a:latin typeface="Arial" panose="020B0604020202020204" pitchFamily="34" charset="0"/>
                <a:ea typeface="宋体" panose="02010600030101010101" pitchFamily="2" charset="-122"/>
                <a:cs typeface="+mn-ea"/>
                <a:sym typeface="+mn-ea"/>
              </a:rPr>
              <a:t>	4 bbb 30 2.2</a:t>
            </a:r>
            <a:endParaRPr lang="en-US" altLang="en-GB" sz="2800" smtClean="0">
              <a:solidFill>
                <a:srgbClr val="000000"/>
              </a:solidFill>
              <a:effectLst/>
              <a:latin typeface="Arial" panose="020B0604020202020204" pitchFamily="34" charset="0"/>
              <a:ea typeface="宋体" panose="02010600030101010101" pitchFamily="2" charset="-122"/>
              <a:cs typeface="+mn-ea"/>
              <a:sym typeface="+mn-ea"/>
            </a:endParaRPr>
          </a:p>
          <a:p>
            <a:pPr lvl="0" algn="l" defTabSz="914400" eaLnBrk="0" hangingPunct="0">
              <a:spcBef>
                <a:spcPct val="20000"/>
              </a:spcBef>
              <a:buFontTx/>
              <a:defRPr/>
            </a:pPr>
            <a:r>
              <a:rPr lang="en-US" altLang="en-GB" sz="2800" smtClean="0">
                <a:solidFill>
                  <a:srgbClr val="000000"/>
                </a:solidFill>
                <a:effectLst/>
                <a:latin typeface="Arial" panose="020B0604020202020204" pitchFamily="34" charset="0"/>
                <a:ea typeface="宋体" panose="02010600030101010101" pitchFamily="2" charset="-122"/>
                <a:cs typeface="+mn-ea"/>
                <a:sym typeface="+mn-ea"/>
              </a:rPr>
              <a:t>	5 eee 50 5.5</a:t>
            </a:r>
            <a:endParaRPr lang="en-US" altLang="en-GB" sz="2800" smtClean="0">
              <a:solidFill>
                <a:srgbClr val="000000"/>
              </a:solidFill>
              <a:effectLst/>
              <a:latin typeface="Arial" panose="020B0604020202020204" pitchFamily="34" charset="0"/>
              <a:ea typeface="宋体" panose="02010600030101010101" pitchFamily="2" charset="-122"/>
              <a:cs typeface="+mn-ea"/>
              <a:sym typeface="+mn-ea"/>
            </a:endParaRPr>
          </a:p>
          <a:p>
            <a:pPr lvl="0" algn="l" defTabSz="914400" eaLnBrk="0" hangingPunct="0">
              <a:spcBef>
                <a:spcPct val="20000"/>
              </a:spcBef>
              <a:buFontTx/>
              <a:defRPr/>
            </a:pPr>
            <a:r>
              <a:rPr lang="en-US" altLang="en-GB" sz="2800" smtClean="0">
                <a:solidFill>
                  <a:srgbClr val="000000"/>
                </a:solidFill>
                <a:effectLst/>
                <a:latin typeface="Arial" panose="020B0604020202020204" pitchFamily="34" charset="0"/>
                <a:ea typeface="宋体" panose="02010600030101010101" pitchFamily="2" charset="-122"/>
                <a:cs typeface="+mn-ea"/>
                <a:sym typeface="+mn-ea"/>
              </a:rPr>
              <a:t>  	6 eee 50 5.5</a:t>
            </a:r>
            <a:endParaRPr lang="en-US" altLang="en-GB" sz="2800" smtClean="0">
              <a:solidFill>
                <a:srgbClr val="000000"/>
              </a:solidFill>
              <a:effectLst/>
              <a:latin typeface="Arial" panose="020B0604020202020204" pitchFamily="34" charset="0"/>
              <a:ea typeface="宋体" panose="02010600030101010101" pitchFamily="2" charset="-122"/>
              <a:cs typeface="+mn-ea"/>
              <a:sym typeface="+mn-ea"/>
            </a:endParaRPr>
          </a:p>
          <a:p>
            <a:pPr marL="742950" lvl="1" indent="-285750" algn="l" defTabSz="914400" eaLnBrk="0" hangingPunct="0">
              <a:spcBef>
                <a:spcPct val="20000"/>
              </a:spcBef>
              <a:buFontTx/>
              <a:buBlip>
                <a:blip r:embed="rId3"/>
              </a:buBlip>
              <a:defRPr/>
            </a:pPr>
            <a:r>
              <a:rPr lang="zh-CN" altLang="en-GB" sz="2400" smtClean="0">
                <a:solidFill>
                  <a:srgbClr val="663300"/>
                </a:solidFill>
                <a:latin typeface="Arial" panose="020B0604020202020204" pitchFamily="34" charset="0"/>
                <a:ea typeface="宋体" panose="02010600030101010101" pitchFamily="2" charset="-122"/>
                <a:cs typeface="+mn-ea"/>
                <a:sym typeface="+mn-ea"/>
              </a:rPr>
              <a:t>忽略文件前</a:t>
            </a:r>
            <a:r>
              <a:rPr lang="en-US" altLang="zh-CN" sz="2400" smtClean="0">
                <a:solidFill>
                  <a:srgbClr val="663300"/>
                </a:solidFill>
                <a:latin typeface="Arial" panose="020B0604020202020204" pitchFamily="34" charset="0"/>
                <a:ea typeface="宋体" panose="02010600030101010101" pitchFamily="2" charset="-122"/>
                <a:cs typeface="+mn-ea"/>
                <a:sym typeface="+mn-ea"/>
              </a:rPr>
              <a:t>2</a:t>
            </a:r>
            <a:r>
              <a:rPr lang="zh-CN" altLang="en-US" sz="2400" smtClean="0">
                <a:solidFill>
                  <a:srgbClr val="663300"/>
                </a:solidFill>
                <a:latin typeface="Arial" panose="020B0604020202020204" pitchFamily="34" charset="0"/>
                <a:ea typeface="宋体" panose="02010600030101010101" pitchFamily="2" charset="-122"/>
                <a:cs typeface="+mn-ea"/>
                <a:sym typeface="+mn-ea"/>
              </a:rPr>
              <a:t>字符进行合并</a:t>
            </a:r>
            <a:endParaRPr lang="zh-CN" altLang="en-US" sz="2400" smtClean="0">
              <a:solidFill>
                <a:srgbClr val="663300"/>
              </a:solidFill>
              <a:latin typeface="Arial" panose="020B0604020202020204" pitchFamily="34" charset="0"/>
              <a:ea typeface="宋体" panose="02010600030101010101" pitchFamily="2" charset="-122"/>
              <a:cs typeface="+mn-ea"/>
              <a:sym typeface="+mn-ea"/>
            </a:endParaRPr>
          </a:p>
          <a:p>
            <a:pPr lvl="1" indent="0" algn="l" defTabSz="914400" eaLnBrk="0" hangingPunct="0">
              <a:spcBef>
                <a:spcPct val="20000"/>
              </a:spcBef>
              <a:buFontTx/>
              <a:buNone/>
              <a:defRPr/>
            </a:pPr>
            <a:r>
              <a:rPr lang="en-US" altLang="en-GB" sz="2800" smtClean="0">
                <a:solidFill>
                  <a:srgbClr val="663300"/>
                </a:solidFill>
              </a:rPr>
              <a:t>	uniq -s 2 sort.txt </a:t>
            </a:r>
            <a:endParaRPr lang="en-US" altLang="en-GB" sz="2400" smtClean="0">
              <a:solidFill>
                <a:srgbClr val="663300"/>
              </a:solidFill>
            </a:endParaRPr>
          </a:p>
          <a:p>
            <a:pPr lvl="1" algn="l" defTabSz="914400" eaLnBrk="0" hangingPunct="0">
              <a:spcBef>
                <a:spcPct val="20000"/>
              </a:spcBef>
              <a:buFontTx/>
              <a:defRPr/>
            </a:pPr>
            <a:endParaRPr lang="en-GB" sz="2400" smtClean="0">
              <a:effectLst/>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6">
                                            <p:txEl>
                                              <p:pRg st="2" end="2"/>
                                            </p:txEl>
                                          </p:spTgt>
                                        </p:tgtEl>
                                        <p:attrNameLst>
                                          <p:attrName>style.visibility</p:attrName>
                                        </p:attrNameLst>
                                      </p:cBhvr>
                                      <p:to>
                                        <p:strVal val="visible"/>
                                      </p:to>
                                    </p:set>
                                    <p:anim calcmode="lin" valueType="num">
                                      <p:cBhvr additive="base">
                                        <p:cTn id="38"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
                                            <p:txEl>
                                              <p:pRg st="2" end="2"/>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 calcmode="lin" valueType="num">
                                      <p:cBhvr additive="base">
                                        <p:cTn id="42"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6">
                                            <p:txEl>
                                              <p:pRg st="3" end="3"/>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6">
                                            <p:txEl>
                                              <p:pRg st="4" end="4"/>
                                            </p:txEl>
                                          </p:spTgt>
                                        </p:tgtEl>
                                        <p:attrNameLst>
                                          <p:attrName>style.visibility</p:attrName>
                                        </p:attrNameLst>
                                      </p:cBhvr>
                                      <p:to>
                                        <p:strVal val="visible"/>
                                      </p:to>
                                    </p:set>
                                    <p:anim calcmode="lin" valueType="num">
                                      <p:cBhvr additive="base">
                                        <p:cTn id="46"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4" end="4"/>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6">
                                            <p:txEl>
                                              <p:pRg st="5" end="5"/>
                                            </p:txEl>
                                          </p:spTgt>
                                        </p:tgtEl>
                                        <p:attrNameLst>
                                          <p:attrName>style.visibility</p:attrName>
                                        </p:attrNameLst>
                                      </p:cBhvr>
                                      <p:to>
                                        <p:strVal val="visible"/>
                                      </p:to>
                                    </p:set>
                                    <p:anim calcmode="lin" valueType="num">
                                      <p:cBhvr additive="base">
                                        <p:cTn id="50"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6">
                                            <p:txEl>
                                              <p:pRg st="5" end="5"/>
                                            </p:txEl>
                                          </p:spTgt>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6">
                                            <p:txEl>
                                              <p:pRg st="6" end="6"/>
                                            </p:txEl>
                                          </p:spTgt>
                                        </p:tgtEl>
                                        <p:attrNameLst>
                                          <p:attrName>style.visibility</p:attrName>
                                        </p:attrNameLst>
                                      </p:cBhvr>
                                      <p:to>
                                        <p:strVal val="visible"/>
                                      </p:to>
                                    </p:set>
                                    <p:anim calcmode="lin" valueType="num">
                                      <p:cBhvr additive="base">
                                        <p:cTn id="54"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6">
                                            <p:txEl>
                                              <p:pRg st="7" end="7"/>
                                            </p:txEl>
                                          </p:spTgt>
                                        </p:tgtEl>
                                        <p:attrNameLst>
                                          <p:attrName>style.visibility</p:attrName>
                                        </p:attrNameLst>
                                      </p:cBhvr>
                                      <p:to>
                                        <p:strVal val="visible"/>
                                      </p:to>
                                    </p:set>
                                    <p:anim calcmode="lin" valueType="num">
                                      <p:cBhvr additive="base">
                                        <p:cTn id="60"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常用的文件操作指令</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30327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6</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）文件操作指令(tr)</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sz="2000" b="1" dirty="0">
                    <a:latin typeface="微软雅黑" panose="020B0503020204020204" pitchFamily="34" charset="-122"/>
                    <a:ea typeface="微软雅黑" panose="020B0503020204020204" pitchFamily="34" charset="-122"/>
                  </a:rPr>
                  <a:t>tr</a:t>
                </a:r>
                <a:r>
                  <a:rPr lang="zh-CN" sz="2000" b="1" dirty="0">
                    <a:latin typeface="微软雅黑" panose="020B0503020204020204" pitchFamily="34" charset="-122"/>
                    <a:ea typeface="微软雅黑" panose="020B0503020204020204" pitchFamily="34" charset="-122"/>
                  </a:rPr>
                  <a:t>命令</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6" name="淘宝网chenying0907出品 77"/>
          <p:cNvSpPr txBox="1"/>
          <p:nvPr/>
        </p:nvSpPr>
        <p:spPr>
          <a:xfrm>
            <a:off x="618490" y="1781175"/>
            <a:ext cx="10616565" cy="3401695"/>
          </a:xfrm>
          <a:prstGeom prst="rect">
            <a:avLst/>
          </a:prstGeom>
          <a:noFill/>
        </p:spPr>
        <p:txBody>
          <a:bodyPr wrap="square" rtlCol="0">
            <a:spAutoFit/>
          </a:bodyPr>
          <a:p>
            <a:pPr marL="330200" lvl="0" indent="-330200" algn="l" defTabSz="448945" eaLnBrk="0" hangingPunct="0">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功能说明：</a:t>
            </a:r>
            <a:r>
              <a:rPr lang="zh-CN" altLang="en-GB" sz="2800" b="1" smtClean="0">
                <a:solidFill>
                  <a:srgbClr val="FF0000"/>
                </a:solidFill>
                <a:effectLst/>
                <a:latin typeface="Arial" panose="020B0604020202020204" pitchFamily="34" charset="0"/>
                <a:ea typeface="宋体" panose="02010600030101010101" pitchFamily="2" charset="-122"/>
                <a:cs typeface="+mn-ea"/>
                <a:sym typeface="+mn-ea"/>
              </a:rPr>
              <a:t>对</a:t>
            </a:r>
            <a:r>
              <a:rPr sz="2800" b="1" smtClean="0">
                <a:solidFill>
                  <a:srgbClr val="FF0000"/>
                </a:solidFill>
                <a:effectLst/>
                <a:latin typeface="Arial" panose="020B0604020202020204" pitchFamily="34" charset="0"/>
                <a:ea typeface="宋体" panose="02010600030101010101" pitchFamily="2" charset="-122"/>
                <a:cs typeface="+mn-ea"/>
                <a:sym typeface="+mn-ea"/>
              </a:rPr>
              <a:t>字符进行替换和删除</a:t>
            </a:r>
            <a:endParaRPr sz="2800" smtClean="0">
              <a:effectLst/>
            </a:endParaRPr>
          </a:p>
          <a:p>
            <a:pPr marL="330200" lvl="0" indent="-330200" algn="l" defTabSz="448945" eaLnBrk="0" hangingPunct="0">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800" smtClean="0">
                <a:solidFill>
                  <a:srgbClr val="000000"/>
                </a:solidFill>
                <a:effectLst/>
                <a:latin typeface="Arial" panose="020B0604020202020204" pitchFamily="34" charset="0"/>
                <a:ea typeface="宋体" panose="02010600030101010101" pitchFamily="2" charset="-122"/>
                <a:cs typeface="+mn-ea"/>
                <a:sym typeface="宋体" panose="02010600030101010101" pitchFamily="2" charset="-122"/>
              </a:rPr>
              <a:t>语法：tr </a:t>
            </a:r>
            <a:r>
              <a:rPr lang="zh-CN" altLang="en-GB" sz="2800" smtClean="0">
                <a:solidFill>
                  <a:srgbClr val="000000"/>
                </a:solidFill>
                <a:effectLst/>
                <a:latin typeface="Arial" panose="020B0604020202020204" pitchFamily="34" charset="0"/>
                <a:ea typeface="宋体" panose="02010600030101010101" pitchFamily="2" charset="-122"/>
                <a:cs typeface="+mn-ea"/>
                <a:sym typeface="宋体" panose="02010600030101010101" pitchFamily="2" charset="-122"/>
              </a:rPr>
              <a:t>选项</a:t>
            </a:r>
            <a:r>
              <a:rPr lang="en-GB" sz="2800" smtClean="0">
                <a:solidFill>
                  <a:srgbClr val="000000"/>
                </a:solidFill>
                <a:effectLst/>
                <a:latin typeface="Arial" panose="020B0604020202020204" pitchFamily="34" charset="0"/>
                <a:ea typeface="宋体" panose="02010600030101010101" pitchFamily="2" charset="-122"/>
                <a:cs typeface="+mn-ea"/>
                <a:sym typeface="宋体" panose="02010600030101010101" pitchFamily="2" charset="-122"/>
              </a:rPr>
              <a:t> </a:t>
            </a:r>
            <a:r>
              <a:rPr lang="en-US" altLang="en-GB" sz="2800" smtClean="0">
                <a:solidFill>
                  <a:srgbClr val="000000"/>
                </a:solidFill>
                <a:effectLst/>
                <a:latin typeface="Arial" panose="020B0604020202020204" pitchFamily="34" charset="0"/>
                <a:ea typeface="宋体" panose="02010600030101010101" pitchFamily="2" charset="-122"/>
                <a:cs typeface="+mn-ea"/>
                <a:sym typeface="宋体" panose="02010600030101010101" pitchFamily="2" charset="-122"/>
              </a:rPr>
              <a:t> </a:t>
            </a:r>
            <a:r>
              <a:rPr lang="zh-CN" altLang="en-US" sz="2800" smtClean="0">
                <a:solidFill>
                  <a:srgbClr val="000000"/>
                </a:solidFill>
                <a:effectLst/>
                <a:latin typeface="Arial" panose="020B0604020202020204" pitchFamily="34" charset="0"/>
                <a:ea typeface="宋体" panose="02010600030101010101" pitchFamily="2" charset="-122"/>
                <a:cs typeface="+mn-ea"/>
                <a:sym typeface="宋体" panose="02010600030101010101" pitchFamily="2" charset="-122"/>
              </a:rPr>
              <a:t>字符串</a:t>
            </a:r>
            <a:r>
              <a:rPr lang="en-US" altLang="zh-CN" sz="2800" smtClean="0">
                <a:solidFill>
                  <a:srgbClr val="000000"/>
                </a:solidFill>
                <a:effectLst/>
                <a:latin typeface="Arial" panose="020B0604020202020204" pitchFamily="34" charset="0"/>
                <a:ea typeface="宋体" panose="02010600030101010101" pitchFamily="2" charset="-122"/>
                <a:cs typeface="+mn-ea"/>
                <a:sym typeface="宋体" panose="02010600030101010101" pitchFamily="2" charset="-122"/>
              </a:rPr>
              <a:t>1</a:t>
            </a:r>
            <a:r>
              <a:rPr lang="zh-CN" altLang="en-US" sz="2800" smtClean="0">
                <a:solidFill>
                  <a:srgbClr val="000000"/>
                </a:solidFill>
                <a:effectLst/>
                <a:latin typeface="Arial" panose="020B0604020202020204" pitchFamily="34" charset="0"/>
                <a:ea typeface="宋体" panose="02010600030101010101" pitchFamily="2" charset="-122"/>
                <a:cs typeface="+mn-ea"/>
                <a:sym typeface="宋体" panose="02010600030101010101" pitchFamily="2" charset="-122"/>
              </a:rPr>
              <a:t> </a:t>
            </a:r>
            <a:r>
              <a:rPr lang="en-US" altLang="zh-CN" sz="2800" smtClean="0">
                <a:solidFill>
                  <a:srgbClr val="000000"/>
                </a:solidFill>
                <a:effectLst/>
                <a:latin typeface="Arial" panose="020B0604020202020204" pitchFamily="34" charset="0"/>
                <a:ea typeface="宋体" panose="02010600030101010101" pitchFamily="2" charset="-122"/>
                <a:cs typeface="+mn-ea"/>
                <a:sym typeface="宋体" panose="02010600030101010101" pitchFamily="2" charset="-122"/>
              </a:rPr>
              <a:t>[</a:t>
            </a:r>
            <a:r>
              <a:rPr lang="zh-CN" altLang="en-US" sz="2800" smtClean="0">
                <a:solidFill>
                  <a:srgbClr val="000000"/>
                </a:solidFill>
                <a:effectLst/>
                <a:latin typeface="Arial" panose="020B0604020202020204" pitchFamily="34" charset="0"/>
                <a:ea typeface="宋体" panose="02010600030101010101" pitchFamily="2" charset="-122"/>
                <a:cs typeface="+mn-ea"/>
                <a:sym typeface="宋体" panose="02010600030101010101" pitchFamily="2" charset="-122"/>
              </a:rPr>
              <a:t>字符串</a:t>
            </a:r>
            <a:r>
              <a:rPr lang="en-US" altLang="zh-CN" sz="2800" smtClean="0">
                <a:solidFill>
                  <a:srgbClr val="000000"/>
                </a:solidFill>
                <a:effectLst/>
                <a:latin typeface="Arial" panose="020B0604020202020204" pitchFamily="34" charset="0"/>
                <a:ea typeface="宋体" panose="02010600030101010101" pitchFamily="2" charset="-122"/>
                <a:cs typeface="+mn-ea"/>
                <a:sym typeface="宋体" panose="02010600030101010101" pitchFamily="2" charset="-122"/>
              </a:rPr>
              <a:t>2]</a:t>
            </a:r>
            <a:r>
              <a:rPr lang="zh-CN" altLang="en-US" sz="2800" smtClean="0">
                <a:solidFill>
                  <a:srgbClr val="000000"/>
                </a:solidFill>
                <a:effectLst/>
                <a:latin typeface="Arial" panose="020B0604020202020204" pitchFamily="34" charset="0"/>
                <a:ea typeface="宋体" panose="02010600030101010101" pitchFamily="2" charset="-122"/>
                <a:cs typeface="+mn-ea"/>
                <a:sym typeface="宋体" panose="02010600030101010101" pitchFamily="2" charset="-122"/>
              </a:rPr>
              <a:t> </a:t>
            </a:r>
            <a:endParaRPr lang="en-US" altLang="zh-CN" sz="2800" smtClean="0">
              <a:effectLst/>
              <a:sym typeface="宋体" panose="02010600030101010101" pitchFamily="2" charset="-122"/>
            </a:endParaRPr>
          </a:p>
          <a:p>
            <a:pPr marL="330200" lvl="0" indent="-330200" algn="l" defTabSz="448945" eaLnBrk="0" hangingPunct="0">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 字符串1</a:t>
            </a:r>
            <a:r>
              <a:rPr lang="zh-CN" altLang="en-GB" sz="2800" smtClean="0">
                <a:solidFill>
                  <a:srgbClr val="000000"/>
                </a:solidFill>
                <a:effectLst/>
                <a:latin typeface="Arial" panose="020B0604020202020204" pitchFamily="34" charset="0"/>
                <a:ea typeface="宋体" panose="02010600030101010101" pitchFamily="2" charset="-122"/>
                <a:cs typeface="+mn-ea"/>
                <a:sym typeface="+mn-ea"/>
              </a:rPr>
              <a:t>为需要转化的字符串，</a:t>
            </a:r>
            <a:r>
              <a:rPr lang="en-GB" sz="2800" smtClean="0">
                <a:solidFill>
                  <a:srgbClr val="000000"/>
                </a:solidFill>
                <a:effectLst/>
                <a:latin typeface="Arial" panose="020B0604020202020204" pitchFamily="34" charset="0"/>
                <a:ea typeface="宋体" panose="02010600030101010101" pitchFamily="2" charset="-122"/>
                <a:cs typeface="+mn-ea"/>
                <a:sym typeface="+mn-ea"/>
              </a:rPr>
              <a:t>字符串2中</a:t>
            </a:r>
            <a:r>
              <a:rPr lang="zh-CN" altLang="en-GB" sz="2800" smtClean="0">
                <a:solidFill>
                  <a:srgbClr val="000000"/>
                </a:solidFill>
                <a:effectLst/>
                <a:latin typeface="Arial" panose="020B0604020202020204" pitchFamily="34" charset="0"/>
                <a:ea typeface="宋体" panose="02010600030101010101" pitchFamily="2" charset="-122"/>
                <a:cs typeface="+mn-ea"/>
                <a:sym typeface="+mn-ea"/>
              </a:rPr>
              <a:t>为待转化成的字符串</a:t>
            </a:r>
            <a:r>
              <a:rPr lang="en-GB" sz="2800" smtClean="0">
                <a:solidFill>
                  <a:srgbClr val="000000"/>
                </a:solidFill>
                <a:effectLst/>
                <a:latin typeface="Arial" panose="020B0604020202020204" pitchFamily="34" charset="0"/>
                <a:ea typeface="宋体" panose="02010600030101010101" pitchFamily="2" charset="-122"/>
                <a:cs typeface="+mn-ea"/>
                <a:sym typeface="+mn-ea"/>
              </a:rPr>
              <a:t>。</a:t>
            </a:r>
            <a:endParaRPr lang="en-GB" sz="2800" smtClean="0">
              <a:effectLst/>
            </a:endParaRPr>
          </a:p>
          <a:p>
            <a:pPr marL="330200" lvl="0" indent="-330200" algn="l" defTabSz="448945" eaLnBrk="0" hangingPunct="0">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常用选项：</a:t>
            </a:r>
            <a:endParaRPr lang="en-GB" sz="2800" smtClean="0">
              <a:effectLst>
                <a:outerShdw blurRad="38100" dist="38100" dir="2700000" algn="tl">
                  <a:srgbClr val="C0C0C0"/>
                </a:outerShdw>
              </a:effectLst>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en-GB" sz="2400" smtClean="0">
                <a:solidFill>
                  <a:srgbClr val="663300"/>
                </a:solidFill>
                <a:latin typeface="Arial" panose="020B0604020202020204" pitchFamily="34" charset="0"/>
                <a:ea typeface="宋体" panose="02010600030101010101" pitchFamily="2" charset="-122"/>
                <a:cs typeface="+mn-ea"/>
                <a:sym typeface="+mn-ea"/>
              </a:rPr>
              <a:t>-c </a:t>
            </a:r>
            <a:r>
              <a:rPr lang="zh-CN" altLang="en-US" sz="2400" smtClean="0">
                <a:solidFill>
                  <a:srgbClr val="663300"/>
                </a:solidFill>
                <a:latin typeface="Arial" panose="020B0604020202020204" pitchFamily="34" charset="0"/>
                <a:ea typeface="宋体" panose="02010600030101010101" pitchFamily="2" charset="-122"/>
                <a:cs typeface="+mn-ea"/>
                <a:sym typeface="+mn-ea"/>
              </a:rPr>
              <a:t>用字符串</a:t>
            </a:r>
            <a:r>
              <a:rPr lang="en-US" altLang="zh-CN" sz="2400" smtClean="0">
                <a:solidFill>
                  <a:srgbClr val="663300"/>
                </a:solidFill>
                <a:latin typeface="Arial" panose="020B0604020202020204" pitchFamily="34" charset="0"/>
                <a:ea typeface="宋体" panose="02010600030101010101" pitchFamily="2" charset="-122"/>
                <a:cs typeface="+mn-ea"/>
                <a:sym typeface="+mn-ea"/>
              </a:rPr>
              <a:t>1</a:t>
            </a:r>
            <a:r>
              <a:rPr lang="zh-CN" altLang="en-US" sz="2400" smtClean="0">
                <a:solidFill>
                  <a:srgbClr val="663300"/>
                </a:solidFill>
                <a:latin typeface="Arial" panose="020B0604020202020204" pitchFamily="34" charset="0"/>
                <a:ea typeface="宋体" panose="02010600030101010101" pitchFamily="2" charset="-122"/>
                <a:cs typeface="+mn-ea"/>
                <a:sym typeface="+mn-ea"/>
              </a:rPr>
              <a:t>中字符集的补集替换此字符串，要求字符集为</a:t>
            </a:r>
            <a:r>
              <a:rPr lang="en-US" altLang="zh-CN" sz="2400" smtClean="0">
                <a:solidFill>
                  <a:srgbClr val="663300"/>
                </a:solidFill>
                <a:latin typeface="Arial" panose="020B0604020202020204" pitchFamily="34" charset="0"/>
                <a:ea typeface="宋体" panose="02010600030101010101" pitchFamily="2" charset="-122"/>
                <a:cs typeface="+mn-ea"/>
                <a:sym typeface="+mn-ea"/>
              </a:rPr>
              <a:t>ASCII</a:t>
            </a:r>
            <a:r>
              <a:rPr lang="zh-CN" altLang="en-US" sz="2400" smtClean="0">
                <a:solidFill>
                  <a:srgbClr val="663300"/>
                </a:solidFill>
                <a:latin typeface="Arial" panose="020B0604020202020204" pitchFamily="34" charset="0"/>
                <a:ea typeface="宋体" panose="02010600030101010101" pitchFamily="2" charset="-122"/>
                <a:cs typeface="+mn-ea"/>
                <a:sym typeface="+mn-ea"/>
              </a:rPr>
              <a:t>。</a:t>
            </a:r>
            <a:endParaRPr lang="zh-CN" altLang="en-US" sz="2400" smtClean="0">
              <a:solidFill>
                <a:srgbClr val="663300"/>
              </a:solidFill>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mn-ea"/>
              </a:rPr>
              <a:t>-d </a:t>
            </a:r>
            <a:r>
              <a:rPr lang="zh-CN" altLang="en-US" sz="2400" smtClean="0">
                <a:solidFill>
                  <a:srgbClr val="663300"/>
                </a:solidFill>
                <a:latin typeface="Arial" panose="020B0604020202020204" pitchFamily="34" charset="0"/>
                <a:ea typeface="宋体" panose="02010600030101010101" pitchFamily="2" charset="-122"/>
                <a:cs typeface="+mn-ea"/>
                <a:sym typeface="+mn-ea"/>
              </a:rPr>
              <a:t>删除字符串</a:t>
            </a:r>
            <a:r>
              <a:rPr lang="en-US" altLang="zh-CN" sz="2400" smtClean="0">
                <a:solidFill>
                  <a:srgbClr val="663300"/>
                </a:solidFill>
                <a:latin typeface="Arial" panose="020B0604020202020204" pitchFamily="34" charset="0"/>
                <a:ea typeface="宋体" panose="02010600030101010101" pitchFamily="2" charset="-122"/>
                <a:cs typeface="+mn-ea"/>
                <a:sym typeface="+mn-ea"/>
              </a:rPr>
              <a:t>1</a:t>
            </a:r>
            <a:r>
              <a:rPr lang="zh-CN" altLang="en-US" sz="2400" smtClean="0">
                <a:solidFill>
                  <a:srgbClr val="663300"/>
                </a:solidFill>
                <a:latin typeface="Arial" panose="020B0604020202020204" pitchFamily="34" charset="0"/>
                <a:ea typeface="宋体" panose="02010600030101010101" pitchFamily="2" charset="-122"/>
                <a:cs typeface="+mn-ea"/>
                <a:sym typeface="+mn-ea"/>
              </a:rPr>
              <a:t>中所有输入字符。</a:t>
            </a:r>
            <a:endParaRPr lang="zh-CN" altLang="en-US" sz="2400" smtClean="0">
              <a:solidFill>
                <a:srgbClr val="663300"/>
              </a:solidFill>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400" smtClean="0">
                <a:solidFill>
                  <a:srgbClr val="663300"/>
                </a:solidFill>
                <a:latin typeface="Arial" panose="020B0604020202020204" pitchFamily="34" charset="0"/>
                <a:ea typeface="宋体" panose="02010600030101010101" pitchFamily="2" charset="-122"/>
                <a:cs typeface="+mn-ea"/>
                <a:sym typeface="+mn-ea"/>
              </a:rPr>
              <a:t>-s </a:t>
            </a:r>
            <a:r>
              <a:rPr lang="zh-CN" altLang="en-GB"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删除所有</a:t>
            </a:r>
            <a:r>
              <a:rPr lang="zh-CN" altLang="en-GB" sz="2400" smtClean="0">
                <a:solidFill>
                  <a:srgbClr val="663300"/>
                </a:solidFill>
                <a:latin typeface="Arial" panose="020B0604020202020204" pitchFamily="34" charset="0"/>
                <a:ea typeface="宋体" panose="02010600030101010101" pitchFamily="2" charset="-122"/>
                <a:cs typeface="+mn-ea"/>
                <a:sym typeface="+mn-ea"/>
              </a:rPr>
              <a:t>重复出现的字符序列，只保留第一个</a:t>
            </a:r>
            <a:endParaRPr lang="zh-CN" altLang="en-GB" sz="2400" smtClean="0">
              <a:solidFill>
                <a:srgbClr val="663300"/>
              </a:solidFill>
              <a:effectLst/>
              <a:latin typeface="Arial" panose="020B0604020202020204" pitchFamily="34" charset="0"/>
              <a:ea typeface="宋体" panose="02010600030101010101" pitchFamily="2"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additive="base">
                                        <p:cTn id="4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 calcmode="lin" valueType="num">
                                      <p:cBhvr additive="base">
                                        <p:cTn id="5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6">
                                            <p:txEl>
                                              <p:pRg st="5" end="5"/>
                                            </p:txEl>
                                          </p:spTgt>
                                        </p:tgtEl>
                                        <p:attrNameLst>
                                          <p:attrName>style.visibility</p:attrName>
                                        </p:attrNameLst>
                                      </p:cBhvr>
                                      <p:to>
                                        <p:strVal val="visible"/>
                                      </p:to>
                                    </p:set>
                                    <p:anim calcmode="lin" valueType="num">
                                      <p:cBhvr additive="base">
                                        <p:cTn id="5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6">
                                            <p:txEl>
                                              <p:pRg st="6" end="6"/>
                                            </p:txEl>
                                          </p:spTgt>
                                        </p:tgtEl>
                                        <p:attrNameLst>
                                          <p:attrName>style.visibility</p:attrName>
                                        </p:attrNameLst>
                                      </p:cBhvr>
                                      <p:to>
                                        <p:strVal val="visible"/>
                                      </p:to>
                                    </p:set>
                                    <p:anim calcmode="lin" valueType="num">
                                      <p:cBhvr additive="base">
                                        <p:cTn id="64"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A_淘宝网chenying0907出品 9"/>
          <p:cNvSpPr/>
          <p:nvPr>
            <p:custDataLst>
              <p:tags r:id="rId1"/>
            </p:custDataLst>
          </p:nvPr>
        </p:nvSpPr>
        <p:spPr>
          <a:xfrm>
            <a:off x="1148182" y="2866937"/>
            <a:ext cx="1080000" cy="1080000"/>
          </a:xfrm>
          <a:prstGeom prst="ellipse">
            <a:avLst/>
          </a:prstGeom>
          <a:solidFill>
            <a:schemeClr val="bg1"/>
          </a:solidFill>
          <a:ln w="15875" cmpd="dbl">
            <a:solidFill>
              <a:srgbClr val="F6424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srgbClr val="FF0000"/>
                </a:solidFill>
              </a:rPr>
              <a:t>1</a:t>
            </a:r>
            <a:endParaRPr lang="en-US" altLang="zh-CN" sz="5400" b="1" dirty="0">
              <a:solidFill>
                <a:srgbClr val="FF0000"/>
              </a:solidFill>
            </a:endParaRPr>
          </a:p>
        </p:txBody>
      </p:sp>
      <p:sp>
        <p:nvSpPr>
          <p:cNvPr id="11" name="PA_淘宝网chenying0907出品 10"/>
          <p:cNvSpPr txBox="1"/>
          <p:nvPr>
            <p:custDataLst>
              <p:tags r:id="rId2"/>
            </p:custDataLst>
          </p:nvPr>
        </p:nvSpPr>
        <p:spPr>
          <a:xfrm>
            <a:off x="2345690" y="3007995"/>
            <a:ext cx="3255010" cy="706755"/>
          </a:xfrm>
          <a:prstGeom prst="rect">
            <a:avLst/>
          </a:prstGeom>
          <a:noFill/>
          <a:ln>
            <a:solidFill>
              <a:srgbClr val="FF0000"/>
            </a:solidFill>
          </a:ln>
        </p:spPr>
        <p:txBody>
          <a:bodyPr wrap="square" rtlCol="0">
            <a:spAutoFit/>
          </a:bodyPr>
          <a:lstStyle/>
          <a:p>
            <a:r>
              <a:rPr lang="zh-CN" altLang="en-US" sz="4000" b="1" dirty="0">
                <a:solidFill>
                  <a:srgbClr val="FF0000"/>
                </a:solidFill>
                <a:latin typeface="微软雅黑" panose="020B0503020204020204" pitchFamily="34" charset="-122"/>
                <a:ea typeface="微软雅黑" panose="020B0503020204020204" pitchFamily="34" charset="-122"/>
                <a:sym typeface="+mn-ea"/>
              </a:rPr>
              <a:t>文件的搜索</a:t>
            </a:r>
            <a:endParaRPr lang="zh-CN" altLang="en-US" sz="4000" b="1" dirty="0">
              <a:solidFill>
                <a:srgbClr val="FF0000"/>
              </a:solidFill>
              <a:latin typeface="微软雅黑" panose="020B0503020204020204" pitchFamily="34" charset="-122"/>
              <a:ea typeface="微软雅黑" panose="020B0503020204020204" pitchFamily="34" charset="-122"/>
              <a:sym typeface="+mn-ea"/>
            </a:endParaRPr>
          </a:p>
        </p:txBody>
      </p:sp>
      <p:sp>
        <p:nvSpPr>
          <p:cNvPr id="12" name="PA_淘宝网chenying0907出品 11"/>
          <p:cNvSpPr/>
          <p:nvPr>
            <p:custDataLst>
              <p:tags r:id="rId3"/>
            </p:custDataLst>
          </p:nvPr>
        </p:nvSpPr>
        <p:spPr>
          <a:xfrm>
            <a:off x="6944236" y="-22225"/>
            <a:ext cx="5291579" cy="685800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PA_淘宝网chenying0907出品 12"/>
          <p:cNvSpPr/>
          <p:nvPr>
            <p:custDataLst>
              <p:tags r:id="rId4"/>
            </p:custDataLst>
          </p:nvPr>
        </p:nvSpPr>
        <p:spPr>
          <a:xfrm>
            <a:off x="7734661" y="2232157"/>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PA_直接连接符 15"/>
          <p:cNvCxnSpPr/>
          <p:nvPr>
            <p:custDataLst>
              <p:tags r:id="rId5"/>
            </p:custDataLst>
          </p:nvPr>
        </p:nvCxnSpPr>
        <p:spPr>
          <a:xfrm flipH="1">
            <a:off x="6810167" y="-246669"/>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PA_直接连接符 19"/>
          <p:cNvCxnSpPr/>
          <p:nvPr>
            <p:custDataLst>
              <p:tags r:id="rId6"/>
            </p:custDataLst>
          </p:nvPr>
        </p:nvCxnSpPr>
        <p:spPr>
          <a:xfrm flipH="1">
            <a:off x="10120546" y="5596262"/>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PA_淘宝网chenying0907出品 20"/>
          <p:cNvSpPr txBox="1"/>
          <p:nvPr>
            <p:custDataLst>
              <p:tags r:id="rId7"/>
            </p:custDataLst>
          </p:nvPr>
        </p:nvSpPr>
        <p:spPr>
          <a:xfrm>
            <a:off x="8176260" y="2056130"/>
            <a:ext cx="2505710" cy="46037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which</a:t>
            </a:r>
            <a:r>
              <a:rPr lang="zh-CN" altLang="en-US" sz="2400" b="1" dirty="0">
                <a:solidFill>
                  <a:schemeClr val="bg1"/>
                </a:solidFill>
                <a:latin typeface="微软雅黑" panose="020B0503020204020204" pitchFamily="34" charset="-122"/>
                <a:ea typeface="微软雅黑" panose="020B0503020204020204" pitchFamily="34" charset="-122"/>
              </a:rPr>
              <a:t>命令</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23" name="PA_直接连接符 22"/>
          <p:cNvCxnSpPr/>
          <p:nvPr>
            <p:custDataLst>
              <p:tags r:id="rId8"/>
            </p:custDataLst>
          </p:nvPr>
        </p:nvCxnSpPr>
        <p:spPr>
          <a:xfrm>
            <a:off x="7777231" y="2340157"/>
            <a:ext cx="0" cy="43200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PA_淘宝网chenying0907出品 24"/>
          <p:cNvSpPr/>
          <p:nvPr>
            <p:custDataLst>
              <p:tags r:id="rId9"/>
            </p:custDataLst>
          </p:nvPr>
        </p:nvSpPr>
        <p:spPr>
          <a:xfrm>
            <a:off x="7736840" y="2767330"/>
            <a:ext cx="93345" cy="933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_淘宝网chenying0907出品 25"/>
          <p:cNvSpPr txBox="1"/>
          <p:nvPr>
            <p:custDataLst>
              <p:tags r:id="rId10"/>
            </p:custDataLst>
          </p:nvPr>
        </p:nvSpPr>
        <p:spPr>
          <a:xfrm>
            <a:off x="8176260" y="2583815"/>
            <a:ext cx="3952875" cy="460375"/>
          </a:xfrm>
          <a:prstGeom prst="rect">
            <a:avLst/>
          </a:prstGeom>
          <a:noFill/>
        </p:spPr>
        <p:txBody>
          <a:bodyPr wrap="square" rtlCol="0">
            <a:spAutoFit/>
          </a:bodyPr>
          <a:lstStyle/>
          <a:p>
            <a:r>
              <a:rPr lang="en-US" sz="2400" b="1" dirty="0">
                <a:solidFill>
                  <a:schemeClr val="bg1"/>
                </a:solidFill>
                <a:latin typeface="微软雅黑" panose="020B0503020204020204" pitchFamily="34" charset="-122"/>
                <a:ea typeface="微软雅黑" panose="020B0503020204020204" pitchFamily="34" charset="-122"/>
              </a:rPr>
              <a:t>whereis</a:t>
            </a:r>
            <a:r>
              <a:rPr lang="zh-CN" altLang="en-US" sz="2400" b="1" dirty="0">
                <a:solidFill>
                  <a:schemeClr val="bg1"/>
                </a:solidFill>
                <a:latin typeface="微软雅黑" panose="020B0503020204020204" pitchFamily="34" charset="-122"/>
                <a:ea typeface="微软雅黑" panose="020B0503020204020204" pitchFamily="34" charset="-122"/>
              </a:rPr>
              <a:t>命令</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27" name="PA_直接连接符 26"/>
          <p:cNvCxnSpPr/>
          <p:nvPr>
            <p:custDataLst>
              <p:tags r:id="rId11"/>
            </p:custDataLst>
          </p:nvPr>
        </p:nvCxnSpPr>
        <p:spPr>
          <a:xfrm>
            <a:off x="7777231" y="2853375"/>
            <a:ext cx="0" cy="43200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PA_淘宝网chenying0907出品 27"/>
          <p:cNvSpPr/>
          <p:nvPr>
            <p:custDataLst>
              <p:tags r:id="rId12"/>
            </p:custDataLst>
          </p:nvPr>
        </p:nvSpPr>
        <p:spPr>
          <a:xfrm>
            <a:off x="7734661" y="3278994"/>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PA_淘宝网chenying0907出品 29"/>
          <p:cNvSpPr txBox="1"/>
          <p:nvPr>
            <p:custDataLst>
              <p:tags r:id="rId13"/>
            </p:custDataLst>
          </p:nvPr>
        </p:nvSpPr>
        <p:spPr>
          <a:xfrm>
            <a:off x="8176260" y="3103245"/>
            <a:ext cx="3520440" cy="46037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locate</a:t>
            </a:r>
            <a:r>
              <a:rPr lang="zh-CN" altLang="en-US" sz="2400" b="1" dirty="0">
                <a:solidFill>
                  <a:schemeClr val="bg1"/>
                </a:solidFill>
                <a:latin typeface="微软雅黑" panose="020B0503020204020204" pitchFamily="34" charset="-122"/>
                <a:ea typeface="微软雅黑" panose="020B0503020204020204" pitchFamily="34" charset="-122"/>
              </a:rPr>
              <a:t>命令</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2" name="PA_直接连接符 26"/>
          <p:cNvCxnSpPr/>
          <p:nvPr>
            <p:custDataLst>
              <p:tags r:id="rId14"/>
            </p:custDataLst>
          </p:nvPr>
        </p:nvCxnSpPr>
        <p:spPr>
          <a:xfrm>
            <a:off x="7776596" y="3378520"/>
            <a:ext cx="0" cy="43200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PA_淘宝网chenying0907出品 27"/>
          <p:cNvSpPr/>
          <p:nvPr>
            <p:custDataLst>
              <p:tags r:id="rId15"/>
            </p:custDataLst>
          </p:nvPr>
        </p:nvSpPr>
        <p:spPr>
          <a:xfrm>
            <a:off x="7735296" y="3793344"/>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PA_淘宝网chenying0907出品 29"/>
          <p:cNvSpPr txBox="1"/>
          <p:nvPr>
            <p:custDataLst>
              <p:tags r:id="rId16"/>
            </p:custDataLst>
          </p:nvPr>
        </p:nvSpPr>
        <p:spPr>
          <a:xfrm>
            <a:off x="8176260" y="3617595"/>
            <a:ext cx="3843020" cy="460375"/>
          </a:xfrm>
          <a:prstGeom prst="rect">
            <a:avLst/>
          </a:prstGeom>
          <a:noFill/>
        </p:spPr>
        <p:txBody>
          <a:bodyPr wrap="square" rtlCol="0">
            <a:spAutoFit/>
          </a:bodyPr>
          <a:p>
            <a:r>
              <a:rPr lang="en-US" altLang="zh-CN" sz="2400" b="1" dirty="0">
                <a:solidFill>
                  <a:schemeClr val="bg1"/>
                </a:solidFill>
                <a:latin typeface="微软雅黑" panose="020B0503020204020204" pitchFamily="34" charset="-122"/>
                <a:ea typeface="微软雅黑" panose="020B0503020204020204" pitchFamily="34" charset="-122"/>
              </a:rPr>
              <a:t>find</a:t>
            </a:r>
            <a:r>
              <a:rPr lang="zh-CN" altLang="en-US" sz="2400" b="1" dirty="0">
                <a:solidFill>
                  <a:schemeClr val="bg1"/>
                </a:solidFill>
                <a:latin typeface="微软雅黑" panose="020B0503020204020204" pitchFamily="34" charset="-122"/>
                <a:ea typeface="微软雅黑" panose="020B0503020204020204" pitchFamily="34" charset="-122"/>
              </a:rPr>
              <a:t>命令</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3" name="PA_直接连接符 26"/>
          <p:cNvCxnSpPr/>
          <p:nvPr>
            <p:custDataLst>
              <p:tags r:id="rId17"/>
            </p:custDataLst>
          </p:nvPr>
        </p:nvCxnSpPr>
        <p:spPr>
          <a:xfrm>
            <a:off x="7775961" y="3890965"/>
            <a:ext cx="0" cy="43200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PA_淘宝网chenying0907出品 27"/>
          <p:cNvSpPr/>
          <p:nvPr>
            <p:custDataLst>
              <p:tags r:id="rId18"/>
            </p:custDataLst>
          </p:nvPr>
        </p:nvSpPr>
        <p:spPr>
          <a:xfrm>
            <a:off x="7723231" y="4322934"/>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PA_淘宝网chenying0907出品 29"/>
          <p:cNvSpPr txBox="1"/>
          <p:nvPr>
            <p:custDataLst>
              <p:tags r:id="rId19"/>
            </p:custDataLst>
          </p:nvPr>
        </p:nvSpPr>
        <p:spPr>
          <a:xfrm>
            <a:off x="8176260" y="4146550"/>
            <a:ext cx="3843020" cy="460375"/>
          </a:xfrm>
          <a:prstGeom prst="rect">
            <a:avLst/>
          </a:prstGeom>
          <a:noFill/>
        </p:spPr>
        <p:txBody>
          <a:bodyPr wrap="square" rtlCol="0">
            <a:spAutoFit/>
          </a:bodyPr>
          <a:p>
            <a:r>
              <a:rPr sz="2400" b="1" dirty="0">
                <a:solidFill>
                  <a:schemeClr val="bg1"/>
                </a:solidFill>
                <a:latin typeface="微软雅黑" panose="020B0503020204020204" pitchFamily="34" charset="-122"/>
                <a:ea typeface="微软雅黑" panose="020B0503020204020204" pitchFamily="34" charset="-122"/>
              </a:rPr>
              <a:t>对查找到的文件进一步操作</a:t>
            </a:r>
            <a:endParaRPr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blinds dir="vert"/>
      </p:transition>
    </mc:Choice>
    <mc:Fallback>
      <p:transition>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1"/>
                                        </p:tgtEl>
                                        <p:attrNameLst>
                                          <p:attrName>ppt_y</p:attrName>
                                        </p:attrNameLst>
                                      </p:cBhvr>
                                      <p:tavLst>
                                        <p:tav tm="0">
                                          <p:val>
                                            <p:strVal val="#ppt_y"/>
                                          </p:val>
                                        </p:tav>
                                        <p:tav tm="100000">
                                          <p:val>
                                            <p:strVal val="#ppt_y"/>
                                          </p:val>
                                        </p:tav>
                                      </p:tavLst>
                                    </p:anim>
                                    <p:anim calcmode="lin" valueType="num">
                                      <p:cBhvr>
                                        <p:cTn id="15"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1"/>
                                        </p:tgtEl>
                                      </p:cBhvr>
                                    </p:animEffect>
                                  </p:childTnLst>
                                </p:cTn>
                              </p:par>
                            </p:childTnLst>
                          </p:cTn>
                        </p:par>
                        <p:par>
                          <p:cTn id="18" fill="hold">
                            <p:stCondLst>
                              <p:cond delay="1200"/>
                            </p:stCondLst>
                            <p:childTnLst>
                              <p:par>
                                <p:cTn id="19" presetID="23" presetClass="entr" presetSubtype="16" fill="hold" grpId="1" nodeType="after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childTnLst>
                                </p:cTn>
                              </p:par>
                            </p:childTnLst>
                          </p:cTn>
                        </p:par>
                        <p:par>
                          <p:cTn id="23" fill="hold">
                            <p:stCondLst>
                              <p:cond delay="1700"/>
                            </p:stCondLst>
                            <p:childTnLst>
                              <p:par>
                                <p:cTn id="24" presetID="3" presetClass="entr" presetSubtype="10" fill="hold" grpId="1"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blinds(horizontal)">
                                      <p:cBhvr>
                                        <p:cTn id="26" dur="500"/>
                                        <p:tgtEl>
                                          <p:spTgt spid="21"/>
                                        </p:tgtEl>
                                      </p:cBhvr>
                                    </p:animEffect>
                                  </p:childTnLst>
                                </p:cTn>
                              </p:par>
                            </p:childTnLst>
                          </p:cTn>
                        </p:par>
                        <p:par>
                          <p:cTn id="27" fill="hold">
                            <p:stCondLst>
                              <p:cond delay="2200"/>
                            </p:stCondLst>
                            <p:childTnLst>
                              <p:par>
                                <p:cTn id="28" presetID="22" presetClass="entr" presetSubtype="1"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up)">
                                      <p:cBhvr>
                                        <p:cTn id="30" dur="500"/>
                                        <p:tgtEl>
                                          <p:spTgt spid="23"/>
                                        </p:tgtEl>
                                      </p:cBhvr>
                                    </p:animEffect>
                                  </p:childTnLst>
                                </p:cTn>
                              </p:par>
                            </p:childTnLst>
                          </p:cTn>
                        </p:par>
                        <p:par>
                          <p:cTn id="31" fill="hold">
                            <p:stCondLst>
                              <p:cond delay="2700"/>
                            </p:stCondLst>
                            <p:childTnLst>
                              <p:par>
                                <p:cTn id="32" presetID="23" presetClass="entr" presetSubtype="16" fill="hold" grpId="0" nodeType="afterEffect">
                                  <p:stCondLst>
                                    <p:cond delay="0"/>
                                  </p:stCondLst>
                                  <p:childTnLst>
                                    <p:set>
                                      <p:cBhvr>
                                        <p:cTn id="33" dur="1" fill="hold">
                                          <p:stCondLst>
                                            <p:cond delay="0"/>
                                          </p:stCondLst>
                                        </p:cTn>
                                        <p:tgtEl>
                                          <p:spTgt spid="25"/>
                                        </p:tgtEl>
                                        <p:attrNameLst>
                                          <p:attrName>style.visibility</p:attrName>
                                        </p:attrNameLst>
                                      </p:cBhvr>
                                      <p:to>
                                        <p:strVal val="visible"/>
                                      </p:to>
                                    </p:set>
                                    <p:anim calcmode="lin" valueType="num">
                                      <p:cBhvr>
                                        <p:cTn id="34" dur="500" fill="hold"/>
                                        <p:tgtEl>
                                          <p:spTgt spid="25"/>
                                        </p:tgtEl>
                                        <p:attrNameLst>
                                          <p:attrName>ppt_w</p:attrName>
                                        </p:attrNameLst>
                                      </p:cBhvr>
                                      <p:tavLst>
                                        <p:tav tm="0">
                                          <p:val>
                                            <p:fltVal val="0"/>
                                          </p:val>
                                        </p:tav>
                                        <p:tav tm="100000">
                                          <p:val>
                                            <p:strVal val="#ppt_w"/>
                                          </p:val>
                                        </p:tav>
                                      </p:tavLst>
                                    </p:anim>
                                    <p:anim calcmode="lin" valueType="num">
                                      <p:cBhvr>
                                        <p:cTn id="35" dur="500" fill="hold"/>
                                        <p:tgtEl>
                                          <p:spTgt spid="25"/>
                                        </p:tgtEl>
                                        <p:attrNameLst>
                                          <p:attrName>ppt_h</p:attrName>
                                        </p:attrNameLst>
                                      </p:cBhvr>
                                      <p:tavLst>
                                        <p:tav tm="0">
                                          <p:val>
                                            <p:fltVal val="0"/>
                                          </p:val>
                                        </p:tav>
                                        <p:tav tm="100000">
                                          <p:val>
                                            <p:strVal val="#ppt_h"/>
                                          </p:val>
                                        </p:tav>
                                      </p:tavLst>
                                    </p:anim>
                                  </p:childTnLst>
                                </p:cTn>
                              </p:par>
                            </p:childTnLst>
                          </p:cTn>
                        </p:par>
                        <p:par>
                          <p:cTn id="36" fill="hold">
                            <p:stCondLst>
                              <p:cond delay="3200"/>
                            </p:stCondLst>
                            <p:childTnLst>
                              <p:par>
                                <p:cTn id="37" presetID="3" presetClass="entr" presetSubtype="10"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blinds(horizontal)">
                                      <p:cBhvr>
                                        <p:cTn id="39" dur="500"/>
                                        <p:tgtEl>
                                          <p:spTgt spid="26"/>
                                        </p:tgtEl>
                                      </p:cBhvr>
                                    </p:animEffect>
                                  </p:childTnLst>
                                </p:cTn>
                              </p:par>
                            </p:childTnLst>
                          </p:cTn>
                        </p:par>
                        <p:par>
                          <p:cTn id="40" fill="hold">
                            <p:stCondLst>
                              <p:cond delay="3700"/>
                            </p:stCondLst>
                            <p:childTnLst>
                              <p:par>
                                <p:cTn id="41" presetID="22" presetClass="entr" presetSubtype="1"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up)">
                                      <p:cBhvr>
                                        <p:cTn id="43" dur="500"/>
                                        <p:tgtEl>
                                          <p:spTgt spid="27"/>
                                        </p:tgtEl>
                                      </p:cBhvr>
                                    </p:animEffect>
                                  </p:childTnLst>
                                </p:cTn>
                              </p:par>
                            </p:childTnLst>
                          </p:cTn>
                        </p:par>
                        <p:par>
                          <p:cTn id="44" fill="hold">
                            <p:stCondLst>
                              <p:cond delay="4200"/>
                            </p:stCondLst>
                            <p:childTnLst>
                              <p:par>
                                <p:cTn id="45" presetID="23" presetClass="entr" presetSubtype="16" fill="hold" grpId="0" nodeType="after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p:cTn id="47" dur="500" fill="hold"/>
                                        <p:tgtEl>
                                          <p:spTgt spid="28"/>
                                        </p:tgtEl>
                                        <p:attrNameLst>
                                          <p:attrName>ppt_w</p:attrName>
                                        </p:attrNameLst>
                                      </p:cBhvr>
                                      <p:tavLst>
                                        <p:tav tm="0">
                                          <p:val>
                                            <p:fltVal val="0"/>
                                          </p:val>
                                        </p:tav>
                                        <p:tav tm="100000">
                                          <p:val>
                                            <p:strVal val="#ppt_w"/>
                                          </p:val>
                                        </p:tav>
                                      </p:tavLst>
                                    </p:anim>
                                    <p:anim calcmode="lin" valueType="num">
                                      <p:cBhvr>
                                        <p:cTn id="48" dur="500" fill="hold"/>
                                        <p:tgtEl>
                                          <p:spTgt spid="28"/>
                                        </p:tgtEl>
                                        <p:attrNameLst>
                                          <p:attrName>ppt_h</p:attrName>
                                        </p:attrNameLst>
                                      </p:cBhvr>
                                      <p:tavLst>
                                        <p:tav tm="0">
                                          <p:val>
                                            <p:fltVal val="0"/>
                                          </p:val>
                                        </p:tav>
                                        <p:tav tm="100000">
                                          <p:val>
                                            <p:strVal val="#ppt_h"/>
                                          </p:val>
                                        </p:tav>
                                      </p:tavLst>
                                    </p:anim>
                                  </p:childTnLst>
                                </p:cTn>
                              </p:par>
                            </p:childTnLst>
                          </p:cTn>
                        </p:par>
                        <p:par>
                          <p:cTn id="49" fill="hold">
                            <p:stCondLst>
                              <p:cond delay="4700"/>
                            </p:stCondLst>
                            <p:childTnLst>
                              <p:par>
                                <p:cTn id="50" presetID="3" presetClass="entr" presetSubtype="10" fill="hold" grpId="0" nodeType="after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blinds(horizontal)">
                                      <p:cBhvr>
                                        <p:cTn id="52" dur="500"/>
                                        <p:tgtEl>
                                          <p:spTgt spid="30"/>
                                        </p:tgtEl>
                                      </p:cBhvr>
                                    </p:animEffect>
                                  </p:childTnLst>
                                </p:cTn>
                              </p:par>
                            </p:childTnLst>
                          </p:cTn>
                        </p:par>
                        <p:par>
                          <p:cTn id="53" fill="hold">
                            <p:stCondLst>
                              <p:cond delay="5200"/>
                            </p:stCondLst>
                            <p:childTnLst>
                              <p:par>
                                <p:cTn id="54" presetID="22" presetClass="entr" presetSubtype="1" fill="hold" nodeType="after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wipe(up)">
                                      <p:cBhvr>
                                        <p:cTn id="56" dur="500"/>
                                        <p:tgtEl>
                                          <p:spTgt spid="2"/>
                                        </p:tgtEl>
                                      </p:cBhvr>
                                    </p:animEffect>
                                  </p:childTnLst>
                                </p:cTn>
                              </p:par>
                            </p:childTnLst>
                          </p:cTn>
                        </p:par>
                        <p:par>
                          <p:cTn id="57" fill="hold">
                            <p:stCondLst>
                              <p:cond delay="5700"/>
                            </p:stCondLst>
                            <p:childTnLst>
                              <p:par>
                                <p:cTn id="58" presetID="23" presetClass="entr" presetSubtype="16" fill="hold" grpId="0" nodeType="afterEffect">
                                  <p:stCondLst>
                                    <p:cond delay="0"/>
                                  </p:stCondLst>
                                  <p:childTnLst>
                                    <p:set>
                                      <p:cBhvr>
                                        <p:cTn id="59" dur="1" fill="hold">
                                          <p:stCondLst>
                                            <p:cond delay="0"/>
                                          </p:stCondLst>
                                        </p:cTn>
                                        <p:tgtEl>
                                          <p:spTgt spid="4"/>
                                        </p:tgtEl>
                                        <p:attrNameLst>
                                          <p:attrName>style.visibility</p:attrName>
                                        </p:attrNameLst>
                                      </p:cBhvr>
                                      <p:to>
                                        <p:strVal val="visible"/>
                                      </p:to>
                                    </p:set>
                                    <p:anim calcmode="lin" valueType="num">
                                      <p:cBhvr>
                                        <p:cTn id="60" dur="500" fill="hold"/>
                                        <p:tgtEl>
                                          <p:spTgt spid="4"/>
                                        </p:tgtEl>
                                        <p:attrNameLst>
                                          <p:attrName>ppt_w</p:attrName>
                                        </p:attrNameLst>
                                      </p:cBhvr>
                                      <p:tavLst>
                                        <p:tav tm="0">
                                          <p:val>
                                            <p:fltVal val="0"/>
                                          </p:val>
                                        </p:tav>
                                        <p:tav tm="100000">
                                          <p:val>
                                            <p:strVal val="#ppt_w"/>
                                          </p:val>
                                        </p:tav>
                                      </p:tavLst>
                                    </p:anim>
                                    <p:anim calcmode="lin" valueType="num">
                                      <p:cBhvr>
                                        <p:cTn id="61" dur="500" fill="hold"/>
                                        <p:tgtEl>
                                          <p:spTgt spid="4"/>
                                        </p:tgtEl>
                                        <p:attrNameLst>
                                          <p:attrName>ppt_h</p:attrName>
                                        </p:attrNameLst>
                                      </p:cBhvr>
                                      <p:tavLst>
                                        <p:tav tm="0">
                                          <p:val>
                                            <p:fltVal val="0"/>
                                          </p:val>
                                        </p:tav>
                                        <p:tav tm="100000">
                                          <p:val>
                                            <p:strVal val="#ppt_h"/>
                                          </p:val>
                                        </p:tav>
                                      </p:tavLst>
                                    </p:anim>
                                  </p:childTnLst>
                                </p:cTn>
                              </p:par>
                            </p:childTnLst>
                          </p:cTn>
                        </p:par>
                        <p:par>
                          <p:cTn id="62" fill="hold">
                            <p:stCondLst>
                              <p:cond delay="6200"/>
                            </p:stCondLst>
                            <p:childTnLst>
                              <p:par>
                                <p:cTn id="63" presetID="3" presetClass="entr" presetSubtype="10" fill="hold" grpId="0" nodeType="after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blinds(horizontal)">
                                      <p:cBhvr>
                                        <p:cTn id="65" dur="500"/>
                                        <p:tgtEl>
                                          <p:spTgt spid="5"/>
                                        </p:tgtEl>
                                      </p:cBhvr>
                                    </p:animEffect>
                                  </p:childTnLst>
                                </p:cTn>
                              </p:par>
                            </p:childTnLst>
                          </p:cTn>
                        </p:par>
                        <p:par>
                          <p:cTn id="66" fill="hold">
                            <p:stCondLst>
                              <p:cond delay="6700"/>
                            </p:stCondLst>
                            <p:childTnLst>
                              <p:par>
                                <p:cTn id="67" presetID="22" presetClass="entr" presetSubtype="1" fill="hold" nodeType="after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wipe(up)">
                                      <p:cBhvr>
                                        <p:cTn id="69" dur="500"/>
                                        <p:tgtEl>
                                          <p:spTgt spid="3"/>
                                        </p:tgtEl>
                                      </p:cBhvr>
                                    </p:animEffect>
                                  </p:childTnLst>
                                </p:cTn>
                              </p:par>
                            </p:childTnLst>
                          </p:cTn>
                        </p:par>
                        <p:par>
                          <p:cTn id="70" fill="hold">
                            <p:stCondLst>
                              <p:cond delay="7200"/>
                            </p:stCondLst>
                            <p:childTnLst>
                              <p:par>
                                <p:cTn id="71" presetID="23" presetClass="entr" presetSubtype="16" fill="hold" grpId="0" nodeType="afterEffect">
                                  <p:stCondLst>
                                    <p:cond delay="0"/>
                                  </p:stCondLst>
                                  <p:childTnLst>
                                    <p:set>
                                      <p:cBhvr>
                                        <p:cTn id="72" dur="1" fill="hold">
                                          <p:stCondLst>
                                            <p:cond delay="0"/>
                                          </p:stCondLst>
                                        </p:cTn>
                                        <p:tgtEl>
                                          <p:spTgt spid="6"/>
                                        </p:tgtEl>
                                        <p:attrNameLst>
                                          <p:attrName>style.visibility</p:attrName>
                                        </p:attrNameLst>
                                      </p:cBhvr>
                                      <p:to>
                                        <p:strVal val="visible"/>
                                      </p:to>
                                    </p:set>
                                    <p:anim calcmode="lin" valueType="num">
                                      <p:cBhvr>
                                        <p:cTn id="73" dur="500" fill="hold"/>
                                        <p:tgtEl>
                                          <p:spTgt spid="6"/>
                                        </p:tgtEl>
                                        <p:attrNameLst>
                                          <p:attrName>ppt_w</p:attrName>
                                        </p:attrNameLst>
                                      </p:cBhvr>
                                      <p:tavLst>
                                        <p:tav tm="0">
                                          <p:val>
                                            <p:fltVal val="0"/>
                                          </p:val>
                                        </p:tav>
                                        <p:tav tm="100000">
                                          <p:val>
                                            <p:strVal val="#ppt_w"/>
                                          </p:val>
                                        </p:tav>
                                      </p:tavLst>
                                    </p:anim>
                                    <p:anim calcmode="lin" valueType="num">
                                      <p:cBhvr>
                                        <p:cTn id="74" dur="500" fill="hold"/>
                                        <p:tgtEl>
                                          <p:spTgt spid="6"/>
                                        </p:tgtEl>
                                        <p:attrNameLst>
                                          <p:attrName>ppt_h</p:attrName>
                                        </p:attrNameLst>
                                      </p:cBhvr>
                                      <p:tavLst>
                                        <p:tav tm="0">
                                          <p:val>
                                            <p:fltVal val="0"/>
                                          </p:val>
                                        </p:tav>
                                        <p:tav tm="100000">
                                          <p:val>
                                            <p:strVal val="#ppt_h"/>
                                          </p:val>
                                        </p:tav>
                                      </p:tavLst>
                                    </p:anim>
                                  </p:childTnLst>
                                </p:cTn>
                              </p:par>
                            </p:childTnLst>
                          </p:cTn>
                        </p:par>
                        <p:par>
                          <p:cTn id="75" fill="hold">
                            <p:stCondLst>
                              <p:cond delay="7700"/>
                            </p:stCondLst>
                            <p:childTnLst>
                              <p:par>
                                <p:cTn id="76" presetID="3" presetClass="entr" presetSubtype="10" fill="hold" grpId="0" nodeType="afterEffect">
                                  <p:stCondLst>
                                    <p:cond delay="0"/>
                                  </p:stCondLst>
                                  <p:childTnLst>
                                    <p:set>
                                      <p:cBhvr>
                                        <p:cTn id="77" dur="1" fill="hold">
                                          <p:stCondLst>
                                            <p:cond delay="0"/>
                                          </p:stCondLst>
                                        </p:cTn>
                                        <p:tgtEl>
                                          <p:spTgt spid="7"/>
                                        </p:tgtEl>
                                        <p:attrNameLst>
                                          <p:attrName>style.visibility</p:attrName>
                                        </p:attrNameLst>
                                      </p:cBhvr>
                                      <p:to>
                                        <p:strVal val="visible"/>
                                      </p:to>
                                    </p:set>
                                    <p:animEffect transition="in" filter="blinds(horizontal)">
                                      <p:cBhvr>
                                        <p:cTn id="7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3" grpId="0" animBg="1"/>
      <p:bldP spid="13" grpId="1" bldLvl="0" animBg="1"/>
      <p:bldP spid="21" grpId="0"/>
      <p:bldP spid="21" grpId="1"/>
      <p:bldP spid="25" grpId="0" bldLvl="0" animBg="1"/>
      <p:bldP spid="26" grpId="0"/>
      <p:bldP spid="28" grpId="0" bldLvl="0" animBg="1"/>
      <p:bldP spid="30" grpId="0"/>
      <p:bldP spid="4" grpId="0" bldLvl="0" animBg="1"/>
      <p:bldP spid="5" grpId="0"/>
      <p:bldP spid="6" grpId="0" bldLvl="0" animBg="1"/>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常用的文件操作指令</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30327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6</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）文件操作指令(tr)</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sz="2000" b="1" dirty="0">
                    <a:latin typeface="微软雅黑" panose="020B0503020204020204" pitchFamily="34" charset="-122"/>
                    <a:ea typeface="微软雅黑" panose="020B0503020204020204" pitchFamily="34" charset="-122"/>
                  </a:rPr>
                  <a:t>tr</a:t>
                </a:r>
                <a:r>
                  <a:rPr lang="zh-CN" sz="2000" b="1" dirty="0">
                    <a:latin typeface="微软雅黑" panose="020B0503020204020204" pitchFamily="34" charset="-122"/>
                    <a:ea typeface="微软雅黑" panose="020B0503020204020204" pitchFamily="34" charset="-122"/>
                  </a:rPr>
                  <a:t>命令</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6" name="淘宝网chenying0907出品 77"/>
          <p:cNvSpPr txBox="1"/>
          <p:nvPr/>
        </p:nvSpPr>
        <p:spPr>
          <a:xfrm>
            <a:off x="618490" y="1781175"/>
            <a:ext cx="10616565" cy="3684905"/>
          </a:xfrm>
          <a:prstGeom prst="rect">
            <a:avLst/>
          </a:prstGeom>
          <a:noFill/>
        </p:spPr>
        <p:txBody>
          <a:bodyPr wrap="square" rtlCol="0">
            <a:spAutoFit/>
          </a:bodyPr>
          <a:p>
            <a:pPr marL="330200" lvl="0" indent="-330200" algn="l" defTabSz="448945" eaLnBrk="0" hangingPunct="0">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altLang="en-GB" sz="2800" smtClean="0">
                <a:solidFill>
                  <a:srgbClr val="000000"/>
                </a:solidFill>
                <a:effectLst/>
                <a:latin typeface="Arial" panose="020B0604020202020204" pitchFamily="34" charset="0"/>
                <a:ea typeface="宋体" panose="02010600030101010101" pitchFamily="2" charset="-122"/>
                <a:cs typeface="+mn-ea"/>
                <a:sym typeface="+mn-ea"/>
              </a:rPr>
              <a:t>字符范围：</a:t>
            </a:r>
            <a:endParaRPr lang="zh-CN" altLang="en-GB" sz="2800" smtClean="0">
              <a:effectLst/>
            </a:endParaRPr>
          </a:p>
          <a:p>
            <a:pPr lvl="0" algn="l" defTabSz="448945" eaLnBrk="0" hangingPunct="0">
              <a:spcBef>
                <a:spcPct val="20000"/>
              </a:spcBef>
              <a:buFontTx/>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800" smtClean="0">
                <a:solidFill>
                  <a:srgbClr val="000000"/>
                </a:solidFill>
                <a:effectLst/>
                <a:latin typeface="Arial" panose="020B0604020202020204" pitchFamily="34" charset="0"/>
                <a:ea typeface="宋体" panose="02010600030101010101" pitchFamily="2" charset="-122"/>
                <a:cs typeface="+mn-ea"/>
                <a:sym typeface="+mn-ea"/>
              </a:rPr>
              <a:t>	</a:t>
            </a:r>
            <a:r>
              <a:rPr lang="zh-CN" altLang="en-US" sz="2800" smtClean="0">
                <a:solidFill>
                  <a:srgbClr val="000000"/>
                </a:solidFill>
                <a:effectLst/>
                <a:latin typeface="Arial" panose="020B0604020202020204" pitchFamily="34" charset="0"/>
                <a:ea typeface="宋体" panose="02010600030101010101" pitchFamily="2" charset="-122"/>
                <a:cs typeface="+mn-ea"/>
                <a:sym typeface="+mn-ea"/>
              </a:rPr>
              <a:t>指定字符串</a:t>
            </a:r>
            <a:r>
              <a:rPr lang="en-US" altLang="zh-CN" sz="2800" smtClean="0">
                <a:solidFill>
                  <a:srgbClr val="000000"/>
                </a:solidFill>
                <a:effectLst/>
                <a:latin typeface="Arial" panose="020B0604020202020204" pitchFamily="34" charset="0"/>
                <a:ea typeface="宋体" panose="02010600030101010101" pitchFamily="2" charset="-122"/>
                <a:cs typeface="+mn-ea"/>
                <a:sym typeface="+mn-ea"/>
              </a:rPr>
              <a:t>1</a:t>
            </a:r>
            <a:r>
              <a:rPr lang="zh-CN" altLang="en-US" sz="2800" smtClean="0">
                <a:solidFill>
                  <a:srgbClr val="000000"/>
                </a:solidFill>
                <a:effectLst/>
                <a:latin typeface="Arial" panose="020B0604020202020204" pitchFamily="34" charset="0"/>
                <a:ea typeface="宋体" panose="02010600030101010101" pitchFamily="2" charset="-122"/>
                <a:cs typeface="+mn-ea"/>
                <a:sym typeface="+mn-ea"/>
              </a:rPr>
              <a:t>和字符串</a:t>
            </a:r>
            <a:r>
              <a:rPr lang="en-US" altLang="zh-CN" sz="2800" smtClean="0">
                <a:solidFill>
                  <a:srgbClr val="000000"/>
                </a:solidFill>
                <a:effectLst/>
                <a:latin typeface="Arial" panose="020B0604020202020204" pitchFamily="34" charset="0"/>
                <a:ea typeface="宋体" panose="02010600030101010101" pitchFamily="2" charset="-122"/>
                <a:cs typeface="+mn-ea"/>
                <a:sym typeface="+mn-ea"/>
              </a:rPr>
              <a:t>2</a:t>
            </a:r>
            <a:r>
              <a:rPr lang="zh-CN" altLang="en-US" sz="2800" smtClean="0">
                <a:solidFill>
                  <a:srgbClr val="000000"/>
                </a:solidFill>
                <a:effectLst/>
                <a:latin typeface="Arial" panose="020B0604020202020204" pitchFamily="34" charset="0"/>
                <a:ea typeface="宋体" panose="02010600030101010101" pitchFamily="2" charset="-122"/>
                <a:cs typeface="+mn-ea"/>
                <a:sym typeface="+mn-ea"/>
              </a:rPr>
              <a:t>的内容时，</a:t>
            </a:r>
            <a:r>
              <a:rPr lang="zh-CN" altLang="en-US" sz="2800" b="1" smtClean="0">
                <a:solidFill>
                  <a:srgbClr val="FF0000"/>
                </a:solidFill>
                <a:effectLst/>
                <a:latin typeface="Arial" panose="020B0604020202020204" pitchFamily="34" charset="0"/>
                <a:ea typeface="宋体" panose="02010600030101010101" pitchFamily="2" charset="-122"/>
                <a:cs typeface="+mn-ea"/>
                <a:sym typeface="+mn-ea"/>
              </a:rPr>
              <a:t>只能使用单字符或者字符串范围或列表</a:t>
            </a:r>
            <a:r>
              <a:rPr lang="zh-CN" altLang="en-US" sz="2800" smtClean="0">
                <a:solidFill>
                  <a:srgbClr val="000000"/>
                </a:solidFill>
                <a:effectLst/>
                <a:latin typeface="Arial" panose="020B0604020202020204" pitchFamily="34" charset="0"/>
                <a:ea typeface="宋体" panose="02010600030101010101" pitchFamily="2" charset="-122"/>
                <a:cs typeface="+mn-ea"/>
                <a:sym typeface="+mn-ea"/>
              </a:rPr>
              <a:t>。</a:t>
            </a:r>
            <a:endParaRPr lang="zh-CN" altLang="en-US" sz="2800" smtClean="0">
              <a:effectLst>
                <a:outerShdw blurRad="38100" dist="38100" dir="2700000" algn="tl">
                  <a:srgbClr val="C0C0C0"/>
                </a:outerShdw>
              </a:effectLst>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mn-ea"/>
              </a:rPr>
              <a:t>[a-z] 	a-z</a:t>
            </a:r>
            <a:r>
              <a:rPr lang="zh-CN" altLang="en-US" sz="2400" smtClean="0">
                <a:solidFill>
                  <a:srgbClr val="663300"/>
                </a:solidFill>
                <a:latin typeface="Arial" panose="020B0604020202020204" pitchFamily="34" charset="0"/>
                <a:ea typeface="宋体" panose="02010600030101010101" pitchFamily="2" charset="-122"/>
                <a:cs typeface="+mn-ea"/>
                <a:sym typeface="+mn-ea"/>
              </a:rPr>
              <a:t>内的字符组成的字符串</a:t>
            </a:r>
            <a:endParaRPr lang="zh-CN" altLang="en-US" sz="2400" smtClean="0">
              <a:solidFill>
                <a:srgbClr val="663300"/>
              </a:solidFill>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mn-ea"/>
              </a:rPr>
              <a:t>[A-Z] 	A-Z</a:t>
            </a:r>
            <a:r>
              <a:rPr lang="zh-CN" altLang="en-US"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内的字符组成的字符串</a:t>
            </a:r>
            <a:endParaRPr lang="zh-CN" altLang="en-US" sz="2400" smtClean="0">
              <a:solidFill>
                <a:srgbClr val="663300"/>
              </a:solidFill>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mn-ea"/>
              </a:rPr>
              <a:t>[0-9]	</a:t>
            </a:r>
            <a:r>
              <a:rPr lang="zh-CN" altLang="en-US" sz="2400" smtClean="0">
                <a:solidFill>
                  <a:srgbClr val="663300"/>
                </a:solidFill>
                <a:latin typeface="Arial" panose="020B0604020202020204" pitchFamily="34" charset="0"/>
                <a:ea typeface="宋体" panose="02010600030101010101" pitchFamily="2" charset="-122"/>
                <a:cs typeface="+mn-ea"/>
                <a:sym typeface="+mn-ea"/>
              </a:rPr>
              <a:t>数字串</a:t>
            </a:r>
            <a:endParaRPr lang="zh-CN" altLang="en-US" sz="2400" smtClean="0">
              <a:solidFill>
                <a:srgbClr val="663300"/>
              </a:solidFill>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mn-ea"/>
              </a:rPr>
              <a:t>[O*n]	</a:t>
            </a:r>
            <a:r>
              <a:rPr lang="zh-CN" altLang="en-US" sz="2400" smtClean="0">
                <a:solidFill>
                  <a:srgbClr val="663300"/>
                </a:solidFill>
                <a:latin typeface="Arial" panose="020B0604020202020204" pitchFamily="34" charset="0"/>
                <a:ea typeface="宋体" panose="02010600030101010101" pitchFamily="2" charset="-122"/>
                <a:cs typeface="+mn-ea"/>
                <a:sym typeface="+mn-ea"/>
              </a:rPr>
              <a:t>表示字符</a:t>
            </a:r>
            <a:r>
              <a:rPr lang="en-US" altLang="zh-CN" sz="2400" smtClean="0">
                <a:solidFill>
                  <a:srgbClr val="663300"/>
                </a:solidFill>
                <a:latin typeface="Arial" panose="020B0604020202020204" pitchFamily="34" charset="0"/>
                <a:ea typeface="宋体" panose="02010600030101010101" pitchFamily="2" charset="-122"/>
                <a:cs typeface="+mn-ea"/>
                <a:sym typeface="+mn-ea"/>
              </a:rPr>
              <a:t>O</a:t>
            </a:r>
            <a:r>
              <a:rPr lang="zh-CN" altLang="en-US" sz="2400" smtClean="0">
                <a:solidFill>
                  <a:srgbClr val="663300"/>
                </a:solidFill>
                <a:latin typeface="Arial" panose="020B0604020202020204" pitchFamily="34" charset="0"/>
                <a:ea typeface="宋体" panose="02010600030101010101" pitchFamily="2" charset="-122"/>
                <a:cs typeface="+mn-ea"/>
                <a:sym typeface="+mn-ea"/>
              </a:rPr>
              <a:t>重复出现指定次数为</a:t>
            </a:r>
            <a:r>
              <a:rPr lang="en-US" altLang="zh-CN" sz="2400" smtClean="0">
                <a:solidFill>
                  <a:srgbClr val="663300"/>
                </a:solidFill>
                <a:latin typeface="Arial" panose="020B0604020202020204" pitchFamily="34" charset="0"/>
                <a:ea typeface="宋体" panose="02010600030101010101" pitchFamily="2" charset="-122"/>
                <a:cs typeface="+mn-ea"/>
                <a:sym typeface="+mn-ea"/>
              </a:rPr>
              <a:t>n</a:t>
            </a:r>
            <a:endParaRPr lang="en-US" altLang="zh-CN" sz="2000" smtClean="0">
              <a:solidFill>
                <a:srgbClr val="663300"/>
              </a:solidFill>
            </a:endParaRPr>
          </a:p>
          <a:p>
            <a:pPr lvl="1" algn="l" defTabSz="448945" eaLnBrk="0" hangingPunct="0">
              <a:spcBef>
                <a:spcPct val="20000"/>
              </a:spcBef>
              <a:buFontTx/>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endParaRPr lang="zh-CN" altLang="en-GB" sz="2400" smtClean="0">
              <a:solidFill>
                <a:srgbClr val="663300"/>
              </a:solidFill>
              <a:effectLst/>
              <a:latin typeface="Arial" panose="020B0604020202020204" pitchFamily="34" charset="0"/>
              <a:ea typeface="宋体" panose="02010600030101010101" pitchFamily="2"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additive="base">
                                        <p:cTn id="4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 calcmode="lin" valueType="num">
                                      <p:cBhvr additive="base">
                                        <p:cTn id="5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6">
                                            <p:txEl>
                                              <p:pRg st="5" end="5"/>
                                            </p:txEl>
                                          </p:spTgt>
                                        </p:tgtEl>
                                        <p:attrNameLst>
                                          <p:attrName>style.visibility</p:attrName>
                                        </p:attrNameLst>
                                      </p:cBhvr>
                                      <p:to>
                                        <p:strVal val="visible"/>
                                      </p:to>
                                    </p:set>
                                    <p:anim calcmode="lin" valueType="num">
                                      <p:cBhvr additive="base">
                                        <p:cTn id="5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常用的文件操作指令</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30327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6</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）文件操作指令(tr)</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sz="2000" b="1" dirty="0">
                    <a:latin typeface="微软雅黑" panose="020B0503020204020204" pitchFamily="34" charset="-122"/>
                    <a:ea typeface="微软雅黑" panose="020B0503020204020204" pitchFamily="34" charset="-122"/>
                  </a:rPr>
                  <a:t>tr</a:t>
                </a:r>
                <a:r>
                  <a:rPr lang="zh-CN" sz="2000" b="1" dirty="0">
                    <a:latin typeface="微软雅黑" panose="020B0503020204020204" pitchFamily="34" charset="-122"/>
                    <a:ea typeface="微软雅黑" panose="020B0503020204020204" pitchFamily="34" charset="-122"/>
                  </a:rPr>
                  <a:t>命令</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6" name="淘宝网chenying0907出品 77"/>
          <p:cNvSpPr txBox="1"/>
          <p:nvPr/>
        </p:nvSpPr>
        <p:spPr>
          <a:xfrm>
            <a:off x="618490" y="1781175"/>
            <a:ext cx="10616565" cy="5334635"/>
          </a:xfrm>
          <a:prstGeom prst="rect">
            <a:avLst/>
          </a:prstGeom>
          <a:noFill/>
        </p:spPr>
        <p:txBody>
          <a:bodyPr wrap="square" rtlCol="0">
            <a:spAutoFit/>
          </a:bodyPr>
          <a:p>
            <a:pPr marL="330200" lvl="0" indent="-330200" algn="l" defTabSz="448945" eaLnBrk="0" hangingPunct="0">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altLang="en-US" sz="2400" smtClean="0">
                <a:solidFill>
                  <a:srgbClr val="663300"/>
                </a:solidFill>
                <a:latin typeface="Arial" panose="020B0604020202020204" pitchFamily="34" charset="0"/>
                <a:ea typeface="宋体" panose="02010600030101010101" pitchFamily="2" charset="-122"/>
                <a:cs typeface="+mn-ea"/>
                <a:sym typeface="+mn-ea"/>
              </a:rPr>
              <a:t>举例</a:t>
            </a:r>
            <a:r>
              <a:rPr lang="en-US" altLang="zh-CN" sz="2400" smtClean="0">
                <a:solidFill>
                  <a:srgbClr val="663300"/>
                </a:solidFill>
                <a:latin typeface="Arial" panose="020B0604020202020204" pitchFamily="34" charset="0"/>
                <a:ea typeface="宋体" panose="02010600030101010101" pitchFamily="2" charset="-122"/>
                <a:cs typeface="+mn-ea"/>
                <a:sym typeface="+mn-ea"/>
              </a:rPr>
              <a:t>：</a:t>
            </a:r>
            <a:endParaRPr lang="en-US" altLang="zh-CN" sz="2400" smtClean="0">
              <a:solidFill>
                <a:srgbClr val="663300"/>
              </a:solidFill>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altLang="en-US" sz="2400" smtClean="0">
                <a:solidFill>
                  <a:srgbClr val="663300"/>
                </a:solidFill>
                <a:latin typeface="Arial" panose="020B0604020202020204" pitchFamily="34" charset="0"/>
                <a:ea typeface="宋体" panose="02010600030101010101" pitchFamily="2" charset="-122"/>
                <a:cs typeface="+mn-ea"/>
                <a:sym typeface="+mn-ea"/>
              </a:rPr>
              <a:t>将文件</a:t>
            </a:r>
            <a:r>
              <a:rPr lang="en-US" altLang="zh-CN" sz="2400" smtClean="0">
                <a:solidFill>
                  <a:srgbClr val="663300"/>
                </a:solidFill>
                <a:latin typeface="Arial" panose="020B0604020202020204" pitchFamily="34" charset="0"/>
                <a:ea typeface="宋体" panose="02010600030101010101" pitchFamily="2" charset="-122"/>
                <a:cs typeface="+mn-ea"/>
                <a:sym typeface="+mn-ea"/>
              </a:rPr>
              <a:t>file</a:t>
            </a:r>
            <a:r>
              <a:rPr lang="zh-CN" altLang="en-US" sz="2400" smtClean="0">
                <a:solidFill>
                  <a:srgbClr val="663300"/>
                </a:solidFill>
                <a:latin typeface="Arial" panose="020B0604020202020204" pitchFamily="34" charset="0"/>
                <a:ea typeface="宋体" panose="02010600030101010101" pitchFamily="2" charset="-122"/>
                <a:cs typeface="+mn-ea"/>
                <a:sym typeface="+mn-ea"/>
              </a:rPr>
              <a:t>中所有数字字符都删除</a:t>
            </a:r>
            <a:endParaRPr lang="zh-CN" altLang="en-US" sz="2400" smtClean="0">
              <a:solidFill>
                <a:srgbClr val="663300"/>
              </a:solidFill>
              <a:latin typeface="Arial" panose="020B0604020202020204" pitchFamily="34" charset="0"/>
              <a:ea typeface="宋体" panose="02010600030101010101" pitchFamily="2" charset="-122"/>
              <a:cs typeface="+mn-ea"/>
              <a:sym typeface="+mn-ea"/>
            </a:endParaRPr>
          </a:p>
          <a:p>
            <a:pPr lvl="1" indent="0" algn="l" defTabSz="448945" eaLnBrk="0" hangingPunct="0">
              <a:spcBef>
                <a:spcPct val="20000"/>
              </a:spcBef>
              <a:buFontTx/>
              <a:buNone/>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mn-ea"/>
              </a:rPr>
              <a:t>cat file|tr -d [0-9]</a:t>
            </a:r>
            <a:endParaRPr lang="zh-CN" altLang="en-US" sz="2400" smtClean="0">
              <a:solidFill>
                <a:srgbClr val="663300"/>
              </a:solidFill>
              <a:latin typeface="Arial" panose="020B0604020202020204" pitchFamily="34" charset="0"/>
              <a:ea typeface="宋体" panose="02010600030101010101" pitchFamily="2" charset="-122"/>
              <a:cs typeface="+mn-ea"/>
              <a:sym typeface="+mn-ea"/>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altLang="en-US" sz="2400" smtClean="0">
                <a:solidFill>
                  <a:srgbClr val="663300"/>
                </a:solidFill>
                <a:latin typeface="Arial" panose="020B0604020202020204" pitchFamily="34" charset="0"/>
                <a:ea typeface="宋体" panose="02010600030101010101" pitchFamily="2" charset="-122"/>
                <a:cs typeface="+mn-ea"/>
                <a:sym typeface="+mn-ea"/>
              </a:rPr>
              <a:t>将文件</a:t>
            </a:r>
            <a:r>
              <a:rPr lang="en-US" altLang="zh-CN" sz="2400" smtClean="0">
                <a:solidFill>
                  <a:srgbClr val="663300"/>
                </a:solidFill>
                <a:latin typeface="Arial" panose="020B0604020202020204" pitchFamily="34" charset="0"/>
                <a:ea typeface="宋体" panose="02010600030101010101" pitchFamily="2" charset="-122"/>
                <a:cs typeface="+mn-ea"/>
                <a:sym typeface="+mn-ea"/>
              </a:rPr>
              <a:t>file</a:t>
            </a:r>
            <a:r>
              <a:rPr lang="zh-CN" altLang="en-US" sz="2400" smtClean="0">
                <a:solidFill>
                  <a:srgbClr val="663300"/>
                </a:solidFill>
                <a:latin typeface="Arial" panose="020B0604020202020204" pitchFamily="34" charset="0"/>
                <a:ea typeface="宋体" panose="02010600030101010101" pitchFamily="2" charset="-122"/>
                <a:cs typeface="+mn-ea"/>
                <a:sym typeface="+mn-ea"/>
              </a:rPr>
              <a:t>中，不在</a:t>
            </a:r>
            <a:r>
              <a:rPr lang="en-US" altLang="zh-CN" sz="2400" smtClean="0">
                <a:solidFill>
                  <a:srgbClr val="663300"/>
                </a:solidFill>
                <a:latin typeface="Arial" panose="020B0604020202020204" pitchFamily="34" charset="0"/>
                <a:ea typeface="宋体" panose="02010600030101010101" pitchFamily="2" charset="-122"/>
                <a:cs typeface="+mn-ea"/>
                <a:sym typeface="+mn-ea"/>
              </a:rPr>
              <a:t>“0-9”</a:t>
            </a:r>
            <a:r>
              <a:rPr lang="zh-CN" altLang="en-US" sz="2400" smtClean="0">
                <a:solidFill>
                  <a:srgbClr val="663300"/>
                </a:solidFill>
                <a:latin typeface="Arial" panose="020B0604020202020204" pitchFamily="34" charset="0"/>
                <a:ea typeface="宋体" panose="02010600030101010101" pitchFamily="2" charset="-122"/>
                <a:cs typeface="+mn-ea"/>
                <a:sym typeface="+mn-ea"/>
              </a:rPr>
              <a:t>的所有字符删除</a:t>
            </a:r>
            <a:endParaRPr lang="zh-CN" altLang="en-US" sz="2400" smtClean="0">
              <a:solidFill>
                <a:srgbClr val="663300"/>
              </a:solidFill>
              <a:latin typeface="Arial" panose="020B0604020202020204" pitchFamily="34" charset="0"/>
              <a:ea typeface="宋体" panose="02010600030101010101" pitchFamily="2" charset="-122"/>
              <a:cs typeface="+mn-ea"/>
              <a:sym typeface="+mn-ea"/>
            </a:endParaRPr>
          </a:p>
          <a:p>
            <a:pPr lvl="1" indent="0" algn="l" defTabSz="448945" eaLnBrk="0" hangingPunct="0">
              <a:spcBef>
                <a:spcPct val="20000"/>
              </a:spcBef>
              <a:buFontTx/>
              <a:buNone/>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mn-ea"/>
              </a:rPr>
              <a:t>cat file|tr -d -c [0-9]</a:t>
            </a:r>
            <a:endParaRPr lang="zh-CN" altLang="en-US" sz="2400" smtClean="0">
              <a:solidFill>
                <a:srgbClr val="663300"/>
              </a:solidFill>
              <a:latin typeface="Arial" panose="020B0604020202020204" pitchFamily="34" charset="0"/>
              <a:ea typeface="宋体" panose="02010600030101010101" pitchFamily="2" charset="-122"/>
              <a:cs typeface="+mn-ea"/>
              <a:sym typeface="+mn-ea"/>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mn-ea"/>
              </a:rPr>
              <a:t>将文件file中出现的"abc"替换为"xyz"</a:t>
            </a:r>
            <a:endParaRPr lang="en-US" altLang="zh-CN" sz="2400" smtClean="0">
              <a:solidFill>
                <a:srgbClr val="663300"/>
              </a:solidFill>
            </a:endParaRPr>
          </a:p>
          <a:p>
            <a:pPr lvl="1" algn="l" defTabSz="448945" eaLnBrk="0" hangingPunct="0">
              <a:spcBef>
                <a:spcPct val="20000"/>
              </a:spcBef>
              <a:buFontTx/>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mn-ea"/>
              </a:rPr>
              <a:t> </a:t>
            </a:r>
            <a:r>
              <a:rPr lang="en-US" alt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cat file | tr "abc"   "xyz" </a:t>
            </a:r>
            <a:endParaRPr lang="en-US" altLang="zh-CN" sz="2400" smtClean="0">
              <a:solidFill>
                <a:srgbClr val="663300"/>
              </a:solidFill>
              <a:sym typeface="宋体" panose="02010600030101010101" pitchFamily="2" charset="-122"/>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使用tr命令</a:t>
            </a:r>
            <a:r>
              <a:rPr lang="zh-CN" altLang="en-US"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将</a:t>
            </a:r>
            <a:r>
              <a:rPr lang="en-US" alt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小写</a:t>
            </a:r>
            <a:r>
              <a:rPr lang="zh-CN" altLang="en-US"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字母转换为大写字母</a:t>
            </a:r>
            <a:endParaRPr lang="zh-CN" altLang="en-US" sz="2400" smtClean="0">
              <a:solidFill>
                <a:srgbClr val="663300"/>
              </a:solidFill>
              <a:sym typeface="宋体" panose="02010600030101010101" pitchFamily="2" charset="-122"/>
            </a:endParaRPr>
          </a:p>
          <a:p>
            <a:pPr lvl="1" algn="l" defTabSz="448945" eaLnBrk="0" hangingPunct="0">
              <a:spcBef>
                <a:spcPct val="20000"/>
              </a:spcBef>
              <a:buFontTx/>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cat file | tr [a-z]   [A-Z] </a:t>
            </a:r>
            <a:endParaRPr lang="en-US" altLang="zh-CN" sz="2400" smtClean="0">
              <a:solidFill>
                <a:srgbClr val="663300"/>
              </a:solidFill>
              <a:sym typeface="宋体" panose="02010600030101010101" pitchFamily="2" charset="-122"/>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endParaRPr lang="en-US" altLang="zh-CN" sz="2400" smtClean="0">
              <a:solidFill>
                <a:srgbClr val="663300"/>
              </a:solidFill>
              <a:sym typeface="宋体" panose="02010600030101010101" pitchFamily="2" charset="-122"/>
            </a:endParaRPr>
          </a:p>
          <a:p>
            <a:pPr lvl="1" indent="0" algn="l" defTabSz="448945" eaLnBrk="0" hangingPunct="0">
              <a:spcBef>
                <a:spcPct val="20000"/>
              </a:spcBef>
              <a:buFontTx/>
              <a:buNone/>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endParaRPr lang="en-US" altLang="zh-CN" sz="2400" smtClean="0">
              <a:solidFill>
                <a:srgbClr val="663300"/>
              </a:solidFill>
              <a:sym typeface="宋体" panose="02010600030101010101" pitchFamily="2" charset="-122"/>
            </a:endParaRPr>
          </a:p>
          <a:p>
            <a:pPr lvl="1" algn="l" defTabSz="448945" eaLnBrk="0" hangingPunct="0">
              <a:spcBef>
                <a:spcPct val="20000"/>
              </a:spcBef>
              <a:buFontTx/>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endParaRPr lang="en-US" altLang="zh-CN" sz="2400" smtClean="0">
              <a:solidFill>
                <a:srgbClr val="663300"/>
              </a:solidFill>
              <a:effectLst/>
              <a:latin typeface="Arial" panose="020B0604020202020204" pitchFamily="34" charset="0"/>
              <a:ea typeface="宋体" panose="02010600030101010101" pitchFamily="2" charset="-122"/>
              <a:cs typeface="+mn-ea"/>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additive="base">
                                        <p:cTn id="4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 calcmode="lin" valueType="num">
                                      <p:cBhvr additive="base">
                                        <p:cTn id="5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6">
                                            <p:txEl>
                                              <p:pRg st="5" end="5"/>
                                            </p:txEl>
                                          </p:spTgt>
                                        </p:tgtEl>
                                        <p:attrNameLst>
                                          <p:attrName>style.visibility</p:attrName>
                                        </p:attrNameLst>
                                      </p:cBhvr>
                                      <p:to>
                                        <p:strVal val="visible"/>
                                      </p:to>
                                    </p:set>
                                    <p:anim calcmode="lin" valueType="num">
                                      <p:cBhvr additive="base">
                                        <p:cTn id="5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6">
                                            <p:txEl>
                                              <p:pRg st="6" end="6"/>
                                            </p:txEl>
                                          </p:spTgt>
                                        </p:tgtEl>
                                        <p:attrNameLst>
                                          <p:attrName>style.visibility</p:attrName>
                                        </p:attrNameLst>
                                      </p:cBhvr>
                                      <p:to>
                                        <p:strVal val="visible"/>
                                      </p:to>
                                    </p:set>
                                    <p:anim calcmode="lin" valueType="num">
                                      <p:cBhvr additive="base">
                                        <p:cTn id="64"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6">
                                            <p:txEl>
                                              <p:pRg st="7" end="7"/>
                                            </p:txEl>
                                          </p:spTgt>
                                        </p:tgtEl>
                                        <p:attrNameLst>
                                          <p:attrName>style.visibility</p:attrName>
                                        </p:attrNameLst>
                                      </p:cBhvr>
                                      <p:to>
                                        <p:strVal val="visible"/>
                                      </p:to>
                                    </p:set>
                                    <p:anim calcmode="lin" valueType="num">
                                      <p:cBhvr additive="base">
                                        <p:cTn id="70"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6">
                                            <p:txEl>
                                              <p:pRg st="8" end="8"/>
                                            </p:txEl>
                                          </p:spTgt>
                                        </p:tgtEl>
                                        <p:attrNameLst>
                                          <p:attrName>style.visibility</p:attrName>
                                        </p:attrNameLst>
                                      </p:cBhvr>
                                      <p:to>
                                        <p:strVal val="visible"/>
                                      </p:to>
                                    </p:set>
                                    <p:anim calcmode="lin" valueType="num">
                                      <p:cBhvr additive="base">
                                        <p:cTn id="76"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常用的文件操作指令</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30327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6</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）文件操作指令(tr)</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sz="2000" b="1" dirty="0">
                    <a:latin typeface="微软雅黑" panose="020B0503020204020204" pitchFamily="34" charset="-122"/>
                    <a:ea typeface="微软雅黑" panose="020B0503020204020204" pitchFamily="34" charset="-122"/>
                  </a:rPr>
                  <a:t>tr</a:t>
                </a:r>
                <a:r>
                  <a:rPr lang="zh-CN" sz="2000" b="1" dirty="0">
                    <a:latin typeface="微软雅黑" panose="020B0503020204020204" pitchFamily="34" charset="-122"/>
                    <a:ea typeface="微软雅黑" panose="020B0503020204020204" pitchFamily="34" charset="-122"/>
                  </a:rPr>
                  <a:t>命令</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6" name="淘宝网chenying0907出品 77"/>
          <p:cNvSpPr txBox="1"/>
          <p:nvPr/>
        </p:nvSpPr>
        <p:spPr>
          <a:xfrm>
            <a:off x="618490" y="1781175"/>
            <a:ext cx="10616565" cy="4448175"/>
          </a:xfrm>
          <a:prstGeom prst="rect">
            <a:avLst/>
          </a:prstGeom>
          <a:noFill/>
        </p:spPr>
        <p:txBody>
          <a:bodyPr wrap="square" rtlCol="0">
            <a:spAutoFit/>
          </a:bodyPr>
          <a:p>
            <a:pPr marL="330200" lvl="0" indent="-330200" algn="l" defTabSz="448945" eaLnBrk="0" hangingPunct="0">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altLang="en-US" sz="2400" smtClean="0">
                <a:solidFill>
                  <a:srgbClr val="663300"/>
                </a:solidFill>
                <a:latin typeface="Arial" panose="020B0604020202020204" pitchFamily="34" charset="0"/>
                <a:ea typeface="宋体" panose="02010600030101010101" pitchFamily="2" charset="-122"/>
                <a:cs typeface="+mn-ea"/>
                <a:sym typeface="+mn-ea"/>
              </a:rPr>
              <a:t>举例</a:t>
            </a:r>
            <a:r>
              <a:rPr lang="en-US" altLang="zh-CN" sz="2400" smtClean="0">
                <a:solidFill>
                  <a:srgbClr val="663300"/>
                </a:solidFill>
                <a:latin typeface="Arial" panose="020B0604020202020204" pitchFamily="34" charset="0"/>
                <a:ea typeface="宋体" panose="02010600030101010101" pitchFamily="2" charset="-122"/>
                <a:cs typeface="+mn-ea"/>
                <a:sym typeface="+mn-ea"/>
              </a:rPr>
              <a:t>：</a:t>
            </a:r>
            <a:endParaRPr lang="en-US" altLang="zh-CN" sz="2400" smtClean="0">
              <a:solidFill>
                <a:srgbClr val="663300"/>
              </a:solidFill>
              <a:sym typeface="宋体" panose="02010600030101010101" pitchFamily="2" charset="-122"/>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把文件中的数字0-9替换为a-j</a:t>
            </a:r>
            <a:endParaRPr lang="en-US" altLang="zh-CN" sz="2400" smtClean="0">
              <a:solidFill>
                <a:srgbClr val="663300"/>
              </a:solidFill>
              <a:sym typeface="宋体" panose="02010600030101010101" pitchFamily="2" charset="-122"/>
            </a:endParaRPr>
          </a:p>
          <a:p>
            <a:pPr lvl="1" algn="l" defTabSz="448945" eaLnBrk="0" hangingPunct="0">
              <a:spcBef>
                <a:spcPct val="20000"/>
              </a:spcBef>
              <a:buFontTx/>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cat file | tr [0-9]  [a-j] </a:t>
            </a:r>
            <a:endParaRPr lang="en-US" alt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删除文件file中出现的</a:t>
            </a:r>
            <a:r>
              <a:rPr lang="en-US" altLang="zh-CN" sz="2400" smtClean="0">
                <a:solidFill>
                  <a:srgbClr val="FF0000"/>
                </a:solidFill>
                <a:latin typeface="Arial" panose="020B0604020202020204" pitchFamily="34" charset="0"/>
                <a:ea typeface="宋体" panose="02010600030101010101" pitchFamily="2" charset="-122"/>
                <a:cs typeface="+mn-ea"/>
                <a:sym typeface="宋体" panose="02010600030101010101" pitchFamily="2" charset="-122"/>
              </a:rPr>
              <a:t>"Snail"</a:t>
            </a:r>
            <a:r>
              <a:rPr lang="en-US" altLang="zh-CN" sz="2400" b="1" smtClean="0">
                <a:solidFill>
                  <a:srgbClr val="FF0000"/>
                </a:solidFill>
                <a:latin typeface="Arial" panose="020B0604020202020204" pitchFamily="34" charset="0"/>
                <a:ea typeface="宋体" panose="02010600030101010101" pitchFamily="2" charset="-122"/>
                <a:cs typeface="+mn-ea"/>
                <a:sym typeface="宋体" panose="02010600030101010101" pitchFamily="2" charset="-122"/>
              </a:rPr>
              <a:t>字符</a:t>
            </a:r>
            <a:endParaRPr lang="en-US" altLang="zh-CN" sz="2400" smtClean="0">
              <a:solidFill>
                <a:srgbClr val="663300"/>
              </a:solidFill>
              <a:sym typeface="宋体" panose="02010600030101010101" pitchFamily="2" charset="-122"/>
            </a:endParaRPr>
          </a:p>
          <a:p>
            <a:pPr lvl="1" algn="l" defTabSz="448945" eaLnBrk="0" hangingPunct="0">
              <a:spcBef>
                <a:spcPct val="20000"/>
              </a:spcBef>
              <a:buFontTx/>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cat file | tr -d "Snail" </a:t>
            </a:r>
            <a:endParaRPr lang="en-US" altLang="zh-CN" sz="2400" smtClean="0">
              <a:solidFill>
                <a:srgbClr val="663300"/>
              </a:solidFill>
              <a:sym typeface="宋体" panose="02010600030101010101" pitchFamily="2" charset="-122"/>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删除文件file中出现的换行'\n'、制表'\t'字符</a:t>
            </a:r>
            <a:endParaRPr lang="en-US" altLang="zh-CN" sz="2400" smtClean="0">
              <a:solidFill>
                <a:srgbClr val="663300"/>
              </a:solidFill>
              <a:sym typeface="宋体" panose="02010600030101010101" pitchFamily="2" charset="-122"/>
            </a:endParaRPr>
          </a:p>
          <a:p>
            <a:pPr lvl="1" algn="l" defTabSz="448945" eaLnBrk="0" hangingPunct="0">
              <a:spcBef>
                <a:spcPct val="20000"/>
              </a:spcBef>
              <a:buFontTx/>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 cat file | tr -d  "\n\t" </a:t>
            </a:r>
            <a:endParaRPr lang="en-US" altLang="zh-CN" sz="2400" smtClean="0">
              <a:solidFill>
                <a:srgbClr val="663300"/>
              </a:solidFill>
              <a:sym typeface="宋体" panose="02010600030101010101" pitchFamily="2" charset="-122"/>
            </a:endParaRPr>
          </a:p>
          <a:p>
            <a:pPr marL="730250" lvl="1" indent="-273050" algn="l" defTabSz="448945" eaLnBrk="0" hangingPunct="0">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删除“连续着的”重复字母，只保留第一个</a:t>
            </a:r>
            <a:endParaRPr lang="en-US" altLang="zh-CN" sz="2400" smtClean="0">
              <a:solidFill>
                <a:srgbClr val="663300"/>
              </a:solidFill>
              <a:sym typeface="宋体" panose="02010600030101010101" pitchFamily="2" charset="-122"/>
            </a:endParaRPr>
          </a:p>
          <a:p>
            <a:pPr lvl="1" algn="l" defTabSz="448945" eaLnBrk="0" hangingPunct="0">
              <a:spcBef>
                <a:spcPct val="20000"/>
              </a:spcBef>
              <a:buFontTx/>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US" altLang="zh-CN"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cat file | tr -s  [a-zA-Z] </a:t>
            </a:r>
            <a:endParaRPr lang="en-US" altLang="zh-CN" sz="2400" smtClean="0">
              <a:solidFill>
                <a:srgbClr val="663300"/>
              </a:solidFill>
              <a:sym typeface="宋体" panose="02010600030101010101" pitchFamily="2" charset="-122"/>
            </a:endParaRPr>
          </a:p>
          <a:p>
            <a:pPr lvl="1" algn="l" defTabSz="448945" eaLnBrk="0" hangingPunct="0">
              <a:spcBef>
                <a:spcPct val="20000"/>
              </a:spcBef>
              <a:buFontTx/>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endParaRPr lang="en-US" altLang="zh-CN" sz="2400" smtClean="0">
              <a:solidFill>
                <a:srgbClr val="663300"/>
              </a:solidFill>
              <a:effectLst/>
              <a:latin typeface="Arial" panose="020B0604020202020204" pitchFamily="34" charset="0"/>
              <a:ea typeface="宋体" panose="02010600030101010101" pitchFamily="2" charset="-122"/>
              <a:cs typeface="+mn-ea"/>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additive="base">
                                        <p:cTn id="4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 calcmode="lin" valueType="num">
                                      <p:cBhvr additive="base">
                                        <p:cTn id="5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6">
                                            <p:txEl>
                                              <p:pRg st="5" end="5"/>
                                            </p:txEl>
                                          </p:spTgt>
                                        </p:tgtEl>
                                        <p:attrNameLst>
                                          <p:attrName>style.visibility</p:attrName>
                                        </p:attrNameLst>
                                      </p:cBhvr>
                                      <p:to>
                                        <p:strVal val="visible"/>
                                      </p:to>
                                    </p:set>
                                    <p:anim calcmode="lin" valueType="num">
                                      <p:cBhvr additive="base">
                                        <p:cTn id="5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6">
                                            <p:txEl>
                                              <p:pRg st="6" end="6"/>
                                            </p:txEl>
                                          </p:spTgt>
                                        </p:tgtEl>
                                        <p:attrNameLst>
                                          <p:attrName>style.visibility</p:attrName>
                                        </p:attrNameLst>
                                      </p:cBhvr>
                                      <p:to>
                                        <p:strVal val="visible"/>
                                      </p:to>
                                    </p:set>
                                    <p:anim calcmode="lin" valueType="num">
                                      <p:cBhvr additive="base">
                                        <p:cTn id="64"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6">
                                            <p:txEl>
                                              <p:pRg st="7" end="7"/>
                                            </p:txEl>
                                          </p:spTgt>
                                        </p:tgtEl>
                                        <p:attrNameLst>
                                          <p:attrName>style.visibility</p:attrName>
                                        </p:attrNameLst>
                                      </p:cBhvr>
                                      <p:to>
                                        <p:strVal val="visible"/>
                                      </p:to>
                                    </p:set>
                                    <p:anim calcmode="lin" valueType="num">
                                      <p:cBhvr additive="base">
                                        <p:cTn id="70"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6">
                                            <p:txEl>
                                              <p:pRg st="8" end="8"/>
                                            </p:txEl>
                                          </p:spTgt>
                                        </p:tgtEl>
                                        <p:attrNameLst>
                                          <p:attrName>style.visibility</p:attrName>
                                        </p:attrNameLst>
                                      </p:cBhvr>
                                      <p:to>
                                        <p:strVal val="visible"/>
                                      </p:to>
                                    </p:set>
                                    <p:anim calcmode="lin" valueType="num">
                                      <p:cBhvr additive="base">
                                        <p:cTn id="76"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常用的文件操作指令</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30327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7</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）文件操作指令(cut)</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altLang="zh-CN" sz="2000" b="1" dirty="0">
                    <a:latin typeface="微软雅黑" panose="020B0503020204020204" pitchFamily="34" charset="-122"/>
                    <a:ea typeface="微软雅黑" panose="020B0503020204020204" pitchFamily="34" charset="-122"/>
                  </a:rPr>
                  <a:t>cut</a:t>
                </a:r>
                <a:r>
                  <a:rPr lang="zh-CN" sz="2000" b="1" dirty="0">
                    <a:latin typeface="微软雅黑" panose="020B0503020204020204" pitchFamily="34" charset="-122"/>
                    <a:ea typeface="微软雅黑" panose="020B0503020204020204" pitchFamily="34" charset="-122"/>
                  </a:rPr>
                  <a:t>命令</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6" name="淘宝网chenying0907出品 77"/>
          <p:cNvSpPr txBox="1"/>
          <p:nvPr/>
        </p:nvSpPr>
        <p:spPr>
          <a:xfrm>
            <a:off x="618490" y="1781175"/>
            <a:ext cx="10616565" cy="2884805"/>
          </a:xfrm>
          <a:prstGeom prst="rect">
            <a:avLst/>
          </a:prstGeom>
          <a:noFill/>
        </p:spPr>
        <p:txBody>
          <a:bodyPr wrap="square" rtlCol="0">
            <a:spAutoFit/>
          </a:bodyPr>
          <a:p>
            <a:pPr marL="342900" lvl="0" indent="-342900" algn="l" defTabSz="914400" eaLnBrk="0" hangingPunct="0">
              <a:spcBef>
                <a:spcPct val="20000"/>
              </a:spcBef>
              <a:buFontTx/>
              <a:buBlip>
                <a:blip r:embed="rId2"/>
              </a:buBlip>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功能说明：</a:t>
            </a:r>
            <a:r>
              <a:rPr lang="en-GB" sz="2800" b="1" smtClean="0">
                <a:solidFill>
                  <a:srgbClr val="FF0000"/>
                </a:solidFill>
                <a:effectLst/>
                <a:latin typeface="Arial" panose="020B0604020202020204" pitchFamily="34" charset="0"/>
                <a:ea typeface="宋体" panose="02010600030101010101" pitchFamily="2" charset="-122"/>
                <a:cs typeface="+mn-ea"/>
                <a:sym typeface="+mn-ea"/>
              </a:rPr>
              <a:t>显示文件中的某一列</a:t>
            </a:r>
            <a:endParaRPr lang="en-GB" sz="2800" b="1" smtClean="0">
              <a:effectLst/>
            </a:endParaRPr>
          </a:p>
          <a:p>
            <a:pPr marL="342900" lvl="0" indent="-342900" algn="l" defTabSz="914400" eaLnBrk="0" hangingPunct="0">
              <a:spcBef>
                <a:spcPct val="20000"/>
              </a:spcBef>
              <a:buFontTx/>
              <a:buBlip>
                <a:blip r:embed="rId2"/>
              </a:buBlip>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语       法：cut  &lt;选项&gt;  文件</a:t>
            </a:r>
            <a:endParaRPr lang="en-GB" sz="2800" smtClean="0">
              <a:effectLst/>
            </a:endParaRPr>
          </a:p>
          <a:p>
            <a:pPr marL="342900" lvl="0" indent="-342900" algn="l" defTabSz="914400" eaLnBrk="0" hangingPunct="0">
              <a:spcBef>
                <a:spcPct val="20000"/>
              </a:spcBef>
              <a:buFontTx/>
              <a:buBlip>
                <a:blip r:embed="rId2"/>
              </a:buBlip>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常用选项：</a:t>
            </a:r>
            <a:endParaRPr lang="en-GB" sz="2800" smtClean="0">
              <a:effectLst>
                <a:outerShdw blurRad="38100" dist="38100" dir="2700000" algn="tl">
                  <a:srgbClr val="C0C0C0"/>
                </a:outerShdw>
              </a:effectLst>
            </a:endParaRPr>
          </a:p>
          <a:p>
            <a:pPr marL="742950" lvl="1" indent="-285750" algn="l" defTabSz="914400" eaLnBrk="0" hangingPunct="0">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-d 指定分隔符</a:t>
            </a:r>
            <a:endParaRPr lang="en-GB" sz="2400" smtClean="0">
              <a:solidFill>
                <a:srgbClr val="663300"/>
              </a:solidFill>
            </a:endParaRPr>
          </a:p>
          <a:p>
            <a:pPr marL="742950" lvl="1" indent="-285750" algn="l" defTabSz="914400" eaLnBrk="0" hangingPunct="0">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-f 指定显示某一列</a:t>
            </a:r>
            <a:endParaRPr lang="en-GB" sz="2400" smtClean="0">
              <a:solidFill>
                <a:srgbClr val="663300"/>
              </a:solidFill>
            </a:endParaRPr>
          </a:p>
          <a:p>
            <a:pPr marL="742950" lvl="1" indent="-285750" algn="l" defTabSz="914400" eaLnBrk="0" hangingPunct="0">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-c 指定几个字符对应的列</a:t>
            </a:r>
            <a:endParaRPr lang="en-US" altLang="zh-CN" sz="2400" smtClean="0">
              <a:solidFill>
                <a:srgbClr val="663300"/>
              </a:solidFill>
              <a:effectLst/>
              <a:latin typeface="Arial" panose="020B0604020202020204" pitchFamily="34" charset="0"/>
              <a:ea typeface="宋体" panose="02010600030101010101" pitchFamily="2" charset="-122"/>
              <a:cs typeface="+mn-ea"/>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additive="base">
                                        <p:cTn id="4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 calcmode="lin" valueType="num">
                                      <p:cBhvr additive="base">
                                        <p:cTn id="5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6">
                                            <p:txEl>
                                              <p:pRg st="5" end="5"/>
                                            </p:txEl>
                                          </p:spTgt>
                                        </p:tgtEl>
                                        <p:attrNameLst>
                                          <p:attrName>style.visibility</p:attrName>
                                        </p:attrNameLst>
                                      </p:cBhvr>
                                      <p:to>
                                        <p:strVal val="visible"/>
                                      </p:to>
                                    </p:set>
                                    <p:anim calcmode="lin" valueType="num">
                                      <p:cBhvr additive="base">
                                        <p:cTn id="5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常用的文件操作指令</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30327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7</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）文件操作指令(cut)</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altLang="zh-CN" sz="2000" b="1" dirty="0">
                    <a:latin typeface="微软雅黑" panose="020B0503020204020204" pitchFamily="34" charset="-122"/>
                    <a:ea typeface="微软雅黑" panose="020B0503020204020204" pitchFamily="34" charset="-122"/>
                  </a:rPr>
                  <a:t>cut</a:t>
                </a:r>
                <a:r>
                  <a:rPr lang="zh-CN" sz="2000" b="1" dirty="0">
                    <a:latin typeface="微软雅黑" panose="020B0503020204020204" pitchFamily="34" charset="-122"/>
                    <a:ea typeface="微软雅黑" panose="020B0503020204020204" pitchFamily="34" charset="-122"/>
                  </a:rPr>
                  <a:t>命令</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6" name="淘宝网chenying0907出品 77"/>
          <p:cNvSpPr txBox="1"/>
          <p:nvPr/>
        </p:nvSpPr>
        <p:spPr>
          <a:xfrm>
            <a:off x="618490" y="1781175"/>
            <a:ext cx="10616565" cy="4066540"/>
          </a:xfrm>
          <a:prstGeom prst="rect">
            <a:avLst/>
          </a:prstGeom>
          <a:noFill/>
        </p:spPr>
        <p:txBody>
          <a:bodyPr wrap="square" rtlCol="0">
            <a:spAutoFit/>
          </a:bodyPr>
          <a:p>
            <a:pPr marL="342900" lvl="0" indent="-342900" algn="l" defTabSz="914400" eaLnBrk="0" hangingPunct="0">
              <a:spcBef>
                <a:spcPct val="20000"/>
              </a:spcBef>
              <a:buFontTx/>
              <a:buBlip>
                <a:blip r:embed="rId2"/>
              </a:buBlip>
              <a:defRPr/>
            </a:pPr>
            <a:r>
              <a:rPr lang="zh-CN" altLang="en-GB" sz="2800" smtClean="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举例：</a:t>
            </a:r>
            <a:endParaRPr lang="en-GB" sz="2800" smtClean="0">
              <a:effectLst>
                <a:outerShdw blurRad="38100" dist="38100" dir="2700000" algn="tl">
                  <a:srgbClr val="C0C0C0"/>
                </a:outerShdw>
              </a:effectLst>
            </a:endParaRPr>
          </a:p>
          <a:p>
            <a:pPr marL="742950" lvl="1" indent="-285750" algn="l" defTabSz="914400" eaLnBrk="0" hangingPunct="0">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test.txt </a:t>
            </a:r>
            <a:r>
              <a:rPr lang="zh-CN" altLang="en-GB" sz="2400" smtClean="0">
                <a:solidFill>
                  <a:srgbClr val="663300"/>
                </a:solidFill>
                <a:latin typeface="Arial" panose="020B0604020202020204" pitchFamily="34" charset="0"/>
                <a:ea typeface="宋体" panose="02010600030101010101" pitchFamily="2" charset="-122"/>
                <a:cs typeface="+mn-ea"/>
                <a:sym typeface="+mn-ea"/>
              </a:rPr>
              <a:t>文件内容：</a:t>
            </a:r>
            <a:endParaRPr lang="zh-CN" altLang="en-GB" sz="2400" smtClean="0">
              <a:solidFill>
                <a:srgbClr val="663300"/>
              </a:solidFill>
            </a:endParaRPr>
          </a:p>
          <a:p>
            <a:pPr lvl="1" algn="l" defTabSz="914400" eaLnBrk="0" hangingPunct="0">
              <a:spcBef>
                <a:spcPct val="20000"/>
              </a:spcBef>
              <a:buFontTx/>
              <a:defRPr/>
            </a:pPr>
            <a:r>
              <a:rPr lang="zh-CN" altLang="en-GB" sz="2400" smtClean="0">
                <a:solidFill>
                  <a:srgbClr val="663300"/>
                </a:solidFill>
                <a:latin typeface="Arial" panose="020B0604020202020204" pitchFamily="34" charset="0"/>
                <a:ea typeface="宋体" panose="02010600030101010101" pitchFamily="2" charset="-122"/>
                <a:cs typeface="+mn-ea"/>
                <a:sym typeface="+mn-ea"/>
              </a:rPr>
              <a:t>01 tom 69 91 </a:t>
            </a:r>
            <a:endParaRPr lang="zh-CN" altLang="en-GB" sz="2400" smtClean="0">
              <a:solidFill>
                <a:srgbClr val="663300"/>
              </a:solidFill>
            </a:endParaRPr>
          </a:p>
          <a:p>
            <a:pPr lvl="1" algn="l" defTabSz="914400" eaLnBrk="0" hangingPunct="0">
              <a:spcBef>
                <a:spcPct val="20000"/>
              </a:spcBef>
              <a:buFontTx/>
              <a:defRPr/>
            </a:pPr>
            <a:r>
              <a:rPr lang="zh-CN" altLang="en-GB" sz="2400" smtClean="0">
                <a:solidFill>
                  <a:srgbClr val="663300"/>
                </a:solidFill>
                <a:latin typeface="Arial" panose="020B0604020202020204" pitchFamily="34" charset="0"/>
                <a:ea typeface="宋体" panose="02010600030101010101" pitchFamily="2" charset="-122"/>
                <a:cs typeface="+mn-ea"/>
                <a:sym typeface="+mn-ea"/>
              </a:rPr>
              <a:t>02 jack 71 87 </a:t>
            </a:r>
            <a:endParaRPr lang="zh-CN" altLang="en-GB" sz="2400" smtClean="0">
              <a:solidFill>
                <a:srgbClr val="663300"/>
              </a:solidFill>
            </a:endParaRPr>
          </a:p>
          <a:p>
            <a:pPr lvl="1" algn="l" defTabSz="914400" eaLnBrk="0" hangingPunct="0">
              <a:spcBef>
                <a:spcPct val="20000"/>
              </a:spcBef>
              <a:buFontTx/>
              <a:defRPr/>
            </a:pPr>
            <a:r>
              <a:rPr lang="zh-CN" altLang="en-GB" sz="2400" smtClean="0">
                <a:solidFill>
                  <a:srgbClr val="663300"/>
                </a:solidFill>
                <a:latin typeface="Arial" panose="020B0604020202020204" pitchFamily="34" charset="0"/>
                <a:ea typeface="宋体" panose="02010600030101010101" pitchFamily="2" charset="-122"/>
                <a:cs typeface="+mn-ea"/>
                <a:sym typeface="+mn-ea"/>
              </a:rPr>
              <a:t>03 alex 68 98</a:t>
            </a:r>
            <a:endParaRPr lang="zh-CN" altLang="en-GB" sz="2400" smtClean="0">
              <a:solidFill>
                <a:srgbClr val="663300"/>
              </a:solidFill>
            </a:endParaRPr>
          </a:p>
          <a:p>
            <a:pPr marL="742950" lvl="1" indent="-285750" algn="l" defTabSz="914400" eaLnBrk="0" hangingPunct="0">
              <a:spcBef>
                <a:spcPct val="20000"/>
              </a:spcBef>
              <a:buFontTx/>
              <a:buBlip>
                <a:blip r:embed="rId3"/>
              </a:buBlip>
              <a:defRPr/>
            </a:pPr>
            <a:endParaRPr lang="zh-CN" altLang="en-GB" sz="2400" smtClean="0">
              <a:solidFill>
                <a:srgbClr val="663300"/>
              </a:solidFill>
            </a:endParaRPr>
          </a:p>
          <a:p>
            <a:pPr marL="742950" lvl="1" indent="-285750" algn="l" defTabSz="914400" eaLnBrk="0" hangingPunct="0">
              <a:spcBef>
                <a:spcPct val="20000"/>
              </a:spcBef>
              <a:buFontTx/>
              <a:buBlip>
                <a:blip r:embed="rId3"/>
              </a:buBlip>
              <a:defRPr/>
            </a:pPr>
            <a:r>
              <a:rPr lang="zh-CN" altLang="en-US" sz="2400" smtClean="0">
                <a:solidFill>
                  <a:srgbClr val="663300"/>
                </a:solidFill>
                <a:latin typeface="Arial" panose="020B0604020202020204" pitchFamily="34" charset="0"/>
                <a:ea typeface="宋体" panose="02010600030101010101" pitchFamily="2" charset="-122"/>
                <a:cs typeface="+mn-ea"/>
                <a:sym typeface="+mn-ea"/>
              </a:rPr>
              <a:t>显示文件第一列数据：cut </a:t>
            </a:r>
            <a:r>
              <a:rPr lang="en-US" altLang="zh-CN" sz="2400" smtClean="0">
                <a:solidFill>
                  <a:srgbClr val="663300"/>
                </a:solidFill>
                <a:latin typeface="Arial" panose="020B0604020202020204" pitchFamily="34" charset="0"/>
                <a:ea typeface="宋体" panose="02010600030101010101" pitchFamily="2" charset="-122"/>
                <a:cs typeface="+mn-ea"/>
                <a:sym typeface="+mn-ea"/>
              </a:rPr>
              <a:t>-d “ ” </a:t>
            </a:r>
            <a:r>
              <a:rPr lang="zh-CN" altLang="en-US" sz="2400" smtClean="0">
                <a:solidFill>
                  <a:srgbClr val="663300"/>
                </a:solidFill>
                <a:latin typeface="Arial" panose="020B0604020202020204" pitchFamily="34" charset="0"/>
                <a:ea typeface="宋体" panose="02010600030101010101" pitchFamily="2" charset="-122"/>
                <a:cs typeface="+mn-ea"/>
                <a:sym typeface="+mn-ea"/>
              </a:rPr>
              <a:t>-f 1 test.txt</a:t>
            </a:r>
            <a:endParaRPr lang="zh-CN" altLang="en-US" sz="2400" smtClean="0">
              <a:solidFill>
                <a:srgbClr val="663300"/>
              </a:solidFill>
            </a:endParaRPr>
          </a:p>
          <a:p>
            <a:pPr marL="742950" lvl="1" indent="-285750" algn="l" defTabSz="914400" eaLnBrk="0" hangingPunct="0">
              <a:spcBef>
                <a:spcPct val="20000"/>
              </a:spcBef>
              <a:buFontTx/>
              <a:buBlip>
                <a:blip r:embed="rId3"/>
              </a:buBlip>
              <a:defRPr/>
            </a:pPr>
            <a:r>
              <a:rPr lang="en-US" altLang="zh-CN" sz="2400" smtClean="0">
                <a:solidFill>
                  <a:srgbClr val="663300"/>
                </a:solidFill>
                <a:latin typeface="Arial" panose="020B0604020202020204" pitchFamily="34" charset="0"/>
                <a:ea typeface="宋体" panose="02010600030101010101" pitchFamily="2" charset="-122"/>
                <a:cs typeface="+mn-ea"/>
                <a:sym typeface="+mn-ea"/>
              </a:rPr>
              <a:t>打印第4个到第6个字符：cut -c 4-6 test.txt </a:t>
            </a:r>
            <a:endParaRPr lang="en-US" altLang="zh-CN" sz="2400" smtClean="0">
              <a:solidFill>
                <a:srgbClr val="663300"/>
              </a:solidFill>
            </a:endParaRPr>
          </a:p>
          <a:p>
            <a:pPr marL="742950" lvl="1" indent="-285750" algn="l" defTabSz="914400" eaLnBrk="0" hangingPunct="0">
              <a:spcBef>
                <a:spcPct val="20000"/>
              </a:spcBef>
              <a:buFontTx/>
              <a:buBlip>
                <a:blip r:embed="rId3"/>
              </a:buBlip>
              <a:defRPr/>
            </a:pPr>
            <a:endParaRPr lang="en-US" altLang="zh-CN" sz="2400" smtClean="0">
              <a:solidFill>
                <a:srgbClr val="663300"/>
              </a:solidFill>
              <a:effectLst/>
              <a:latin typeface="Arial" panose="020B0604020202020204" pitchFamily="34" charset="0"/>
              <a:ea typeface="宋体" panose="02010600030101010101" pitchFamily="2" charset="-122"/>
              <a:cs typeface="+mn-ea"/>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additive="base">
                                        <p:cTn id="4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 calcmode="lin" valueType="num">
                                      <p:cBhvr additive="base">
                                        <p:cTn id="5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6">
                                            <p:txEl>
                                              <p:pRg st="6" end="6"/>
                                            </p:txEl>
                                          </p:spTgt>
                                        </p:tgtEl>
                                        <p:attrNameLst>
                                          <p:attrName>style.visibility</p:attrName>
                                        </p:attrNameLst>
                                      </p:cBhvr>
                                      <p:to>
                                        <p:strVal val="visible"/>
                                      </p:to>
                                    </p:set>
                                    <p:anim calcmode="lin" valueType="num">
                                      <p:cBhvr additive="base">
                                        <p:cTn id="58"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6">
                                            <p:txEl>
                                              <p:pRg st="7" end="7"/>
                                            </p:txEl>
                                          </p:spTgt>
                                        </p:tgtEl>
                                        <p:attrNameLst>
                                          <p:attrName>style.visibility</p:attrName>
                                        </p:attrNameLst>
                                      </p:cBhvr>
                                      <p:to>
                                        <p:strVal val="visible"/>
                                      </p:to>
                                    </p:set>
                                    <p:anim calcmode="lin" valueType="num">
                                      <p:cBhvr additive="base">
                                        <p:cTn id="64"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常用的文件操作指令</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2</a:t>
            </a:r>
            <a:endParaRPr lang="en-US" altLang="zh-CN" sz="5400" b="1" dirty="0">
              <a:solidFill>
                <a:srgbClr val="FF0000"/>
              </a:solidFill>
            </a:endParaRPr>
          </a:p>
        </p:txBody>
      </p:sp>
      <p:sp>
        <p:nvSpPr>
          <p:cNvPr id="2" name="淘宝网chenying0907出品 3"/>
          <p:cNvSpPr txBox="1"/>
          <p:nvPr/>
        </p:nvSpPr>
        <p:spPr>
          <a:xfrm>
            <a:off x="2160270" y="561340"/>
            <a:ext cx="330327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8</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）文件操作指令(paste)</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altLang="zh-CN" sz="2000" b="1" dirty="0">
                    <a:latin typeface="微软雅黑" panose="020B0503020204020204" pitchFamily="34" charset="-122"/>
                    <a:ea typeface="微软雅黑" panose="020B0503020204020204" pitchFamily="34" charset="-122"/>
                  </a:rPr>
                  <a:t>paste</a:t>
                </a:r>
                <a:r>
                  <a:rPr lang="zh-CN" sz="2000" b="1" dirty="0">
                    <a:latin typeface="微软雅黑" panose="020B0503020204020204" pitchFamily="34" charset="-122"/>
                    <a:ea typeface="微软雅黑" panose="020B0503020204020204" pitchFamily="34" charset="-122"/>
                  </a:rPr>
                  <a:t>命令</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6" name="淘宝网chenying0907出品 77"/>
          <p:cNvSpPr txBox="1"/>
          <p:nvPr/>
        </p:nvSpPr>
        <p:spPr>
          <a:xfrm>
            <a:off x="379095" y="1781175"/>
            <a:ext cx="12209780" cy="4730750"/>
          </a:xfrm>
          <a:prstGeom prst="rect">
            <a:avLst/>
          </a:prstGeom>
          <a:noFill/>
        </p:spPr>
        <p:txBody>
          <a:bodyPr wrap="square" rtlCol="0">
            <a:spAutoFit/>
          </a:bodyPr>
          <a:p>
            <a:pPr marL="342900" lvl="0" indent="-342900" algn="l" defTabSz="914400" eaLnBrk="0" hangingPunct="0">
              <a:spcBef>
                <a:spcPct val="20000"/>
              </a:spcBef>
              <a:buFontTx/>
              <a:buBlip>
                <a:blip r:embed="rId2"/>
              </a:buBlip>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功能说明：</a:t>
            </a:r>
            <a:r>
              <a:rPr lang="en-GB" sz="2800" b="1" smtClean="0">
                <a:solidFill>
                  <a:srgbClr val="FF0000"/>
                </a:solidFill>
                <a:effectLst/>
                <a:latin typeface="Arial" panose="020B0604020202020204" pitchFamily="34" charset="0"/>
                <a:ea typeface="宋体" panose="02010600030101010101" pitchFamily="2" charset="-122"/>
                <a:cs typeface="+mn-ea"/>
                <a:sym typeface="+mn-ea"/>
              </a:rPr>
              <a:t>合并文件的列</a:t>
            </a:r>
            <a:endParaRPr lang="en-GB" sz="2800" smtClean="0">
              <a:effectLst/>
            </a:endParaRPr>
          </a:p>
          <a:p>
            <a:pPr marL="342900" lvl="0" indent="-342900" algn="l" defTabSz="914400" eaLnBrk="0" hangingPunct="0">
              <a:spcBef>
                <a:spcPct val="20000"/>
              </a:spcBef>
              <a:buFontTx/>
              <a:buBlip>
                <a:blip r:embed="rId2"/>
              </a:buBlip>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语　　法：paste [选项] [文件1] [文件2] </a:t>
            </a:r>
            <a:endParaRPr lang="en-GB" sz="2800" smtClean="0">
              <a:effectLst/>
            </a:endParaRPr>
          </a:p>
          <a:p>
            <a:pPr marL="342900" lvl="0" indent="-342900" algn="l" defTabSz="914400" eaLnBrk="0" hangingPunct="0">
              <a:spcBef>
                <a:spcPct val="20000"/>
              </a:spcBef>
              <a:buFontTx/>
              <a:buBlip>
                <a:blip r:embed="rId2"/>
              </a:buBlip>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补充说明：paste指令会把每个文件</a:t>
            </a:r>
            <a:r>
              <a:rPr lang="en-GB" sz="2800" smtClean="0">
                <a:solidFill>
                  <a:srgbClr val="FF0000"/>
                </a:solidFill>
                <a:effectLst/>
                <a:latin typeface="Arial" panose="020B0604020202020204" pitchFamily="34" charset="0"/>
                <a:ea typeface="宋体" panose="02010600030101010101" pitchFamily="2" charset="-122"/>
                <a:cs typeface="+mn-ea"/>
                <a:sym typeface="+mn-ea"/>
              </a:rPr>
              <a:t>以列对列</a:t>
            </a:r>
            <a:r>
              <a:rPr lang="en-GB" sz="2800" smtClean="0">
                <a:solidFill>
                  <a:srgbClr val="000000"/>
                </a:solidFill>
                <a:effectLst/>
                <a:latin typeface="Arial" panose="020B0604020202020204" pitchFamily="34" charset="0"/>
                <a:ea typeface="宋体" panose="02010600030101010101" pitchFamily="2" charset="-122"/>
                <a:cs typeface="+mn-ea"/>
                <a:sym typeface="+mn-ea"/>
              </a:rPr>
              <a:t>的方式</a:t>
            </a:r>
            <a:r>
              <a:rPr lang="en-US" altLang="en-GB" sz="2800" smtClean="0">
                <a:solidFill>
                  <a:srgbClr val="000000"/>
                </a:solidFill>
                <a:effectLst/>
                <a:latin typeface="Arial" panose="020B0604020202020204" pitchFamily="34" charset="0"/>
                <a:ea typeface="宋体" panose="02010600030101010101" pitchFamily="2" charset="-122"/>
                <a:cs typeface="+mn-ea"/>
                <a:sym typeface="+mn-ea"/>
              </a:rPr>
              <a:t>,</a:t>
            </a:r>
            <a:r>
              <a:rPr lang="en-GB" sz="2800" smtClean="0">
                <a:solidFill>
                  <a:srgbClr val="000000"/>
                </a:solidFill>
                <a:effectLst/>
                <a:latin typeface="Arial" panose="020B0604020202020204" pitchFamily="34" charset="0"/>
                <a:ea typeface="宋体" panose="02010600030101010101" pitchFamily="2" charset="-122"/>
                <a:cs typeface="+mn-ea"/>
                <a:sym typeface="+mn-ea"/>
              </a:rPr>
              <a:t>一列列地加以</a:t>
            </a:r>
            <a:r>
              <a:rPr lang="en-GB" sz="2800" smtClean="0">
                <a:solidFill>
                  <a:srgbClr val="FF0000"/>
                </a:solidFill>
                <a:effectLst/>
                <a:latin typeface="Arial" panose="020B0604020202020204" pitchFamily="34" charset="0"/>
                <a:ea typeface="宋体" panose="02010600030101010101" pitchFamily="2" charset="-122"/>
                <a:cs typeface="+mn-ea"/>
                <a:sym typeface="+mn-ea"/>
              </a:rPr>
              <a:t>合并</a:t>
            </a:r>
            <a:r>
              <a:rPr lang="en-GB" sz="2800" smtClean="0">
                <a:solidFill>
                  <a:srgbClr val="000000"/>
                </a:solidFill>
                <a:effectLst/>
                <a:latin typeface="Arial" panose="020B0604020202020204" pitchFamily="34" charset="0"/>
                <a:ea typeface="宋体" panose="02010600030101010101" pitchFamily="2" charset="-122"/>
                <a:cs typeface="+mn-ea"/>
                <a:sym typeface="+mn-ea"/>
              </a:rPr>
              <a:t>。</a:t>
            </a:r>
            <a:endParaRPr lang="en-GB" sz="2800" smtClean="0">
              <a:effectLst/>
            </a:endParaRPr>
          </a:p>
          <a:p>
            <a:pPr marL="342900" lvl="0" indent="-342900" algn="l" defTabSz="914400" eaLnBrk="0" hangingPunct="0">
              <a:spcBef>
                <a:spcPct val="20000"/>
              </a:spcBef>
              <a:buFontTx/>
              <a:buBlip>
                <a:blip r:embed="rId2"/>
              </a:buBlip>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常用选项：</a:t>
            </a:r>
            <a:endParaRPr lang="en-GB" sz="2800" smtClean="0">
              <a:effectLst>
                <a:outerShdw blurRad="38100" dist="38100" dir="2700000" algn="tl">
                  <a:srgbClr val="C0C0C0"/>
                </a:outerShdw>
              </a:effectLst>
            </a:endParaRPr>
          </a:p>
          <a:p>
            <a:pPr marL="742950" lvl="1" indent="-285750" algn="l" defTabSz="914400" eaLnBrk="0" hangingPunct="0">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-d 用指定的</a:t>
            </a:r>
            <a:r>
              <a:rPr lang="zh-CN" altLang="en-GB" sz="2400" smtClean="0">
                <a:solidFill>
                  <a:srgbClr val="663300"/>
                </a:solidFill>
                <a:latin typeface="Arial" panose="020B0604020202020204" pitchFamily="34" charset="0"/>
                <a:ea typeface="宋体" panose="02010600030101010101" pitchFamily="2" charset="-122"/>
                <a:cs typeface="+mn-ea"/>
                <a:sym typeface="+mn-ea"/>
              </a:rPr>
              <a:t>字段分隔符</a:t>
            </a:r>
            <a:endParaRPr lang="en-GB" sz="2400" smtClean="0">
              <a:solidFill>
                <a:srgbClr val="663300"/>
              </a:solidFill>
            </a:endParaRPr>
          </a:p>
          <a:p>
            <a:pPr marL="742950" lvl="1" indent="-285750" algn="l" defTabSz="914400" eaLnBrk="0" hangingPunct="0">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-s </a:t>
            </a:r>
            <a:r>
              <a:rPr lang="zh-CN" altLang="en-GB" sz="2400" smtClean="0">
                <a:solidFill>
                  <a:srgbClr val="663300"/>
                </a:solidFill>
                <a:latin typeface="Arial" panose="020B0604020202020204" pitchFamily="34" charset="0"/>
                <a:ea typeface="宋体" panose="02010600030101010101" pitchFamily="2" charset="-122"/>
                <a:cs typeface="+mn-ea"/>
                <a:sym typeface="+mn-ea"/>
              </a:rPr>
              <a:t>按行</a:t>
            </a:r>
            <a:r>
              <a:rPr lang="en-GB" sz="2400" smtClean="0">
                <a:solidFill>
                  <a:srgbClr val="663300"/>
                </a:solidFill>
                <a:latin typeface="Arial" panose="020B0604020202020204" pitchFamily="34" charset="0"/>
                <a:ea typeface="宋体" panose="02010600030101010101" pitchFamily="2" charset="-122"/>
                <a:cs typeface="+mn-ea"/>
                <a:sym typeface="+mn-ea"/>
              </a:rPr>
              <a:t>进行</a:t>
            </a:r>
            <a:r>
              <a:rPr lang="zh-CN" sz="2400" smtClean="0">
                <a:solidFill>
                  <a:srgbClr val="663300"/>
                </a:solidFill>
                <a:latin typeface="Arial" panose="020B0604020202020204" pitchFamily="34" charset="0"/>
                <a:ea typeface="宋体" panose="02010600030101010101" pitchFamily="2" charset="-122"/>
                <a:cs typeface="+mn-ea"/>
                <a:sym typeface="+mn-ea"/>
              </a:rPr>
              <a:t>合并</a:t>
            </a:r>
            <a:r>
              <a:rPr lang="en-GB" sz="2400" smtClean="0">
                <a:solidFill>
                  <a:srgbClr val="663300"/>
                </a:solidFill>
                <a:latin typeface="Arial" panose="020B0604020202020204" pitchFamily="34" charset="0"/>
                <a:ea typeface="宋体" panose="02010600030101010101" pitchFamily="2" charset="-122"/>
                <a:cs typeface="+mn-ea"/>
                <a:sym typeface="+mn-ea"/>
              </a:rPr>
              <a:t>而非平行处理</a:t>
            </a:r>
            <a:endParaRPr lang="en-GB" sz="2400" smtClean="0">
              <a:solidFill>
                <a:srgbClr val="663300"/>
              </a:solidFill>
            </a:endParaRPr>
          </a:p>
          <a:p>
            <a:pPr lvl="1" algn="l" defTabSz="914400" eaLnBrk="0" hangingPunct="0">
              <a:spcBef>
                <a:spcPct val="20000"/>
              </a:spcBef>
              <a:buFontTx/>
              <a:defRPr/>
            </a:pPr>
            <a:r>
              <a:rPr lang="zh-CN" altLang="en-US" sz="2400" smtClean="0">
                <a:solidFill>
                  <a:srgbClr val="663300"/>
                </a:solidFill>
                <a:latin typeface="Arial" panose="020B0604020202020204" pitchFamily="34" charset="0"/>
                <a:ea typeface="宋体" panose="02010600030101010101" pitchFamily="2" charset="-122"/>
                <a:cs typeface="+mn-ea"/>
                <a:sym typeface="+mn-ea"/>
              </a:rPr>
              <a:t>例如：</a:t>
            </a:r>
            <a:endParaRPr lang="zh-CN" altLang="en-US" sz="2400" smtClean="0">
              <a:solidFill>
                <a:srgbClr val="663300"/>
              </a:solidFill>
            </a:endParaRPr>
          </a:p>
          <a:p>
            <a:pPr marL="742950" lvl="1" indent="-285750" algn="l" defTabSz="914400" eaLnBrk="0" hangingPunct="0">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paste file1 file2       将两个文件</a:t>
            </a:r>
            <a:r>
              <a:rPr lang="zh-CN" altLang="en-GB" sz="2400" smtClean="0">
                <a:solidFill>
                  <a:srgbClr val="663300"/>
                </a:solidFill>
                <a:latin typeface="Arial" panose="020B0604020202020204" pitchFamily="34" charset="0"/>
                <a:ea typeface="宋体" panose="02010600030101010101" pitchFamily="2" charset="-122"/>
                <a:cs typeface="+mn-ea"/>
                <a:sym typeface="+mn-ea"/>
              </a:rPr>
              <a:t>按列</a:t>
            </a:r>
            <a:r>
              <a:rPr lang="en-GB" sz="2400" smtClean="0">
                <a:solidFill>
                  <a:srgbClr val="663300"/>
                </a:solidFill>
                <a:latin typeface="Arial" panose="020B0604020202020204" pitchFamily="34" charset="0"/>
                <a:ea typeface="宋体" panose="02010600030101010101" pitchFamily="2" charset="-122"/>
                <a:cs typeface="+mn-ea"/>
                <a:sym typeface="+mn-ea"/>
              </a:rPr>
              <a:t>合并</a:t>
            </a:r>
            <a:endParaRPr lang="en-GB" sz="2400" smtClean="0">
              <a:solidFill>
                <a:srgbClr val="663300"/>
              </a:solidFill>
            </a:endParaRPr>
          </a:p>
          <a:p>
            <a:pPr marL="742950" lvl="1" indent="-285750" algn="l" defTabSz="914400" eaLnBrk="0" hangingPunct="0">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 paste -d </a:t>
            </a:r>
            <a:r>
              <a:rPr lang="en-US" altLang="en-GB" sz="2400" smtClean="0">
                <a:solidFill>
                  <a:srgbClr val="663300"/>
                </a:solidFill>
                <a:latin typeface="Arial" panose="020B0604020202020204" pitchFamily="34" charset="0"/>
                <a:ea typeface="宋体" panose="02010600030101010101" pitchFamily="2" charset="-122"/>
                <a:cs typeface="+mn-ea"/>
                <a:sym typeface="+mn-ea"/>
              </a:rPr>
              <a:t>“</a:t>
            </a:r>
            <a:r>
              <a:rPr lang="en-GB" sz="2400" smtClean="0">
                <a:solidFill>
                  <a:srgbClr val="663300"/>
                </a:solidFill>
                <a:latin typeface="Arial" panose="020B0604020202020204" pitchFamily="34" charset="0"/>
                <a:ea typeface="宋体" panose="02010600030101010101" pitchFamily="2" charset="-122"/>
                <a:cs typeface="+mn-ea"/>
                <a:sym typeface="+mn-ea"/>
              </a:rPr>
              <a:t>:</a:t>
            </a:r>
            <a:r>
              <a:rPr lang="en-US" altLang="en-GB" sz="2400" smtClean="0">
                <a:solidFill>
                  <a:srgbClr val="663300"/>
                </a:solidFill>
                <a:latin typeface="Arial" panose="020B0604020202020204" pitchFamily="34" charset="0"/>
                <a:ea typeface="宋体" panose="02010600030101010101" pitchFamily="2" charset="-122"/>
                <a:cs typeface="+mn-ea"/>
                <a:sym typeface="+mn-ea"/>
              </a:rPr>
              <a:t>”</a:t>
            </a:r>
            <a:r>
              <a:rPr lang="en-GB" sz="2400" smtClean="0">
                <a:solidFill>
                  <a:srgbClr val="663300"/>
                </a:solidFill>
                <a:latin typeface="Arial" panose="020B0604020202020204" pitchFamily="34" charset="0"/>
                <a:ea typeface="宋体" panose="02010600030101010101" pitchFamily="2" charset="-122"/>
                <a:cs typeface="+mn-ea"/>
                <a:sym typeface="+mn-ea"/>
              </a:rPr>
              <a:t> file1 file2 将两个文件</a:t>
            </a:r>
            <a:r>
              <a:rPr lang="zh-CN" altLang="en-GB" sz="2400" smtClean="0">
                <a:solidFill>
                  <a:srgbClr val="663300"/>
                </a:solidFill>
                <a:latin typeface="Arial" panose="020B0604020202020204" pitchFamily="34" charset="0"/>
                <a:ea typeface="宋体" panose="02010600030101010101" pitchFamily="2" charset="-122"/>
                <a:cs typeface="+mn-ea"/>
                <a:sym typeface="+mn-ea"/>
              </a:rPr>
              <a:t>按列</a:t>
            </a:r>
            <a:r>
              <a:rPr lang="en-GB" sz="2400" smtClean="0">
                <a:solidFill>
                  <a:srgbClr val="663300"/>
                </a:solidFill>
                <a:latin typeface="Arial" panose="020B0604020202020204" pitchFamily="34" charset="0"/>
                <a:ea typeface="宋体" panose="02010600030101010101" pitchFamily="2" charset="-122"/>
                <a:cs typeface="+mn-ea"/>
                <a:sym typeface="+mn-ea"/>
              </a:rPr>
              <a:t>合并，分隔符为:</a:t>
            </a:r>
            <a:endParaRPr lang="en-GB" sz="2400" smtClean="0">
              <a:solidFill>
                <a:srgbClr val="663300"/>
              </a:solidFill>
            </a:endParaRPr>
          </a:p>
          <a:p>
            <a:pPr marL="742950" lvl="1" indent="-285750" algn="l" defTabSz="914400" eaLnBrk="0" hangingPunct="0">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 paste -s file1 file2 将file1</a:t>
            </a:r>
            <a:r>
              <a:rPr lang="zh-CN" altLang="en-GB" sz="2400" smtClean="0">
                <a:solidFill>
                  <a:srgbClr val="663300"/>
                </a:solidFill>
                <a:latin typeface="Arial" panose="020B0604020202020204" pitchFamily="34" charset="0"/>
                <a:ea typeface="宋体" panose="02010600030101010101" pitchFamily="2" charset="-122"/>
                <a:cs typeface="+mn-ea"/>
                <a:sym typeface="+mn-ea"/>
              </a:rPr>
              <a:t>和</a:t>
            </a:r>
            <a:r>
              <a:rPr lang="en-US" altLang="zh-CN" sz="2400" smtClean="0">
                <a:solidFill>
                  <a:srgbClr val="663300"/>
                </a:solidFill>
                <a:latin typeface="Arial" panose="020B0604020202020204" pitchFamily="34" charset="0"/>
                <a:ea typeface="宋体" panose="02010600030101010101" pitchFamily="2" charset="-122"/>
                <a:cs typeface="+mn-ea"/>
                <a:sym typeface="+mn-ea"/>
              </a:rPr>
              <a:t>file2</a:t>
            </a:r>
            <a:r>
              <a:rPr lang="en-GB" sz="2400" smtClean="0">
                <a:solidFill>
                  <a:srgbClr val="663300"/>
                </a:solidFill>
                <a:latin typeface="Arial" panose="020B0604020202020204" pitchFamily="34" charset="0"/>
                <a:ea typeface="宋体" panose="02010600030101010101" pitchFamily="2" charset="-122"/>
                <a:cs typeface="+mn-ea"/>
                <a:sym typeface="+mn-ea"/>
              </a:rPr>
              <a:t>的内容</a:t>
            </a:r>
            <a:r>
              <a:rPr lang="zh-CN" altLang="en-GB" sz="2400" smtClean="0">
                <a:solidFill>
                  <a:srgbClr val="663300"/>
                </a:solidFill>
                <a:latin typeface="Arial" panose="020B0604020202020204" pitchFamily="34" charset="0"/>
                <a:ea typeface="宋体" panose="02010600030101010101" pitchFamily="2" charset="-122"/>
                <a:cs typeface="+mn-ea"/>
                <a:sym typeface="+mn-ea"/>
              </a:rPr>
              <a:t>各自</a:t>
            </a:r>
            <a:r>
              <a:rPr lang="en-GB" sz="2400" smtClean="0">
                <a:solidFill>
                  <a:srgbClr val="663300"/>
                </a:solidFill>
                <a:latin typeface="Arial" panose="020B0604020202020204" pitchFamily="34" charset="0"/>
                <a:ea typeface="宋体" panose="02010600030101010101" pitchFamily="2" charset="-122"/>
                <a:cs typeface="+mn-ea"/>
                <a:sym typeface="+mn-ea"/>
              </a:rPr>
              <a:t>合并为一行</a:t>
            </a:r>
            <a:endParaRPr lang="en-US" altLang="zh-CN" sz="2400" smtClean="0">
              <a:solidFill>
                <a:srgbClr val="663300"/>
              </a:solidFill>
              <a:effectLst/>
              <a:latin typeface="Arial" panose="020B0604020202020204" pitchFamily="34" charset="0"/>
              <a:ea typeface="宋体" panose="02010600030101010101" pitchFamily="2" charset="-122"/>
              <a:cs typeface="+mn-ea"/>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additive="base">
                                        <p:cTn id="4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 calcmode="lin" valueType="num">
                                      <p:cBhvr additive="base">
                                        <p:cTn id="5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6">
                                            <p:txEl>
                                              <p:pRg st="5" end="5"/>
                                            </p:txEl>
                                          </p:spTgt>
                                        </p:tgtEl>
                                        <p:attrNameLst>
                                          <p:attrName>style.visibility</p:attrName>
                                        </p:attrNameLst>
                                      </p:cBhvr>
                                      <p:to>
                                        <p:strVal val="visible"/>
                                      </p:to>
                                    </p:set>
                                    <p:anim calcmode="lin" valueType="num">
                                      <p:cBhvr additive="base">
                                        <p:cTn id="5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6">
                                            <p:txEl>
                                              <p:pRg st="6" end="6"/>
                                            </p:txEl>
                                          </p:spTgt>
                                        </p:tgtEl>
                                        <p:attrNameLst>
                                          <p:attrName>style.visibility</p:attrName>
                                        </p:attrNameLst>
                                      </p:cBhvr>
                                      <p:to>
                                        <p:strVal val="visible"/>
                                      </p:to>
                                    </p:set>
                                    <p:anim calcmode="lin" valueType="num">
                                      <p:cBhvr additive="base">
                                        <p:cTn id="64"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6">
                                            <p:txEl>
                                              <p:pRg st="7" end="7"/>
                                            </p:txEl>
                                          </p:spTgt>
                                        </p:tgtEl>
                                        <p:attrNameLst>
                                          <p:attrName>style.visibility</p:attrName>
                                        </p:attrNameLst>
                                      </p:cBhvr>
                                      <p:to>
                                        <p:strVal val="visible"/>
                                      </p:to>
                                    </p:set>
                                    <p:anim calcmode="lin" valueType="num">
                                      <p:cBhvr additive="base">
                                        <p:cTn id="70"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6">
                                            <p:txEl>
                                              <p:pRg st="8" end="8"/>
                                            </p:txEl>
                                          </p:spTgt>
                                        </p:tgtEl>
                                        <p:attrNameLst>
                                          <p:attrName>style.visibility</p:attrName>
                                        </p:attrNameLst>
                                      </p:cBhvr>
                                      <p:to>
                                        <p:strVal val="visible"/>
                                      </p:to>
                                    </p:set>
                                    <p:anim calcmode="lin" valueType="num">
                                      <p:cBhvr additive="base">
                                        <p:cTn id="76"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6">
                                            <p:txEl>
                                              <p:pRg st="9" end="9"/>
                                            </p:txEl>
                                          </p:spTgt>
                                        </p:tgtEl>
                                        <p:attrNameLst>
                                          <p:attrName>style.visibility</p:attrName>
                                        </p:attrNameLst>
                                      </p:cBhvr>
                                      <p:to>
                                        <p:strVal val="visible"/>
                                      </p:to>
                                    </p:set>
                                    <p:anim calcmode="lin" valueType="num">
                                      <p:cBhvr additive="base">
                                        <p:cTn id="82"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A_淘宝网chenying0907出品 9"/>
          <p:cNvSpPr/>
          <p:nvPr>
            <p:custDataLst>
              <p:tags r:id="rId1"/>
            </p:custDataLst>
          </p:nvPr>
        </p:nvSpPr>
        <p:spPr>
          <a:xfrm>
            <a:off x="767182" y="2866937"/>
            <a:ext cx="1080000" cy="1080000"/>
          </a:xfrm>
          <a:prstGeom prst="ellipse">
            <a:avLst/>
          </a:prstGeom>
          <a:solidFill>
            <a:schemeClr val="bg1"/>
          </a:solidFill>
          <a:ln w="15875" cmpd="dbl">
            <a:solidFill>
              <a:srgbClr val="F6424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srgbClr val="FF0000"/>
                </a:solidFill>
              </a:rPr>
              <a:t>3</a:t>
            </a:r>
            <a:endParaRPr lang="en-US" altLang="zh-CN" sz="5400" b="1" dirty="0">
              <a:solidFill>
                <a:srgbClr val="FF0000"/>
              </a:solidFill>
            </a:endParaRPr>
          </a:p>
        </p:txBody>
      </p:sp>
      <p:sp>
        <p:nvSpPr>
          <p:cNvPr id="11" name="PA_淘宝网chenying0907出品 10"/>
          <p:cNvSpPr txBox="1"/>
          <p:nvPr>
            <p:custDataLst>
              <p:tags r:id="rId2"/>
            </p:custDataLst>
          </p:nvPr>
        </p:nvSpPr>
        <p:spPr>
          <a:xfrm>
            <a:off x="1964690" y="3007995"/>
            <a:ext cx="4845685" cy="706755"/>
          </a:xfrm>
          <a:prstGeom prst="rect">
            <a:avLst/>
          </a:prstGeom>
          <a:noFill/>
          <a:ln>
            <a:solidFill>
              <a:srgbClr val="FF0000"/>
            </a:solidFill>
          </a:ln>
        </p:spPr>
        <p:txBody>
          <a:bodyPr wrap="square" rtlCol="0">
            <a:spAutoFit/>
          </a:bodyPr>
          <a:lstStyle/>
          <a:p>
            <a:r>
              <a:rPr sz="4000" b="1" dirty="0">
                <a:solidFill>
                  <a:srgbClr val="FF0000"/>
                </a:solidFill>
                <a:latin typeface="微软雅黑" panose="020B0503020204020204" pitchFamily="34" charset="-122"/>
                <a:ea typeface="微软雅黑" panose="020B0503020204020204" pitchFamily="34" charset="-122"/>
                <a:sym typeface="+mn-ea"/>
              </a:rPr>
              <a:t>文件的压缩与解压缩</a:t>
            </a:r>
            <a:endParaRPr sz="4000" b="1" dirty="0">
              <a:solidFill>
                <a:srgbClr val="FF0000"/>
              </a:solidFill>
              <a:latin typeface="微软雅黑" panose="020B0503020204020204" pitchFamily="34" charset="-122"/>
              <a:ea typeface="微软雅黑" panose="020B0503020204020204" pitchFamily="34" charset="-122"/>
              <a:sym typeface="+mn-ea"/>
            </a:endParaRPr>
          </a:p>
        </p:txBody>
      </p:sp>
      <p:sp>
        <p:nvSpPr>
          <p:cNvPr id="12" name="PA_淘宝网chenying0907出品 11"/>
          <p:cNvSpPr/>
          <p:nvPr>
            <p:custDataLst>
              <p:tags r:id="rId3"/>
            </p:custDataLst>
          </p:nvPr>
        </p:nvSpPr>
        <p:spPr>
          <a:xfrm>
            <a:off x="6944236" y="-22225"/>
            <a:ext cx="5291579" cy="685800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PA_直接连接符 15"/>
          <p:cNvCxnSpPr/>
          <p:nvPr>
            <p:custDataLst>
              <p:tags r:id="rId4"/>
            </p:custDataLst>
          </p:nvPr>
        </p:nvCxnSpPr>
        <p:spPr>
          <a:xfrm flipH="1">
            <a:off x="6810167" y="-246669"/>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PA_直接连接符 19"/>
          <p:cNvCxnSpPr/>
          <p:nvPr>
            <p:custDataLst>
              <p:tags r:id="rId5"/>
            </p:custDataLst>
          </p:nvPr>
        </p:nvCxnSpPr>
        <p:spPr>
          <a:xfrm flipH="1">
            <a:off x="10120546" y="5596262"/>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p:blinds dir="vert"/>
      </p:transition>
    </mc:Choice>
    <mc:Fallback>
      <p:transition>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1"/>
                                        </p:tgtEl>
                                        <p:attrNameLst>
                                          <p:attrName>ppt_y</p:attrName>
                                        </p:attrNameLst>
                                      </p:cBhvr>
                                      <p:tavLst>
                                        <p:tav tm="0">
                                          <p:val>
                                            <p:strVal val="#ppt_y"/>
                                          </p:val>
                                        </p:tav>
                                        <p:tav tm="100000">
                                          <p:val>
                                            <p:strVal val="#ppt_y"/>
                                          </p:val>
                                        </p:tav>
                                      </p:tavLst>
                                    </p:anim>
                                    <p:anim calcmode="lin" valueType="num">
                                      <p:cBhvr>
                                        <p:cTn id="15"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文件的压缩与解压缩</a:t>
            </a:r>
            <a:endParaRPr lang="zh-CN" sz="2400" b="1" dirty="0">
              <a:solidFill>
                <a:prstClr val="white"/>
              </a:solidFill>
              <a:ea typeface="微软雅黑" panose="020B0503020204020204" pitchFamily="34" charset="-122"/>
              <a:cs typeface="Arial Unicode MS" panose="020B0604020202020204" pitchFamily="34" charset="-122"/>
              <a:sym typeface="+mn-ea"/>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3</a:t>
            </a:r>
            <a:endParaRPr lang="en-US" altLang="zh-CN" sz="5400" b="1" dirty="0">
              <a:solidFill>
                <a:srgbClr val="FF0000"/>
              </a:solidFill>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sz="2000" b="1" dirty="0">
                    <a:latin typeface="微软雅黑" panose="020B0503020204020204" pitchFamily="34" charset="-122"/>
                    <a:ea typeface="微软雅黑" panose="020B0503020204020204" pitchFamily="34" charset="-122"/>
                  </a:rPr>
                  <a:t>压缩与解压缩命令</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6" name="淘宝网chenying0907出品 77"/>
          <p:cNvSpPr txBox="1"/>
          <p:nvPr/>
        </p:nvSpPr>
        <p:spPr>
          <a:xfrm>
            <a:off x="1035050" y="2202180"/>
            <a:ext cx="3876675" cy="1038860"/>
          </a:xfrm>
          <a:prstGeom prst="rect">
            <a:avLst/>
          </a:prstGeom>
          <a:noFill/>
        </p:spPr>
        <p:txBody>
          <a:bodyPr wrap="square" rtlCol="0">
            <a:spAutoFit/>
          </a:bodyPr>
          <a:p>
            <a:pPr marL="457200" lvl="0" indent="-457200" algn="l" defTabSz="914400" eaLnBrk="0" hangingPunct="0">
              <a:spcBef>
                <a:spcPct val="20000"/>
              </a:spcBef>
              <a:buClr>
                <a:srgbClr val="0070C0"/>
              </a:buClr>
              <a:buFont typeface="Wingdings" panose="05000000000000000000" charset="0"/>
              <a:buChar char="u"/>
              <a:defRPr/>
            </a:pPr>
            <a:r>
              <a:rPr lang="en-US" altLang="zh-CN" sz="2800" smtClean="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zip</a:t>
            </a:r>
            <a:r>
              <a:rPr lang="zh-CN" altLang="en-US" sz="2800" smtClean="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和</a:t>
            </a:r>
            <a:r>
              <a:rPr lang="en-US" altLang="zh-CN" sz="2800" smtClean="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unzip</a:t>
            </a:r>
            <a:r>
              <a:rPr lang="zh-CN" altLang="en-US" sz="2800" smtClean="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命令</a:t>
            </a:r>
            <a:endParaRPr lang="zh-CN" altLang="en-US" sz="2800" smtClean="0">
              <a:effectLst>
                <a:outerShdw blurRad="38100" dist="38100" dir="2700000" algn="tl">
                  <a:srgbClr val="C0C0C0"/>
                </a:outerShdw>
              </a:effectLst>
            </a:endParaRPr>
          </a:p>
          <a:p>
            <a:pPr marL="457200" lvl="0" indent="-457200" algn="l" defTabSz="914400" eaLnBrk="0" hangingPunct="0">
              <a:spcBef>
                <a:spcPct val="20000"/>
              </a:spcBef>
              <a:buClr>
                <a:srgbClr val="0070C0"/>
              </a:buClr>
              <a:buFont typeface="Wingdings" panose="05000000000000000000" charset="0"/>
              <a:buChar char="u"/>
              <a:defRPr/>
            </a:pPr>
            <a:r>
              <a:rPr lang="en-US" altLang="zh-CN" sz="2800" smtClean="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tar</a:t>
            </a:r>
            <a:r>
              <a:rPr lang="zh-CN" altLang="en-US" sz="2800" smtClean="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命令</a:t>
            </a:r>
            <a:endParaRPr lang="en-US" altLang="zh-CN" sz="2400" smtClean="0">
              <a:solidFill>
                <a:srgbClr val="663300"/>
              </a:solidFill>
              <a:effectLst/>
              <a:latin typeface="Arial" panose="020B0604020202020204" pitchFamily="34" charset="0"/>
              <a:ea typeface="宋体" panose="02010600030101010101" pitchFamily="2" charset="-122"/>
              <a:cs typeface="+mn-ea"/>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 calcmode="lin" valueType="num">
                                      <p:cBhvr additive="base">
                                        <p:cTn id="2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 calcmode="lin" valueType="num">
                                      <p:cBhvr additive="base">
                                        <p:cTn id="2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文件的压缩与解压缩</a:t>
            </a:r>
            <a:endParaRPr lang="zh-CN" sz="2400" b="1" dirty="0">
              <a:solidFill>
                <a:prstClr val="white"/>
              </a:solidFill>
              <a:ea typeface="微软雅黑" panose="020B0503020204020204" pitchFamily="34" charset="-122"/>
              <a:cs typeface="Arial Unicode MS" panose="020B0604020202020204" pitchFamily="34" charset="-122"/>
              <a:sym typeface="+mn-ea"/>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3</a:t>
            </a:r>
            <a:endParaRPr lang="en-US" altLang="zh-CN" sz="5400" b="1" dirty="0">
              <a:solidFill>
                <a:srgbClr val="FF0000"/>
              </a:solidFill>
            </a:endParaRPr>
          </a:p>
        </p:txBody>
      </p:sp>
      <p:sp>
        <p:nvSpPr>
          <p:cNvPr id="2" name="淘宝网chenying0907出品 3"/>
          <p:cNvSpPr txBox="1"/>
          <p:nvPr/>
        </p:nvSpPr>
        <p:spPr>
          <a:xfrm>
            <a:off x="2160270" y="561340"/>
            <a:ext cx="3014345"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1</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）zip和unzip命令</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sz="2000" b="1" dirty="0">
                    <a:latin typeface="微软雅黑" panose="020B0503020204020204" pitchFamily="34" charset="-122"/>
                    <a:ea typeface="微软雅黑" panose="020B0503020204020204" pitchFamily="34" charset="-122"/>
                  </a:rPr>
                  <a:t>zip命令</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1</a:t>
              </a:r>
              <a:r>
                <a:rPr lang="zh-CN" altLang="en-US" sz="2400" b="1"/>
                <a:t>）</a:t>
              </a:r>
              <a:endParaRPr lang="zh-CN" altLang="en-US" sz="2400" b="1"/>
            </a:p>
          </p:txBody>
        </p:sp>
      </p:grpSp>
      <p:sp>
        <p:nvSpPr>
          <p:cNvPr id="6" name="淘宝网chenying0907出品 77"/>
          <p:cNvSpPr txBox="1"/>
          <p:nvPr/>
        </p:nvSpPr>
        <p:spPr>
          <a:xfrm>
            <a:off x="379095" y="1781175"/>
            <a:ext cx="10735945" cy="3759200"/>
          </a:xfrm>
          <a:prstGeom prst="rect">
            <a:avLst/>
          </a:prstGeom>
          <a:noFill/>
        </p:spPr>
        <p:txBody>
          <a:bodyPr wrap="square" rtlCol="0">
            <a:spAutoFit/>
          </a:bodyPr>
          <a:p>
            <a:pPr marL="342900" lvl="0" indent="-342900" algn="l" defTabSz="914400" eaLnBrk="0" hangingPunct="0">
              <a:spcBef>
                <a:spcPct val="20000"/>
              </a:spcBef>
              <a:buFontTx/>
              <a:buBlip>
                <a:blip r:embed="rId2"/>
              </a:buBlip>
              <a:defRPr/>
            </a:pPr>
            <a:r>
              <a:rPr lang="en-GB" sz="2800" smtClean="0">
                <a:effectLst/>
                <a:latin typeface="Arial" panose="020B0604020202020204" pitchFamily="34" charset="0"/>
                <a:ea typeface="宋体" panose="02010600030101010101" pitchFamily="2" charset="-122"/>
                <a:cs typeface="+mn-ea"/>
                <a:sym typeface="+mn-ea"/>
              </a:rPr>
              <a:t>功能：压缩文件</a:t>
            </a:r>
            <a:r>
              <a:rPr lang="zh-CN" altLang="en-GB" sz="2800" smtClean="0">
                <a:effectLst/>
                <a:latin typeface="Arial" panose="020B0604020202020204" pitchFamily="34" charset="0"/>
                <a:ea typeface="宋体" panose="02010600030101010101" pitchFamily="2" charset="-122"/>
                <a:cs typeface="+mn-ea"/>
                <a:sym typeface="+mn-ea"/>
              </a:rPr>
              <a:t>，</a:t>
            </a:r>
            <a:r>
              <a:rPr lang="en-GB" sz="2800" smtClean="0">
                <a:effectLst/>
                <a:latin typeface="Arial" panose="020B0604020202020204" pitchFamily="34" charset="0"/>
                <a:ea typeface="宋体" panose="02010600030101010101" pitchFamily="2" charset="-122"/>
                <a:cs typeface="+mn-ea"/>
                <a:sym typeface="+mn-ea"/>
              </a:rPr>
              <a:t>文件经它压缩后会产生一个以“.zip”为扩展名的压缩文件。</a:t>
            </a:r>
            <a:endParaRPr lang="en-GB" sz="2800" smtClean="0">
              <a:effectLst/>
              <a:latin typeface="Arial" panose="020B0604020202020204" pitchFamily="34" charset="0"/>
              <a:ea typeface="宋体" panose="02010600030101010101" pitchFamily="2" charset="-122"/>
              <a:cs typeface="+mn-ea"/>
              <a:sym typeface="+mn-ea"/>
            </a:endParaRPr>
          </a:p>
          <a:p>
            <a:pPr marL="342900" lvl="0" indent="-342900" algn="l" defTabSz="914400" eaLnBrk="0" hangingPunct="0">
              <a:spcBef>
                <a:spcPct val="20000"/>
              </a:spcBef>
              <a:buFontTx/>
              <a:buBlip>
                <a:blip r:embed="rId2"/>
              </a:buBlip>
              <a:defRPr/>
            </a:pPr>
            <a:r>
              <a:rPr lang="en-GB" sz="2800" smtClean="0">
                <a:effectLst/>
                <a:latin typeface="Arial" panose="020B0604020202020204" pitchFamily="34" charset="0"/>
                <a:ea typeface="宋体" panose="02010600030101010101" pitchFamily="2" charset="-122"/>
                <a:cs typeface="+mn-ea"/>
                <a:sym typeface="+mn-ea"/>
              </a:rPr>
              <a:t>格式：zip  [选项]  参数</a:t>
            </a:r>
            <a:endParaRPr lang="en-GB" sz="2800" smtClean="0">
              <a:effectLst/>
              <a:latin typeface="Arial" panose="020B0604020202020204" pitchFamily="34" charset="0"/>
              <a:ea typeface="宋体" panose="02010600030101010101" pitchFamily="2" charset="-122"/>
              <a:cs typeface="+mn-ea"/>
              <a:sym typeface="+mn-ea"/>
            </a:endParaRPr>
          </a:p>
          <a:p>
            <a:pPr marL="342900" lvl="0" indent="-342900" algn="l" defTabSz="914400" eaLnBrk="0" hangingPunct="0">
              <a:spcBef>
                <a:spcPct val="20000"/>
              </a:spcBef>
              <a:buFontTx/>
              <a:buBlip>
                <a:blip r:embed="rId2"/>
              </a:buBlip>
              <a:defRPr/>
            </a:pPr>
            <a:r>
              <a:rPr lang="en-GB" sz="2800" smtClean="0">
                <a:effectLst/>
                <a:latin typeface="Arial" panose="020B0604020202020204" pitchFamily="34" charset="0"/>
                <a:ea typeface="宋体" panose="02010600030101010101" pitchFamily="2" charset="-122"/>
                <a:cs typeface="+mn-ea"/>
                <a:sym typeface="+mn-ea"/>
              </a:rPr>
              <a:t>常用选项：</a:t>
            </a:r>
            <a:endParaRPr lang="en-GB" sz="2800" smtClean="0">
              <a:effectLst/>
              <a:latin typeface="Arial" panose="020B0604020202020204" pitchFamily="34" charset="0"/>
              <a:ea typeface="宋体" panose="02010600030101010101" pitchFamily="2" charset="-122"/>
              <a:cs typeface="+mn-ea"/>
              <a:sym typeface="+mn-ea"/>
            </a:endParaRPr>
          </a:p>
          <a:p>
            <a:pPr marL="742950" lvl="1" indent="-285750" algn="l" defTabSz="914400" eaLnBrk="0" hangingPunct="0">
              <a:spcBef>
                <a:spcPct val="20000"/>
              </a:spcBef>
              <a:buFontTx/>
              <a:buBlip>
                <a:blip r:embed="rId3"/>
              </a:buBlip>
              <a:defRPr/>
            </a:pPr>
            <a:r>
              <a:rPr sz="2400" smtClean="0">
                <a:solidFill>
                  <a:srgbClr val="663300"/>
                </a:solidFill>
                <a:latin typeface="Arial" panose="020B0604020202020204" pitchFamily="34" charset="0"/>
                <a:ea typeface="宋体" panose="02010600030101010101" pitchFamily="2" charset="-122"/>
                <a:cs typeface="+mn-ea"/>
                <a:sym typeface="+mn-ea"/>
              </a:rPr>
              <a:t>-q：不显示指令执行过程；</a:t>
            </a:r>
            <a:endParaRPr sz="2400" smtClean="0">
              <a:solidFill>
                <a:srgbClr val="663300"/>
              </a:solidFill>
              <a:latin typeface="Arial" panose="020B0604020202020204" pitchFamily="34" charset="0"/>
              <a:ea typeface="宋体" panose="02010600030101010101" pitchFamily="2" charset="-122"/>
              <a:cs typeface="+mn-ea"/>
              <a:sym typeface="+mn-ea"/>
            </a:endParaRPr>
          </a:p>
          <a:p>
            <a:pPr marL="742950" lvl="1" indent="-285750" algn="l" defTabSz="914400" eaLnBrk="0" hangingPunct="0">
              <a:spcBef>
                <a:spcPct val="20000"/>
              </a:spcBef>
              <a:buFontTx/>
              <a:buBlip>
                <a:blip r:embed="rId3"/>
              </a:buBlip>
              <a:defRPr/>
            </a:pPr>
            <a:r>
              <a:rPr sz="2400" smtClean="0">
                <a:solidFill>
                  <a:srgbClr val="663300"/>
                </a:solidFill>
                <a:latin typeface="Arial" panose="020B0604020202020204" pitchFamily="34" charset="0"/>
                <a:ea typeface="宋体" panose="02010600030101010101" pitchFamily="2" charset="-122"/>
                <a:cs typeface="+mn-ea"/>
                <a:sym typeface="+mn-ea"/>
              </a:rPr>
              <a:t> -r：递归处理，将指定目录下的所有文件和子目录一并处理</a:t>
            </a:r>
            <a:endParaRPr sz="2400" smtClean="0">
              <a:solidFill>
                <a:srgbClr val="663300"/>
              </a:solidFill>
              <a:latin typeface="Arial" panose="020B0604020202020204" pitchFamily="34" charset="0"/>
              <a:ea typeface="宋体" panose="02010600030101010101" pitchFamily="2" charset="-122"/>
              <a:cs typeface="+mn-ea"/>
              <a:sym typeface="+mn-ea"/>
            </a:endParaRPr>
          </a:p>
          <a:p>
            <a:pPr marL="742950" lvl="1" indent="-285750" algn="l" defTabSz="914400" eaLnBrk="0" hangingPunct="0">
              <a:spcBef>
                <a:spcPct val="20000"/>
              </a:spcBef>
              <a:buFontTx/>
              <a:buBlip>
                <a:blip r:embed="rId3"/>
              </a:buBlip>
              <a:defRPr/>
            </a:pPr>
            <a:r>
              <a:rPr sz="2400" smtClean="0">
                <a:solidFill>
                  <a:srgbClr val="663300"/>
                </a:solidFill>
                <a:latin typeface="Arial" panose="020B0604020202020204" pitchFamily="34" charset="0"/>
                <a:ea typeface="宋体" panose="02010600030101010101" pitchFamily="2" charset="-122"/>
                <a:cs typeface="+mn-ea"/>
                <a:sym typeface="+mn-ea"/>
              </a:rPr>
              <a:t>-d： 从压缩文件内删除指定的文件</a:t>
            </a:r>
            <a:endParaRPr sz="2400" smtClean="0">
              <a:solidFill>
                <a:srgbClr val="663300"/>
              </a:solidFill>
              <a:latin typeface="Arial" panose="020B0604020202020204" pitchFamily="34" charset="0"/>
              <a:ea typeface="宋体" panose="02010600030101010101" pitchFamily="2" charset="-122"/>
              <a:cs typeface="+mn-ea"/>
              <a:sym typeface="+mn-ea"/>
            </a:endParaRPr>
          </a:p>
          <a:p>
            <a:pPr marL="742950" lvl="1" indent="-285750" algn="l" defTabSz="914400" eaLnBrk="0" hangingPunct="0">
              <a:spcBef>
                <a:spcPct val="20000"/>
              </a:spcBef>
              <a:buFontTx/>
              <a:buBlip>
                <a:blip r:embed="rId3"/>
              </a:buBlip>
              <a:defRPr/>
            </a:pPr>
            <a:r>
              <a:rPr sz="2400" smtClean="0">
                <a:solidFill>
                  <a:srgbClr val="663300"/>
                </a:solidFill>
                <a:latin typeface="Arial" panose="020B0604020202020204" pitchFamily="34" charset="0"/>
                <a:ea typeface="宋体" panose="02010600030101010101" pitchFamily="2" charset="-122"/>
                <a:cs typeface="+mn-ea"/>
                <a:sym typeface="+mn-ea"/>
              </a:rPr>
              <a:t>-m：向压缩文件中添加文件</a:t>
            </a:r>
            <a:endParaRPr sz="2400" smtClean="0">
              <a:solidFill>
                <a:srgbClr val="663300"/>
              </a:solidFill>
              <a:latin typeface="Arial" panose="020B0604020202020204" pitchFamily="34" charset="0"/>
              <a:ea typeface="宋体" panose="02010600030101010101" pitchFamily="2"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additive="base">
                                        <p:cTn id="4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 calcmode="lin" valueType="num">
                                      <p:cBhvr additive="base">
                                        <p:cTn id="5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6">
                                            <p:txEl>
                                              <p:pRg st="5" end="5"/>
                                            </p:txEl>
                                          </p:spTgt>
                                        </p:tgtEl>
                                        <p:attrNameLst>
                                          <p:attrName>style.visibility</p:attrName>
                                        </p:attrNameLst>
                                      </p:cBhvr>
                                      <p:to>
                                        <p:strVal val="visible"/>
                                      </p:to>
                                    </p:set>
                                    <p:anim calcmode="lin" valueType="num">
                                      <p:cBhvr additive="base">
                                        <p:cTn id="5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6">
                                            <p:txEl>
                                              <p:pRg st="6" end="6"/>
                                            </p:txEl>
                                          </p:spTgt>
                                        </p:tgtEl>
                                        <p:attrNameLst>
                                          <p:attrName>style.visibility</p:attrName>
                                        </p:attrNameLst>
                                      </p:cBhvr>
                                      <p:to>
                                        <p:strVal val="visible"/>
                                      </p:to>
                                    </p:set>
                                    <p:anim calcmode="lin" valueType="num">
                                      <p:cBhvr additive="base">
                                        <p:cTn id="64"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文件的压缩与解压缩</a:t>
            </a:r>
            <a:endParaRPr lang="zh-CN" sz="2400" b="1" dirty="0">
              <a:solidFill>
                <a:prstClr val="white"/>
              </a:solidFill>
              <a:ea typeface="微软雅黑" panose="020B0503020204020204" pitchFamily="34" charset="-122"/>
              <a:cs typeface="Arial Unicode MS" panose="020B0604020202020204" pitchFamily="34" charset="-122"/>
              <a:sym typeface="+mn-ea"/>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3</a:t>
            </a:r>
            <a:endParaRPr lang="en-US" altLang="zh-CN" sz="5400" b="1" dirty="0">
              <a:solidFill>
                <a:srgbClr val="FF0000"/>
              </a:solidFill>
            </a:endParaRPr>
          </a:p>
        </p:txBody>
      </p:sp>
      <p:sp>
        <p:nvSpPr>
          <p:cNvPr id="2" name="淘宝网chenying0907出品 3"/>
          <p:cNvSpPr txBox="1"/>
          <p:nvPr/>
        </p:nvSpPr>
        <p:spPr>
          <a:xfrm>
            <a:off x="2160270" y="561340"/>
            <a:ext cx="3014345"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1</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）zip和unzip命令</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sz="2000" b="1" dirty="0">
                    <a:latin typeface="微软雅黑" panose="020B0503020204020204" pitchFamily="34" charset="-122"/>
                    <a:ea typeface="微软雅黑" panose="020B0503020204020204" pitchFamily="34" charset="-122"/>
                  </a:rPr>
                  <a:t>zip命令</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1</a:t>
              </a:r>
              <a:r>
                <a:rPr lang="zh-CN" altLang="en-US" sz="2400" b="1"/>
                <a:t>）</a:t>
              </a:r>
              <a:endParaRPr lang="zh-CN" altLang="en-US" sz="2400" b="1"/>
            </a:p>
          </p:txBody>
        </p:sp>
      </p:grpSp>
      <p:sp>
        <p:nvSpPr>
          <p:cNvPr id="6" name="淘宝网chenying0907出品 77"/>
          <p:cNvSpPr txBox="1"/>
          <p:nvPr/>
        </p:nvSpPr>
        <p:spPr>
          <a:xfrm>
            <a:off x="379095" y="1781175"/>
            <a:ext cx="10735945" cy="3180715"/>
          </a:xfrm>
          <a:prstGeom prst="rect">
            <a:avLst/>
          </a:prstGeom>
          <a:noFill/>
        </p:spPr>
        <p:txBody>
          <a:bodyPr wrap="square" rtlCol="0">
            <a:spAutoFit/>
          </a:bodyPr>
          <a:p>
            <a:pPr marL="342900" lvl="0" indent="-342900" algn="l" defTabSz="914400" eaLnBrk="0" hangingPunct="0">
              <a:spcBef>
                <a:spcPct val="20000"/>
              </a:spcBef>
              <a:buFontTx/>
              <a:buBlip>
                <a:blip r:embed="rId2"/>
              </a:buBlip>
              <a:defRPr/>
            </a:pPr>
            <a:r>
              <a:rPr sz="2800" smtClean="0">
                <a:effectLst/>
                <a:latin typeface="Arial" panose="020B0604020202020204" pitchFamily="34" charset="0"/>
                <a:ea typeface="宋体" panose="02010600030101010101" pitchFamily="2" charset="-122"/>
                <a:cs typeface="+mn-ea"/>
                <a:sym typeface="+mn-ea"/>
              </a:rPr>
              <a:t>举例：</a:t>
            </a:r>
            <a:endParaRPr sz="2800" smtClean="0">
              <a:effectLst/>
              <a:latin typeface="Arial" panose="020B0604020202020204" pitchFamily="34" charset="0"/>
              <a:ea typeface="宋体" panose="02010600030101010101" pitchFamily="2" charset="-122"/>
              <a:cs typeface="+mn-ea"/>
              <a:sym typeface="+mn-ea"/>
            </a:endParaRPr>
          </a:p>
          <a:p>
            <a:pPr marL="742950" lvl="1" indent="-285750" algn="l" defTabSz="914400" eaLnBrk="0" hangingPunct="0">
              <a:spcBef>
                <a:spcPct val="20000"/>
              </a:spcBef>
              <a:buFontTx/>
              <a:buBlip>
                <a:blip r:embed="rId3"/>
              </a:buBlip>
              <a:defRPr/>
            </a:pPr>
            <a:r>
              <a:rPr sz="2400" smtClean="0">
                <a:solidFill>
                  <a:srgbClr val="663300"/>
                </a:solidFill>
                <a:latin typeface="Arial" panose="020B0604020202020204" pitchFamily="34" charset="0"/>
                <a:ea typeface="宋体" panose="02010600030101010101" pitchFamily="2" charset="-122"/>
                <a:cs typeface="+mn-ea"/>
                <a:sym typeface="+mn-ea"/>
              </a:rPr>
              <a:t>将file1和file2压缩到myfile.zip</a:t>
            </a:r>
            <a:endParaRPr sz="2400" smtClean="0">
              <a:solidFill>
                <a:srgbClr val="663300"/>
              </a:solidFill>
              <a:latin typeface="Arial" panose="020B0604020202020204" pitchFamily="34" charset="0"/>
              <a:ea typeface="宋体" panose="02010600030101010101" pitchFamily="2" charset="-122"/>
              <a:cs typeface="+mn-ea"/>
              <a:sym typeface="+mn-ea"/>
            </a:endParaRPr>
          </a:p>
          <a:p>
            <a:pPr lvl="1" indent="0" algn="l" defTabSz="914400" eaLnBrk="0" hangingPunct="0">
              <a:spcBef>
                <a:spcPct val="20000"/>
              </a:spcBef>
              <a:buFontTx/>
              <a:buNone/>
              <a:defRPr/>
            </a:pPr>
            <a:r>
              <a:rPr sz="2400" smtClean="0">
                <a:solidFill>
                  <a:srgbClr val="663300"/>
                </a:solidFill>
                <a:latin typeface="Arial" panose="020B0604020202020204" pitchFamily="34" charset="0"/>
                <a:ea typeface="宋体" panose="02010600030101010101" pitchFamily="2" charset="-122"/>
                <a:cs typeface="+mn-ea"/>
                <a:sym typeface="+mn-ea"/>
              </a:rPr>
              <a:t>	zip   myfile  file1 file2</a:t>
            </a:r>
            <a:endParaRPr sz="2400" smtClean="0">
              <a:solidFill>
                <a:srgbClr val="663300"/>
              </a:solidFill>
              <a:latin typeface="Arial" panose="020B0604020202020204" pitchFamily="34" charset="0"/>
              <a:ea typeface="宋体" panose="02010600030101010101" pitchFamily="2" charset="-122"/>
              <a:cs typeface="+mn-ea"/>
              <a:sym typeface="+mn-ea"/>
            </a:endParaRPr>
          </a:p>
          <a:p>
            <a:pPr marL="742950" lvl="1" indent="-285750" algn="l" defTabSz="914400" eaLnBrk="0" hangingPunct="0">
              <a:spcBef>
                <a:spcPct val="20000"/>
              </a:spcBef>
              <a:buFontTx/>
              <a:buBlip>
                <a:blip r:embed="rId3"/>
              </a:buBlip>
              <a:defRPr/>
            </a:pPr>
            <a:r>
              <a:rPr sz="2400" smtClean="0">
                <a:solidFill>
                  <a:srgbClr val="663300"/>
                </a:solidFill>
                <a:latin typeface="Arial" panose="020B0604020202020204" pitchFamily="34" charset="0"/>
                <a:ea typeface="宋体" panose="02010600030101010101" pitchFamily="2" charset="-122"/>
                <a:cs typeface="+mn-ea"/>
                <a:sym typeface="+mn-ea"/>
              </a:rPr>
              <a:t>将压缩文件myfile.zip中的file1删除</a:t>
            </a:r>
            <a:endParaRPr sz="2400" smtClean="0">
              <a:solidFill>
                <a:srgbClr val="663300"/>
              </a:solidFill>
              <a:latin typeface="Arial" panose="020B0604020202020204" pitchFamily="34" charset="0"/>
              <a:ea typeface="宋体" panose="02010600030101010101" pitchFamily="2" charset="-122"/>
              <a:cs typeface="+mn-ea"/>
              <a:sym typeface="+mn-ea"/>
            </a:endParaRPr>
          </a:p>
          <a:p>
            <a:pPr lvl="1" indent="0" algn="l" defTabSz="914400" eaLnBrk="0" hangingPunct="0">
              <a:spcBef>
                <a:spcPct val="20000"/>
              </a:spcBef>
              <a:buFontTx/>
              <a:buNone/>
              <a:defRPr/>
            </a:pPr>
            <a:r>
              <a:rPr sz="2400" smtClean="0">
                <a:solidFill>
                  <a:srgbClr val="663300"/>
                </a:solidFill>
                <a:latin typeface="Arial" panose="020B0604020202020204" pitchFamily="34" charset="0"/>
                <a:ea typeface="宋体" panose="02010600030101010101" pitchFamily="2" charset="-122"/>
                <a:cs typeface="+mn-ea"/>
                <a:sym typeface="+mn-ea"/>
              </a:rPr>
              <a:t>	zip -d myfile.zip file1</a:t>
            </a:r>
            <a:endParaRPr sz="2400" smtClean="0">
              <a:solidFill>
                <a:srgbClr val="663300"/>
              </a:solidFill>
              <a:latin typeface="Arial" panose="020B0604020202020204" pitchFamily="34" charset="0"/>
              <a:ea typeface="宋体" panose="02010600030101010101" pitchFamily="2" charset="-122"/>
              <a:cs typeface="+mn-ea"/>
              <a:sym typeface="+mn-ea"/>
            </a:endParaRPr>
          </a:p>
          <a:p>
            <a:pPr marL="742950" lvl="1" indent="-285750" algn="l" defTabSz="914400" eaLnBrk="0" hangingPunct="0">
              <a:spcBef>
                <a:spcPct val="20000"/>
              </a:spcBef>
              <a:buFontTx/>
              <a:buBlip>
                <a:blip r:embed="rId3"/>
              </a:buBlip>
              <a:defRPr/>
            </a:pPr>
            <a:r>
              <a:rPr sz="2400" smtClean="0">
                <a:solidFill>
                  <a:srgbClr val="663300"/>
                </a:solidFill>
                <a:latin typeface="Arial" panose="020B0604020202020204" pitchFamily="34" charset="0"/>
                <a:ea typeface="宋体" panose="02010600030101010101" pitchFamily="2" charset="-122"/>
                <a:cs typeface="+mn-ea"/>
                <a:sym typeface="+mn-ea"/>
              </a:rPr>
              <a:t>将file2添加到压缩文件myfile.zip中</a:t>
            </a:r>
            <a:endParaRPr sz="2400" smtClean="0">
              <a:solidFill>
                <a:srgbClr val="663300"/>
              </a:solidFill>
              <a:latin typeface="Arial" panose="020B0604020202020204" pitchFamily="34" charset="0"/>
              <a:ea typeface="宋体" panose="02010600030101010101" pitchFamily="2" charset="-122"/>
              <a:cs typeface="+mn-ea"/>
              <a:sym typeface="+mn-ea"/>
            </a:endParaRPr>
          </a:p>
          <a:p>
            <a:pPr lvl="1" indent="0" algn="l" defTabSz="914400" eaLnBrk="0" hangingPunct="0">
              <a:spcBef>
                <a:spcPct val="20000"/>
              </a:spcBef>
              <a:buFontTx/>
              <a:buNone/>
              <a:defRPr/>
            </a:pPr>
            <a:r>
              <a:rPr sz="2400" smtClean="0">
                <a:solidFill>
                  <a:srgbClr val="663300"/>
                </a:solidFill>
                <a:latin typeface="Arial" panose="020B0604020202020204" pitchFamily="34" charset="0"/>
                <a:ea typeface="宋体" panose="02010600030101010101" pitchFamily="2" charset="-122"/>
                <a:cs typeface="+mn-ea"/>
                <a:sym typeface="+mn-ea"/>
              </a:rPr>
              <a:t>	zip -m myfile.zip file2</a:t>
            </a:r>
            <a:endParaRPr sz="2400" smtClean="0">
              <a:solidFill>
                <a:srgbClr val="663300"/>
              </a:solidFill>
              <a:latin typeface="Arial" panose="020B0604020202020204" pitchFamily="34" charset="0"/>
              <a:ea typeface="宋体" panose="02010600030101010101" pitchFamily="2"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additive="base">
                                        <p:cTn id="4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 calcmode="lin" valueType="num">
                                      <p:cBhvr additive="base">
                                        <p:cTn id="5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6">
                                            <p:txEl>
                                              <p:pRg st="5" end="5"/>
                                            </p:txEl>
                                          </p:spTgt>
                                        </p:tgtEl>
                                        <p:attrNameLst>
                                          <p:attrName>style.visibility</p:attrName>
                                        </p:attrNameLst>
                                      </p:cBhvr>
                                      <p:to>
                                        <p:strVal val="visible"/>
                                      </p:to>
                                    </p:set>
                                    <p:anim calcmode="lin" valueType="num">
                                      <p:cBhvr additive="base">
                                        <p:cTn id="5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6">
                                            <p:txEl>
                                              <p:pRg st="6" end="6"/>
                                            </p:txEl>
                                          </p:spTgt>
                                        </p:tgtEl>
                                        <p:attrNameLst>
                                          <p:attrName>style.visibility</p:attrName>
                                        </p:attrNameLst>
                                      </p:cBhvr>
                                      <p:to>
                                        <p:strVal val="visible"/>
                                      </p:to>
                                    </p:set>
                                    <p:anim calcmode="lin" valueType="num">
                                      <p:cBhvr additive="base">
                                        <p:cTn id="64"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文件的搜索</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altLang="zh-CN" sz="2000" b="1" dirty="0">
                    <a:latin typeface="微软雅黑" panose="020B0503020204020204" pitchFamily="34" charset="-122"/>
                    <a:ea typeface="微软雅黑" panose="020B0503020204020204" pitchFamily="34" charset="-122"/>
                  </a:rPr>
                  <a:t>which——</a:t>
                </a:r>
                <a:r>
                  <a:rPr lang="zh-CN" altLang="zh-CN" sz="2000" b="1" dirty="0">
                    <a:latin typeface="微软雅黑" panose="020B0503020204020204" pitchFamily="34" charset="-122"/>
                    <a:ea typeface="微软雅黑" panose="020B0503020204020204" pitchFamily="34" charset="-122"/>
                  </a:rPr>
                  <a:t>可执行文件的搜索</a:t>
                </a:r>
                <a:endParaRPr lang="zh-CN"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1</a:t>
              </a:r>
              <a:r>
                <a:rPr lang="zh-CN" altLang="en-US" sz="2400" b="1"/>
                <a:t>）</a:t>
              </a:r>
              <a:endParaRPr lang="zh-CN" altLang="en-US" sz="2400" b="1"/>
            </a:p>
          </p:txBody>
        </p:sp>
      </p:grpSp>
      <p:sp>
        <p:nvSpPr>
          <p:cNvPr id="5" name="淘宝网chenying0907出品 77"/>
          <p:cNvSpPr txBox="1"/>
          <p:nvPr/>
        </p:nvSpPr>
        <p:spPr>
          <a:xfrm>
            <a:off x="962025" y="1997075"/>
            <a:ext cx="10305415" cy="3194685"/>
          </a:xfrm>
          <a:prstGeom prst="rect">
            <a:avLst/>
          </a:prstGeom>
          <a:noFill/>
        </p:spPr>
        <p:txBody>
          <a:bodyPr wrap="square" rtlCol="0">
            <a:spAutoFit/>
          </a:bodyPr>
          <a:p>
            <a:pPr indent="0" algn="just" defTabSz="448945" eaLnBrk="0" fontAlgn="auto" hangingPunct="0">
              <a:lnSpc>
                <a:spcPct val="150000"/>
              </a:lnSpc>
              <a:spcBef>
                <a:spcPts val="0"/>
              </a:spcBef>
              <a:spcAft>
                <a:spcPts val="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sz="2000">
                <a:effectLst/>
                <a:latin typeface="微软雅黑" panose="020B0503020204020204" pitchFamily="34" charset="-122"/>
                <a:ea typeface="微软雅黑" panose="020B0503020204020204" pitchFamily="34" charset="-122"/>
              </a:rPr>
              <a:t>在Linux</a:t>
            </a:r>
            <a:r>
              <a:rPr lang="zh-CN" sz="2000">
                <a:effectLst/>
                <a:latin typeface="微软雅黑" panose="020B0503020204020204" pitchFamily="34" charset="-122"/>
                <a:ea typeface="微软雅黑" panose="020B0503020204020204" pitchFamily="34" charset="-122"/>
              </a:rPr>
              <a:t>系统中</a:t>
            </a:r>
            <a:r>
              <a:rPr sz="2000">
                <a:effectLst/>
                <a:latin typeface="微软雅黑" panose="020B0503020204020204" pitchFamily="34" charset="-122"/>
                <a:ea typeface="微软雅黑" panose="020B0503020204020204" pitchFamily="34" charset="-122"/>
              </a:rPr>
              <a:t>，</a:t>
            </a:r>
            <a:r>
              <a:rPr lang="zh-CN" sz="2000">
                <a:effectLst/>
                <a:latin typeface="微软雅黑" panose="020B0503020204020204" pitchFamily="34" charset="-122"/>
                <a:ea typeface="微软雅黑" panose="020B0503020204020204" pitchFamily="34" charset="-122"/>
              </a:rPr>
              <a:t>有成百上千个指令，不同的指令对应的指令文件放在不同的目录总。如何快速的查找指令路径很重要</a:t>
            </a:r>
            <a:r>
              <a:rPr sz="2000">
                <a:effectLst/>
                <a:latin typeface="微软雅黑" panose="020B0503020204020204" pitchFamily="34" charset="-122"/>
                <a:ea typeface="微软雅黑" panose="020B0503020204020204" pitchFamily="34" charset="-122"/>
              </a:rPr>
              <a:t>：</a:t>
            </a:r>
            <a:endParaRPr sz="2000">
              <a:effectLst/>
              <a:latin typeface="微软雅黑" panose="020B0503020204020204" pitchFamily="34" charset="-122"/>
              <a:ea typeface="微软雅黑" panose="020B0503020204020204" pitchFamily="34" charset="-122"/>
            </a:endParaRPr>
          </a:p>
          <a:p>
            <a:pPr indent="0" fontAlgn="auto">
              <a:lnSpc>
                <a:spcPts val="3400"/>
              </a:lnSpc>
              <a:spcBef>
                <a:spcPts val="0"/>
              </a:spcBef>
              <a:buFontTx/>
              <a:buBlip>
                <a:blip r:embed="rId2"/>
              </a:buBlip>
              <a:defRPr/>
            </a:pPr>
            <a:r>
              <a:rPr lang="en-GB" sz="2400" b="1" smtClean="0">
                <a:solidFill>
                  <a:srgbClr val="FF0000"/>
                </a:solidFill>
                <a:effectLst/>
                <a:sym typeface="+mn-ea"/>
              </a:rPr>
              <a:t>which  &lt;指令&gt;</a:t>
            </a:r>
            <a:endParaRPr lang="en-GB" sz="2000" smtClean="0">
              <a:effectLst/>
              <a:sym typeface="+mn-ea"/>
            </a:endParaRPr>
          </a:p>
          <a:p>
            <a:pPr lvl="1" indent="0" fontAlgn="auto">
              <a:lnSpc>
                <a:spcPts val="3400"/>
              </a:lnSpc>
              <a:spcBef>
                <a:spcPts val="0"/>
              </a:spcBef>
              <a:buFontTx/>
              <a:buBlip>
                <a:blip r:embed="rId3"/>
              </a:buBlip>
              <a:defRPr/>
            </a:pPr>
            <a:r>
              <a:rPr lang="zh-CN" altLang="en-US" sz="2400" smtClean="0">
                <a:solidFill>
                  <a:srgbClr val="663300"/>
                </a:solidFill>
                <a:sym typeface="+mn-ea"/>
              </a:rPr>
              <a:t>在PATH变量指定的路径中，搜索某个系统命令的位置，并且返回第一个搜索结果。</a:t>
            </a:r>
            <a:endParaRPr lang="zh-CN" altLang="en-US" sz="2400" smtClean="0">
              <a:solidFill>
                <a:srgbClr val="663300"/>
              </a:solidFill>
              <a:sym typeface="+mn-ea"/>
            </a:endParaRPr>
          </a:p>
          <a:p>
            <a:pPr lvl="1" indent="0" fontAlgn="auto">
              <a:lnSpc>
                <a:spcPts val="3400"/>
              </a:lnSpc>
              <a:spcBef>
                <a:spcPts val="0"/>
              </a:spcBef>
              <a:buFontTx/>
              <a:buBlip>
                <a:blip r:embed="rId3"/>
              </a:buBlip>
              <a:defRPr/>
            </a:pPr>
            <a:r>
              <a:rPr lang="en-GB" sz="2400" smtClean="0">
                <a:solidFill>
                  <a:srgbClr val="663300"/>
                </a:solidFill>
                <a:sym typeface="+mn-ea"/>
              </a:rPr>
              <a:t>显示一个指令的完整路径与别名。</a:t>
            </a:r>
            <a:endParaRPr lang="en-GB" sz="2400" smtClean="0">
              <a:solidFill>
                <a:srgbClr val="663300"/>
              </a:solidFill>
              <a:sym typeface="+mn-ea"/>
            </a:endParaRPr>
          </a:p>
          <a:p>
            <a:pPr lvl="1" indent="0" fontAlgn="auto">
              <a:lnSpc>
                <a:spcPts val="3400"/>
              </a:lnSpc>
              <a:spcBef>
                <a:spcPts val="0"/>
              </a:spcBef>
              <a:buFontTx/>
              <a:buBlip>
                <a:blip r:embed="rId3"/>
              </a:buBlip>
              <a:defRPr/>
            </a:pPr>
            <a:r>
              <a:rPr lang="zh-CN" altLang="en-GB" sz="2400" smtClean="0">
                <a:solidFill>
                  <a:srgbClr val="663300"/>
                </a:solidFill>
                <a:sym typeface="+mn-ea"/>
              </a:rPr>
              <a:t>例如：</a:t>
            </a:r>
            <a:endParaRPr lang="en-GB" sz="2000" smtClean="0">
              <a:solidFill>
                <a:srgbClr val="663300"/>
              </a:solidFill>
              <a:effectLst/>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4"/>
          <a:stretch>
            <a:fillRect/>
          </a:stretch>
        </p:blipFill>
        <p:spPr>
          <a:xfrm>
            <a:off x="2482215" y="4790440"/>
            <a:ext cx="5643880" cy="6019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 calcmode="lin" valueType="num">
                                      <p:cBhvr additive="base">
                                        <p:cTn id="3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 calcmode="lin" valueType="num">
                                      <p:cBhvr additive="base">
                                        <p:cTn id="4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 calcmode="lin" valueType="num">
                                      <p:cBhvr additive="base">
                                        <p:cTn id="4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文件的压缩与解压缩</a:t>
            </a:r>
            <a:endParaRPr lang="zh-CN" sz="2400" b="1" dirty="0">
              <a:solidFill>
                <a:prstClr val="white"/>
              </a:solidFill>
              <a:ea typeface="微软雅黑" panose="020B0503020204020204" pitchFamily="34" charset="-122"/>
              <a:cs typeface="Arial Unicode MS" panose="020B0604020202020204" pitchFamily="34" charset="-122"/>
              <a:sym typeface="+mn-ea"/>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3</a:t>
            </a:r>
            <a:endParaRPr lang="en-US" altLang="zh-CN" sz="5400" b="1" dirty="0">
              <a:solidFill>
                <a:srgbClr val="FF0000"/>
              </a:solidFill>
            </a:endParaRPr>
          </a:p>
        </p:txBody>
      </p:sp>
      <p:sp>
        <p:nvSpPr>
          <p:cNvPr id="2" name="淘宝网chenying0907出品 3"/>
          <p:cNvSpPr txBox="1"/>
          <p:nvPr/>
        </p:nvSpPr>
        <p:spPr>
          <a:xfrm>
            <a:off x="2160270" y="561340"/>
            <a:ext cx="3014345"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1</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）zip和unzip命令</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altLang="zh-CN" sz="2000" b="1" dirty="0">
                    <a:latin typeface="微软雅黑" panose="020B0503020204020204" pitchFamily="34" charset="-122"/>
                    <a:ea typeface="微软雅黑" panose="020B0503020204020204" pitchFamily="34" charset="-122"/>
                  </a:rPr>
                  <a:t>un</a:t>
                </a:r>
                <a:r>
                  <a:rPr lang="zh-CN" sz="2000" b="1" dirty="0">
                    <a:latin typeface="微软雅黑" panose="020B0503020204020204" pitchFamily="34" charset="-122"/>
                    <a:ea typeface="微软雅黑" panose="020B0503020204020204" pitchFamily="34" charset="-122"/>
                  </a:rPr>
                  <a:t>zip命令</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2</a:t>
              </a:r>
              <a:r>
                <a:rPr lang="zh-CN" altLang="en-US" sz="2400" b="1"/>
                <a:t>）</a:t>
              </a:r>
              <a:endParaRPr lang="zh-CN" altLang="en-US" sz="2400" b="1"/>
            </a:p>
          </p:txBody>
        </p:sp>
      </p:grpSp>
      <p:sp>
        <p:nvSpPr>
          <p:cNvPr id="6" name="淘宝网chenying0907出品 77"/>
          <p:cNvSpPr txBox="1"/>
          <p:nvPr/>
        </p:nvSpPr>
        <p:spPr>
          <a:xfrm>
            <a:off x="379095" y="1781175"/>
            <a:ext cx="10735945" cy="3771265"/>
          </a:xfrm>
          <a:prstGeom prst="rect">
            <a:avLst/>
          </a:prstGeom>
          <a:noFill/>
        </p:spPr>
        <p:txBody>
          <a:bodyPr wrap="square" rtlCol="0">
            <a:spAutoFit/>
          </a:bodyPr>
          <a:p>
            <a:pPr marL="342900" lvl="0" indent="-342900" algn="l" defTabSz="914400" eaLnBrk="0" hangingPunct="0">
              <a:spcBef>
                <a:spcPct val="20000"/>
              </a:spcBef>
              <a:buFontTx/>
              <a:buBlip>
                <a:blip r:embed="rId2"/>
              </a:buBlip>
              <a:defRPr/>
            </a:pPr>
            <a:r>
              <a:rPr sz="2800" smtClean="0">
                <a:effectLst/>
                <a:latin typeface="Arial" panose="020B0604020202020204" pitchFamily="34" charset="0"/>
                <a:ea typeface="宋体" panose="02010600030101010101" pitchFamily="2" charset="-122"/>
                <a:cs typeface="+mn-ea"/>
                <a:sym typeface="+mn-ea"/>
              </a:rPr>
              <a:t>功能：解压缩zip文件</a:t>
            </a:r>
            <a:endParaRPr sz="2800" smtClean="0">
              <a:effectLst/>
              <a:latin typeface="Arial" panose="020B0604020202020204" pitchFamily="34" charset="0"/>
              <a:ea typeface="宋体" panose="02010600030101010101" pitchFamily="2" charset="-122"/>
              <a:cs typeface="+mn-ea"/>
              <a:sym typeface="+mn-ea"/>
            </a:endParaRPr>
          </a:p>
          <a:p>
            <a:pPr marL="342900" lvl="0" indent="-342900" algn="l" defTabSz="914400" eaLnBrk="0" hangingPunct="0">
              <a:spcBef>
                <a:spcPct val="20000"/>
              </a:spcBef>
              <a:buFontTx/>
              <a:buBlip>
                <a:blip r:embed="rId2"/>
              </a:buBlip>
              <a:defRPr/>
            </a:pPr>
            <a:r>
              <a:rPr sz="2800" smtClean="0">
                <a:effectLst/>
                <a:latin typeface="Arial" panose="020B0604020202020204" pitchFamily="34" charset="0"/>
                <a:ea typeface="宋体" panose="02010600030101010101" pitchFamily="2" charset="-122"/>
                <a:cs typeface="+mn-ea"/>
                <a:sym typeface="+mn-ea"/>
              </a:rPr>
              <a:t>格式：unzip  [选项]  参数</a:t>
            </a:r>
            <a:endParaRPr sz="2800" smtClean="0">
              <a:effectLst/>
              <a:latin typeface="Arial" panose="020B0604020202020204" pitchFamily="34" charset="0"/>
              <a:ea typeface="宋体" panose="02010600030101010101" pitchFamily="2" charset="-122"/>
              <a:cs typeface="+mn-ea"/>
              <a:sym typeface="+mn-ea"/>
            </a:endParaRPr>
          </a:p>
          <a:p>
            <a:pPr marL="342900" lvl="0" indent="-342900" algn="l" defTabSz="914400" eaLnBrk="0" hangingPunct="0">
              <a:spcBef>
                <a:spcPct val="20000"/>
              </a:spcBef>
              <a:buFontTx/>
              <a:buBlip>
                <a:blip r:embed="rId2"/>
              </a:buBlip>
              <a:defRPr/>
            </a:pPr>
            <a:r>
              <a:rPr sz="2800" smtClean="0">
                <a:effectLst/>
                <a:latin typeface="Arial" panose="020B0604020202020204" pitchFamily="34" charset="0"/>
                <a:ea typeface="宋体" panose="02010600030101010101" pitchFamily="2" charset="-122"/>
                <a:cs typeface="+mn-ea"/>
                <a:sym typeface="+mn-ea"/>
              </a:rPr>
              <a:t>常用选项：</a:t>
            </a:r>
            <a:endParaRPr sz="2800" smtClean="0">
              <a:effectLst/>
              <a:latin typeface="Arial" panose="020B0604020202020204" pitchFamily="34" charset="0"/>
              <a:ea typeface="宋体" panose="02010600030101010101" pitchFamily="2" charset="-122"/>
              <a:cs typeface="+mn-ea"/>
              <a:sym typeface="+mn-ea"/>
            </a:endParaRPr>
          </a:p>
          <a:p>
            <a:pPr marL="742950" lvl="1" indent="-285750" algn="l" defTabSz="914400" eaLnBrk="0" hangingPunct="0">
              <a:spcBef>
                <a:spcPct val="20000"/>
              </a:spcBef>
              <a:buFontTx/>
              <a:buBlip>
                <a:blip r:embed="rId3"/>
              </a:buBlip>
              <a:defRPr/>
            </a:pPr>
            <a:r>
              <a:rPr sz="2400" smtClean="0">
                <a:solidFill>
                  <a:srgbClr val="663300"/>
                </a:solidFill>
                <a:latin typeface="Arial" panose="020B0604020202020204" pitchFamily="34" charset="0"/>
                <a:ea typeface="宋体" panose="02010600030101010101" pitchFamily="2" charset="-122"/>
                <a:cs typeface="+mn-ea"/>
                <a:sym typeface="+mn-ea"/>
              </a:rPr>
              <a:t>-c   将解压缩的结果显示到屏幕上，并对字符做适当的转换</a:t>
            </a:r>
            <a:endParaRPr sz="2400" smtClean="0">
              <a:solidFill>
                <a:srgbClr val="663300"/>
              </a:solidFill>
              <a:latin typeface="Arial" panose="020B0604020202020204" pitchFamily="34" charset="0"/>
              <a:ea typeface="宋体" panose="02010600030101010101" pitchFamily="2" charset="-122"/>
              <a:cs typeface="+mn-ea"/>
              <a:sym typeface="+mn-ea"/>
            </a:endParaRPr>
          </a:p>
          <a:p>
            <a:pPr marL="742950" lvl="1" indent="-285750" algn="l" defTabSz="914400" eaLnBrk="0" hangingPunct="0">
              <a:spcBef>
                <a:spcPct val="20000"/>
              </a:spcBef>
              <a:buFontTx/>
              <a:buBlip>
                <a:blip r:embed="rId3"/>
              </a:buBlip>
              <a:defRPr/>
            </a:pPr>
            <a:r>
              <a:rPr sz="2400" smtClean="0">
                <a:solidFill>
                  <a:srgbClr val="663300"/>
                </a:solidFill>
                <a:latin typeface="Arial" panose="020B0604020202020204" pitchFamily="34" charset="0"/>
                <a:ea typeface="宋体" panose="02010600030101010101" pitchFamily="2" charset="-122"/>
                <a:cs typeface="+mn-ea"/>
                <a:sym typeface="+mn-ea"/>
              </a:rPr>
              <a:t>-o   不必先询问用户，直接覆盖</a:t>
            </a:r>
            <a:endParaRPr sz="2400" smtClean="0">
              <a:solidFill>
                <a:srgbClr val="663300"/>
              </a:solidFill>
              <a:latin typeface="Arial" panose="020B0604020202020204" pitchFamily="34" charset="0"/>
              <a:ea typeface="宋体" panose="02010600030101010101" pitchFamily="2" charset="-122"/>
              <a:cs typeface="+mn-ea"/>
              <a:sym typeface="+mn-ea"/>
            </a:endParaRPr>
          </a:p>
          <a:p>
            <a:pPr marL="742950" lvl="1" indent="-285750" algn="l" defTabSz="914400" eaLnBrk="0" hangingPunct="0">
              <a:spcBef>
                <a:spcPct val="20000"/>
              </a:spcBef>
              <a:buFontTx/>
              <a:buBlip>
                <a:blip r:embed="rId3"/>
              </a:buBlip>
              <a:defRPr/>
            </a:pPr>
            <a:r>
              <a:rPr sz="2400" smtClean="0">
                <a:solidFill>
                  <a:srgbClr val="663300"/>
                </a:solidFill>
                <a:latin typeface="Arial" panose="020B0604020202020204" pitchFamily="34" charset="0"/>
                <a:ea typeface="宋体" panose="02010600030101010101" pitchFamily="2" charset="-122"/>
                <a:cs typeface="+mn-ea"/>
                <a:sym typeface="+mn-ea"/>
              </a:rPr>
              <a:t>-n   解压缩时不要覆盖原有的文件</a:t>
            </a:r>
            <a:endParaRPr sz="2400" smtClean="0">
              <a:solidFill>
                <a:srgbClr val="663300"/>
              </a:solidFill>
              <a:latin typeface="Arial" panose="020B0604020202020204" pitchFamily="34" charset="0"/>
              <a:ea typeface="宋体" panose="02010600030101010101" pitchFamily="2" charset="-122"/>
              <a:cs typeface="+mn-ea"/>
              <a:sym typeface="+mn-ea"/>
            </a:endParaRPr>
          </a:p>
          <a:p>
            <a:pPr marL="742950" lvl="1" indent="-285750" algn="l" defTabSz="914400" eaLnBrk="0" hangingPunct="0">
              <a:spcBef>
                <a:spcPct val="20000"/>
              </a:spcBef>
              <a:buFontTx/>
              <a:buBlip>
                <a:blip r:embed="rId3"/>
              </a:buBlip>
              <a:defRPr/>
            </a:pPr>
            <a:r>
              <a:rPr sz="2400" smtClean="0">
                <a:solidFill>
                  <a:srgbClr val="663300"/>
                </a:solidFill>
                <a:latin typeface="Arial" panose="020B0604020202020204" pitchFamily="34" charset="0"/>
                <a:ea typeface="宋体" panose="02010600030101010101" pitchFamily="2" charset="-122"/>
                <a:cs typeface="+mn-ea"/>
                <a:sym typeface="+mn-ea"/>
              </a:rPr>
              <a:t>-d   指定文件解压后的存放路径</a:t>
            </a:r>
            <a:endParaRPr sz="2400" smtClean="0">
              <a:solidFill>
                <a:srgbClr val="663300"/>
              </a:solidFill>
              <a:latin typeface="Arial" panose="020B0604020202020204" pitchFamily="34" charset="0"/>
              <a:ea typeface="宋体" panose="02010600030101010101" pitchFamily="2" charset="-122"/>
              <a:cs typeface="+mn-ea"/>
              <a:sym typeface="+mn-ea"/>
            </a:endParaRPr>
          </a:p>
          <a:p>
            <a:pPr marL="742950" lvl="1" indent="-285750" algn="l" defTabSz="914400" eaLnBrk="0" hangingPunct="0">
              <a:spcBef>
                <a:spcPct val="20000"/>
              </a:spcBef>
              <a:buFontTx/>
              <a:buBlip>
                <a:blip r:embed="rId3"/>
              </a:buBlip>
              <a:defRPr/>
            </a:pPr>
            <a:r>
              <a:rPr lang="en-US" sz="2400" smtClean="0">
                <a:solidFill>
                  <a:srgbClr val="663300"/>
                </a:solidFill>
                <a:latin typeface="Arial" panose="020B0604020202020204" pitchFamily="34" charset="0"/>
                <a:ea typeface="宋体" panose="02010600030101010101" pitchFamily="2" charset="-122"/>
                <a:cs typeface="+mn-ea"/>
                <a:sym typeface="+mn-ea"/>
              </a:rPr>
              <a:t>-l     </a:t>
            </a:r>
            <a:r>
              <a:rPr lang="zh-CN" altLang="en-US" sz="2400" smtClean="0">
                <a:solidFill>
                  <a:srgbClr val="663300"/>
                </a:solidFill>
                <a:latin typeface="Arial" panose="020B0604020202020204" pitchFamily="34" charset="0"/>
                <a:ea typeface="宋体" panose="02010600030101010101" pitchFamily="2" charset="-122"/>
                <a:cs typeface="+mn-ea"/>
                <a:sym typeface="+mn-ea"/>
              </a:rPr>
              <a:t>查看压缩文件中包含的文件</a:t>
            </a:r>
            <a:endParaRPr lang="zh-CN" altLang="en-US" sz="2400" smtClean="0">
              <a:solidFill>
                <a:srgbClr val="663300"/>
              </a:solidFill>
              <a:latin typeface="Arial" panose="020B0604020202020204" pitchFamily="34" charset="0"/>
              <a:ea typeface="宋体" panose="02010600030101010101" pitchFamily="2"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additive="base">
                                        <p:cTn id="4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 calcmode="lin" valueType="num">
                                      <p:cBhvr additive="base">
                                        <p:cTn id="5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6">
                                            <p:txEl>
                                              <p:pRg st="5" end="5"/>
                                            </p:txEl>
                                          </p:spTgt>
                                        </p:tgtEl>
                                        <p:attrNameLst>
                                          <p:attrName>style.visibility</p:attrName>
                                        </p:attrNameLst>
                                      </p:cBhvr>
                                      <p:to>
                                        <p:strVal val="visible"/>
                                      </p:to>
                                    </p:set>
                                    <p:anim calcmode="lin" valueType="num">
                                      <p:cBhvr additive="base">
                                        <p:cTn id="5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6">
                                            <p:txEl>
                                              <p:pRg st="6" end="6"/>
                                            </p:txEl>
                                          </p:spTgt>
                                        </p:tgtEl>
                                        <p:attrNameLst>
                                          <p:attrName>style.visibility</p:attrName>
                                        </p:attrNameLst>
                                      </p:cBhvr>
                                      <p:to>
                                        <p:strVal val="visible"/>
                                      </p:to>
                                    </p:set>
                                    <p:anim calcmode="lin" valueType="num">
                                      <p:cBhvr additive="base">
                                        <p:cTn id="64"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6">
                                            <p:txEl>
                                              <p:pRg st="7" end="7"/>
                                            </p:txEl>
                                          </p:spTgt>
                                        </p:tgtEl>
                                        <p:attrNameLst>
                                          <p:attrName>style.visibility</p:attrName>
                                        </p:attrNameLst>
                                      </p:cBhvr>
                                      <p:to>
                                        <p:strVal val="visible"/>
                                      </p:to>
                                    </p:set>
                                    <p:anim calcmode="lin" valueType="num">
                                      <p:cBhvr additive="base">
                                        <p:cTn id="70"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文件的压缩与解压缩</a:t>
            </a:r>
            <a:endParaRPr lang="zh-CN" sz="2400" b="1" dirty="0">
              <a:solidFill>
                <a:prstClr val="white"/>
              </a:solidFill>
              <a:ea typeface="微软雅黑" panose="020B0503020204020204" pitchFamily="34" charset="-122"/>
              <a:cs typeface="Arial Unicode MS" panose="020B0604020202020204" pitchFamily="34" charset="-122"/>
              <a:sym typeface="+mn-ea"/>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3</a:t>
            </a:r>
            <a:endParaRPr lang="en-US" altLang="zh-CN" sz="5400" b="1" dirty="0">
              <a:solidFill>
                <a:srgbClr val="FF0000"/>
              </a:solidFill>
            </a:endParaRPr>
          </a:p>
        </p:txBody>
      </p:sp>
      <p:sp>
        <p:nvSpPr>
          <p:cNvPr id="2" name="淘宝网chenying0907出品 3"/>
          <p:cNvSpPr txBox="1"/>
          <p:nvPr/>
        </p:nvSpPr>
        <p:spPr>
          <a:xfrm>
            <a:off x="2160270" y="561340"/>
            <a:ext cx="3014345"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1</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）zip和unzip命令</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altLang="zh-CN" sz="2000" b="1" dirty="0">
                    <a:latin typeface="微软雅黑" panose="020B0503020204020204" pitchFamily="34" charset="-122"/>
                    <a:ea typeface="微软雅黑" panose="020B0503020204020204" pitchFamily="34" charset="-122"/>
                  </a:rPr>
                  <a:t>un</a:t>
                </a:r>
                <a:r>
                  <a:rPr lang="zh-CN" sz="2000" b="1" dirty="0">
                    <a:latin typeface="微软雅黑" panose="020B0503020204020204" pitchFamily="34" charset="-122"/>
                    <a:ea typeface="微软雅黑" panose="020B0503020204020204" pitchFamily="34" charset="-122"/>
                  </a:rPr>
                  <a:t>zip命令</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2</a:t>
              </a:r>
              <a:r>
                <a:rPr lang="zh-CN" altLang="en-US" sz="2400" b="1"/>
                <a:t>）</a:t>
              </a:r>
              <a:endParaRPr lang="zh-CN" altLang="en-US" sz="2400" b="1"/>
            </a:p>
          </p:txBody>
        </p:sp>
      </p:grpSp>
      <p:sp>
        <p:nvSpPr>
          <p:cNvPr id="6" name="淘宝网chenying0907出品 77"/>
          <p:cNvSpPr txBox="1"/>
          <p:nvPr/>
        </p:nvSpPr>
        <p:spPr>
          <a:xfrm>
            <a:off x="728345" y="2399665"/>
            <a:ext cx="10735945" cy="2294255"/>
          </a:xfrm>
          <a:prstGeom prst="rect">
            <a:avLst/>
          </a:prstGeom>
          <a:noFill/>
        </p:spPr>
        <p:txBody>
          <a:bodyPr wrap="square" rtlCol="0">
            <a:spAutoFit/>
          </a:bodyPr>
          <a:p>
            <a:pPr marL="342900" lvl="0" indent="-342900" algn="l" defTabSz="914400" eaLnBrk="0" hangingPunct="0">
              <a:spcBef>
                <a:spcPct val="20000"/>
              </a:spcBef>
              <a:buFontTx/>
              <a:buBlip>
                <a:blip r:embed="rId2"/>
              </a:buBlip>
              <a:defRPr/>
            </a:pPr>
            <a:r>
              <a:rPr sz="2800" smtClean="0">
                <a:effectLst/>
                <a:latin typeface="Arial" panose="020B0604020202020204" pitchFamily="34" charset="0"/>
                <a:ea typeface="宋体" panose="02010600030101010101" pitchFamily="2" charset="-122"/>
                <a:cs typeface="+mn-ea"/>
                <a:sym typeface="+mn-ea"/>
              </a:rPr>
              <a:t>举例：</a:t>
            </a:r>
            <a:endParaRPr sz="2800" smtClean="0">
              <a:effectLst/>
              <a:latin typeface="Arial" panose="020B0604020202020204" pitchFamily="34" charset="0"/>
              <a:ea typeface="宋体" panose="02010600030101010101" pitchFamily="2" charset="-122"/>
              <a:cs typeface="+mn-ea"/>
              <a:sym typeface="+mn-ea"/>
            </a:endParaRPr>
          </a:p>
          <a:p>
            <a:pPr marL="742950" lvl="1" indent="-285750" algn="l" defTabSz="914400" eaLnBrk="0" hangingPunct="0">
              <a:spcBef>
                <a:spcPct val="20000"/>
              </a:spcBef>
              <a:buFontTx/>
              <a:buBlip>
                <a:blip r:embed="rId3"/>
              </a:buBlip>
              <a:defRPr/>
            </a:pPr>
            <a:r>
              <a:rPr sz="2400" smtClean="0">
                <a:solidFill>
                  <a:srgbClr val="663300"/>
                </a:solidFill>
                <a:latin typeface="Arial" panose="020B0604020202020204" pitchFamily="34" charset="0"/>
                <a:ea typeface="宋体" panose="02010600030101010101" pitchFamily="2" charset="-122"/>
                <a:cs typeface="+mn-ea"/>
                <a:sym typeface="+mn-ea"/>
              </a:rPr>
              <a:t>将压缩文件myfile.zip解压到myfile目录</a:t>
            </a:r>
            <a:endParaRPr sz="2400" smtClean="0">
              <a:solidFill>
                <a:srgbClr val="663300"/>
              </a:solidFill>
              <a:latin typeface="Arial" panose="020B0604020202020204" pitchFamily="34" charset="0"/>
              <a:ea typeface="宋体" panose="02010600030101010101" pitchFamily="2" charset="-122"/>
              <a:cs typeface="+mn-ea"/>
              <a:sym typeface="+mn-ea"/>
            </a:endParaRPr>
          </a:p>
          <a:p>
            <a:pPr lvl="1" indent="0" algn="l" defTabSz="914400" eaLnBrk="0" hangingPunct="0">
              <a:spcBef>
                <a:spcPct val="20000"/>
              </a:spcBef>
              <a:buFontTx/>
              <a:buNone/>
              <a:defRPr/>
            </a:pPr>
            <a:r>
              <a:rPr sz="2400" smtClean="0">
                <a:solidFill>
                  <a:srgbClr val="663300"/>
                </a:solidFill>
                <a:latin typeface="Arial" panose="020B0604020202020204" pitchFamily="34" charset="0"/>
                <a:ea typeface="宋体" panose="02010600030101010101" pitchFamily="2" charset="-122"/>
                <a:cs typeface="+mn-ea"/>
                <a:sym typeface="+mn-ea"/>
              </a:rPr>
              <a:t>	unzip -d  myfile myfile.zip</a:t>
            </a:r>
            <a:endParaRPr sz="2400" smtClean="0">
              <a:solidFill>
                <a:srgbClr val="663300"/>
              </a:solidFill>
              <a:latin typeface="Arial" panose="020B0604020202020204" pitchFamily="34" charset="0"/>
              <a:ea typeface="宋体" panose="02010600030101010101" pitchFamily="2" charset="-122"/>
              <a:cs typeface="+mn-ea"/>
              <a:sym typeface="+mn-ea"/>
            </a:endParaRPr>
          </a:p>
          <a:p>
            <a:pPr marL="742950" lvl="1" indent="-285750" algn="l" defTabSz="914400" eaLnBrk="0" hangingPunct="0">
              <a:spcBef>
                <a:spcPct val="20000"/>
              </a:spcBef>
              <a:buFontTx/>
              <a:buBlip>
                <a:blip r:embed="rId3"/>
              </a:buBlip>
              <a:defRPr/>
            </a:pPr>
            <a:r>
              <a:rPr sz="2400" smtClean="0">
                <a:solidFill>
                  <a:srgbClr val="663300"/>
                </a:solidFill>
                <a:latin typeface="Arial" panose="020B0604020202020204" pitchFamily="34" charset="0"/>
                <a:ea typeface="宋体" panose="02010600030101010101" pitchFamily="2" charset="-122"/>
                <a:cs typeface="+mn-ea"/>
                <a:sym typeface="+mn-ea"/>
              </a:rPr>
              <a:t>将压缩文件myfile.zip解压到myfile目录，且不提示覆盖情况</a:t>
            </a:r>
            <a:endParaRPr sz="2400" smtClean="0">
              <a:solidFill>
                <a:srgbClr val="663300"/>
              </a:solidFill>
              <a:latin typeface="Arial" panose="020B0604020202020204" pitchFamily="34" charset="0"/>
              <a:ea typeface="宋体" panose="02010600030101010101" pitchFamily="2" charset="-122"/>
              <a:cs typeface="+mn-ea"/>
              <a:sym typeface="+mn-ea"/>
            </a:endParaRPr>
          </a:p>
          <a:p>
            <a:pPr lvl="1" indent="0" algn="l" defTabSz="914400" eaLnBrk="0" hangingPunct="0">
              <a:spcBef>
                <a:spcPct val="20000"/>
              </a:spcBef>
              <a:buFontTx/>
              <a:buNone/>
              <a:defRPr/>
            </a:pPr>
            <a:r>
              <a:rPr sz="2400" smtClean="0">
                <a:solidFill>
                  <a:srgbClr val="663300"/>
                </a:solidFill>
                <a:latin typeface="Arial" panose="020B0604020202020204" pitchFamily="34" charset="0"/>
                <a:ea typeface="宋体" panose="02010600030101010101" pitchFamily="2" charset="-122"/>
                <a:cs typeface="+mn-ea"/>
                <a:sym typeface="+mn-ea"/>
              </a:rPr>
              <a:t>	unzip -o -d myfile myfile.zip</a:t>
            </a:r>
            <a:endParaRPr sz="2400" smtClean="0">
              <a:solidFill>
                <a:srgbClr val="663300"/>
              </a:solidFill>
              <a:latin typeface="Arial" panose="020B0604020202020204" pitchFamily="34" charset="0"/>
              <a:ea typeface="宋体" panose="02010600030101010101" pitchFamily="2"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additive="base">
                                        <p:cTn id="4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 calcmode="lin" valueType="num">
                                      <p:cBhvr additive="base">
                                        <p:cTn id="5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文件的压缩与解压缩</a:t>
            </a:r>
            <a:endParaRPr lang="zh-CN" sz="2400" b="1" dirty="0">
              <a:solidFill>
                <a:prstClr val="white"/>
              </a:solidFill>
              <a:ea typeface="微软雅黑" panose="020B0503020204020204" pitchFamily="34" charset="-122"/>
              <a:cs typeface="Arial Unicode MS" panose="020B0604020202020204" pitchFamily="34" charset="-122"/>
              <a:sym typeface="+mn-ea"/>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3</a:t>
            </a:r>
            <a:endParaRPr lang="en-US" altLang="zh-CN" sz="5400" b="1" dirty="0">
              <a:solidFill>
                <a:srgbClr val="FF0000"/>
              </a:solidFill>
            </a:endParaRPr>
          </a:p>
        </p:txBody>
      </p:sp>
      <p:sp>
        <p:nvSpPr>
          <p:cNvPr id="2" name="淘宝网chenying0907出品 3"/>
          <p:cNvSpPr txBox="1"/>
          <p:nvPr/>
        </p:nvSpPr>
        <p:spPr>
          <a:xfrm>
            <a:off x="2160270" y="561340"/>
            <a:ext cx="3014345"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2</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tar</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命令</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sz="2000" b="1" dirty="0">
                    <a:latin typeface="微软雅黑" panose="020B0503020204020204" pitchFamily="34" charset="-122"/>
                    <a:ea typeface="微软雅黑" panose="020B0503020204020204" pitchFamily="34" charset="-122"/>
                  </a:rPr>
                  <a:t>tar</a:t>
                </a:r>
                <a:r>
                  <a:rPr lang="zh-CN" sz="2000" b="1" dirty="0">
                    <a:latin typeface="微软雅黑" panose="020B0503020204020204" pitchFamily="34" charset="-122"/>
                    <a:ea typeface="微软雅黑" panose="020B0503020204020204" pitchFamily="34" charset="-122"/>
                  </a:rPr>
                  <a:t>命令</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6" name="淘宝网chenying0907出品 77"/>
          <p:cNvSpPr txBox="1"/>
          <p:nvPr/>
        </p:nvSpPr>
        <p:spPr>
          <a:xfrm>
            <a:off x="636270" y="1815465"/>
            <a:ext cx="10735945" cy="4891405"/>
          </a:xfrm>
          <a:prstGeom prst="rect">
            <a:avLst/>
          </a:prstGeom>
          <a:noFill/>
        </p:spPr>
        <p:txBody>
          <a:bodyPr wrap="square" rtlCol="0">
            <a:spAutoFit/>
          </a:bodyPr>
          <a:p>
            <a:pPr marL="342900" lvl="0" indent="-342900" algn="l" defTabSz="914400" eaLnBrk="0" hangingPunct="0">
              <a:spcBef>
                <a:spcPct val="20000"/>
              </a:spcBef>
              <a:buFontTx/>
              <a:buBlip>
                <a:blip r:embed="rId2"/>
              </a:buBlip>
              <a:defRPr/>
            </a:pPr>
            <a:r>
              <a:rPr lang="en-GB" sz="2400" smtClean="0">
                <a:solidFill>
                  <a:srgbClr val="000000"/>
                </a:solidFill>
                <a:effectLst/>
                <a:latin typeface="Arial" panose="020B0604020202020204" pitchFamily="34" charset="0"/>
                <a:ea typeface="宋体" panose="02010600030101010101" pitchFamily="2" charset="-122"/>
                <a:cs typeface="+mn-ea"/>
                <a:sym typeface="+mn-ea"/>
              </a:rPr>
              <a:t>功能说明：用于建立、还原备份文件的工具，它也可以加入或解开备份文件内的文件。有时也称之为“打包”。</a:t>
            </a:r>
            <a:endParaRPr lang="en-GB" sz="2400" smtClean="0">
              <a:effectLst/>
            </a:endParaRPr>
          </a:p>
          <a:p>
            <a:pPr marL="342900" lvl="0" indent="-342900" algn="l" defTabSz="914400" eaLnBrk="0" hangingPunct="0">
              <a:spcBef>
                <a:spcPct val="20000"/>
              </a:spcBef>
              <a:buFontTx/>
              <a:buBlip>
                <a:blip r:embed="rId2"/>
              </a:buBlip>
              <a:defRPr/>
            </a:pPr>
            <a:r>
              <a:rPr lang="en-GB" sz="2400" smtClean="0">
                <a:solidFill>
                  <a:srgbClr val="000000"/>
                </a:solidFill>
                <a:effectLst/>
                <a:latin typeface="Arial" panose="020B0604020202020204" pitchFamily="34" charset="0"/>
                <a:ea typeface="宋体" panose="02010600030101010101" pitchFamily="2" charset="-122"/>
                <a:cs typeface="+mn-ea"/>
                <a:sym typeface="+mn-ea"/>
              </a:rPr>
              <a:t>语       法：tar</a:t>
            </a:r>
            <a:r>
              <a:rPr lang="en-GB" altLang="zh-CN" sz="2400" smtClean="0">
                <a:solidFill>
                  <a:srgbClr val="000000"/>
                </a:solidFill>
                <a:effectLst/>
                <a:latin typeface="Arial" panose="020B0604020202020204" pitchFamily="34" charset="0"/>
                <a:ea typeface="宋体" panose="02010600030101010101" pitchFamily="2" charset="-122"/>
                <a:cs typeface="+mn-ea"/>
                <a:sym typeface="+mn-ea"/>
              </a:rPr>
              <a:t>   </a:t>
            </a:r>
            <a:r>
              <a:rPr lang="en-GB" sz="2400" smtClean="0">
                <a:solidFill>
                  <a:srgbClr val="000000"/>
                </a:solidFill>
                <a:effectLst/>
                <a:latin typeface="Arial" panose="020B0604020202020204" pitchFamily="34" charset="0"/>
                <a:ea typeface="宋体" panose="02010600030101010101" pitchFamily="2" charset="-122"/>
                <a:cs typeface="+mn-ea"/>
                <a:sym typeface="+mn-ea"/>
              </a:rPr>
              <a:t> </a:t>
            </a:r>
            <a:r>
              <a:rPr lang="en-GB" altLang="zh-CN" sz="2400" smtClean="0">
                <a:solidFill>
                  <a:srgbClr val="000000"/>
                </a:solidFill>
                <a:effectLst/>
                <a:latin typeface="Arial" panose="020B0604020202020204" pitchFamily="34" charset="0"/>
                <a:ea typeface="宋体" panose="02010600030101010101" pitchFamily="2" charset="-122"/>
                <a:cs typeface="+mn-ea"/>
                <a:sym typeface="+mn-ea"/>
              </a:rPr>
              <a:t>&lt;</a:t>
            </a:r>
            <a:r>
              <a:rPr lang="zh-CN" altLang="en-GB" sz="2400" smtClean="0">
                <a:solidFill>
                  <a:srgbClr val="000000"/>
                </a:solidFill>
                <a:effectLst/>
                <a:latin typeface="Arial" panose="020B0604020202020204" pitchFamily="34" charset="0"/>
                <a:ea typeface="宋体" panose="02010600030101010101" pitchFamily="2" charset="-122"/>
                <a:cs typeface="+mn-ea"/>
                <a:sym typeface="+mn-ea"/>
              </a:rPr>
              <a:t>选项</a:t>
            </a:r>
            <a:r>
              <a:rPr lang="en-GB" altLang="zh-CN" sz="2400" smtClean="0">
                <a:solidFill>
                  <a:srgbClr val="000000"/>
                </a:solidFill>
                <a:effectLst/>
                <a:latin typeface="Arial" panose="020B0604020202020204" pitchFamily="34" charset="0"/>
                <a:ea typeface="宋体" panose="02010600030101010101" pitchFamily="2" charset="-122"/>
                <a:cs typeface="+mn-ea"/>
                <a:sym typeface="+mn-ea"/>
              </a:rPr>
              <a:t>&gt;</a:t>
            </a:r>
            <a:r>
              <a:rPr lang="en-GB" sz="2400" smtClean="0">
                <a:solidFill>
                  <a:srgbClr val="000000"/>
                </a:solidFill>
                <a:effectLst/>
                <a:latin typeface="Arial" panose="020B0604020202020204" pitchFamily="34" charset="0"/>
                <a:ea typeface="宋体" panose="02010600030101010101" pitchFamily="2" charset="-122"/>
                <a:cs typeface="+mn-ea"/>
                <a:sym typeface="+mn-ea"/>
              </a:rPr>
              <a:t> </a:t>
            </a:r>
            <a:r>
              <a:rPr lang="en-GB" altLang="zh-CN" sz="2400" smtClean="0">
                <a:solidFill>
                  <a:srgbClr val="000000"/>
                </a:solidFill>
                <a:effectLst/>
                <a:latin typeface="Arial" panose="020B0604020202020204" pitchFamily="34" charset="0"/>
                <a:ea typeface="宋体" panose="02010600030101010101" pitchFamily="2" charset="-122"/>
                <a:cs typeface="+mn-ea"/>
                <a:sym typeface="+mn-ea"/>
              </a:rPr>
              <a:t>  【</a:t>
            </a:r>
            <a:r>
              <a:rPr lang="en-GB" sz="2400" smtClean="0">
                <a:solidFill>
                  <a:srgbClr val="000000"/>
                </a:solidFill>
                <a:effectLst/>
                <a:latin typeface="Arial" panose="020B0604020202020204" pitchFamily="34" charset="0"/>
                <a:ea typeface="宋体" panose="02010600030101010101" pitchFamily="2" charset="-122"/>
                <a:cs typeface="+mn-ea"/>
                <a:sym typeface="+mn-ea"/>
              </a:rPr>
              <a:t>文件｜目录</a:t>
            </a:r>
            <a:r>
              <a:rPr lang="en-GB" altLang="zh-CN" sz="2400" smtClean="0">
                <a:solidFill>
                  <a:srgbClr val="000000"/>
                </a:solidFill>
                <a:effectLst/>
                <a:latin typeface="Arial" panose="020B0604020202020204" pitchFamily="34" charset="0"/>
                <a:ea typeface="宋体" panose="02010600030101010101" pitchFamily="2" charset="-122"/>
                <a:cs typeface="+mn-ea"/>
                <a:sym typeface="+mn-ea"/>
              </a:rPr>
              <a:t>】</a:t>
            </a:r>
            <a:endParaRPr lang="en-GB" sz="2400" smtClean="0">
              <a:effectLst/>
            </a:endParaRPr>
          </a:p>
          <a:p>
            <a:pPr marL="342900" lvl="0" indent="-342900" algn="l" defTabSz="914400" eaLnBrk="0" hangingPunct="0">
              <a:spcBef>
                <a:spcPct val="20000"/>
              </a:spcBef>
              <a:buFontTx/>
              <a:buBlip>
                <a:blip r:embed="rId2"/>
              </a:buBlip>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常用选项：</a:t>
            </a:r>
            <a:endParaRPr sz="2800" smtClean="0">
              <a:effectLst/>
              <a:latin typeface="Arial" panose="020B0604020202020204" pitchFamily="34" charset="0"/>
              <a:ea typeface="宋体" panose="02010600030101010101" pitchFamily="2" charset="-122"/>
              <a:cs typeface="+mn-ea"/>
              <a:sym typeface="+mn-ea"/>
            </a:endParaRPr>
          </a:p>
          <a:p>
            <a:pPr marL="742950" lvl="1" indent="-285750" algn="l" defTabSz="914400" eaLnBrk="0" hangingPunct="0">
              <a:spcBef>
                <a:spcPct val="20000"/>
              </a:spcBef>
              <a:buFontTx/>
              <a:buBlip>
                <a:blip r:embed="rId3"/>
              </a:buBlip>
              <a:defRPr/>
            </a:pPr>
            <a:r>
              <a:rPr lang="en-US" sz="2400" smtClean="0">
                <a:solidFill>
                  <a:srgbClr val="663300"/>
                </a:solidFill>
                <a:latin typeface="Arial" panose="020B0604020202020204" pitchFamily="34" charset="0"/>
                <a:ea typeface="宋体" panose="02010600030101010101" pitchFamily="2" charset="-122"/>
                <a:cs typeface="+mn-ea"/>
                <a:sym typeface="+mn-ea"/>
              </a:rPr>
              <a:t>-</a:t>
            </a:r>
            <a:r>
              <a:rPr sz="2400" smtClean="0">
                <a:solidFill>
                  <a:srgbClr val="663300"/>
                </a:solidFill>
                <a:latin typeface="Arial" panose="020B0604020202020204" pitchFamily="34" charset="0"/>
                <a:ea typeface="宋体" panose="02010600030101010101" pitchFamily="2" charset="-122"/>
                <a:cs typeface="+mn-ea"/>
                <a:sym typeface="+mn-ea"/>
              </a:rPr>
              <a:t>c    创建新的档案文件</a:t>
            </a:r>
            <a:endParaRPr sz="2400" smtClean="0">
              <a:solidFill>
                <a:srgbClr val="663300"/>
              </a:solidFill>
              <a:latin typeface="Arial" panose="020B0604020202020204" pitchFamily="34" charset="0"/>
              <a:ea typeface="宋体" panose="02010600030101010101" pitchFamily="2" charset="-122"/>
              <a:cs typeface="+mn-ea"/>
              <a:sym typeface="+mn-ea"/>
            </a:endParaRPr>
          </a:p>
          <a:p>
            <a:pPr marL="742950" lvl="1" indent="-285750" algn="l" defTabSz="914400" eaLnBrk="0" hangingPunct="0">
              <a:spcBef>
                <a:spcPct val="20000"/>
              </a:spcBef>
              <a:buFontTx/>
              <a:buBlip>
                <a:blip r:embed="rId3"/>
              </a:buBlip>
              <a:defRPr/>
            </a:pPr>
            <a:r>
              <a:rPr lang="en-US" sz="2400" smtClean="0">
                <a:solidFill>
                  <a:srgbClr val="663300"/>
                </a:solidFill>
                <a:latin typeface="Arial" panose="020B0604020202020204" pitchFamily="34" charset="0"/>
                <a:ea typeface="宋体" panose="02010600030101010101" pitchFamily="2" charset="-122"/>
                <a:cs typeface="+mn-ea"/>
                <a:sym typeface="+mn-ea"/>
              </a:rPr>
              <a:t>-</a:t>
            </a:r>
            <a:r>
              <a:rPr sz="2400" smtClean="0">
                <a:solidFill>
                  <a:srgbClr val="663300"/>
                </a:solidFill>
                <a:latin typeface="Arial" panose="020B0604020202020204" pitchFamily="34" charset="0"/>
                <a:ea typeface="宋体" panose="02010600030101010101" pitchFamily="2" charset="-122"/>
                <a:cs typeface="+mn-ea"/>
                <a:sym typeface="+mn-ea"/>
              </a:rPr>
              <a:t>x    从存档展开文件</a:t>
            </a:r>
            <a:endParaRPr sz="2400" smtClean="0">
              <a:solidFill>
                <a:srgbClr val="663300"/>
              </a:solidFill>
              <a:latin typeface="Arial" panose="020B0604020202020204" pitchFamily="34" charset="0"/>
              <a:ea typeface="宋体" panose="02010600030101010101" pitchFamily="2" charset="-122"/>
              <a:cs typeface="+mn-ea"/>
              <a:sym typeface="+mn-ea"/>
            </a:endParaRPr>
          </a:p>
          <a:p>
            <a:pPr marL="742950" lvl="1" indent="-285750" algn="l" defTabSz="914400" eaLnBrk="0" hangingPunct="0">
              <a:spcBef>
                <a:spcPct val="20000"/>
              </a:spcBef>
              <a:buFontTx/>
              <a:buBlip>
                <a:blip r:embed="rId3"/>
              </a:buBlip>
              <a:defRPr/>
            </a:pPr>
            <a:r>
              <a:rPr lang="en-US" sz="2400" smtClean="0">
                <a:solidFill>
                  <a:srgbClr val="663300"/>
                </a:solidFill>
                <a:latin typeface="Arial" panose="020B0604020202020204" pitchFamily="34" charset="0"/>
                <a:ea typeface="宋体" panose="02010600030101010101" pitchFamily="2" charset="-122"/>
                <a:cs typeface="+mn-ea"/>
                <a:sym typeface="+mn-ea"/>
              </a:rPr>
              <a:t>-</a:t>
            </a:r>
            <a:r>
              <a:rPr sz="2400" smtClean="0">
                <a:solidFill>
                  <a:srgbClr val="663300"/>
                </a:solidFill>
                <a:latin typeface="Arial" panose="020B0604020202020204" pitchFamily="34" charset="0"/>
                <a:ea typeface="宋体" panose="02010600030101010101" pitchFamily="2" charset="-122"/>
                <a:cs typeface="+mn-ea"/>
                <a:sym typeface="+mn-ea"/>
              </a:rPr>
              <a:t>t     列出档案文件中</a:t>
            </a:r>
            <a:r>
              <a:rPr lang="zh-CN" sz="2400" smtClean="0">
                <a:solidFill>
                  <a:srgbClr val="663300"/>
                </a:solidFill>
                <a:latin typeface="Arial" panose="020B0604020202020204" pitchFamily="34" charset="0"/>
                <a:ea typeface="宋体" panose="02010600030101010101" pitchFamily="2" charset="-122"/>
                <a:cs typeface="+mn-ea"/>
                <a:sym typeface="+mn-ea"/>
              </a:rPr>
              <a:t>有哪些文件</a:t>
            </a:r>
            <a:endParaRPr sz="2400" smtClean="0">
              <a:solidFill>
                <a:srgbClr val="663300"/>
              </a:solidFill>
              <a:latin typeface="Arial" panose="020B0604020202020204" pitchFamily="34" charset="0"/>
              <a:ea typeface="宋体" panose="02010600030101010101" pitchFamily="2" charset="-122"/>
              <a:cs typeface="+mn-ea"/>
              <a:sym typeface="+mn-ea"/>
            </a:endParaRPr>
          </a:p>
          <a:p>
            <a:pPr marL="742950" lvl="1" indent="-285750" algn="l" defTabSz="914400" eaLnBrk="0" hangingPunct="0">
              <a:spcBef>
                <a:spcPct val="20000"/>
              </a:spcBef>
              <a:buFontTx/>
              <a:buBlip>
                <a:blip r:embed="rId3"/>
              </a:buBlip>
              <a:defRPr/>
            </a:pPr>
            <a:r>
              <a:rPr lang="en-US" sz="2400" smtClean="0">
                <a:solidFill>
                  <a:srgbClr val="663300"/>
                </a:solidFill>
                <a:latin typeface="Arial" panose="020B0604020202020204" pitchFamily="34" charset="0"/>
                <a:ea typeface="宋体" panose="02010600030101010101" pitchFamily="2" charset="-122"/>
                <a:cs typeface="+mn-ea"/>
                <a:sym typeface="+mn-ea"/>
              </a:rPr>
              <a:t>-</a:t>
            </a:r>
            <a:r>
              <a:rPr sz="2400" smtClean="0">
                <a:solidFill>
                  <a:srgbClr val="663300"/>
                </a:solidFill>
                <a:latin typeface="Arial" panose="020B0604020202020204" pitchFamily="34" charset="0"/>
                <a:ea typeface="宋体" panose="02010600030101010101" pitchFamily="2" charset="-122"/>
                <a:cs typeface="+mn-ea"/>
                <a:sym typeface="+mn-ea"/>
              </a:rPr>
              <a:t>r     </a:t>
            </a:r>
            <a:r>
              <a:rPr lang="zh-CN" sz="2400" smtClean="0">
                <a:solidFill>
                  <a:srgbClr val="663300"/>
                </a:solidFill>
                <a:latin typeface="Arial" panose="020B0604020202020204" pitchFamily="34" charset="0"/>
                <a:ea typeface="宋体" panose="02010600030101010101" pitchFamily="2" charset="-122"/>
                <a:cs typeface="+mn-ea"/>
                <a:sym typeface="+mn-ea"/>
              </a:rPr>
              <a:t>将文件</a:t>
            </a:r>
            <a:r>
              <a:rPr sz="2400" smtClean="0">
                <a:solidFill>
                  <a:srgbClr val="663300"/>
                </a:solidFill>
                <a:latin typeface="Arial" panose="020B0604020202020204" pitchFamily="34" charset="0"/>
                <a:ea typeface="宋体" panose="02010600030101010101" pitchFamily="2" charset="-122"/>
                <a:cs typeface="+mn-ea"/>
                <a:sym typeface="+mn-ea"/>
              </a:rPr>
              <a:t>附加到存档结尾</a:t>
            </a:r>
            <a:endParaRPr sz="2400" smtClean="0">
              <a:solidFill>
                <a:srgbClr val="663300"/>
              </a:solidFill>
              <a:latin typeface="Arial" panose="020B0604020202020204" pitchFamily="34" charset="0"/>
              <a:ea typeface="宋体" panose="02010600030101010101" pitchFamily="2" charset="-122"/>
              <a:cs typeface="+mn-ea"/>
              <a:sym typeface="+mn-ea"/>
            </a:endParaRPr>
          </a:p>
          <a:p>
            <a:pPr marL="742950" lvl="1" indent="-285750" algn="l" defTabSz="914400" eaLnBrk="0" hangingPunct="0">
              <a:spcBef>
                <a:spcPct val="20000"/>
              </a:spcBef>
              <a:buFontTx/>
              <a:buBlip>
                <a:blip r:embed="rId3"/>
              </a:buBlip>
              <a:defRPr/>
            </a:pPr>
            <a:r>
              <a:rPr lang="en-US" sz="2400" smtClean="0">
                <a:solidFill>
                  <a:srgbClr val="663300"/>
                </a:solidFill>
                <a:latin typeface="Arial" panose="020B0604020202020204" pitchFamily="34" charset="0"/>
                <a:ea typeface="宋体" panose="02010600030101010101" pitchFamily="2" charset="-122"/>
                <a:cs typeface="+mn-ea"/>
                <a:sym typeface="+mn-ea"/>
              </a:rPr>
              <a:t>-</a:t>
            </a:r>
            <a:r>
              <a:rPr sz="2400" smtClean="0">
                <a:solidFill>
                  <a:srgbClr val="663300"/>
                </a:solidFill>
                <a:latin typeface="Arial" panose="020B0604020202020204" pitchFamily="34" charset="0"/>
                <a:ea typeface="宋体" panose="02010600030101010101" pitchFamily="2" charset="-122"/>
                <a:cs typeface="+mn-ea"/>
                <a:sym typeface="+mn-ea"/>
              </a:rPr>
              <a:t>u    更新</a:t>
            </a:r>
            <a:r>
              <a:rPr lang="zh-CN" sz="2400" smtClean="0">
                <a:solidFill>
                  <a:srgbClr val="663300"/>
                </a:solidFill>
                <a:latin typeface="Arial" panose="020B0604020202020204" pitchFamily="34" charset="0"/>
                <a:ea typeface="宋体" panose="02010600030101010101" pitchFamily="2" charset="-122"/>
                <a:cs typeface="+mn-ea"/>
                <a:sym typeface="+mn-ea"/>
              </a:rPr>
              <a:t>档案</a:t>
            </a:r>
            <a:r>
              <a:rPr sz="2400" smtClean="0">
                <a:solidFill>
                  <a:srgbClr val="663300"/>
                </a:solidFill>
                <a:latin typeface="Arial" panose="020B0604020202020204" pitchFamily="34" charset="0"/>
                <a:ea typeface="宋体" panose="02010600030101010101" pitchFamily="2" charset="-122"/>
                <a:cs typeface="+mn-ea"/>
                <a:sym typeface="+mn-ea"/>
              </a:rPr>
              <a:t>文件</a:t>
            </a:r>
            <a:endParaRPr sz="2400" smtClean="0">
              <a:solidFill>
                <a:srgbClr val="663300"/>
              </a:solidFill>
              <a:latin typeface="Arial" panose="020B0604020202020204" pitchFamily="34" charset="0"/>
              <a:ea typeface="宋体" panose="02010600030101010101" pitchFamily="2" charset="-122"/>
              <a:cs typeface="+mn-ea"/>
              <a:sym typeface="+mn-ea"/>
            </a:endParaRPr>
          </a:p>
          <a:p>
            <a:pPr marL="742950" lvl="1" indent="-285750" algn="l" defTabSz="914400" eaLnBrk="0" hangingPunct="0">
              <a:spcBef>
                <a:spcPct val="20000"/>
              </a:spcBef>
              <a:buFontTx/>
              <a:buBlip>
                <a:blip r:embed="rId3"/>
              </a:buBlip>
              <a:defRPr/>
            </a:pPr>
            <a:r>
              <a:rPr lang="en-US" sz="2400" smtClean="0">
                <a:solidFill>
                  <a:srgbClr val="663300"/>
                </a:solidFill>
                <a:latin typeface="Arial" panose="020B0604020202020204" pitchFamily="34" charset="0"/>
                <a:ea typeface="宋体" panose="02010600030101010101" pitchFamily="2" charset="-122"/>
                <a:cs typeface="+mn-ea"/>
                <a:sym typeface="+mn-ea"/>
              </a:rPr>
              <a:t>-C  &lt;</a:t>
            </a:r>
            <a:r>
              <a:rPr lang="zh-CN" sz="2400" smtClean="0">
                <a:solidFill>
                  <a:srgbClr val="663300"/>
                </a:solidFill>
                <a:latin typeface="Arial" panose="020B0604020202020204" pitchFamily="34" charset="0"/>
                <a:ea typeface="宋体" panose="02010600030101010101" pitchFamily="2" charset="-122"/>
                <a:cs typeface="+mn-ea"/>
                <a:sym typeface="+mn-ea"/>
              </a:rPr>
              <a:t>目录</a:t>
            </a:r>
            <a:r>
              <a:rPr lang="en-US" sz="2400" smtClean="0">
                <a:solidFill>
                  <a:srgbClr val="663300"/>
                </a:solidFill>
                <a:latin typeface="Arial" panose="020B0604020202020204" pitchFamily="34" charset="0"/>
                <a:ea typeface="宋体" panose="02010600030101010101" pitchFamily="2" charset="-122"/>
                <a:cs typeface="+mn-ea"/>
                <a:sym typeface="+mn-ea"/>
              </a:rPr>
              <a:t>&gt;</a:t>
            </a:r>
            <a:r>
              <a:rPr lang="zh-CN" sz="2400" smtClean="0">
                <a:solidFill>
                  <a:srgbClr val="663300"/>
                </a:solidFill>
                <a:latin typeface="Arial" panose="020B0604020202020204" pitchFamily="34" charset="0"/>
                <a:ea typeface="宋体" panose="02010600030101010101" pitchFamily="2" charset="-122"/>
                <a:cs typeface="+mn-ea"/>
                <a:sym typeface="+mn-ea"/>
              </a:rPr>
              <a:t>   切换到指定目录</a:t>
            </a:r>
            <a:endParaRPr lang="zh-CN" sz="2400" smtClean="0">
              <a:solidFill>
                <a:srgbClr val="663300"/>
              </a:solidFill>
              <a:latin typeface="Arial" panose="020B0604020202020204" pitchFamily="34" charset="0"/>
              <a:ea typeface="宋体" panose="02010600030101010101" pitchFamily="2" charset="-122"/>
              <a:cs typeface="+mn-ea"/>
              <a:sym typeface="+mn-ea"/>
            </a:endParaRPr>
          </a:p>
          <a:p>
            <a:pPr lvl="1" indent="0" algn="l" defTabSz="914400" eaLnBrk="0" hangingPunct="0">
              <a:spcBef>
                <a:spcPct val="20000"/>
              </a:spcBef>
              <a:buFontTx/>
              <a:buNone/>
              <a:defRPr/>
            </a:pPr>
            <a:endParaRPr sz="2400" smtClean="0">
              <a:solidFill>
                <a:srgbClr val="663300"/>
              </a:solidFill>
              <a:latin typeface="Arial" panose="020B0604020202020204" pitchFamily="34" charset="0"/>
              <a:ea typeface="宋体" panose="02010600030101010101" pitchFamily="2"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additive="base">
                                        <p:cTn id="4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 calcmode="lin" valueType="num">
                                      <p:cBhvr additive="base">
                                        <p:cTn id="5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6">
                                            <p:txEl>
                                              <p:pRg st="5" end="5"/>
                                            </p:txEl>
                                          </p:spTgt>
                                        </p:tgtEl>
                                        <p:attrNameLst>
                                          <p:attrName>style.visibility</p:attrName>
                                        </p:attrNameLst>
                                      </p:cBhvr>
                                      <p:to>
                                        <p:strVal val="visible"/>
                                      </p:to>
                                    </p:set>
                                    <p:anim calcmode="lin" valueType="num">
                                      <p:cBhvr additive="base">
                                        <p:cTn id="5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6">
                                            <p:txEl>
                                              <p:pRg st="6" end="6"/>
                                            </p:txEl>
                                          </p:spTgt>
                                        </p:tgtEl>
                                        <p:attrNameLst>
                                          <p:attrName>style.visibility</p:attrName>
                                        </p:attrNameLst>
                                      </p:cBhvr>
                                      <p:to>
                                        <p:strVal val="visible"/>
                                      </p:to>
                                    </p:set>
                                    <p:anim calcmode="lin" valueType="num">
                                      <p:cBhvr additive="base">
                                        <p:cTn id="64"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6">
                                            <p:txEl>
                                              <p:pRg st="7" end="7"/>
                                            </p:txEl>
                                          </p:spTgt>
                                        </p:tgtEl>
                                        <p:attrNameLst>
                                          <p:attrName>style.visibility</p:attrName>
                                        </p:attrNameLst>
                                      </p:cBhvr>
                                      <p:to>
                                        <p:strVal val="visible"/>
                                      </p:to>
                                    </p:set>
                                    <p:anim calcmode="lin" valueType="num">
                                      <p:cBhvr additive="base">
                                        <p:cTn id="70"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6">
                                            <p:txEl>
                                              <p:pRg st="8" end="8"/>
                                            </p:txEl>
                                          </p:spTgt>
                                        </p:tgtEl>
                                        <p:attrNameLst>
                                          <p:attrName>style.visibility</p:attrName>
                                        </p:attrNameLst>
                                      </p:cBhvr>
                                      <p:to>
                                        <p:strVal val="visible"/>
                                      </p:to>
                                    </p:set>
                                    <p:anim calcmode="lin" valueType="num">
                                      <p:cBhvr additive="base">
                                        <p:cTn id="76"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文件的压缩与解压缩</a:t>
            </a:r>
            <a:endParaRPr lang="zh-CN" sz="2400" b="1" dirty="0">
              <a:solidFill>
                <a:prstClr val="white"/>
              </a:solidFill>
              <a:ea typeface="微软雅黑" panose="020B0503020204020204" pitchFamily="34" charset="-122"/>
              <a:cs typeface="Arial Unicode MS" panose="020B0604020202020204" pitchFamily="34" charset="-122"/>
              <a:sym typeface="+mn-ea"/>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3</a:t>
            </a:r>
            <a:endParaRPr lang="en-US" altLang="zh-CN" sz="5400" b="1" dirty="0">
              <a:solidFill>
                <a:srgbClr val="FF0000"/>
              </a:solidFill>
            </a:endParaRPr>
          </a:p>
        </p:txBody>
      </p:sp>
      <p:sp>
        <p:nvSpPr>
          <p:cNvPr id="2" name="淘宝网chenying0907出品 3"/>
          <p:cNvSpPr txBox="1"/>
          <p:nvPr/>
        </p:nvSpPr>
        <p:spPr>
          <a:xfrm>
            <a:off x="2160270" y="561340"/>
            <a:ext cx="3014345"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2</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tar</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命令</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sz="2000" b="1" dirty="0">
                    <a:latin typeface="微软雅黑" panose="020B0503020204020204" pitchFamily="34" charset="-122"/>
                    <a:ea typeface="微软雅黑" panose="020B0503020204020204" pitchFamily="34" charset="-122"/>
                  </a:rPr>
                  <a:t>tar</a:t>
                </a:r>
                <a:r>
                  <a:rPr lang="zh-CN" sz="2000" b="1" dirty="0">
                    <a:latin typeface="微软雅黑" panose="020B0503020204020204" pitchFamily="34" charset="-122"/>
                    <a:ea typeface="微软雅黑" panose="020B0503020204020204" pitchFamily="34" charset="-122"/>
                  </a:rPr>
                  <a:t>命令</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6" name="淘宝网chenying0907出品 77"/>
          <p:cNvSpPr txBox="1"/>
          <p:nvPr/>
        </p:nvSpPr>
        <p:spPr>
          <a:xfrm>
            <a:off x="635000" y="2312670"/>
            <a:ext cx="10735945" cy="2232660"/>
          </a:xfrm>
          <a:prstGeom prst="rect">
            <a:avLst/>
          </a:prstGeom>
          <a:noFill/>
        </p:spPr>
        <p:txBody>
          <a:bodyPr wrap="square" rtlCol="0">
            <a:spAutoFit/>
          </a:bodyPr>
          <a:p>
            <a:pPr lvl="0" indent="0" algn="l" defTabSz="914400" eaLnBrk="0" hangingPunct="0">
              <a:spcBef>
                <a:spcPct val="20000"/>
              </a:spcBef>
              <a:buFontTx/>
              <a:buNone/>
              <a:defRPr/>
            </a:pPr>
            <a:r>
              <a:rPr sz="2400" smtClean="0">
                <a:solidFill>
                  <a:srgbClr val="663300"/>
                </a:solidFill>
                <a:latin typeface="Arial" panose="020B0604020202020204" pitchFamily="34" charset="0"/>
                <a:ea typeface="宋体" panose="02010600030101010101" pitchFamily="2" charset="-122"/>
                <a:cs typeface="+mn-ea"/>
                <a:sym typeface="+mn-ea"/>
              </a:rPr>
              <a:t>以上5个选项同时只能使用一个，可以与下面的命令同时使用：</a:t>
            </a:r>
            <a:endParaRPr sz="2400" smtClean="0">
              <a:solidFill>
                <a:srgbClr val="663300"/>
              </a:solidFill>
              <a:latin typeface="Arial" panose="020B0604020202020204" pitchFamily="34" charset="0"/>
              <a:ea typeface="宋体" panose="02010600030101010101" pitchFamily="2" charset="-122"/>
              <a:cs typeface="+mn-ea"/>
              <a:sym typeface="+mn-ea"/>
            </a:endParaRPr>
          </a:p>
          <a:p>
            <a:pPr marL="742950" lvl="1" indent="-285750" algn="l" defTabSz="914400" eaLnBrk="0" hangingPunct="0">
              <a:spcBef>
                <a:spcPct val="20000"/>
              </a:spcBef>
              <a:buFontTx/>
              <a:buBlip>
                <a:blip r:embed="rId2"/>
              </a:buBlip>
              <a:defRPr/>
            </a:pPr>
            <a:r>
              <a:rPr lang="en-US" sz="2400" smtClean="0">
                <a:solidFill>
                  <a:srgbClr val="663300"/>
                </a:solidFill>
                <a:latin typeface="Arial" panose="020B0604020202020204" pitchFamily="34" charset="0"/>
                <a:ea typeface="宋体" panose="02010600030101010101" pitchFamily="2" charset="-122"/>
                <a:cs typeface="+mn-ea"/>
                <a:sym typeface="+mn-ea"/>
              </a:rPr>
              <a:t>-</a:t>
            </a:r>
            <a:r>
              <a:rPr sz="2400" smtClean="0">
                <a:solidFill>
                  <a:srgbClr val="663300"/>
                </a:solidFill>
                <a:latin typeface="Arial" panose="020B0604020202020204" pitchFamily="34" charset="0"/>
                <a:ea typeface="宋体" panose="02010600030101010101" pitchFamily="2" charset="-122"/>
                <a:cs typeface="+mn-ea"/>
                <a:sym typeface="+mn-ea"/>
              </a:rPr>
              <a:t>v    显示所有过程</a:t>
            </a:r>
            <a:endParaRPr sz="2400" smtClean="0">
              <a:solidFill>
                <a:srgbClr val="663300"/>
              </a:solidFill>
              <a:latin typeface="Arial" panose="020B0604020202020204" pitchFamily="34" charset="0"/>
              <a:ea typeface="宋体" panose="02010600030101010101" pitchFamily="2" charset="-122"/>
              <a:cs typeface="+mn-ea"/>
              <a:sym typeface="+mn-ea"/>
            </a:endParaRPr>
          </a:p>
          <a:p>
            <a:pPr marL="742950" lvl="1" indent="-285750" algn="l" defTabSz="914400" eaLnBrk="0" hangingPunct="0">
              <a:spcBef>
                <a:spcPct val="20000"/>
              </a:spcBef>
              <a:buFontTx/>
              <a:buBlip>
                <a:blip r:embed="rId2"/>
              </a:buBlip>
              <a:defRPr/>
            </a:pPr>
            <a:r>
              <a:rPr lang="en-US" sz="2400" smtClean="0">
                <a:solidFill>
                  <a:srgbClr val="663300"/>
                </a:solidFill>
                <a:latin typeface="Arial" panose="020B0604020202020204" pitchFamily="34" charset="0"/>
                <a:ea typeface="宋体" panose="02010600030101010101" pitchFamily="2" charset="-122"/>
                <a:cs typeface="+mn-ea"/>
                <a:sym typeface="+mn-ea"/>
              </a:rPr>
              <a:t>-</a:t>
            </a:r>
            <a:r>
              <a:rPr sz="2400" smtClean="0">
                <a:solidFill>
                  <a:srgbClr val="663300"/>
                </a:solidFill>
                <a:latin typeface="Arial" panose="020B0604020202020204" pitchFamily="34" charset="0"/>
                <a:ea typeface="宋体" panose="02010600030101010101" pitchFamily="2" charset="-122"/>
                <a:cs typeface="+mn-ea"/>
                <a:sym typeface="+mn-ea"/>
              </a:rPr>
              <a:t>z    用gzip压缩或解压文件</a:t>
            </a:r>
            <a:endParaRPr sz="2400" smtClean="0">
              <a:solidFill>
                <a:srgbClr val="663300"/>
              </a:solidFill>
              <a:latin typeface="Arial" panose="020B0604020202020204" pitchFamily="34" charset="0"/>
              <a:ea typeface="宋体" panose="02010600030101010101" pitchFamily="2" charset="-122"/>
              <a:cs typeface="+mn-ea"/>
              <a:sym typeface="+mn-ea"/>
            </a:endParaRPr>
          </a:p>
          <a:p>
            <a:pPr marL="742950" lvl="1" indent="-285750" algn="l" defTabSz="914400" eaLnBrk="0" hangingPunct="0">
              <a:spcBef>
                <a:spcPct val="20000"/>
              </a:spcBef>
              <a:buFontTx/>
              <a:buBlip>
                <a:blip r:embed="rId2"/>
              </a:buBlip>
              <a:defRPr/>
            </a:pPr>
            <a:r>
              <a:rPr lang="en-US" sz="2400" smtClean="0">
                <a:solidFill>
                  <a:srgbClr val="663300"/>
                </a:solidFill>
                <a:latin typeface="Arial" panose="020B0604020202020204" pitchFamily="34" charset="0"/>
                <a:ea typeface="宋体" panose="02010600030101010101" pitchFamily="2" charset="-122"/>
                <a:cs typeface="+mn-ea"/>
                <a:sym typeface="+mn-ea"/>
              </a:rPr>
              <a:t>-</a:t>
            </a:r>
            <a:r>
              <a:rPr sz="2400" smtClean="0">
                <a:solidFill>
                  <a:srgbClr val="663300"/>
                </a:solidFill>
                <a:latin typeface="Arial" panose="020B0604020202020204" pitchFamily="34" charset="0"/>
                <a:ea typeface="宋体" panose="02010600030101010101" pitchFamily="2" charset="-122"/>
                <a:cs typeface="+mn-ea"/>
                <a:sym typeface="+mn-ea"/>
              </a:rPr>
              <a:t>j</a:t>
            </a:r>
            <a:r>
              <a:rPr lang="en-US" sz="2400" smtClean="0">
                <a:solidFill>
                  <a:srgbClr val="663300"/>
                </a:solidFill>
                <a:latin typeface="Arial" panose="020B0604020202020204" pitchFamily="34" charset="0"/>
                <a:ea typeface="宋体" panose="02010600030101010101" pitchFamily="2" charset="-122"/>
                <a:cs typeface="+mn-ea"/>
                <a:sym typeface="+mn-ea"/>
              </a:rPr>
              <a:t>	</a:t>
            </a:r>
            <a:r>
              <a:rPr sz="2400" smtClean="0">
                <a:solidFill>
                  <a:srgbClr val="663300"/>
                </a:solidFill>
                <a:latin typeface="Arial" panose="020B0604020202020204" pitchFamily="34" charset="0"/>
                <a:ea typeface="宋体" panose="02010600030101010101" pitchFamily="2" charset="-122"/>
                <a:cs typeface="+mn-ea"/>
                <a:sym typeface="+mn-ea"/>
              </a:rPr>
              <a:t>     用bzip压缩或解压文件</a:t>
            </a:r>
            <a:endParaRPr sz="2400" smtClean="0">
              <a:solidFill>
                <a:srgbClr val="663300"/>
              </a:solidFill>
              <a:latin typeface="Arial" panose="020B0604020202020204" pitchFamily="34" charset="0"/>
              <a:ea typeface="宋体" panose="02010600030101010101" pitchFamily="2" charset="-122"/>
              <a:cs typeface="+mn-ea"/>
              <a:sym typeface="+mn-ea"/>
            </a:endParaRPr>
          </a:p>
          <a:p>
            <a:pPr marL="742950" lvl="1" indent="-285750" algn="l" defTabSz="914400" eaLnBrk="0" hangingPunct="0">
              <a:spcBef>
                <a:spcPct val="20000"/>
              </a:spcBef>
              <a:buFontTx/>
              <a:buBlip>
                <a:blip r:embed="rId2"/>
              </a:buBlip>
              <a:defRPr/>
            </a:pPr>
            <a:r>
              <a:rPr lang="en-US" sz="2400" smtClean="0">
                <a:solidFill>
                  <a:srgbClr val="663300"/>
                </a:solidFill>
                <a:latin typeface="Arial" panose="020B0604020202020204" pitchFamily="34" charset="0"/>
                <a:ea typeface="宋体" panose="02010600030101010101" pitchFamily="2" charset="-122"/>
                <a:cs typeface="+mn-ea"/>
                <a:sym typeface="+mn-ea"/>
              </a:rPr>
              <a:t>-</a:t>
            </a:r>
            <a:r>
              <a:rPr sz="2400" smtClean="0">
                <a:solidFill>
                  <a:srgbClr val="663300"/>
                </a:solidFill>
                <a:latin typeface="Arial" panose="020B0604020202020204" pitchFamily="34" charset="0"/>
                <a:ea typeface="宋体" panose="02010600030101010101" pitchFamily="2" charset="-122"/>
                <a:cs typeface="+mn-ea"/>
                <a:sym typeface="+mn-ea"/>
              </a:rPr>
              <a:t>f     指定</a:t>
            </a:r>
            <a:r>
              <a:rPr lang="zh-CN" sz="2400" smtClean="0">
                <a:solidFill>
                  <a:srgbClr val="663300"/>
                </a:solidFill>
                <a:latin typeface="Arial" panose="020B0604020202020204" pitchFamily="34" charset="0"/>
                <a:ea typeface="宋体" panose="02010600030101010101" pitchFamily="2" charset="-122"/>
                <a:cs typeface="+mn-ea"/>
                <a:sym typeface="+mn-ea"/>
              </a:rPr>
              <a:t>档案</a:t>
            </a:r>
            <a:r>
              <a:rPr sz="2400" smtClean="0">
                <a:solidFill>
                  <a:srgbClr val="663300"/>
                </a:solidFill>
                <a:latin typeface="Arial" panose="020B0604020202020204" pitchFamily="34" charset="0"/>
                <a:ea typeface="宋体" panose="02010600030101010101" pitchFamily="2" charset="-122"/>
                <a:cs typeface="+mn-ea"/>
                <a:sym typeface="+mn-ea"/>
              </a:rPr>
              <a:t>文件名，且这个</a:t>
            </a:r>
            <a:r>
              <a:rPr lang="zh-CN" sz="2400" smtClean="0">
                <a:solidFill>
                  <a:srgbClr val="663300"/>
                </a:solidFill>
                <a:latin typeface="Arial" panose="020B0604020202020204" pitchFamily="34" charset="0"/>
                <a:ea typeface="宋体" panose="02010600030101010101" pitchFamily="2" charset="-122"/>
                <a:cs typeface="+mn-ea"/>
                <a:sym typeface="+mn-ea"/>
              </a:rPr>
              <a:t>选项</a:t>
            </a:r>
            <a:r>
              <a:rPr sz="2400" smtClean="0">
                <a:solidFill>
                  <a:srgbClr val="663300"/>
                </a:solidFill>
                <a:latin typeface="Arial" panose="020B0604020202020204" pitchFamily="34" charset="0"/>
                <a:ea typeface="宋体" panose="02010600030101010101" pitchFamily="2" charset="-122"/>
                <a:cs typeface="+mn-ea"/>
                <a:sym typeface="+mn-ea"/>
              </a:rPr>
              <a:t>是最后一个</a:t>
            </a:r>
            <a:r>
              <a:rPr lang="zh-CN" sz="2400" smtClean="0">
                <a:solidFill>
                  <a:srgbClr val="663300"/>
                </a:solidFill>
                <a:latin typeface="Arial" panose="020B0604020202020204" pitchFamily="34" charset="0"/>
                <a:ea typeface="宋体" panose="02010600030101010101" pitchFamily="2" charset="-122"/>
                <a:cs typeface="+mn-ea"/>
                <a:sym typeface="+mn-ea"/>
              </a:rPr>
              <a:t>选项</a:t>
            </a:r>
            <a:r>
              <a:rPr sz="2400" smtClean="0">
                <a:solidFill>
                  <a:srgbClr val="663300"/>
                </a:solidFill>
                <a:latin typeface="Arial" panose="020B0604020202020204" pitchFamily="34" charset="0"/>
                <a:ea typeface="宋体" panose="02010600030101010101" pitchFamily="2" charset="-122"/>
                <a:cs typeface="+mn-ea"/>
                <a:sym typeface="+mn-ea"/>
              </a:rPr>
              <a:t>，后面只能接档案名</a:t>
            </a:r>
            <a:endParaRPr sz="2400" smtClean="0">
              <a:solidFill>
                <a:srgbClr val="663300"/>
              </a:solidFill>
              <a:latin typeface="Arial" panose="020B0604020202020204" pitchFamily="34" charset="0"/>
              <a:ea typeface="宋体" panose="02010600030101010101" pitchFamily="2"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additive="base">
                                        <p:cTn id="4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 calcmode="lin" valueType="num">
                                      <p:cBhvr additive="base">
                                        <p:cTn id="5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文件的压缩与解压缩</a:t>
            </a:r>
            <a:endParaRPr lang="zh-CN" sz="2400" b="1" dirty="0">
              <a:solidFill>
                <a:prstClr val="white"/>
              </a:solidFill>
              <a:ea typeface="微软雅黑" panose="020B0503020204020204" pitchFamily="34" charset="-122"/>
              <a:cs typeface="Arial Unicode MS" panose="020B0604020202020204" pitchFamily="34" charset="-122"/>
              <a:sym typeface="+mn-ea"/>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3</a:t>
            </a:r>
            <a:endParaRPr lang="en-US" altLang="zh-CN" sz="5400" b="1" dirty="0">
              <a:solidFill>
                <a:srgbClr val="FF0000"/>
              </a:solidFill>
            </a:endParaRPr>
          </a:p>
        </p:txBody>
      </p:sp>
      <p:sp>
        <p:nvSpPr>
          <p:cNvPr id="2" name="淘宝网chenying0907出品 3"/>
          <p:cNvSpPr txBox="1"/>
          <p:nvPr/>
        </p:nvSpPr>
        <p:spPr>
          <a:xfrm>
            <a:off x="2160270" y="561340"/>
            <a:ext cx="3014345"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2</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tar</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命令</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sz="2000" b="1" dirty="0">
                    <a:latin typeface="微软雅黑" panose="020B0503020204020204" pitchFamily="34" charset="-122"/>
                    <a:ea typeface="微软雅黑" panose="020B0503020204020204" pitchFamily="34" charset="-122"/>
                  </a:rPr>
                  <a:t>压缩工具</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6" name="淘宝网chenying0907出品 77"/>
          <p:cNvSpPr txBox="1"/>
          <p:nvPr/>
        </p:nvSpPr>
        <p:spPr>
          <a:xfrm>
            <a:off x="727710" y="1986915"/>
            <a:ext cx="6892925" cy="3180715"/>
          </a:xfrm>
          <a:prstGeom prst="rect">
            <a:avLst/>
          </a:prstGeom>
          <a:noFill/>
        </p:spPr>
        <p:txBody>
          <a:bodyPr wrap="square" rtlCol="0">
            <a:spAutoFit/>
          </a:bodyPr>
          <a:p>
            <a:pPr marL="342900" lvl="0" indent="-342900" algn="l" defTabSz="914400" eaLnBrk="0" hangingPunct="0">
              <a:spcBef>
                <a:spcPct val="20000"/>
              </a:spcBef>
              <a:buFontTx/>
              <a:buBlip>
                <a:blip r:embed="rId2"/>
              </a:buBlip>
              <a:defRPr/>
            </a:pPr>
            <a:r>
              <a:rPr lang="en-GB" sz="2800" smtClean="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gzip</a:t>
            </a:r>
            <a:r>
              <a:rPr lang="en-US" altLang="en-GB" sz="2800" smtClean="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a:t>
            </a:r>
            <a:r>
              <a:rPr lang="en-GB" sz="2800" smtClean="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gunzip</a:t>
            </a:r>
            <a:r>
              <a:rPr lang="en-US" altLang="en-GB" sz="2800" smtClean="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a:t>
            </a:r>
            <a:endParaRPr lang="en-GB" sz="2800" smtClean="0">
              <a:effectLst>
                <a:outerShdw blurRad="38100" dist="38100" dir="2700000" algn="tl">
                  <a:srgbClr val="C0C0C0"/>
                </a:outerShdw>
              </a:effectLst>
            </a:endParaRPr>
          </a:p>
          <a:p>
            <a:pPr marL="742950" lvl="1" indent="-285750" algn="l" defTabSz="914400" eaLnBrk="0" hangingPunct="0">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Linux标准压缩工具</a:t>
            </a:r>
            <a:endParaRPr lang="en-GB" sz="2400" smtClean="0">
              <a:solidFill>
                <a:srgbClr val="663300"/>
              </a:solidFill>
            </a:endParaRPr>
          </a:p>
          <a:p>
            <a:pPr marL="742950" lvl="1" indent="-285750" algn="l" defTabSz="914400" eaLnBrk="0" hangingPunct="0">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对文本文件可以达到75%的压缩率</a:t>
            </a:r>
            <a:endParaRPr lang="en-GB" sz="2400" smtClean="0">
              <a:solidFill>
                <a:srgbClr val="663300"/>
              </a:solidFill>
            </a:endParaRPr>
          </a:p>
          <a:p>
            <a:pPr lvl="1" indent="0" algn="l" defTabSz="914400" eaLnBrk="0" hangingPunct="0">
              <a:spcBef>
                <a:spcPct val="20000"/>
              </a:spcBef>
              <a:buFontTx/>
              <a:buNone/>
              <a:defRPr/>
            </a:pPr>
            <a:endParaRPr lang="en-GB" sz="2000" smtClean="0"/>
          </a:p>
          <a:p>
            <a:pPr marL="342900" lvl="0" indent="-342900" algn="l" defTabSz="914400" eaLnBrk="0" hangingPunct="0">
              <a:spcBef>
                <a:spcPct val="20000"/>
              </a:spcBef>
              <a:buFontTx/>
              <a:buBlip>
                <a:blip r:embed="rId2"/>
              </a:buBlip>
              <a:defRPr/>
            </a:pPr>
            <a:r>
              <a:rPr lang="en-GB" sz="2800" smtClean="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bzip2</a:t>
            </a:r>
            <a:r>
              <a:rPr lang="en-US" altLang="en-GB" sz="2800" smtClean="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a:t>
            </a:r>
            <a:r>
              <a:rPr lang="en-GB" sz="2800" smtClean="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bunzip2</a:t>
            </a:r>
            <a:r>
              <a:rPr lang="en-US" altLang="en-GB" sz="2800" smtClean="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ea"/>
                <a:sym typeface="+mn-ea"/>
              </a:rPr>
              <a:t>)</a:t>
            </a:r>
            <a:endParaRPr lang="en-GB" sz="2800" smtClean="0">
              <a:effectLst>
                <a:outerShdw blurRad="38100" dist="38100" dir="2700000" algn="tl">
                  <a:srgbClr val="C0C0C0"/>
                </a:outerShdw>
              </a:effectLst>
            </a:endParaRPr>
          </a:p>
          <a:p>
            <a:pPr marL="742950" lvl="1" indent="-285750" algn="l" defTabSz="914400" eaLnBrk="0" hangingPunct="0">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更新的Linux压缩工具</a:t>
            </a:r>
            <a:endParaRPr lang="en-GB" sz="2400" smtClean="0">
              <a:solidFill>
                <a:srgbClr val="663300"/>
              </a:solidFill>
            </a:endParaRPr>
          </a:p>
          <a:p>
            <a:pPr marL="742950" lvl="1" indent="-285750" algn="l" defTabSz="914400" eaLnBrk="0" hangingPunct="0">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比gzip有着更高的压缩率</a:t>
            </a:r>
            <a:endParaRPr sz="2400" smtClean="0">
              <a:solidFill>
                <a:srgbClr val="663300"/>
              </a:solidFill>
              <a:latin typeface="Arial" panose="020B0604020202020204" pitchFamily="34" charset="0"/>
              <a:ea typeface="宋体" panose="02010600030101010101" pitchFamily="2"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4" end="4"/>
                                            </p:txEl>
                                          </p:spTgt>
                                        </p:tgtEl>
                                        <p:attrNameLst>
                                          <p:attrName>style.visibility</p:attrName>
                                        </p:attrNameLst>
                                      </p:cBhvr>
                                      <p:to>
                                        <p:strVal val="visible"/>
                                      </p:to>
                                    </p:set>
                                    <p:anim calcmode="lin" valueType="num">
                                      <p:cBhvr additive="base">
                                        <p:cTn id="46"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
                                            <p:txEl>
                                              <p:pRg st="5" end="5"/>
                                            </p:txEl>
                                          </p:spTgt>
                                        </p:tgtEl>
                                        <p:attrNameLst>
                                          <p:attrName>style.visibility</p:attrName>
                                        </p:attrNameLst>
                                      </p:cBhvr>
                                      <p:to>
                                        <p:strVal val="visible"/>
                                      </p:to>
                                    </p:set>
                                    <p:anim calcmode="lin" valueType="num">
                                      <p:cBhvr additive="base">
                                        <p:cTn id="52"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6">
                                            <p:txEl>
                                              <p:pRg st="6" end="6"/>
                                            </p:txEl>
                                          </p:spTgt>
                                        </p:tgtEl>
                                        <p:attrNameLst>
                                          <p:attrName>style.visibility</p:attrName>
                                        </p:attrNameLst>
                                      </p:cBhvr>
                                      <p:to>
                                        <p:strVal val="visible"/>
                                      </p:to>
                                    </p:set>
                                    <p:anim calcmode="lin" valueType="num">
                                      <p:cBhvr additive="base">
                                        <p:cTn id="58"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文件的压缩与解压缩</a:t>
            </a:r>
            <a:endParaRPr lang="zh-CN" sz="2400" b="1" dirty="0">
              <a:solidFill>
                <a:prstClr val="white"/>
              </a:solidFill>
              <a:ea typeface="微软雅黑" panose="020B0503020204020204" pitchFamily="34" charset="-122"/>
              <a:cs typeface="Arial Unicode MS" panose="020B0604020202020204" pitchFamily="34" charset="-122"/>
              <a:sym typeface="+mn-ea"/>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3</a:t>
            </a:r>
            <a:endParaRPr lang="en-US" altLang="zh-CN" sz="5400" b="1" dirty="0">
              <a:solidFill>
                <a:srgbClr val="FF0000"/>
              </a:solidFill>
            </a:endParaRPr>
          </a:p>
        </p:txBody>
      </p:sp>
      <p:sp>
        <p:nvSpPr>
          <p:cNvPr id="2" name="淘宝网chenying0907出品 3"/>
          <p:cNvSpPr txBox="1"/>
          <p:nvPr/>
        </p:nvSpPr>
        <p:spPr>
          <a:xfrm>
            <a:off x="2160270" y="561340"/>
            <a:ext cx="3014345"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2</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tar</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命令</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sz="2000" b="1" dirty="0">
                    <a:latin typeface="微软雅黑" panose="020B0503020204020204" pitchFamily="34" charset="-122"/>
                    <a:ea typeface="微软雅黑" panose="020B0503020204020204" pitchFamily="34" charset="-122"/>
                  </a:rPr>
                  <a:t>tar</a:t>
                </a:r>
                <a:r>
                  <a:rPr lang="zh-CN" sz="2000" b="1" dirty="0">
                    <a:latin typeface="微软雅黑" panose="020B0503020204020204" pitchFamily="34" charset="-122"/>
                    <a:ea typeface="微软雅黑" panose="020B0503020204020204" pitchFamily="34" charset="-122"/>
                  </a:rPr>
                  <a:t>命令</a:t>
                </a:r>
                <a:r>
                  <a:rPr lang="en-US" altLang="zh-CN" sz="2000" b="1" dirty="0">
                    <a:latin typeface="微软雅黑" panose="020B0503020204020204" pitchFamily="34" charset="-122"/>
                    <a:ea typeface="微软雅黑" panose="020B0503020204020204" pitchFamily="34" charset="-122"/>
                  </a:rPr>
                  <a:t>——</a:t>
                </a:r>
                <a:r>
                  <a:rPr lang="zh-CN" altLang="zh-CN" sz="2000" b="1" dirty="0">
                    <a:latin typeface="微软雅黑" panose="020B0503020204020204" pitchFamily="34" charset="-122"/>
                    <a:ea typeface="微软雅黑" panose="020B0503020204020204" pitchFamily="34" charset="-122"/>
                  </a:rPr>
                  <a:t>打包</a:t>
                </a:r>
                <a:r>
                  <a:rPr lang="en-US" altLang="zh-CN" sz="2000" b="1" dirty="0">
                    <a:latin typeface="微软雅黑" panose="020B0503020204020204" pitchFamily="34" charset="-122"/>
                    <a:ea typeface="微软雅黑" panose="020B0503020204020204" pitchFamily="34" charset="-122"/>
                  </a:rPr>
                  <a:t>文件</a:t>
                </a:r>
                <a:endParaRPr lang="en-US"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6" name="淘宝网chenying0907出品 77"/>
          <p:cNvSpPr txBox="1"/>
          <p:nvPr/>
        </p:nvSpPr>
        <p:spPr>
          <a:xfrm>
            <a:off x="636270" y="1815465"/>
            <a:ext cx="10735945" cy="5046345"/>
          </a:xfrm>
          <a:prstGeom prst="rect">
            <a:avLst/>
          </a:prstGeom>
          <a:noFill/>
        </p:spPr>
        <p:txBody>
          <a:bodyPr wrap="square" rtlCol="0">
            <a:spAutoFit/>
          </a:bodyPr>
          <a:p>
            <a:pPr marL="342900" lvl="0" indent="0" algn="l" defTabSz="914400" eaLnBrk="0" fontAlgn="auto" hangingPunct="0">
              <a:lnSpc>
                <a:spcPct val="150000"/>
              </a:lnSpc>
              <a:spcBef>
                <a:spcPct val="20000"/>
              </a:spcBef>
              <a:buFontTx/>
              <a:buBlip>
                <a:blip r:embed="rId2"/>
              </a:buBlip>
              <a:defRPr/>
            </a:pPr>
            <a:r>
              <a:rPr lang="zh-CN" altLang="en-GB" sz="2400">
                <a:solidFill>
                  <a:srgbClr val="000000"/>
                </a:solidFill>
              </a:rPr>
              <a:t>举例</a:t>
            </a:r>
            <a:endParaRPr lang="en-GB" sz="2400">
              <a:solidFill>
                <a:srgbClr val="000000"/>
              </a:solidFill>
            </a:endParaRPr>
          </a:p>
          <a:p>
            <a:pPr marL="730250" lvl="1" indent="0" algn="l" defTabSz="914400" fontAlgn="auto">
              <a:lnSpc>
                <a:spcPts val="3180"/>
              </a:lnSpc>
              <a:spcBef>
                <a:spcPts val="600"/>
              </a:spcBef>
              <a:buClr>
                <a:srgbClr val="333333"/>
              </a:buClr>
              <a:buFont typeface="Times New Roman" panose="02020603050405020304" pitchFamily="18" charset="0"/>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pPr>
            <a:r>
              <a:rPr lang="zh-CN" altLang="en-GB" sz="2400">
                <a:solidFill>
                  <a:srgbClr val="333333"/>
                </a:solidFill>
                <a:latin typeface="Arial" panose="020B0604020202020204" pitchFamily="34" charset="0"/>
                <a:ea typeface="宋体" panose="02010600030101010101" pitchFamily="2" charset="-122"/>
                <a:cs typeface="+mn-ea"/>
                <a:sym typeface="+mn-ea"/>
              </a:rPr>
              <a:t>将当前目录下所有以</a:t>
            </a:r>
            <a:r>
              <a:rPr lang="en-US" altLang="zh-CN" sz="2400">
                <a:solidFill>
                  <a:srgbClr val="333333"/>
                </a:solidFill>
                <a:latin typeface="Arial" panose="020B0604020202020204" pitchFamily="34" charset="0"/>
                <a:ea typeface="宋体" panose="02010600030101010101" pitchFamily="2" charset="-122"/>
                <a:cs typeface="+mn-ea"/>
                <a:sym typeface="+mn-ea"/>
              </a:rPr>
              <a:t>test*</a:t>
            </a:r>
            <a:r>
              <a:rPr lang="zh-CN" altLang="en-US" sz="2400">
                <a:solidFill>
                  <a:srgbClr val="333333"/>
                </a:solidFill>
                <a:latin typeface="Arial" panose="020B0604020202020204" pitchFamily="34" charset="0"/>
                <a:ea typeface="宋体" panose="02010600030101010101" pitchFamily="2" charset="-122"/>
                <a:cs typeface="+mn-ea"/>
                <a:sym typeface="+mn-ea"/>
              </a:rPr>
              <a:t>开头的文件打包为</a:t>
            </a:r>
            <a:r>
              <a:rPr lang="en-US" altLang="zh-CN" sz="2400">
                <a:solidFill>
                  <a:srgbClr val="333333"/>
                </a:solidFill>
                <a:latin typeface="Arial" panose="020B0604020202020204" pitchFamily="34" charset="0"/>
                <a:ea typeface="宋体" panose="02010600030101010101" pitchFamily="2" charset="-122"/>
                <a:cs typeface="+mn-ea"/>
                <a:sym typeface="+mn-ea"/>
              </a:rPr>
              <a:t>test.tar</a:t>
            </a:r>
            <a:endParaRPr lang="en-US" altLang="zh-CN" sz="2400">
              <a:solidFill>
                <a:srgbClr val="333333"/>
              </a:solidFill>
              <a:latin typeface="Arial" panose="020B0604020202020204" pitchFamily="34" charset="0"/>
              <a:ea typeface="宋体" panose="02010600030101010101" pitchFamily="2" charset="-122"/>
              <a:cs typeface="+mn-ea"/>
              <a:sym typeface="+mn-ea"/>
            </a:endParaRPr>
          </a:p>
          <a:p>
            <a:pPr marL="730250" lvl="1" indent="0" algn="l" defTabSz="914400" fontAlgn="auto">
              <a:lnSpc>
                <a:spcPts val="3180"/>
              </a:lnSpc>
              <a:spcBef>
                <a:spcPts val="600"/>
              </a:spcBef>
              <a:buClr>
                <a:srgbClr val="333333"/>
              </a:buClr>
              <a:buFont typeface="Times New Roman" panose="02020603050405020304" pitchFamily="18" charset="0"/>
              <a:buNone/>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pPr>
            <a:r>
              <a:rPr lang="en-US" altLang="zh-CN" sz="2400">
                <a:solidFill>
                  <a:srgbClr val="333333"/>
                </a:solidFill>
                <a:latin typeface="Arial" panose="020B0604020202020204" pitchFamily="34" charset="0"/>
                <a:ea typeface="宋体" panose="02010600030101010101" pitchFamily="2" charset="-122"/>
                <a:cs typeface="+mn-ea"/>
                <a:sym typeface="+mn-ea"/>
              </a:rPr>
              <a:t>		</a:t>
            </a:r>
            <a:r>
              <a:rPr lang="en-GB" altLang="zh-CN" sz="2400" b="1">
                <a:solidFill>
                  <a:srgbClr val="333333"/>
                </a:solidFill>
                <a:latin typeface="Arial" panose="020B0604020202020204" pitchFamily="34" charset="0"/>
                <a:ea typeface="宋体" panose="02010600030101010101" pitchFamily="2" charset="-122"/>
                <a:cs typeface="+mn-ea"/>
                <a:sym typeface="+mn-ea"/>
              </a:rPr>
              <a:t>tar -cvf test.tar test*</a:t>
            </a:r>
            <a:endParaRPr lang="zh-CN" altLang="en-GB" sz="2400">
              <a:solidFill>
                <a:srgbClr val="333333"/>
              </a:solidFill>
              <a:latin typeface="Arial" panose="020B0604020202020204" pitchFamily="34" charset="0"/>
              <a:ea typeface="宋体" panose="02010600030101010101" pitchFamily="2" charset="-122"/>
              <a:cs typeface="+mn-ea"/>
              <a:sym typeface="+mn-ea"/>
            </a:endParaRPr>
          </a:p>
          <a:p>
            <a:pPr marL="730250" lvl="1" indent="0" algn="l" defTabSz="914400" fontAlgn="auto">
              <a:lnSpc>
                <a:spcPts val="3180"/>
              </a:lnSpc>
              <a:spcBef>
                <a:spcPts val="600"/>
              </a:spcBef>
              <a:buClr>
                <a:srgbClr val="333333"/>
              </a:buClr>
              <a:buFont typeface="Times New Roman" panose="02020603050405020304" pitchFamily="18" charset="0"/>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pPr>
            <a:r>
              <a:rPr lang="en-GB" altLang="zh-CN" sz="2400" b="1">
                <a:solidFill>
                  <a:srgbClr val="333333"/>
                </a:solidFill>
                <a:latin typeface="Arial" panose="020B0604020202020204" pitchFamily="34" charset="0"/>
                <a:ea typeface="宋体" panose="02010600030101010101" pitchFamily="2" charset="-122"/>
                <a:cs typeface="+mn-ea"/>
                <a:sym typeface="+mn-ea"/>
              </a:rPr>
              <a:t>  </a:t>
            </a:r>
            <a:r>
              <a:rPr lang="zh-CN" altLang="en-GB" sz="2400">
                <a:solidFill>
                  <a:srgbClr val="000000"/>
                </a:solidFill>
                <a:latin typeface="Arial" panose="020B0604020202020204" pitchFamily="34" charset="0"/>
                <a:ea typeface="宋体" panose="02010600030101010101" pitchFamily="2" charset="-122"/>
                <a:cs typeface="+mn-ea"/>
                <a:sym typeface="+mn-ea"/>
              </a:rPr>
              <a:t>在test.tar档案文件后追加文件</a:t>
            </a:r>
            <a:r>
              <a:rPr lang="en-US" altLang="zh-CN" sz="2400">
                <a:solidFill>
                  <a:srgbClr val="000000"/>
                </a:solidFill>
                <a:latin typeface="Arial" panose="020B0604020202020204" pitchFamily="34" charset="0"/>
                <a:ea typeface="宋体" panose="02010600030101010101" pitchFamily="2" charset="-122"/>
                <a:cs typeface="+mn-ea"/>
                <a:sym typeface="+mn-ea"/>
              </a:rPr>
              <a:t>file1</a:t>
            </a:r>
            <a:endParaRPr lang="en-US" altLang="zh-CN" sz="2400">
              <a:solidFill>
                <a:srgbClr val="000000"/>
              </a:solidFill>
              <a:latin typeface="Arial" panose="020B0604020202020204" pitchFamily="34" charset="0"/>
              <a:ea typeface="宋体" panose="02010600030101010101" pitchFamily="2" charset="-122"/>
              <a:cs typeface="+mn-ea"/>
              <a:sym typeface="+mn-ea"/>
            </a:endParaRPr>
          </a:p>
          <a:p>
            <a:pPr lvl="1" indent="0" algn="l" defTabSz="914400" fontAlgn="auto">
              <a:lnSpc>
                <a:spcPts val="3180"/>
              </a:lnSpc>
              <a:spcBef>
                <a:spcPts val="600"/>
              </a:spcBef>
              <a:buClr>
                <a:srgbClr val="333333"/>
              </a:buClr>
              <a:buFont typeface="Times New Roman" panose="02020603050405020304" pitchFamily="18" charset="0"/>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pPr>
            <a:r>
              <a:rPr lang="en-US" altLang="en-GB" sz="2400" b="1">
                <a:solidFill>
                  <a:srgbClr val="333333"/>
                </a:solidFill>
                <a:latin typeface="Arial" panose="020B0604020202020204" pitchFamily="34" charset="0"/>
                <a:ea typeface="宋体" panose="02010600030101010101" pitchFamily="2" charset="-122"/>
                <a:cs typeface="+mn-ea"/>
                <a:sym typeface="宋体" panose="02010600030101010101" pitchFamily="2" charset="-122"/>
              </a:rPr>
              <a:t>		</a:t>
            </a:r>
            <a:r>
              <a:rPr lang="en-GB" altLang="zh-CN" sz="2400" b="1">
                <a:solidFill>
                  <a:srgbClr val="333333"/>
                </a:solidFill>
                <a:latin typeface="Arial" panose="020B0604020202020204" pitchFamily="34" charset="0"/>
                <a:ea typeface="宋体" panose="02010600030101010101" pitchFamily="2" charset="-122"/>
                <a:cs typeface="+mn-ea"/>
                <a:sym typeface="宋体" panose="02010600030101010101" pitchFamily="2" charset="-122"/>
              </a:rPr>
              <a:t>tar -rf   test.tar  file1</a:t>
            </a:r>
            <a:endParaRPr lang="en-GB" altLang="zh-CN" sz="2400" b="1">
              <a:solidFill>
                <a:srgbClr val="333333"/>
              </a:solidFill>
              <a:latin typeface="Arial" panose="020B0604020202020204" pitchFamily="34" charset="0"/>
              <a:ea typeface="宋体" panose="02010600030101010101" pitchFamily="2" charset="-122"/>
              <a:cs typeface="+mn-ea"/>
            </a:endParaRPr>
          </a:p>
          <a:p>
            <a:pPr marL="730250" lvl="1" indent="0" algn="l" defTabSz="914400" fontAlgn="auto">
              <a:lnSpc>
                <a:spcPts val="3180"/>
              </a:lnSpc>
              <a:spcBef>
                <a:spcPts val="600"/>
              </a:spcBef>
              <a:buClr>
                <a:srgbClr val="333333"/>
              </a:buClr>
              <a:buFont typeface="Times New Roman" panose="02020603050405020304" pitchFamily="18" charset="0"/>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pPr>
            <a:r>
              <a:rPr lang="zh-CN" altLang="en-GB" sz="2400">
                <a:solidFill>
                  <a:srgbClr val="000000"/>
                </a:solidFill>
                <a:latin typeface="Arial" panose="020B0604020202020204" pitchFamily="34" charset="0"/>
                <a:ea typeface="宋体" panose="02010600030101010101" pitchFamily="2" charset="-122"/>
                <a:cs typeface="+mn-ea"/>
                <a:sym typeface="+mn-ea"/>
              </a:rPr>
              <a:t>更新档案文件</a:t>
            </a:r>
            <a:r>
              <a:rPr lang="en-US" altLang="zh-CN" sz="2400">
                <a:solidFill>
                  <a:srgbClr val="000000"/>
                </a:solidFill>
                <a:latin typeface="Arial" panose="020B0604020202020204" pitchFamily="34" charset="0"/>
                <a:ea typeface="宋体" panose="02010600030101010101" pitchFamily="2" charset="-122"/>
                <a:cs typeface="+mn-ea"/>
                <a:sym typeface="+mn-ea"/>
              </a:rPr>
              <a:t>test.tar</a:t>
            </a:r>
            <a:r>
              <a:rPr lang="zh-CN" altLang="en-GB" sz="2400">
                <a:solidFill>
                  <a:srgbClr val="000000"/>
                </a:solidFill>
                <a:latin typeface="Arial" panose="020B0604020202020204" pitchFamily="34" charset="0"/>
                <a:ea typeface="宋体" panose="02010600030101010101" pitchFamily="2" charset="-122"/>
                <a:cs typeface="+mn-ea"/>
                <a:sym typeface="+mn-ea"/>
              </a:rPr>
              <a:t>中的</a:t>
            </a:r>
            <a:r>
              <a:rPr lang="en-US" altLang="zh-CN" sz="2400">
                <a:solidFill>
                  <a:srgbClr val="000000"/>
                </a:solidFill>
                <a:latin typeface="Arial" panose="020B0604020202020204" pitchFamily="34" charset="0"/>
                <a:ea typeface="宋体" panose="02010600030101010101" pitchFamily="2" charset="-122"/>
                <a:cs typeface="+mn-ea"/>
                <a:sym typeface="+mn-ea"/>
              </a:rPr>
              <a:t>file1</a:t>
            </a:r>
            <a:r>
              <a:rPr lang="zh-CN" altLang="en-US" sz="2400">
                <a:solidFill>
                  <a:srgbClr val="000000"/>
                </a:solidFill>
                <a:latin typeface="Arial" panose="020B0604020202020204" pitchFamily="34" charset="0"/>
                <a:ea typeface="宋体" panose="02010600030101010101" pitchFamily="2" charset="-122"/>
                <a:cs typeface="+mn-ea"/>
                <a:sym typeface="+mn-ea"/>
              </a:rPr>
              <a:t>文件</a:t>
            </a:r>
            <a:endParaRPr lang="zh-CN" altLang="en-US" sz="2400">
              <a:solidFill>
                <a:srgbClr val="000000"/>
              </a:solidFill>
              <a:latin typeface="Arial" panose="020B0604020202020204" pitchFamily="34" charset="0"/>
              <a:ea typeface="宋体" panose="02010600030101010101" pitchFamily="2" charset="-122"/>
              <a:cs typeface="+mn-ea"/>
              <a:sym typeface="+mn-ea"/>
            </a:endParaRPr>
          </a:p>
          <a:p>
            <a:pPr lvl="1" indent="0" algn="l" defTabSz="914400" fontAlgn="auto">
              <a:lnSpc>
                <a:spcPts val="3180"/>
              </a:lnSpc>
              <a:spcBef>
                <a:spcPts val="600"/>
              </a:spcBef>
              <a:buClr>
                <a:srgbClr val="333333"/>
              </a:buClr>
              <a:buFont typeface="Times New Roman" panose="02020603050405020304" pitchFamily="18" charset="0"/>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pPr>
            <a:r>
              <a:rPr lang="en-US" altLang="en-GB" sz="2400" b="1">
                <a:solidFill>
                  <a:srgbClr val="333333"/>
                </a:solidFill>
                <a:latin typeface="Arial" panose="020B0604020202020204" pitchFamily="34" charset="0"/>
                <a:ea typeface="宋体" panose="02010600030101010101" pitchFamily="2" charset="-122"/>
                <a:cs typeface="+mn-ea"/>
                <a:sym typeface="宋体" panose="02010600030101010101" pitchFamily="2" charset="-122"/>
              </a:rPr>
              <a:t>		</a:t>
            </a:r>
            <a:r>
              <a:rPr lang="en-GB" altLang="zh-CN" sz="2400" b="1">
                <a:solidFill>
                  <a:srgbClr val="333333"/>
                </a:solidFill>
                <a:latin typeface="Arial" panose="020B0604020202020204" pitchFamily="34" charset="0"/>
                <a:ea typeface="宋体" panose="02010600030101010101" pitchFamily="2" charset="-122"/>
                <a:cs typeface="+mn-ea"/>
                <a:sym typeface="宋体" panose="02010600030101010101" pitchFamily="2" charset="-122"/>
              </a:rPr>
              <a:t>tar -uf   test.tar  file1</a:t>
            </a:r>
            <a:endParaRPr lang="en-GB" altLang="zh-CN" sz="2400" b="1">
              <a:solidFill>
                <a:srgbClr val="333333"/>
              </a:solidFill>
              <a:latin typeface="Arial" panose="020B0604020202020204" pitchFamily="34" charset="0"/>
              <a:ea typeface="宋体" panose="02010600030101010101" pitchFamily="2" charset="-122"/>
              <a:cs typeface="+mn-ea"/>
              <a:sym typeface="+mn-ea"/>
            </a:endParaRPr>
          </a:p>
          <a:p>
            <a:pPr marL="730250" lvl="1" indent="0" algn="l" defTabSz="914400" fontAlgn="auto">
              <a:lnSpc>
                <a:spcPts val="3180"/>
              </a:lnSpc>
              <a:spcBef>
                <a:spcPts val="600"/>
              </a:spcBef>
              <a:buClr>
                <a:srgbClr val="333333"/>
              </a:buClr>
              <a:buFont typeface="Times New Roman" panose="02020603050405020304" pitchFamily="18" charset="0"/>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pPr>
            <a:r>
              <a:rPr lang="zh-CN" altLang="en-GB" sz="2400">
                <a:solidFill>
                  <a:srgbClr val="000000"/>
                </a:solidFill>
                <a:latin typeface="Arial" panose="020B0604020202020204" pitchFamily="34" charset="0"/>
                <a:ea typeface="宋体" panose="02010600030101010101" pitchFamily="2" charset="-122"/>
                <a:cs typeface="+mn-ea"/>
                <a:sym typeface="+mn-ea"/>
              </a:rPr>
              <a:t>查看档案文件</a:t>
            </a:r>
            <a:r>
              <a:rPr lang="en-US" altLang="zh-CN" sz="2400">
                <a:solidFill>
                  <a:srgbClr val="000000"/>
                </a:solidFill>
                <a:latin typeface="Arial" panose="020B0604020202020204" pitchFamily="34" charset="0"/>
                <a:ea typeface="宋体" panose="02010600030101010101" pitchFamily="2" charset="-122"/>
                <a:cs typeface="+mn-ea"/>
                <a:sym typeface="+mn-ea"/>
              </a:rPr>
              <a:t>test.tar</a:t>
            </a:r>
            <a:r>
              <a:rPr lang="zh-CN" altLang="en-GB" sz="2400">
                <a:solidFill>
                  <a:srgbClr val="000000"/>
                </a:solidFill>
                <a:latin typeface="Arial" panose="020B0604020202020204" pitchFamily="34" charset="0"/>
                <a:ea typeface="宋体" panose="02010600030101010101" pitchFamily="2" charset="-122"/>
                <a:cs typeface="+mn-ea"/>
                <a:sym typeface="+mn-ea"/>
              </a:rPr>
              <a:t>中打包了哪些文件</a:t>
            </a:r>
            <a:endParaRPr lang="en-GB" altLang="zh-CN" sz="2400" b="1">
              <a:solidFill>
                <a:srgbClr val="333333"/>
              </a:solidFill>
              <a:latin typeface="Arial" panose="020B0604020202020204" pitchFamily="34" charset="0"/>
              <a:ea typeface="宋体" panose="02010600030101010101" pitchFamily="2" charset="-122"/>
              <a:cs typeface="+mn-ea"/>
              <a:sym typeface="+mn-ea"/>
            </a:endParaRPr>
          </a:p>
          <a:p>
            <a:pPr lvl="1" indent="0" algn="l" defTabSz="914400" fontAlgn="auto">
              <a:lnSpc>
                <a:spcPts val="3180"/>
              </a:lnSpc>
              <a:spcBef>
                <a:spcPts val="600"/>
              </a:spcBef>
              <a:buClr>
                <a:srgbClr val="333333"/>
              </a:buClr>
              <a:buFont typeface="Times New Roman" panose="02020603050405020304" pitchFamily="18" charset="0"/>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pPr>
            <a:r>
              <a:rPr lang="en-US" altLang="en-GB" sz="2400" b="1">
                <a:solidFill>
                  <a:srgbClr val="333333"/>
                </a:solidFill>
                <a:latin typeface="Arial" panose="020B0604020202020204" pitchFamily="34" charset="0"/>
                <a:ea typeface="宋体" panose="02010600030101010101" pitchFamily="2" charset="-122"/>
                <a:cs typeface="+mn-ea"/>
                <a:sym typeface="+mn-ea"/>
              </a:rPr>
              <a:t>		</a:t>
            </a:r>
            <a:r>
              <a:rPr altLang="zh-CN" sz="2400" b="1">
                <a:solidFill>
                  <a:srgbClr val="333333"/>
                </a:solidFill>
                <a:latin typeface="Arial" panose="020B0604020202020204" pitchFamily="34" charset="0"/>
                <a:ea typeface="宋体" panose="02010600030101010101" pitchFamily="2" charset="-122"/>
                <a:cs typeface="+mn-ea"/>
                <a:sym typeface="+mn-ea"/>
              </a:rPr>
              <a:t>tar -tf test.tar</a:t>
            </a:r>
            <a:endParaRPr sz="2000" smtClean="0">
              <a:solidFill>
                <a:srgbClr val="663300"/>
              </a:solidFill>
              <a:latin typeface="Arial" panose="020B0604020202020204" pitchFamily="34" charset="0"/>
              <a:ea typeface="宋体" panose="02010600030101010101" pitchFamily="2" charset="-122"/>
              <a:cs typeface="+mn-ea"/>
              <a:sym typeface="+mn-ea"/>
            </a:endParaRPr>
          </a:p>
          <a:p>
            <a:pPr lvl="1" indent="0" algn="l" defTabSz="914400" eaLnBrk="0" fontAlgn="auto" hangingPunct="0">
              <a:lnSpc>
                <a:spcPct val="150000"/>
              </a:lnSpc>
              <a:spcBef>
                <a:spcPct val="20000"/>
              </a:spcBef>
              <a:buFontTx/>
              <a:buNone/>
              <a:defRPr/>
            </a:pPr>
            <a:endParaRPr sz="2000" smtClean="0">
              <a:solidFill>
                <a:srgbClr val="663300"/>
              </a:solidFill>
              <a:latin typeface="Arial" panose="020B0604020202020204" pitchFamily="34" charset="0"/>
              <a:ea typeface="宋体" panose="02010600030101010101" pitchFamily="2"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additive="base">
                                        <p:cTn id="4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 calcmode="lin" valueType="num">
                                      <p:cBhvr additive="base">
                                        <p:cTn id="5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6">
                                            <p:txEl>
                                              <p:pRg st="5" end="5"/>
                                            </p:txEl>
                                          </p:spTgt>
                                        </p:tgtEl>
                                        <p:attrNameLst>
                                          <p:attrName>style.visibility</p:attrName>
                                        </p:attrNameLst>
                                      </p:cBhvr>
                                      <p:to>
                                        <p:strVal val="visible"/>
                                      </p:to>
                                    </p:set>
                                    <p:anim calcmode="lin" valueType="num">
                                      <p:cBhvr additive="base">
                                        <p:cTn id="5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6">
                                            <p:txEl>
                                              <p:pRg st="6" end="6"/>
                                            </p:txEl>
                                          </p:spTgt>
                                        </p:tgtEl>
                                        <p:attrNameLst>
                                          <p:attrName>style.visibility</p:attrName>
                                        </p:attrNameLst>
                                      </p:cBhvr>
                                      <p:to>
                                        <p:strVal val="visible"/>
                                      </p:to>
                                    </p:set>
                                    <p:anim calcmode="lin" valueType="num">
                                      <p:cBhvr additive="base">
                                        <p:cTn id="64"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6">
                                            <p:txEl>
                                              <p:pRg st="7" end="7"/>
                                            </p:txEl>
                                          </p:spTgt>
                                        </p:tgtEl>
                                        <p:attrNameLst>
                                          <p:attrName>style.visibility</p:attrName>
                                        </p:attrNameLst>
                                      </p:cBhvr>
                                      <p:to>
                                        <p:strVal val="visible"/>
                                      </p:to>
                                    </p:set>
                                    <p:anim calcmode="lin" valueType="num">
                                      <p:cBhvr additive="base">
                                        <p:cTn id="70"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6">
                                            <p:txEl>
                                              <p:pRg st="8" end="8"/>
                                            </p:txEl>
                                          </p:spTgt>
                                        </p:tgtEl>
                                        <p:attrNameLst>
                                          <p:attrName>style.visibility</p:attrName>
                                        </p:attrNameLst>
                                      </p:cBhvr>
                                      <p:to>
                                        <p:strVal val="visible"/>
                                      </p:to>
                                    </p:set>
                                    <p:anim calcmode="lin" valueType="num">
                                      <p:cBhvr additive="base">
                                        <p:cTn id="76"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文件的压缩与解压缩</a:t>
            </a:r>
            <a:endParaRPr lang="zh-CN" sz="2400" b="1" dirty="0">
              <a:solidFill>
                <a:prstClr val="white"/>
              </a:solidFill>
              <a:ea typeface="微软雅黑" panose="020B0503020204020204" pitchFamily="34" charset="-122"/>
              <a:cs typeface="Arial Unicode MS" panose="020B0604020202020204" pitchFamily="34" charset="-122"/>
              <a:sym typeface="+mn-ea"/>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3</a:t>
            </a:r>
            <a:endParaRPr lang="en-US" altLang="zh-CN" sz="5400" b="1" dirty="0">
              <a:solidFill>
                <a:srgbClr val="FF0000"/>
              </a:solidFill>
            </a:endParaRPr>
          </a:p>
        </p:txBody>
      </p:sp>
      <p:sp>
        <p:nvSpPr>
          <p:cNvPr id="2" name="淘宝网chenying0907出品 3"/>
          <p:cNvSpPr txBox="1"/>
          <p:nvPr/>
        </p:nvSpPr>
        <p:spPr>
          <a:xfrm>
            <a:off x="2160270" y="561340"/>
            <a:ext cx="3014345"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2</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tar</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命令</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sz="2000" b="1" dirty="0">
                    <a:latin typeface="微软雅黑" panose="020B0503020204020204" pitchFamily="34" charset="-122"/>
                    <a:ea typeface="微软雅黑" panose="020B0503020204020204" pitchFamily="34" charset="-122"/>
                  </a:rPr>
                  <a:t>tar</a:t>
                </a:r>
                <a:r>
                  <a:rPr lang="zh-CN" sz="2000" b="1" dirty="0">
                    <a:latin typeface="微软雅黑" panose="020B0503020204020204" pitchFamily="34" charset="-122"/>
                    <a:ea typeface="微软雅黑" panose="020B0503020204020204" pitchFamily="34" charset="-122"/>
                  </a:rPr>
                  <a:t>命令</a:t>
                </a:r>
                <a:r>
                  <a:rPr lang="en-US" altLang="zh-CN" sz="2000" b="1" dirty="0">
                    <a:latin typeface="微软雅黑" panose="020B0503020204020204" pitchFamily="34" charset="-122"/>
                    <a:ea typeface="微软雅黑" panose="020B0503020204020204" pitchFamily="34" charset="-122"/>
                  </a:rPr>
                  <a:t>——压缩文件</a:t>
                </a:r>
                <a:endParaRPr lang="en-US"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6" name="淘宝网chenying0907出品 77"/>
          <p:cNvSpPr txBox="1"/>
          <p:nvPr/>
        </p:nvSpPr>
        <p:spPr>
          <a:xfrm>
            <a:off x="636270" y="1815465"/>
            <a:ext cx="10735945" cy="3692525"/>
          </a:xfrm>
          <a:prstGeom prst="rect">
            <a:avLst/>
          </a:prstGeom>
          <a:noFill/>
        </p:spPr>
        <p:txBody>
          <a:bodyPr wrap="square" rtlCol="0">
            <a:spAutoFit/>
          </a:bodyPr>
          <a:p>
            <a:pPr marL="342900" lvl="0" indent="0" algn="l" defTabSz="914400" eaLnBrk="0" fontAlgn="auto" hangingPunct="0">
              <a:lnSpc>
                <a:spcPct val="150000"/>
              </a:lnSpc>
              <a:spcBef>
                <a:spcPct val="20000"/>
              </a:spcBef>
              <a:buFontTx/>
              <a:buBlip>
                <a:blip r:embed="rId2"/>
              </a:buBlip>
              <a:defRPr/>
            </a:pPr>
            <a:r>
              <a:rPr lang="zh-CN" altLang="en-GB" sz="2400">
                <a:solidFill>
                  <a:srgbClr val="000000"/>
                </a:solidFill>
              </a:rPr>
              <a:t>举例</a:t>
            </a:r>
            <a:endParaRPr lang="en-GB" sz="2400">
              <a:solidFill>
                <a:srgbClr val="000000"/>
              </a:solidFill>
            </a:endParaRPr>
          </a:p>
          <a:p>
            <a:pPr marL="730250" lvl="1" indent="0" algn="l" defTabSz="448945" fontAlgn="auto">
              <a:lnSpc>
                <a:spcPct val="150000"/>
              </a:lnSpc>
              <a:spcBef>
                <a:spcPts val="600"/>
              </a:spcBef>
              <a:buClr>
                <a:srgbClr val="333333"/>
              </a:buClr>
              <a:buFont typeface="Times New Roman" panose="02020603050405020304" pitchFamily="18" charset="0"/>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pPr>
            <a:r>
              <a:rPr lang="zh-CN" altLang="en-GB" sz="2400">
                <a:solidFill>
                  <a:srgbClr val="333333"/>
                </a:solidFill>
                <a:latin typeface="Arial" panose="020B0604020202020204" pitchFamily="34" charset="0"/>
                <a:ea typeface="宋体" panose="02010600030101010101" pitchFamily="2" charset="-122"/>
                <a:cs typeface="+mn-ea"/>
                <a:sym typeface="+mn-ea"/>
              </a:rPr>
              <a:t>使用</a:t>
            </a:r>
            <a:r>
              <a:rPr lang="en-US" altLang="zh-CN" sz="2400">
                <a:solidFill>
                  <a:srgbClr val="333333"/>
                </a:solidFill>
                <a:latin typeface="Arial" panose="020B0604020202020204" pitchFamily="34" charset="0"/>
                <a:ea typeface="宋体" panose="02010600030101010101" pitchFamily="2" charset="-122"/>
                <a:cs typeface="+mn-ea"/>
                <a:sym typeface="+mn-ea"/>
              </a:rPr>
              <a:t>bzip2</a:t>
            </a:r>
            <a:r>
              <a:rPr lang="zh-CN" altLang="en-US" sz="2400">
                <a:solidFill>
                  <a:srgbClr val="333333"/>
                </a:solidFill>
                <a:latin typeface="Arial" panose="020B0604020202020204" pitchFamily="34" charset="0"/>
                <a:ea typeface="宋体" panose="02010600030101010101" pitchFamily="2" charset="-122"/>
                <a:cs typeface="+mn-ea"/>
                <a:sym typeface="+mn-ea"/>
              </a:rPr>
              <a:t>工具将当前目录下以</a:t>
            </a:r>
            <a:r>
              <a:rPr lang="en-US" altLang="zh-CN" sz="2400">
                <a:solidFill>
                  <a:srgbClr val="333333"/>
                </a:solidFill>
                <a:latin typeface="Arial" panose="020B0604020202020204" pitchFamily="34" charset="0"/>
                <a:ea typeface="宋体" panose="02010600030101010101" pitchFamily="2" charset="-122"/>
                <a:cs typeface="+mn-ea"/>
                <a:sym typeface="+mn-ea"/>
              </a:rPr>
              <a:t>test*</a:t>
            </a:r>
            <a:r>
              <a:rPr lang="zh-CN" altLang="en-US" sz="2400">
                <a:solidFill>
                  <a:srgbClr val="333333"/>
                </a:solidFill>
                <a:latin typeface="Arial" panose="020B0604020202020204" pitchFamily="34" charset="0"/>
                <a:ea typeface="宋体" panose="02010600030101010101" pitchFamily="2" charset="-122"/>
                <a:cs typeface="+mn-ea"/>
                <a:sym typeface="+mn-ea"/>
              </a:rPr>
              <a:t>开头的文件压缩为</a:t>
            </a:r>
            <a:r>
              <a:rPr lang="en-US" altLang="zh-CN" sz="2400">
                <a:solidFill>
                  <a:srgbClr val="333333"/>
                </a:solidFill>
                <a:latin typeface="Arial" panose="020B0604020202020204" pitchFamily="34" charset="0"/>
                <a:ea typeface="宋体" panose="02010600030101010101" pitchFamily="2" charset="-122"/>
                <a:cs typeface="+mn-ea"/>
                <a:sym typeface="+mn-ea"/>
              </a:rPr>
              <a:t>test.tar.bz</a:t>
            </a:r>
            <a:endParaRPr lang="en-US" altLang="zh-CN" sz="2400" b="1">
              <a:solidFill>
                <a:srgbClr val="333333"/>
              </a:solidFill>
              <a:latin typeface="Arial" panose="020B0604020202020204" pitchFamily="34" charset="0"/>
              <a:ea typeface="宋体" panose="02010600030101010101" pitchFamily="2" charset="-122"/>
              <a:cs typeface="+mn-ea"/>
              <a:sym typeface="+mn-ea"/>
            </a:endParaRPr>
          </a:p>
          <a:p>
            <a:pPr lvl="1" indent="0" algn="l" defTabSz="448945" fontAlgn="auto">
              <a:lnSpc>
                <a:spcPct val="150000"/>
              </a:lnSpc>
              <a:spcBef>
                <a:spcPts val="600"/>
              </a:spcBef>
              <a:buClr>
                <a:srgbClr val="333333"/>
              </a:buClr>
              <a:buFont typeface="Times New Roman" panose="02020603050405020304" pitchFamily="18" charset="0"/>
              <a:buNone/>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pPr>
            <a:r>
              <a:rPr lang="en-GB" altLang="zh-CN" sz="2400" b="1">
                <a:solidFill>
                  <a:srgbClr val="333333"/>
                </a:solidFill>
                <a:latin typeface="Arial" panose="020B0604020202020204" pitchFamily="34" charset="0"/>
                <a:ea typeface="宋体" panose="02010600030101010101" pitchFamily="2" charset="-122"/>
                <a:cs typeface="+mn-ea"/>
                <a:sym typeface="+mn-ea"/>
              </a:rPr>
              <a:t>   </a:t>
            </a:r>
            <a:r>
              <a:rPr lang="en-US" altLang="en-GB" sz="2400" b="1">
                <a:solidFill>
                  <a:srgbClr val="333333"/>
                </a:solidFill>
                <a:latin typeface="Arial" panose="020B0604020202020204" pitchFamily="34" charset="0"/>
                <a:ea typeface="宋体" panose="02010600030101010101" pitchFamily="2" charset="-122"/>
                <a:cs typeface="+mn-ea"/>
                <a:sym typeface="+mn-ea"/>
              </a:rPr>
              <a:t>		</a:t>
            </a:r>
            <a:r>
              <a:rPr lang="en-GB" altLang="zh-CN" sz="2400" b="1">
                <a:solidFill>
                  <a:srgbClr val="333333"/>
                </a:solidFill>
                <a:latin typeface="Arial" panose="020B0604020202020204" pitchFamily="34" charset="0"/>
                <a:ea typeface="宋体" panose="02010600030101010101" pitchFamily="2" charset="-122"/>
                <a:cs typeface="+mn-ea"/>
                <a:sym typeface="+mn-ea"/>
              </a:rPr>
              <a:t>tar </a:t>
            </a:r>
            <a:r>
              <a:rPr lang="en-US" altLang="en-GB" sz="2400" b="1">
                <a:solidFill>
                  <a:srgbClr val="333333"/>
                </a:solidFill>
                <a:latin typeface="Arial" panose="020B0604020202020204" pitchFamily="34" charset="0"/>
                <a:ea typeface="宋体" panose="02010600030101010101" pitchFamily="2" charset="-122"/>
                <a:cs typeface="+mn-ea"/>
                <a:sym typeface="+mn-ea"/>
              </a:rPr>
              <a:t>-</a:t>
            </a:r>
            <a:r>
              <a:rPr lang="en-GB" altLang="zh-CN" sz="2400" b="1">
                <a:solidFill>
                  <a:srgbClr val="333333"/>
                </a:solidFill>
                <a:latin typeface="Arial" panose="020B0604020202020204" pitchFamily="34" charset="0"/>
                <a:ea typeface="宋体" panose="02010600030101010101" pitchFamily="2" charset="-122"/>
                <a:cs typeface="+mn-ea"/>
                <a:sym typeface="+mn-ea"/>
              </a:rPr>
              <a:t>c</a:t>
            </a:r>
            <a:r>
              <a:rPr lang="en-GB" altLang="zh-CN" sz="2400" b="1">
                <a:solidFill>
                  <a:srgbClr val="333333"/>
                </a:solidFill>
                <a:latin typeface="Arial" panose="020B0604020202020204" pitchFamily="34" charset="0"/>
                <a:ea typeface="宋体" panose="02010600030101010101" pitchFamily="2" charset="-122"/>
                <a:cs typeface="+mn-ea"/>
                <a:sym typeface="宋体" panose="02010600030101010101" pitchFamily="2" charset="-122"/>
              </a:rPr>
              <a:t>j</a:t>
            </a:r>
            <a:r>
              <a:rPr lang="en-GB" altLang="zh-CN" sz="2400" b="1">
                <a:solidFill>
                  <a:srgbClr val="333333"/>
                </a:solidFill>
                <a:latin typeface="Arial" panose="020B0604020202020204" pitchFamily="34" charset="0"/>
                <a:ea typeface="宋体" panose="02010600030101010101" pitchFamily="2" charset="-122"/>
                <a:cs typeface="+mn-ea"/>
                <a:sym typeface="+mn-ea"/>
              </a:rPr>
              <a:t>vf   test.tar.bz  test*    </a:t>
            </a:r>
            <a:endParaRPr lang="en-GB" altLang="zh-CN" sz="2400" b="1">
              <a:solidFill>
                <a:srgbClr val="333333"/>
              </a:solidFill>
              <a:latin typeface="Arial" panose="020B0604020202020204" pitchFamily="34" charset="0"/>
              <a:ea typeface="宋体" panose="02010600030101010101" pitchFamily="2" charset="-122"/>
              <a:cs typeface="+mn-ea"/>
            </a:endParaRPr>
          </a:p>
          <a:p>
            <a:pPr marL="730250" lvl="1" indent="0" algn="l" defTabSz="448945" fontAlgn="auto">
              <a:lnSpc>
                <a:spcPct val="150000"/>
              </a:lnSpc>
              <a:spcBef>
                <a:spcPts val="600"/>
              </a:spcBef>
              <a:buClr>
                <a:srgbClr val="333333"/>
              </a:buClr>
              <a:buFont typeface="Times New Roman" panose="02020603050405020304" pitchFamily="18" charset="0"/>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pPr>
            <a:r>
              <a:rPr lang="zh-CN" altLang="en-GB" sz="2400">
                <a:solidFill>
                  <a:srgbClr val="333333"/>
                </a:solidFill>
                <a:latin typeface="Arial" panose="020B0604020202020204" pitchFamily="34" charset="0"/>
                <a:ea typeface="宋体" panose="02010600030101010101" pitchFamily="2" charset="-122"/>
                <a:cs typeface="+mn-ea"/>
                <a:sym typeface="+mn-ea"/>
              </a:rPr>
              <a:t>使用gzip工具将当前目录下以test*开头的文件压缩为test.tar.gz</a:t>
            </a:r>
            <a:endParaRPr lang="en-GB" altLang="zh-CN" sz="2400" b="1">
              <a:solidFill>
                <a:srgbClr val="333333"/>
              </a:solidFill>
              <a:latin typeface="Arial" panose="020B0604020202020204" pitchFamily="34" charset="0"/>
              <a:ea typeface="宋体" panose="02010600030101010101" pitchFamily="2" charset="-122"/>
              <a:cs typeface="+mn-ea"/>
              <a:sym typeface="+mn-ea"/>
            </a:endParaRPr>
          </a:p>
          <a:p>
            <a:pPr marL="730250" lvl="1" indent="0" algn="l" defTabSz="448945" fontAlgn="auto">
              <a:lnSpc>
                <a:spcPct val="150000"/>
              </a:lnSpc>
              <a:spcBef>
                <a:spcPts val="600"/>
              </a:spcBef>
              <a:buClr>
                <a:srgbClr val="333333"/>
              </a:buClr>
              <a:buFont typeface="Times New Roman" panose="02020603050405020304" pitchFamily="18" charset="0"/>
              <a:buNone/>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pPr>
            <a:r>
              <a:rPr lang="en-US" altLang="en-GB" sz="2400" b="1">
                <a:solidFill>
                  <a:srgbClr val="333333"/>
                </a:solidFill>
                <a:latin typeface="Arial" panose="020B0604020202020204" pitchFamily="34" charset="0"/>
                <a:ea typeface="宋体" panose="02010600030101010101" pitchFamily="2" charset="-122"/>
                <a:cs typeface="+mn-ea"/>
                <a:sym typeface="+mn-ea"/>
              </a:rPr>
              <a:t>		</a:t>
            </a:r>
            <a:r>
              <a:rPr lang="en-GB" altLang="zh-CN" sz="2400" b="1">
                <a:solidFill>
                  <a:srgbClr val="333333"/>
                </a:solidFill>
                <a:latin typeface="Arial" panose="020B0604020202020204" pitchFamily="34" charset="0"/>
                <a:ea typeface="宋体" panose="02010600030101010101" pitchFamily="2" charset="-122"/>
                <a:cs typeface="+mn-ea"/>
                <a:sym typeface="+mn-ea"/>
              </a:rPr>
              <a:t>tar -c</a:t>
            </a:r>
            <a:r>
              <a:rPr lang="en-GB" altLang="zh-CN" sz="2400" b="1">
                <a:solidFill>
                  <a:srgbClr val="333333"/>
                </a:solidFill>
                <a:latin typeface="Arial" panose="020B0604020202020204" pitchFamily="34" charset="0"/>
                <a:ea typeface="宋体" panose="02010600030101010101" pitchFamily="2" charset="-122"/>
                <a:cs typeface="+mn-ea"/>
                <a:sym typeface="宋体" panose="02010600030101010101" pitchFamily="2" charset="-122"/>
              </a:rPr>
              <a:t>z</a:t>
            </a:r>
            <a:r>
              <a:rPr lang="en-GB" altLang="zh-CN" sz="2400" b="1">
                <a:solidFill>
                  <a:srgbClr val="333333"/>
                </a:solidFill>
                <a:latin typeface="Arial" panose="020B0604020202020204" pitchFamily="34" charset="0"/>
                <a:ea typeface="宋体" panose="02010600030101010101" pitchFamily="2" charset="-122"/>
                <a:cs typeface="+mn-ea"/>
                <a:sym typeface="+mn-ea"/>
              </a:rPr>
              <a:t>vf   test.tar.gz  test*     </a:t>
            </a:r>
            <a:endParaRPr sz="2000" smtClean="0">
              <a:solidFill>
                <a:srgbClr val="663300"/>
              </a:solidFill>
              <a:latin typeface="Arial" panose="020B0604020202020204" pitchFamily="34" charset="0"/>
              <a:ea typeface="宋体" panose="02010600030101010101" pitchFamily="2" charset="-122"/>
              <a:cs typeface="+mn-ea"/>
              <a:sym typeface="+mn-ea"/>
            </a:endParaRPr>
          </a:p>
          <a:p>
            <a:pPr lvl="1" indent="0" algn="l" defTabSz="914400" eaLnBrk="0" fontAlgn="auto" hangingPunct="0">
              <a:lnSpc>
                <a:spcPct val="150000"/>
              </a:lnSpc>
              <a:spcBef>
                <a:spcPct val="20000"/>
              </a:spcBef>
              <a:buFontTx/>
              <a:buNone/>
              <a:defRPr/>
            </a:pPr>
            <a:endParaRPr sz="2000" smtClean="0">
              <a:solidFill>
                <a:srgbClr val="663300"/>
              </a:solidFill>
              <a:latin typeface="Arial" panose="020B0604020202020204" pitchFamily="34" charset="0"/>
              <a:ea typeface="宋体" panose="02010600030101010101" pitchFamily="2"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additive="base">
                                        <p:cTn id="4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 calcmode="lin" valueType="num">
                                      <p:cBhvr additive="base">
                                        <p:cTn id="5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文件的压缩与解压缩</a:t>
            </a:r>
            <a:endParaRPr lang="zh-CN" sz="2400" b="1" dirty="0">
              <a:solidFill>
                <a:prstClr val="white"/>
              </a:solidFill>
              <a:ea typeface="微软雅黑" panose="020B0503020204020204" pitchFamily="34" charset="-122"/>
              <a:cs typeface="Arial Unicode MS" panose="020B0604020202020204" pitchFamily="34" charset="-122"/>
              <a:sym typeface="+mn-ea"/>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3</a:t>
            </a:r>
            <a:endParaRPr lang="en-US" altLang="zh-CN" sz="5400" b="1" dirty="0">
              <a:solidFill>
                <a:srgbClr val="FF0000"/>
              </a:solidFill>
            </a:endParaRPr>
          </a:p>
        </p:txBody>
      </p:sp>
      <p:sp>
        <p:nvSpPr>
          <p:cNvPr id="2" name="淘宝网chenying0907出品 3"/>
          <p:cNvSpPr txBox="1"/>
          <p:nvPr/>
        </p:nvSpPr>
        <p:spPr>
          <a:xfrm>
            <a:off x="2160270" y="561340"/>
            <a:ext cx="3014345"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2</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tar</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命令</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sz="2000" b="1" dirty="0">
                    <a:latin typeface="微软雅黑" panose="020B0503020204020204" pitchFamily="34" charset="-122"/>
                    <a:ea typeface="微软雅黑" panose="020B0503020204020204" pitchFamily="34" charset="-122"/>
                  </a:rPr>
                  <a:t>tar</a:t>
                </a:r>
                <a:r>
                  <a:rPr lang="zh-CN" sz="2000" b="1" dirty="0">
                    <a:latin typeface="微软雅黑" panose="020B0503020204020204" pitchFamily="34" charset="-122"/>
                    <a:ea typeface="微软雅黑" panose="020B0503020204020204" pitchFamily="34" charset="-122"/>
                  </a:rPr>
                  <a:t>命令</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解压</a:t>
                </a:r>
                <a:r>
                  <a:rPr lang="en-US" altLang="zh-CN" sz="2000" b="1" dirty="0">
                    <a:latin typeface="微软雅黑" panose="020B0503020204020204" pitchFamily="34" charset="-122"/>
                    <a:ea typeface="微软雅黑" panose="020B0503020204020204" pitchFamily="34" charset="-122"/>
                  </a:rPr>
                  <a:t>缩文件</a:t>
                </a:r>
                <a:endParaRPr lang="en-US"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6" name="淘宝网chenying0907出品 77"/>
          <p:cNvSpPr txBox="1"/>
          <p:nvPr/>
        </p:nvSpPr>
        <p:spPr>
          <a:xfrm>
            <a:off x="727710" y="1933575"/>
            <a:ext cx="10735945" cy="3692525"/>
          </a:xfrm>
          <a:prstGeom prst="rect">
            <a:avLst/>
          </a:prstGeom>
          <a:noFill/>
        </p:spPr>
        <p:txBody>
          <a:bodyPr wrap="square" rtlCol="0">
            <a:spAutoFit/>
          </a:bodyPr>
          <a:p>
            <a:pPr marL="342900" lvl="0" indent="0" algn="l" defTabSz="914400" eaLnBrk="0" fontAlgn="auto" hangingPunct="0">
              <a:lnSpc>
                <a:spcPct val="150000"/>
              </a:lnSpc>
              <a:spcBef>
                <a:spcPct val="20000"/>
              </a:spcBef>
              <a:buFontTx/>
              <a:buBlip>
                <a:blip r:embed="rId2"/>
              </a:buBlip>
              <a:defRPr/>
            </a:pPr>
            <a:r>
              <a:rPr lang="zh-CN" altLang="en-GB" sz="2400">
                <a:solidFill>
                  <a:srgbClr val="000000"/>
                </a:solidFill>
              </a:rPr>
              <a:t>举例</a:t>
            </a:r>
            <a:endParaRPr lang="en-GB" sz="2400">
              <a:solidFill>
                <a:srgbClr val="000000"/>
              </a:solidFill>
            </a:endParaRPr>
          </a:p>
          <a:p>
            <a:pPr marL="730250" lvl="1" indent="0" algn="l" defTabSz="448945" fontAlgn="auto">
              <a:lnSpc>
                <a:spcPct val="150000"/>
              </a:lnSpc>
              <a:spcBef>
                <a:spcPts val="600"/>
              </a:spcBef>
              <a:buClr>
                <a:srgbClr val="333333"/>
              </a:buClr>
              <a:buFont typeface="Times New Roman" panose="02020603050405020304" pitchFamily="18" charset="0"/>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pPr>
            <a:r>
              <a:rPr lang="zh-CN" altLang="zh-CN" sz="2400">
                <a:solidFill>
                  <a:srgbClr val="333333"/>
                </a:solidFill>
                <a:latin typeface="Arial" panose="020B0604020202020204" pitchFamily="34" charset="0"/>
                <a:ea typeface="宋体" panose="02010600030101010101" pitchFamily="2" charset="-122"/>
                <a:cs typeface="+mn-ea"/>
                <a:sym typeface="+mn-ea"/>
              </a:rPr>
              <a:t>将</a:t>
            </a:r>
            <a:r>
              <a:rPr lang="en-US" altLang="zh-CN" sz="2400">
                <a:solidFill>
                  <a:srgbClr val="333333"/>
                </a:solidFill>
                <a:latin typeface="Arial" panose="020B0604020202020204" pitchFamily="34" charset="0"/>
                <a:ea typeface="宋体" panose="02010600030101010101" pitchFamily="2" charset="-122"/>
                <a:cs typeface="+mn-ea"/>
                <a:sym typeface="+mn-ea"/>
              </a:rPr>
              <a:t>test.tar.bz </a:t>
            </a:r>
            <a:r>
              <a:rPr lang="zh-CN" altLang="en-US" sz="2400">
                <a:solidFill>
                  <a:srgbClr val="333333"/>
                </a:solidFill>
                <a:latin typeface="Arial" panose="020B0604020202020204" pitchFamily="34" charset="0"/>
                <a:ea typeface="宋体" panose="02010600030101010101" pitchFamily="2" charset="-122"/>
                <a:cs typeface="+mn-ea"/>
                <a:sym typeface="+mn-ea"/>
              </a:rPr>
              <a:t>压缩文件解压到主目录下的</a:t>
            </a:r>
            <a:r>
              <a:rPr lang="en-US" altLang="zh-CN" sz="2400">
                <a:solidFill>
                  <a:srgbClr val="333333"/>
                </a:solidFill>
                <a:latin typeface="Arial" panose="020B0604020202020204" pitchFamily="34" charset="0"/>
                <a:ea typeface="宋体" panose="02010600030101010101" pitchFamily="2" charset="-122"/>
                <a:cs typeface="+mn-ea"/>
                <a:sym typeface="+mn-ea"/>
              </a:rPr>
              <a:t>test</a:t>
            </a:r>
            <a:r>
              <a:rPr lang="zh-CN" altLang="en-US" sz="2400">
                <a:solidFill>
                  <a:srgbClr val="333333"/>
                </a:solidFill>
                <a:latin typeface="Arial" panose="020B0604020202020204" pitchFamily="34" charset="0"/>
                <a:ea typeface="宋体" panose="02010600030101010101" pitchFamily="2" charset="-122"/>
                <a:cs typeface="+mn-ea"/>
                <a:sym typeface="+mn-ea"/>
              </a:rPr>
              <a:t>目录中</a:t>
            </a:r>
            <a:endParaRPr lang="en-US" altLang="zh-CN" sz="2400">
              <a:solidFill>
                <a:srgbClr val="333333"/>
              </a:solidFill>
              <a:latin typeface="Arial" panose="020B0604020202020204" pitchFamily="34" charset="0"/>
              <a:ea typeface="宋体" panose="02010600030101010101" pitchFamily="2" charset="-122"/>
              <a:cs typeface="+mn-ea"/>
              <a:sym typeface="+mn-ea"/>
            </a:endParaRPr>
          </a:p>
          <a:p>
            <a:pPr lvl="1" indent="0" algn="l" defTabSz="448945" fontAlgn="auto">
              <a:lnSpc>
                <a:spcPct val="150000"/>
              </a:lnSpc>
              <a:spcBef>
                <a:spcPts val="600"/>
              </a:spcBef>
              <a:buClr>
                <a:srgbClr val="333333"/>
              </a:buClr>
              <a:buFont typeface="Times New Roman" panose="02020603050405020304" pitchFamily="18" charset="0"/>
              <a:buNone/>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pPr>
            <a:r>
              <a:rPr lang="en-GB" altLang="zh-CN" sz="2400" b="1">
                <a:solidFill>
                  <a:srgbClr val="333333"/>
                </a:solidFill>
                <a:latin typeface="Arial" panose="020B0604020202020204" pitchFamily="34" charset="0"/>
                <a:ea typeface="宋体" panose="02010600030101010101" pitchFamily="2" charset="-122"/>
                <a:cs typeface="+mn-ea"/>
                <a:sym typeface="+mn-ea"/>
              </a:rPr>
              <a:t>   </a:t>
            </a:r>
            <a:r>
              <a:rPr sz="2400" b="1">
                <a:solidFill>
                  <a:srgbClr val="333333"/>
                </a:solidFill>
                <a:latin typeface="Arial" panose="020B0604020202020204" pitchFamily="34" charset="0"/>
                <a:ea typeface="宋体" panose="02010600030101010101" pitchFamily="2" charset="-122"/>
                <a:cs typeface="+mn-ea"/>
              </a:rPr>
              <a:t>tar -xjvf   test.tar.bz  -C  </a:t>
            </a:r>
            <a:r>
              <a:rPr lang="en-US" sz="2400" b="1">
                <a:solidFill>
                  <a:srgbClr val="333333"/>
                </a:solidFill>
                <a:latin typeface="Arial" panose="020B0604020202020204" pitchFamily="34" charset="0"/>
                <a:ea typeface="宋体" panose="02010600030101010101" pitchFamily="2" charset="-122"/>
                <a:cs typeface="+mn-ea"/>
              </a:rPr>
              <a:t>~/test</a:t>
            </a:r>
            <a:r>
              <a:rPr lang="en-GB" altLang="zh-CN" sz="2400" b="1">
                <a:solidFill>
                  <a:srgbClr val="333333"/>
                </a:solidFill>
                <a:latin typeface="Arial" panose="020B0604020202020204" pitchFamily="34" charset="0"/>
                <a:ea typeface="宋体" panose="02010600030101010101" pitchFamily="2" charset="-122"/>
                <a:cs typeface="+mn-ea"/>
                <a:sym typeface="+mn-ea"/>
              </a:rPr>
              <a:t> </a:t>
            </a:r>
            <a:endParaRPr lang="en-GB" altLang="zh-CN" sz="2400" b="1">
              <a:solidFill>
                <a:srgbClr val="333333"/>
              </a:solidFill>
              <a:latin typeface="Arial" panose="020B0604020202020204" pitchFamily="34" charset="0"/>
              <a:ea typeface="宋体" panose="02010600030101010101" pitchFamily="2" charset="-122"/>
              <a:cs typeface="+mn-ea"/>
            </a:endParaRPr>
          </a:p>
          <a:p>
            <a:pPr marL="730250" lvl="1" indent="0" algn="l" defTabSz="448945" fontAlgn="auto">
              <a:lnSpc>
                <a:spcPct val="150000"/>
              </a:lnSpc>
              <a:spcBef>
                <a:spcPts val="600"/>
              </a:spcBef>
              <a:buClr>
                <a:srgbClr val="333333"/>
              </a:buClr>
              <a:buFont typeface="Times New Roman" panose="02020603050405020304" pitchFamily="18" charset="0"/>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pPr>
            <a:r>
              <a:rPr lang="zh-CN" altLang="zh-CN" sz="2400">
                <a:solidFill>
                  <a:srgbClr val="333333"/>
                </a:solidFill>
                <a:latin typeface="Arial" panose="020B0604020202020204" pitchFamily="34" charset="0"/>
                <a:ea typeface="宋体" panose="02010600030101010101" pitchFamily="2" charset="-122"/>
                <a:cs typeface="+mn-ea"/>
                <a:sym typeface="+mn-ea"/>
              </a:rPr>
              <a:t>将test.tar.gz 压缩文件解压到主目录下的test目录中</a:t>
            </a:r>
            <a:endParaRPr lang="en-GB" altLang="zh-CN" sz="2400" b="1">
              <a:solidFill>
                <a:srgbClr val="333333"/>
              </a:solidFill>
              <a:latin typeface="Arial" panose="020B0604020202020204" pitchFamily="34" charset="0"/>
              <a:ea typeface="宋体" panose="02010600030101010101" pitchFamily="2" charset="-122"/>
              <a:cs typeface="+mn-ea"/>
              <a:sym typeface="+mn-ea"/>
            </a:endParaRPr>
          </a:p>
          <a:p>
            <a:pPr lvl="1" indent="0" algn="l" defTabSz="448945" fontAlgn="auto">
              <a:lnSpc>
                <a:spcPct val="150000"/>
              </a:lnSpc>
              <a:spcBef>
                <a:spcPts val="600"/>
              </a:spcBef>
              <a:buClr>
                <a:srgbClr val="333333"/>
              </a:buClr>
              <a:buFont typeface="Times New Roman" panose="02020603050405020304" pitchFamily="18" charset="0"/>
              <a:buNone/>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pPr>
            <a:r>
              <a:rPr lang="en-GB" altLang="zh-CN" sz="2400" b="1">
                <a:solidFill>
                  <a:srgbClr val="333333"/>
                </a:solidFill>
                <a:latin typeface="Arial" panose="020B0604020202020204" pitchFamily="34" charset="0"/>
                <a:ea typeface="宋体" panose="02010600030101010101" pitchFamily="2" charset="-122"/>
                <a:cs typeface="+mn-ea"/>
                <a:sym typeface="+mn-ea"/>
              </a:rPr>
              <a:t>   </a:t>
            </a:r>
            <a:r>
              <a:rPr lang="en-US" altLang="en-GB" sz="2400" b="1">
                <a:solidFill>
                  <a:srgbClr val="333333"/>
                </a:solidFill>
                <a:latin typeface="Arial" panose="020B0604020202020204" pitchFamily="34" charset="0"/>
                <a:ea typeface="宋体" panose="02010600030101010101" pitchFamily="2" charset="-122"/>
                <a:cs typeface="+mn-ea"/>
                <a:sym typeface="+mn-ea"/>
              </a:rPr>
              <a:t>t</a:t>
            </a:r>
            <a:r>
              <a:rPr lang="en-GB" altLang="zh-CN" sz="2400" b="1">
                <a:solidFill>
                  <a:srgbClr val="333333"/>
                </a:solidFill>
                <a:latin typeface="Arial" panose="020B0604020202020204" pitchFamily="34" charset="0"/>
                <a:ea typeface="宋体" panose="02010600030101010101" pitchFamily="2" charset="-122"/>
                <a:cs typeface="+mn-ea"/>
                <a:sym typeface="宋体" panose="02010600030101010101" pitchFamily="2" charset="-122"/>
              </a:rPr>
              <a:t>ar -xzvf   test.tar.gz  -C  ~/test </a:t>
            </a:r>
            <a:r>
              <a:rPr lang="en-GB" altLang="zh-CN" sz="2400" b="1">
                <a:solidFill>
                  <a:srgbClr val="333333"/>
                </a:solidFill>
                <a:latin typeface="Arial" panose="020B0604020202020204" pitchFamily="34" charset="0"/>
                <a:ea typeface="宋体" panose="02010600030101010101" pitchFamily="2" charset="-122"/>
                <a:cs typeface="+mn-ea"/>
                <a:sym typeface="+mn-ea"/>
              </a:rPr>
              <a:t>     </a:t>
            </a:r>
            <a:endParaRPr sz="2000" smtClean="0">
              <a:solidFill>
                <a:srgbClr val="663300"/>
              </a:solidFill>
              <a:latin typeface="Arial" panose="020B0604020202020204" pitchFamily="34" charset="0"/>
              <a:ea typeface="宋体" panose="02010600030101010101" pitchFamily="2" charset="-122"/>
              <a:cs typeface="+mn-ea"/>
              <a:sym typeface="+mn-ea"/>
            </a:endParaRPr>
          </a:p>
          <a:p>
            <a:pPr lvl="1" indent="0" algn="l" defTabSz="914400" eaLnBrk="0" fontAlgn="auto" hangingPunct="0">
              <a:lnSpc>
                <a:spcPct val="150000"/>
              </a:lnSpc>
              <a:spcBef>
                <a:spcPct val="20000"/>
              </a:spcBef>
              <a:buFontTx/>
              <a:buNone/>
              <a:defRPr/>
            </a:pPr>
            <a:endParaRPr sz="2000" smtClean="0">
              <a:solidFill>
                <a:srgbClr val="663300"/>
              </a:solidFill>
              <a:latin typeface="Arial" panose="020B0604020202020204" pitchFamily="34" charset="0"/>
              <a:ea typeface="宋体" panose="02010600030101010101" pitchFamily="2"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additive="base">
                                        <p:cTn id="4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 calcmode="lin" valueType="num">
                                      <p:cBhvr additive="base">
                                        <p:cTn id="5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PA_直接连接符 5"/>
          <p:cNvCxnSpPr/>
          <p:nvPr>
            <p:custDataLst>
              <p:tags r:id="rId1"/>
            </p:custDataLst>
          </p:nvPr>
        </p:nvCxnSpPr>
        <p:spPr>
          <a:xfrm>
            <a:off x="1932495" y="806587"/>
            <a:ext cx="1025950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PA_淘宝网chenying0907出品 6"/>
          <p:cNvSpPr txBox="1"/>
          <p:nvPr>
            <p:custDataLst>
              <p:tags r:id="rId2"/>
            </p:custDataLst>
          </p:nvPr>
        </p:nvSpPr>
        <p:spPr>
          <a:xfrm>
            <a:off x="2167890" y="264160"/>
            <a:ext cx="4430395" cy="521970"/>
          </a:xfrm>
          <a:prstGeom prst="rect">
            <a:avLst/>
          </a:prstGeom>
          <a:noFill/>
        </p:spPr>
        <p:txBody>
          <a:bodyPr wrap="square" rtlCol="0">
            <a:spAutoFit/>
          </a:bodyPr>
          <a:lstStyle/>
          <a:p>
            <a:r>
              <a:rPr lang="zh-CN" altLang="zh-CN" sz="2800" b="1" dirty="0">
                <a:solidFill>
                  <a:schemeClr val="accent5">
                    <a:lumMod val="75000"/>
                  </a:schemeClr>
                </a:solidFill>
                <a:latin typeface="微软雅黑" panose="020B0503020204020204" pitchFamily="34" charset="-122"/>
                <a:ea typeface="微软雅黑" panose="020B0503020204020204" pitchFamily="34" charset="-122"/>
              </a:rPr>
              <a:t>文件搜索、操作与归档</a:t>
            </a:r>
            <a:endParaRPr lang="zh-CN" altLang="zh-CN" sz="2800" b="1" dirty="0">
              <a:solidFill>
                <a:schemeClr val="accent5">
                  <a:lumMod val="75000"/>
                </a:schemeClr>
              </a:solidFill>
              <a:latin typeface="微软雅黑" panose="020B0503020204020204" pitchFamily="34" charset="-122"/>
              <a:ea typeface="微软雅黑" panose="020B0503020204020204" pitchFamily="34" charset="-122"/>
            </a:endParaRPr>
          </a:p>
        </p:txBody>
      </p:sp>
      <p:pic>
        <p:nvPicPr>
          <p:cNvPr id="8" name="PA_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37" name="淘宝网chenying0907出品 2"/>
          <p:cNvSpPr/>
          <p:nvPr/>
        </p:nvSpPr>
        <p:spPr>
          <a:xfrm>
            <a:off x="835660" y="1307465"/>
            <a:ext cx="3674110" cy="915670"/>
          </a:xfrm>
          <a:prstGeom prst="horizontalScroll">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800" b="1" dirty="0">
                <a:solidFill>
                  <a:schemeClr val="tx1"/>
                </a:solidFill>
                <a:latin typeface="微软雅黑" panose="020B0503020204020204" pitchFamily="34" charset="-122"/>
                <a:ea typeface="微软雅黑" panose="020B0503020204020204" pitchFamily="34" charset="-122"/>
              </a:rPr>
              <a:t>总结</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428750" y="2359025"/>
            <a:ext cx="6395085" cy="3046095"/>
          </a:xfrm>
          <a:prstGeom prst="rect">
            <a:avLst/>
          </a:prstGeom>
          <a:noFill/>
        </p:spPr>
        <p:txBody>
          <a:bodyPr wrap="square" rtlCol="0">
            <a:spAutoFit/>
          </a:bodyPr>
          <a:p>
            <a:pPr marL="342900" indent="-342900" fontAlgn="auto">
              <a:lnSpc>
                <a:spcPct val="200000"/>
              </a:lnSpc>
              <a:buFont typeface="Wingdings" panose="05000000000000000000" charset="0"/>
              <a:buChar char=""/>
            </a:pPr>
            <a:r>
              <a:rPr lang="zh-CN" altLang="en-US" sz="2400" b="1" dirty="0">
                <a:latin typeface="仿宋" panose="02010609060101010101" charset="-122"/>
                <a:ea typeface="仿宋" panose="02010609060101010101" charset="-122"/>
                <a:sym typeface="+mn-ea"/>
              </a:rPr>
              <a:t>文件的搜索</a:t>
            </a:r>
            <a:endParaRPr lang="zh-CN" altLang="en-US" sz="2400" b="1" dirty="0">
              <a:latin typeface="仿宋" panose="02010609060101010101" charset="-122"/>
              <a:ea typeface="仿宋" panose="02010609060101010101" charset="-122"/>
              <a:sym typeface="+mn-ea"/>
            </a:endParaRPr>
          </a:p>
          <a:p>
            <a:pPr marL="342900" indent="-342900" fontAlgn="auto">
              <a:lnSpc>
                <a:spcPct val="200000"/>
              </a:lnSpc>
              <a:buFont typeface="Wingdings" panose="05000000000000000000" charset="0"/>
              <a:buChar char=""/>
            </a:pPr>
            <a:r>
              <a:rPr lang="zh-CN" altLang="en-US" sz="2400" b="1" dirty="0">
                <a:latin typeface="仿宋" panose="02010609060101010101" charset="-122"/>
                <a:ea typeface="仿宋" panose="02010609060101010101" charset="-122"/>
                <a:sym typeface="+mn-ea"/>
              </a:rPr>
              <a:t>常用的文件操作指令</a:t>
            </a:r>
            <a:endParaRPr lang="zh-CN" altLang="en-US" sz="2400" b="1" dirty="0">
              <a:latin typeface="仿宋" panose="02010609060101010101" charset="-122"/>
              <a:ea typeface="仿宋" panose="02010609060101010101" charset="-122"/>
              <a:sym typeface="+mn-ea"/>
            </a:endParaRPr>
          </a:p>
          <a:p>
            <a:pPr marL="342900" indent="-342900" fontAlgn="auto">
              <a:lnSpc>
                <a:spcPct val="200000"/>
              </a:lnSpc>
              <a:buFont typeface="Wingdings" panose="05000000000000000000" charset="0"/>
              <a:buChar char=""/>
            </a:pPr>
            <a:r>
              <a:rPr lang="zh-CN" altLang="en-US" sz="2400" b="1" dirty="0">
                <a:latin typeface="仿宋" panose="02010609060101010101" charset="-122"/>
                <a:ea typeface="仿宋" panose="02010609060101010101" charset="-122"/>
                <a:sym typeface="+mn-ea"/>
              </a:rPr>
              <a:t>文件的压缩与解压</a:t>
            </a:r>
            <a:endParaRPr lang="zh-CN" altLang="en-US" sz="2400" b="1" dirty="0">
              <a:latin typeface="仿宋" panose="02010609060101010101" charset="-122"/>
              <a:ea typeface="仿宋" panose="02010609060101010101" charset="-122"/>
              <a:sym typeface="+mn-ea"/>
            </a:endParaRPr>
          </a:p>
          <a:p>
            <a:pPr indent="0" fontAlgn="auto">
              <a:lnSpc>
                <a:spcPct val="200000"/>
              </a:lnSpc>
              <a:buFont typeface="Wingdings" panose="05000000000000000000" charset="0"/>
              <a:buNone/>
            </a:pPr>
            <a:endParaRPr lang="zh-CN" altLang="en-US" sz="2400" b="1" dirty="0">
              <a:latin typeface="仿宋" panose="02010609060101010101" charset="-122"/>
              <a:ea typeface="仿宋"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blinds dir="vert"/>
      </p:transition>
    </mc:Choice>
    <mc:Fallback>
      <p:transition>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949"/>
                            </p:stCondLst>
                            <p:childTnLst>
                              <p:par>
                                <p:cTn id="13" presetID="53" presetClass="entr" presetSubtype="16"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p:cTn id="15" dur="500" fill="hold"/>
                                        <p:tgtEl>
                                          <p:spTgt spid="37"/>
                                        </p:tgtEl>
                                        <p:attrNameLst>
                                          <p:attrName>ppt_w</p:attrName>
                                        </p:attrNameLst>
                                      </p:cBhvr>
                                      <p:tavLst>
                                        <p:tav tm="0">
                                          <p:val>
                                            <p:fltVal val="0"/>
                                          </p:val>
                                        </p:tav>
                                        <p:tav tm="100000">
                                          <p:val>
                                            <p:strVal val="#ppt_w"/>
                                          </p:val>
                                        </p:tav>
                                      </p:tavLst>
                                    </p:anim>
                                    <p:anim calcmode="lin" valueType="num">
                                      <p:cBhvr>
                                        <p:cTn id="16" dur="500" fill="hold"/>
                                        <p:tgtEl>
                                          <p:spTgt spid="37"/>
                                        </p:tgtEl>
                                        <p:attrNameLst>
                                          <p:attrName>ppt_h</p:attrName>
                                        </p:attrNameLst>
                                      </p:cBhvr>
                                      <p:tavLst>
                                        <p:tav tm="0">
                                          <p:val>
                                            <p:fltVal val="0"/>
                                          </p:val>
                                        </p:tav>
                                        <p:tav tm="100000">
                                          <p:val>
                                            <p:strVal val="#ppt_h"/>
                                          </p:val>
                                        </p:tav>
                                      </p:tavLst>
                                    </p:anim>
                                    <p:animEffect transition="in" filter="fade">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7" grpId="0" bldLvl="0" animBg="1"/>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PA_淘宝网chenying0907出品 3"/>
          <p:cNvSpPr/>
          <p:nvPr>
            <p:custDataLst>
              <p:tags r:id="rId1"/>
            </p:custDataLst>
          </p:nvPr>
        </p:nvSpPr>
        <p:spPr>
          <a:xfrm>
            <a:off x="12700" y="5017135"/>
            <a:ext cx="311150" cy="1818640"/>
          </a:xfrm>
          <a:prstGeom prst="rect">
            <a:avLst/>
          </a:prstGeom>
          <a:gradFill>
            <a:gsLst>
              <a:gs pos="0">
                <a:srgbClr val="FE4444"/>
              </a:gs>
              <a:gs pos="100000">
                <a:srgbClr val="832B2B"/>
              </a:gs>
            </a:gsLst>
            <a:lin ang="5400000" scaled="0"/>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PA_淘宝网chenying0907出品 4"/>
          <p:cNvSpPr/>
          <p:nvPr>
            <p:custDataLst>
              <p:tags r:id="rId2"/>
            </p:custDataLst>
          </p:nvPr>
        </p:nvSpPr>
        <p:spPr>
          <a:xfrm>
            <a:off x="7734935" y="4989195"/>
            <a:ext cx="311150" cy="1846580"/>
          </a:xfrm>
          <a:prstGeom prst="rect">
            <a:avLst/>
          </a:prstGeom>
          <a:gradFill>
            <a:gsLst>
              <a:gs pos="0">
                <a:srgbClr val="FE4444"/>
              </a:gs>
              <a:gs pos="100000">
                <a:srgbClr val="832B2B"/>
              </a:gs>
            </a:gsLst>
            <a:path path="circle"/>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PA_淘宝网chenying0907出品 7"/>
          <p:cNvSpPr/>
          <p:nvPr>
            <p:custDataLst>
              <p:tags r:id="rId3"/>
            </p:custDataLst>
          </p:nvPr>
        </p:nvSpPr>
        <p:spPr>
          <a:xfrm>
            <a:off x="8074660" y="5014595"/>
            <a:ext cx="386715" cy="180213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0" name="PA_直接连接符 9"/>
          <p:cNvCxnSpPr/>
          <p:nvPr>
            <p:custDataLst>
              <p:tags r:id="rId4"/>
            </p:custDataLst>
          </p:nvPr>
        </p:nvCxnSpPr>
        <p:spPr>
          <a:xfrm>
            <a:off x="8045909" y="6835742"/>
            <a:ext cx="4158791" cy="0"/>
          </a:xfrm>
          <a:prstGeom prst="line">
            <a:avLst/>
          </a:prstGeom>
          <a:ln w="15875" cap="flat" cmpd="sng" algn="ctr">
            <a:solidFill>
              <a:srgbClr val="FF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PA_淘宝网chenying0907出品 10"/>
          <p:cNvSpPr/>
          <p:nvPr>
            <p:custDataLst>
              <p:tags r:id="rId5"/>
            </p:custDataLst>
          </p:nvPr>
        </p:nvSpPr>
        <p:spPr>
          <a:xfrm>
            <a:off x="8480425" y="5099050"/>
            <a:ext cx="386715" cy="171831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PA_淘宝网chenying0907出品 11"/>
          <p:cNvSpPr/>
          <p:nvPr>
            <p:custDataLst>
              <p:tags r:id="rId6"/>
            </p:custDataLst>
          </p:nvPr>
        </p:nvSpPr>
        <p:spPr>
          <a:xfrm>
            <a:off x="8893810" y="5162550"/>
            <a:ext cx="386715" cy="165481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PA_淘宝网chenying0907出品 12"/>
          <p:cNvSpPr/>
          <p:nvPr>
            <p:custDataLst>
              <p:tags r:id="rId7"/>
            </p:custDataLst>
          </p:nvPr>
        </p:nvSpPr>
        <p:spPr>
          <a:xfrm>
            <a:off x="9299575" y="5198110"/>
            <a:ext cx="386715" cy="1618615"/>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PA_淘宝网chenying0907出品 13"/>
          <p:cNvSpPr/>
          <p:nvPr>
            <p:custDataLst>
              <p:tags r:id="rId8"/>
            </p:custDataLst>
          </p:nvPr>
        </p:nvSpPr>
        <p:spPr>
          <a:xfrm>
            <a:off x="9725660" y="5234305"/>
            <a:ext cx="386715" cy="158242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PA_淘宝网chenying0907出品 14"/>
          <p:cNvSpPr/>
          <p:nvPr>
            <p:custDataLst>
              <p:tags r:id="rId9"/>
            </p:custDataLst>
          </p:nvPr>
        </p:nvSpPr>
        <p:spPr>
          <a:xfrm>
            <a:off x="10147935" y="5334000"/>
            <a:ext cx="386715" cy="148336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PA_淘宝网chenying0907出品 15"/>
          <p:cNvSpPr/>
          <p:nvPr>
            <p:custDataLst>
              <p:tags r:id="rId10"/>
            </p:custDataLst>
          </p:nvPr>
        </p:nvSpPr>
        <p:spPr>
          <a:xfrm rot="20959521">
            <a:off x="10681335" y="5371465"/>
            <a:ext cx="386715" cy="1421765"/>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PA_淘宝网chenying0907出品 16"/>
          <p:cNvSpPr/>
          <p:nvPr>
            <p:custDataLst>
              <p:tags r:id="rId11"/>
            </p:custDataLst>
          </p:nvPr>
        </p:nvSpPr>
        <p:spPr>
          <a:xfrm rot="19779136">
            <a:off x="11304905" y="5339080"/>
            <a:ext cx="376555" cy="1483995"/>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8" name="PA_直接连接符 17"/>
          <p:cNvCxnSpPr/>
          <p:nvPr>
            <p:custDataLst>
              <p:tags r:id="rId12"/>
            </p:custDataLst>
          </p:nvPr>
        </p:nvCxnSpPr>
        <p:spPr>
          <a:xfrm>
            <a:off x="323785" y="6835742"/>
            <a:ext cx="7411039" cy="0"/>
          </a:xfrm>
          <a:prstGeom prst="line">
            <a:avLst/>
          </a:prstGeom>
          <a:ln w="15875" cap="flat" cmpd="sng" algn="ctr">
            <a:solidFill>
              <a:srgbClr val="FF0000"/>
            </a:solidFill>
            <a:prstDash val="sys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PA_直接连接符 19"/>
          <p:cNvCxnSpPr/>
          <p:nvPr>
            <p:custDataLst>
              <p:tags r:id="rId13"/>
            </p:custDataLst>
          </p:nvPr>
        </p:nvCxnSpPr>
        <p:spPr>
          <a:xfrm>
            <a:off x="323784" y="5017384"/>
            <a:ext cx="7411039" cy="0"/>
          </a:xfrm>
          <a:prstGeom prst="line">
            <a:avLst/>
          </a:prstGeom>
          <a:ln w="15875" cap="flat" cmpd="sng" algn="ctr">
            <a:solidFill>
              <a:srgbClr val="FF0000"/>
            </a:solidFill>
            <a:prstDash val="sys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PA_直接连接符 20"/>
          <p:cNvCxnSpPr/>
          <p:nvPr>
            <p:custDataLst>
              <p:tags r:id="rId14"/>
            </p:custDataLst>
          </p:nvPr>
        </p:nvCxnSpPr>
        <p:spPr>
          <a:xfrm>
            <a:off x="323783" y="6102022"/>
            <a:ext cx="7411039" cy="0"/>
          </a:xfrm>
          <a:prstGeom prst="line">
            <a:avLst/>
          </a:prstGeom>
          <a:ln w="15875" cap="flat" cmpd="sng" algn="ctr">
            <a:solidFill>
              <a:srgbClr val="FF0000"/>
            </a:solidFill>
            <a:prstDash val="sys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PA_淘宝网chenying0907出品 21"/>
          <p:cNvSpPr txBox="1"/>
          <p:nvPr>
            <p:custDataLst>
              <p:tags r:id="rId15"/>
            </p:custDataLst>
          </p:nvPr>
        </p:nvSpPr>
        <p:spPr>
          <a:xfrm>
            <a:off x="462915" y="5130165"/>
            <a:ext cx="7132320" cy="706755"/>
          </a:xfrm>
          <a:prstGeom prst="rect">
            <a:avLst/>
          </a:prstGeom>
          <a:noFill/>
        </p:spPr>
        <p:txBody>
          <a:bodyPr wrap="square" rtlCol="0">
            <a:spAutoFit/>
          </a:bodyPr>
          <a:p>
            <a:r>
              <a:rPr sz="4000" b="1" dirty="0">
                <a:solidFill>
                  <a:srgbClr val="FF0000"/>
                </a:solidFill>
                <a:latin typeface="微软雅黑" panose="020B0503020204020204" pitchFamily="34" charset="-122"/>
                <a:ea typeface="微软雅黑" panose="020B0503020204020204" pitchFamily="34" charset="-122"/>
              </a:rPr>
              <a:t>标准输入输出、重定向及管道</a:t>
            </a:r>
            <a:endParaRPr sz="4000" b="1" dirty="0">
              <a:solidFill>
                <a:srgbClr val="FF0000"/>
              </a:solidFill>
              <a:latin typeface="微软雅黑" panose="020B0503020204020204" pitchFamily="34" charset="-122"/>
              <a:ea typeface="微软雅黑" panose="020B0503020204020204" pitchFamily="34" charset="-122"/>
            </a:endParaRPr>
          </a:p>
        </p:txBody>
      </p:sp>
      <p:sp>
        <p:nvSpPr>
          <p:cNvPr id="23" name="PA_淘宝网chenying0907出品 22"/>
          <p:cNvSpPr txBox="1"/>
          <p:nvPr>
            <p:custDataLst>
              <p:tags r:id="rId16"/>
            </p:custDataLst>
          </p:nvPr>
        </p:nvSpPr>
        <p:spPr>
          <a:xfrm>
            <a:off x="705485" y="1179830"/>
            <a:ext cx="4653915" cy="829945"/>
          </a:xfrm>
          <a:prstGeom prst="rect">
            <a:avLst/>
          </a:prstGeom>
          <a:noFill/>
        </p:spPr>
        <p:txBody>
          <a:bodyPr wrap="square" rtlCol="0">
            <a:spAutoFit/>
          </a:bodyPr>
          <a:p>
            <a:r>
              <a:rPr lang="en-US" altLang="zh-CN" sz="4800" b="1" dirty="0">
                <a:latin typeface="微软雅黑" panose="020B0503020204020204" pitchFamily="34" charset="-122"/>
                <a:ea typeface="微软雅黑" panose="020B0503020204020204" pitchFamily="34" charset="-122"/>
              </a:rPr>
              <a:t>Linux</a:t>
            </a:r>
            <a:r>
              <a:rPr lang="zh-CN" altLang="en-US" sz="4800" b="1" dirty="0">
                <a:latin typeface="微软雅黑" panose="020B0503020204020204" pitchFamily="34" charset="-122"/>
                <a:ea typeface="微软雅黑" panose="020B0503020204020204" pitchFamily="34" charset="-122"/>
              </a:rPr>
              <a:t>应用基础</a:t>
            </a:r>
            <a:endParaRPr lang="zh-CN" altLang="en-US" sz="4800" b="1" dirty="0">
              <a:latin typeface="微软雅黑" panose="020B0503020204020204" pitchFamily="34" charset="-122"/>
              <a:ea typeface="微软雅黑" panose="020B0503020204020204" pitchFamily="34" charset="-122"/>
            </a:endParaRPr>
          </a:p>
        </p:txBody>
      </p:sp>
      <p:sp>
        <p:nvSpPr>
          <p:cNvPr id="26" name="PA_淘宝网chenying0907出品 25"/>
          <p:cNvSpPr txBox="1"/>
          <p:nvPr>
            <p:custDataLst>
              <p:tags r:id="rId17"/>
            </p:custDataLst>
          </p:nvPr>
        </p:nvSpPr>
        <p:spPr>
          <a:xfrm>
            <a:off x="324065" y="6176447"/>
            <a:ext cx="3400916" cy="398780"/>
          </a:xfrm>
          <a:prstGeom prst="rect">
            <a:avLst/>
          </a:prstGeom>
          <a:noFill/>
        </p:spPr>
        <p:txBody>
          <a:bodyPr wrap="square" rtlCol="0">
            <a:spAutoFit/>
          </a:bodyPr>
          <a:p>
            <a:r>
              <a:rPr lang="zh-CN" sz="2000" b="1" dirty="0">
                <a:latin typeface="微软雅黑" panose="020B0503020204020204" pitchFamily="34" charset="-122"/>
                <a:ea typeface="微软雅黑" panose="020B0503020204020204" pitchFamily="34" charset="-122"/>
              </a:rPr>
              <a:t>四川信息职业技术学院</a:t>
            </a:r>
            <a:endParaRPr lang="zh-CN" sz="2000" b="1" dirty="0">
              <a:latin typeface="微软雅黑" panose="020B0503020204020204" pitchFamily="34" charset="-122"/>
              <a:ea typeface="微软雅黑" panose="020B0503020204020204" pitchFamily="34" charset="-122"/>
            </a:endParaRPr>
          </a:p>
        </p:txBody>
      </p:sp>
      <p:sp>
        <p:nvSpPr>
          <p:cNvPr id="3" name="PA_淘宝网chenying0907出品 22"/>
          <p:cNvSpPr txBox="1"/>
          <p:nvPr>
            <p:custDataLst>
              <p:tags r:id="rId18"/>
            </p:custDataLst>
          </p:nvPr>
        </p:nvSpPr>
        <p:spPr>
          <a:xfrm>
            <a:off x="3496785" y="6238049"/>
            <a:ext cx="2432115" cy="337185"/>
          </a:xfrm>
          <a:prstGeom prst="rect">
            <a:avLst/>
          </a:prstGeom>
          <a:noFill/>
        </p:spPr>
        <p:txBody>
          <a:bodyPr wrap="square" rtlCol="0">
            <a:spAutoFit/>
          </a:bodyPr>
          <a:p>
            <a:r>
              <a:rPr lang="zh-CN" altLang="en-US" sz="1600" b="1" dirty="0">
                <a:latin typeface="微软雅黑" panose="020B0503020204020204" pitchFamily="34" charset="-122"/>
                <a:ea typeface="微软雅黑" panose="020B0503020204020204" pitchFamily="34" charset="-122"/>
              </a:rPr>
              <a:t>主讲人：李力</a:t>
            </a:r>
            <a:endParaRPr lang="zh-CN" altLang="en-US" sz="1600" b="1" dirty="0">
              <a:latin typeface="微软雅黑" panose="020B0503020204020204" pitchFamily="34" charset="-122"/>
              <a:ea typeface="微软雅黑" panose="020B0503020204020204" pitchFamily="34" charset="-122"/>
            </a:endParaRPr>
          </a:p>
        </p:txBody>
      </p:sp>
      <p:sp>
        <p:nvSpPr>
          <p:cNvPr id="1048819" name="文本框 6"/>
          <p:cNvSpPr txBox="1"/>
          <p:nvPr/>
        </p:nvSpPr>
        <p:spPr>
          <a:xfrm>
            <a:off x="2517694" y="2921672"/>
            <a:ext cx="6150964" cy="1014730"/>
          </a:xfrm>
          <a:prstGeom prst="rect">
            <a:avLst/>
          </a:prstGeom>
          <a:noFill/>
        </p:spPr>
        <p:txBody>
          <a:bodyPr wrap="square" rtlCol="0">
            <a:spAutoFit/>
          </a:bodyPr>
          <a:p>
            <a:pPr algn="ctr"/>
            <a:r>
              <a:rPr lang="zh-CN" altLang="en-US" sz="6000" b="1" dirty="0" smtClean="0">
                <a:solidFill>
                  <a:schemeClr val="bg1"/>
                </a:solidFill>
              </a:rPr>
              <a:t>谢谢！</a:t>
            </a:r>
            <a:endParaRPr lang="zh-CN" altLang="en-US" sz="60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9" presetClass="entr" presetSubtype="0" fill="hold" grpId="1"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ppt_x</p:attrName>
                                        </p:attrNameLst>
                                      </p:cBhvr>
                                      <p:tavLst>
                                        <p:tav tm="0">
                                          <p:val>
                                            <p:strVal val="#ppt_x-.2"/>
                                          </p:val>
                                        </p:tav>
                                        <p:tav tm="100000">
                                          <p:val>
                                            <p:strVal val="#ppt_x"/>
                                          </p:val>
                                        </p:tav>
                                      </p:tavLst>
                                    </p:anim>
                                    <p:anim calcmode="lin" valueType="num">
                                      <p:cBhvr>
                                        <p:cTn id="13" dur="5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14" dur="500"/>
                                        <p:tgtEl>
                                          <p:spTgt spid="4"/>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2"/>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9" dur="500"/>
                                        <p:tgtEl>
                                          <p:spTgt spid="5"/>
                                        </p:tgtEl>
                                      </p:cBhvr>
                                    </p:animEffect>
                                  </p:childTnLst>
                                </p:cTn>
                              </p:par>
                            </p:childTnLst>
                          </p:cTn>
                        </p:par>
                        <p:par>
                          <p:cTn id="20" fill="hold">
                            <p:stCondLst>
                              <p:cond delay="1000"/>
                            </p:stCondLst>
                            <p:childTnLst>
                              <p:par>
                                <p:cTn id="21" presetID="22" presetClass="entr" presetSubtype="2"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right)">
                                      <p:cBhvr>
                                        <p:cTn id="23" dur="500"/>
                                        <p:tgtEl>
                                          <p:spTgt spid="10"/>
                                        </p:tgtEl>
                                      </p:cBhvr>
                                    </p:animEffect>
                                  </p:childTnLst>
                                </p:cTn>
                              </p:par>
                            </p:childTnLst>
                          </p:cTn>
                        </p:par>
                        <p:par>
                          <p:cTn id="24" fill="hold">
                            <p:stCondLst>
                              <p:cond delay="1500"/>
                            </p:stCondLst>
                            <p:childTnLst>
                              <p:par>
                                <p:cTn id="25" presetID="17" presetClass="entr" presetSubtype="10"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p:cTn id="27" dur="500" fill="hold"/>
                                        <p:tgtEl>
                                          <p:spTgt spid="20"/>
                                        </p:tgtEl>
                                        <p:attrNameLst>
                                          <p:attrName>ppt_w</p:attrName>
                                        </p:attrNameLst>
                                      </p:cBhvr>
                                      <p:tavLst>
                                        <p:tav tm="0">
                                          <p:val>
                                            <p:fltVal val="0"/>
                                          </p:val>
                                        </p:tav>
                                        <p:tav tm="100000">
                                          <p:val>
                                            <p:strVal val="#ppt_w"/>
                                          </p:val>
                                        </p:tav>
                                      </p:tavLst>
                                    </p:anim>
                                    <p:anim calcmode="lin" valueType="num">
                                      <p:cBhvr>
                                        <p:cTn id="28" dur="500" fill="hold"/>
                                        <p:tgtEl>
                                          <p:spTgt spid="20"/>
                                        </p:tgtEl>
                                        <p:attrNameLst>
                                          <p:attrName>ppt_h</p:attrName>
                                        </p:attrNameLst>
                                      </p:cBhvr>
                                      <p:tavLst>
                                        <p:tav tm="0">
                                          <p:val>
                                            <p:strVal val="#ppt_h"/>
                                          </p:val>
                                        </p:tav>
                                        <p:tav tm="100000">
                                          <p:val>
                                            <p:strVal val="#ppt_h"/>
                                          </p:val>
                                        </p:tav>
                                      </p:tavLst>
                                    </p:anim>
                                  </p:childTnLst>
                                </p:cTn>
                              </p:par>
                            </p:childTnLst>
                          </p:cTn>
                        </p:par>
                        <p:par>
                          <p:cTn id="29" fill="hold">
                            <p:stCondLst>
                              <p:cond delay="2000"/>
                            </p:stCondLst>
                            <p:childTnLst>
                              <p:par>
                                <p:cTn id="30" presetID="2" presetClass="entr" presetSubtype="2"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1+#ppt_w/2"/>
                                          </p:val>
                                        </p:tav>
                                        <p:tav tm="100000">
                                          <p:val>
                                            <p:strVal val="#ppt_x"/>
                                          </p:val>
                                        </p:tav>
                                      </p:tavLst>
                                    </p:anim>
                                    <p:anim calcmode="lin" valueType="num">
                                      <p:cBhvr additive="base">
                                        <p:cTn id="33" dur="500" fill="hold"/>
                                        <p:tgtEl>
                                          <p:spTgt spid="8"/>
                                        </p:tgtEl>
                                        <p:attrNameLst>
                                          <p:attrName>ppt_y</p:attrName>
                                        </p:attrNameLst>
                                      </p:cBhvr>
                                      <p:tavLst>
                                        <p:tav tm="0">
                                          <p:val>
                                            <p:strVal val="#ppt_y"/>
                                          </p:val>
                                        </p:tav>
                                        <p:tav tm="100000">
                                          <p:val>
                                            <p:strVal val="#ppt_y"/>
                                          </p:val>
                                        </p:tav>
                                      </p:tavLst>
                                    </p:anim>
                                  </p:childTnLst>
                                </p:cTn>
                              </p:par>
                              <p:par>
                                <p:cTn id="34" presetID="41" presetClass="entr" presetSubtype="0" fill="hold" grpId="0" nodeType="withEffect">
                                  <p:stCondLst>
                                    <p:cond delay="0"/>
                                  </p:stCondLst>
                                  <p:iterate type="lt">
                                    <p:tmPct val="10000"/>
                                  </p:iterate>
                                  <p:childTnLst>
                                    <p:set>
                                      <p:cBhvr>
                                        <p:cTn id="35" dur="1" fill="hold">
                                          <p:stCondLst>
                                            <p:cond delay="0"/>
                                          </p:stCondLst>
                                        </p:cTn>
                                        <p:tgtEl>
                                          <p:spTgt spid="22"/>
                                        </p:tgtEl>
                                        <p:attrNameLst>
                                          <p:attrName>style.visibility</p:attrName>
                                        </p:attrNameLst>
                                      </p:cBhvr>
                                      <p:to>
                                        <p:strVal val="visible"/>
                                      </p:to>
                                    </p:set>
                                    <p:anim calcmode="lin" valueType="num">
                                      <p:cBhvr>
                                        <p:cTn id="36"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22"/>
                                        </p:tgtEl>
                                        <p:attrNameLst>
                                          <p:attrName>ppt_y</p:attrName>
                                        </p:attrNameLst>
                                      </p:cBhvr>
                                      <p:tavLst>
                                        <p:tav tm="0">
                                          <p:val>
                                            <p:strVal val="#ppt_y"/>
                                          </p:val>
                                        </p:tav>
                                        <p:tav tm="100000">
                                          <p:val>
                                            <p:strVal val="#ppt_y"/>
                                          </p:val>
                                        </p:tav>
                                      </p:tavLst>
                                    </p:anim>
                                    <p:anim calcmode="lin" valueType="num">
                                      <p:cBhvr>
                                        <p:cTn id="38"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22"/>
                                        </p:tgtEl>
                                      </p:cBhvr>
                                    </p:animEffect>
                                  </p:childTnLst>
                                </p:cTn>
                              </p:par>
                              <p:par>
                                <p:cTn id="41" presetID="2" presetClass="entr" presetSubtype="2"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1+#ppt_w/2"/>
                                          </p:val>
                                        </p:tav>
                                        <p:tav tm="100000">
                                          <p:val>
                                            <p:strVal val="#ppt_x"/>
                                          </p:val>
                                        </p:tav>
                                      </p:tavLst>
                                    </p:anim>
                                    <p:anim calcmode="lin" valueType="num">
                                      <p:cBhvr additive="base">
                                        <p:cTn id="44" dur="500" fill="hold"/>
                                        <p:tgtEl>
                                          <p:spTgt spid="11"/>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1+#ppt_w/2"/>
                                          </p:val>
                                        </p:tav>
                                        <p:tav tm="100000">
                                          <p:val>
                                            <p:strVal val="#ppt_x"/>
                                          </p:val>
                                        </p:tav>
                                      </p:tavLst>
                                    </p:anim>
                                    <p:anim calcmode="lin" valueType="num">
                                      <p:cBhvr additive="base">
                                        <p:cTn id="48" dur="500" fill="hold"/>
                                        <p:tgtEl>
                                          <p:spTgt spid="12"/>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1+#ppt_w/2"/>
                                          </p:val>
                                        </p:tav>
                                        <p:tav tm="100000">
                                          <p:val>
                                            <p:strVal val="#ppt_x"/>
                                          </p:val>
                                        </p:tav>
                                      </p:tavLst>
                                    </p:anim>
                                    <p:anim calcmode="lin" valueType="num">
                                      <p:cBhvr additive="base">
                                        <p:cTn id="52" dur="500" fill="hold"/>
                                        <p:tgtEl>
                                          <p:spTgt spid="13"/>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1+#ppt_w/2"/>
                                          </p:val>
                                        </p:tav>
                                        <p:tav tm="100000">
                                          <p:val>
                                            <p:strVal val="#ppt_x"/>
                                          </p:val>
                                        </p:tav>
                                      </p:tavLst>
                                    </p:anim>
                                    <p:anim calcmode="lin" valueType="num">
                                      <p:cBhvr additive="base">
                                        <p:cTn id="56" dur="500" fill="hold"/>
                                        <p:tgtEl>
                                          <p:spTgt spid="14"/>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500" fill="hold"/>
                                        <p:tgtEl>
                                          <p:spTgt spid="15"/>
                                        </p:tgtEl>
                                        <p:attrNameLst>
                                          <p:attrName>ppt_x</p:attrName>
                                        </p:attrNameLst>
                                      </p:cBhvr>
                                      <p:tavLst>
                                        <p:tav tm="0">
                                          <p:val>
                                            <p:strVal val="1+#ppt_w/2"/>
                                          </p:val>
                                        </p:tav>
                                        <p:tav tm="100000">
                                          <p:val>
                                            <p:strVal val="#ppt_x"/>
                                          </p:val>
                                        </p:tav>
                                      </p:tavLst>
                                    </p:anim>
                                    <p:anim calcmode="lin" valueType="num">
                                      <p:cBhvr additive="base">
                                        <p:cTn id="60" dur="500" fill="hold"/>
                                        <p:tgtEl>
                                          <p:spTgt spid="15"/>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1+#ppt_w/2"/>
                                          </p:val>
                                        </p:tav>
                                        <p:tav tm="100000">
                                          <p:val>
                                            <p:strVal val="#ppt_x"/>
                                          </p:val>
                                        </p:tav>
                                      </p:tavLst>
                                    </p:anim>
                                    <p:anim calcmode="lin" valueType="num">
                                      <p:cBhvr additive="base">
                                        <p:cTn id="64" dur="500" fill="hold"/>
                                        <p:tgtEl>
                                          <p:spTgt spid="16"/>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1+#ppt_w/2"/>
                                          </p:val>
                                        </p:tav>
                                        <p:tav tm="100000">
                                          <p:val>
                                            <p:strVal val="#ppt_x"/>
                                          </p:val>
                                        </p:tav>
                                      </p:tavLst>
                                    </p:anim>
                                    <p:anim calcmode="lin" valueType="num">
                                      <p:cBhvr additive="base">
                                        <p:cTn id="68" dur="500" fill="hold"/>
                                        <p:tgtEl>
                                          <p:spTgt spid="17"/>
                                        </p:tgtEl>
                                        <p:attrNameLst>
                                          <p:attrName>ppt_y</p:attrName>
                                        </p:attrNameLst>
                                      </p:cBhvr>
                                      <p:tavLst>
                                        <p:tav tm="0">
                                          <p:val>
                                            <p:strVal val="#ppt_y"/>
                                          </p:val>
                                        </p:tav>
                                        <p:tav tm="100000">
                                          <p:val>
                                            <p:strVal val="#ppt_y"/>
                                          </p:val>
                                        </p:tav>
                                      </p:tavLst>
                                    </p:anim>
                                  </p:childTnLst>
                                </p:cTn>
                              </p:par>
                              <p:par>
                                <p:cTn id="69" presetID="17" presetClass="entr" presetSubtype="10" fill="hold" nodeType="with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p:cTn id="71" dur="500" fill="hold"/>
                                        <p:tgtEl>
                                          <p:spTgt spid="21"/>
                                        </p:tgtEl>
                                        <p:attrNameLst>
                                          <p:attrName>ppt_w</p:attrName>
                                        </p:attrNameLst>
                                      </p:cBhvr>
                                      <p:tavLst>
                                        <p:tav tm="0">
                                          <p:val>
                                            <p:fltVal val="0"/>
                                          </p:val>
                                        </p:tav>
                                        <p:tav tm="100000">
                                          <p:val>
                                            <p:strVal val="#ppt_w"/>
                                          </p:val>
                                        </p:tav>
                                      </p:tavLst>
                                    </p:anim>
                                    <p:anim calcmode="lin" valueType="num">
                                      <p:cBhvr>
                                        <p:cTn id="72" dur="500" fill="hold"/>
                                        <p:tgtEl>
                                          <p:spTgt spid="21"/>
                                        </p:tgtEl>
                                        <p:attrNameLst>
                                          <p:attrName>ppt_h</p:attrName>
                                        </p:attrNameLst>
                                      </p:cBhvr>
                                      <p:tavLst>
                                        <p:tav tm="0">
                                          <p:val>
                                            <p:strVal val="#ppt_h"/>
                                          </p:val>
                                        </p:tav>
                                        <p:tav tm="100000">
                                          <p:val>
                                            <p:strVal val="#ppt_h"/>
                                          </p:val>
                                        </p:tav>
                                      </p:tavLst>
                                    </p:anim>
                                  </p:childTnLst>
                                </p:cTn>
                              </p:par>
                              <p:par>
                                <p:cTn id="73" presetID="17" presetClass="entr" presetSubtype="1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anim calcmode="lin" valueType="num">
                                      <p:cBhvr>
                                        <p:cTn id="75" dur="500" fill="hold"/>
                                        <p:tgtEl>
                                          <p:spTgt spid="18"/>
                                        </p:tgtEl>
                                        <p:attrNameLst>
                                          <p:attrName>ppt_w</p:attrName>
                                        </p:attrNameLst>
                                      </p:cBhvr>
                                      <p:tavLst>
                                        <p:tav tm="0">
                                          <p:val>
                                            <p:fltVal val="0"/>
                                          </p:val>
                                        </p:tav>
                                        <p:tav tm="100000">
                                          <p:val>
                                            <p:strVal val="#ppt_w"/>
                                          </p:val>
                                        </p:tav>
                                      </p:tavLst>
                                    </p:anim>
                                    <p:anim calcmode="lin" valueType="num">
                                      <p:cBhvr>
                                        <p:cTn id="76" dur="500" fill="hold"/>
                                        <p:tgtEl>
                                          <p:spTgt spid="18"/>
                                        </p:tgtEl>
                                        <p:attrNameLst>
                                          <p:attrName>ppt_h</p:attrName>
                                        </p:attrNameLst>
                                      </p:cBhvr>
                                      <p:tavLst>
                                        <p:tav tm="0">
                                          <p:val>
                                            <p:strVal val="#ppt_h"/>
                                          </p:val>
                                        </p:tav>
                                        <p:tav tm="100000">
                                          <p:val>
                                            <p:strVal val="#ppt_h"/>
                                          </p:val>
                                        </p:tav>
                                      </p:tavLst>
                                    </p:anim>
                                  </p:childTnLst>
                                </p:cTn>
                              </p:par>
                            </p:childTnLst>
                          </p:cTn>
                        </p:par>
                        <p:par>
                          <p:cTn id="77" fill="hold">
                            <p:stCondLst>
                              <p:cond delay="2599"/>
                            </p:stCondLst>
                            <p:childTnLst>
                              <p:par>
                                <p:cTn id="78" presetID="41" presetClass="entr" presetSubtype="0" fill="hold" grpId="1" nodeType="afterEffect">
                                  <p:stCondLst>
                                    <p:cond delay="0"/>
                                  </p:stCondLst>
                                  <p:iterate type="lt">
                                    <p:tmPct val="10000"/>
                                  </p:iterate>
                                  <p:childTnLst>
                                    <p:set>
                                      <p:cBhvr>
                                        <p:cTn id="79" dur="1" fill="hold">
                                          <p:stCondLst>
                                            <p:cond delay="0"/>
                                          </p:stCondLst>
                                        </p:cTn>
                                        <p:tgtEl>
                                          <p:spTgt spid="26"/>
                                        </p:tgtEl>
                                        <p:attrNameLst>
                                          <p:attrName>style.visibility</p:attrName>
                                        </p:attrNameLst>
                                      </p:cBhvr>
                                      <p:to>
                                        <p:strVal val="visible"/>
                                      </p:to>
                                    </p:set>
                                    <p:anim calcmode="lin" valueType="num">
                                      <p:cBhvr>
                                        <p:cTn id="80"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1" dur="500" fill="hold"/>
                                        <p:tgtEl>
                                          <p:spTgt spid="26"/>
                                        </p:tgtEl>
                                        <p:attrNameLst>
                                          <p:attrName>ppt_y</p:attrName>
                                        </p:attrNameLst>
                                      </p:cBhvr>
                                      <p:tavLst>
                                        <p:tav tm="0">
                                          <p:val>
                                            <p:strVal val="#ppt_y"/>
                                          </p:val>
                                        </p:tav>
                                        <p:tav tm="100000">
                                          <p:val>
                                            <p:strVal val="#ppt_y"/>
                                          </p:val>
                                        </p:tav>
                                      </p:tavLst>
                                    </p:anim>
                                    <p:anim calcmode="lin" valueType="num">
                                      <p:cBhvr>
                                        <p:cTn id="82"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83"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84" dur="500" tmFilter="0,0; .5, 1; 1, 1"/>
                                        <p:tgtEl>
                                          <p:spTgt spid="26"/>
                                        </p:tgtEl>
                                      </p:cBhvr>
                                    </p:animEffect>
                                  </p:childTnLst>
                                </p:cTn>
                              </p:par>
                            </p:childTnLst>
                          </p:cTn>
                        </p:par>
                        <p:par>
                          <p:cTn id="85" fill="hold">
                            <p:stCondLst>
                              <p:cond delay="3549"/>
                            </p:stCondLst>
                            <p:childTnLst>
                              <p:par>
                                <p:cTn id="86" presetID="3" presetClass="entr" presetSubtype="10" fill="hold" grpId="0" nodeType="afterEffect">
                                  <p:stCondLst>
                                    <p:cond delay="0"/>
                                  </p:stCondLst>
                                  <p:childTnLst>
                                    <p:set>
                                      <p:cBhvr>
                                        <p:cTn id="87" dur="1" fill="hold">
                                          <p:stCondLst>
                                            <p:cond delay="0"/>
                                          </p:stCondLst>
                                        </p:cTn>
                                        <p:tgtEl>
                                          <p:spTgt spid="3"/>
                                        </p:tgtEl>
                                        <p:attrNameLst>
                                          <p:attrName>style.visibility</p:attrName>
                                        </p:attrNameLst>
                                      </p:cBhvr>
                                      <p:to>
                                        <p:strVal val="visible"/>
                                      </p:to>
                                    </p:set>
                                    <p:animEffect transition="in" filter="blinds(horizontal)">
                                      <p:cBhvr>
                                        <p:cTn id="88" dur="500"/>
                                        <p:tgtEl>
                                          <p:spTgt spid="3"/>
                                        </p:tgtEl>
                                      </p:cBhvr>
                                    </p:animEffect>
                                  </p:childTnLst>
                                </p:cTn>
                              </p:par>
                            </p:childTnLst>
                          </p:cTn>
                        </p:par>
                        <p:par>
                          <p:cTn id="89" fill="hold">
                            <p:stCondLst>
                              <p:cond delay="4049"/>
                            </p:stCondLst>
                            <p:childTnLst>
                              <p:par>
                                <p:cTn id="90" presetID="53" presetClass="entr" presetSubtype="16" fill="hold" grpId="0" nodeType="afterEffect">
                                  <p:stCondLst>
                                    <p:cond delay="0"/>
                                  </p:stCondLst>
                                  <p:childTnLst>
                                    <p:set>
                                      <p:cBhvr>
                                        <p:cTn id="91" dur="1" fill="hold">
                                          <p:stCondLst>
                                            <p:cond delay="0"/>
                                          </p:stCondLst>
                                        </p:cTn>
                                        <p:tgtEl>
                                          <p:spTgt spid="1048819"/>
                                        </p:tgtEl>
                                        <p:attrNameLst>
                                          <p:attrName>style.visibility</p:attrName>
                                        </p:attrNameLst>
                                      </p:cBhvr>
                                      <p:to>
                                        <p:strVal val="visible"/>
                                      </p:to>
                                    </p:set>
                                    <p:anim calcmode="lin" valueType="num">
                                      <p:cBhvr>
                                        <p:cTn id="92" dur="500" fill="hold"/>
                                        <p:tgtEl>
                                          <p:spTgt spid="1048819"/>
                                        </p:tgtEl>
                                        <p:attrNameLst>
                                          <p:attrName>ppt_w</p:attrName>
                                        </p:attrNameLst>
                                      </p:cBhvr>
                                      <p:tavLst>
                                        <p:tav tm="0">
                                          <p:val>
                                            <p:fltVal val="0.0"/>
                                          </p:val>
                                        </p:tav>
                                        <p:tav tm="100000">
                                          <p:val>
                                            <p:strVal val="#ppt_w"/>
                                          </p:val>
                                        </p:tav>
                                      </p:tavLst>
                                    </p:anim>
                                    <p:anim calcmode="lin" valueType="num">
                                      <p:cBhvr>
                                        <p:cTn id="93" dur="500" fill="hold"/>
                                        <p:tgtEl>
                                          <p:spTgt spid="1048819"/>
                                        </p:tgtEl>
                                        <p:attrNameLst>
                                          <p:attrName>ppt_h</p:attrName>
                                        </p:attrNameLst>
                                      </p:cBhvr>
                                      <p:tavLst>
                                        <p:tav tm="0">
                                          <p:val>
                                            <p:fltVal val="0.0"/>
                                          </p:val>
                                        </p:tav>
                                        <p:tav tm="100000">
                                          <p:val>
                                            <p:strVal val="#ppt_h"/>
                                          </p:val>
                                        </p:tav>
                                      </p:tavLst>
                                    </p:anim>
                                    <p:animEffect transition="in" filter="fade">
                                      <p:cBhvr>
                                        <p:cTn id="94" dur="500"/>
                                        <p:tgtEl>
                                          <p:spTgt spid="1048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bldLvl="0" animBg="1"/>
      <p:bldP spid="5" grpId="0" bldLvl="0" animBg="1"/>
      <p:bldP spid="8"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P spid="22" grpId="0"/>
      <p:bldP spid="23" grpId="0"/>
      <p:bldP spid="26" grpId="0"/>
      <p:bldP spid="26" grpId="1"/>
      <p:bldP spid="3" grpId="0"/>
      <p:bldP spid="10488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文件的搜索</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altLang="zh-CN" sz="2000" b="1" dirty="0">
                    <a:latin typeface="微软雅黑" panose="020B0503020204020204" pitchFamily="34" charset="-122"/>
                    <a:ea typeface="微软雅黑" panose="020B0503020204020204" pitchFamily="34" charset="-122"/>
                  </a:rPr>
                  <a:t>whereis——</a:t>
                </a:r>
                <a:r>
                  <a:rPr lang="zh-CN" altLang="zh-CN" sz="2000" b="1" dirty="0">
                    <a:latin typeface="微软雅黑" panose="020B0503020204020204" pitchFamily="34" charset="-122"/>
                    <a:ea typeface="微软雅黑" panose="020B0503020204020204" pitchFamily="34" charset="-122"/>
                  </a:rPr>
                  <a:t>按程序名搜索文件</a:t>
                </a:r>
                <a:endParaRPr lang="zh-CN"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2</a:t>
              </a:r>
              <a:r>
                <a:rPr lang="zh-CN" altLang="en-US" sz="2400" b="1"/>
                <a:t>）</a:t>
              </a:r>
              <a:endParaRPr lang="zh-CN" altLang="en-US" sz="2400" b="1"/>
            </a:p>
          </p:txBody>
        </p:sp>
      </p:grpSp>
      <p:sp>
        <p:nvSpPr>
          <p:cNvPr id="5" name="淘宝网chenying0907出品 77"/>
          <p:cNvSpPr txBox="1"/>
          <p:nvPr/>
        </p:nvSpPr>
        <p:spPr>
          <a:xfrm>
            <a:off x="962025" y="1997075"/>
            <a:ext cx="10305415" cy="4643120"/>
          </a:xfrm>
          <a:prstGeom prst="rect">
            <a:avLst/>
          </a:prstGeom>
          <a:noFill/>
        </p:spPr>
        <p:txBody>
          <a:bodyPr wrap="square" rtlCol="0">
            <a:spAutoFit/>
          </a:bodyPr>
          <a:p>
            <a:pPr marL="330200" indent="-330200" algn="l" defTabSz="448945" eaLnBrk="0" hangingPunct="0">
              <a:lnSpc>
                <a:spcPct val="100000"/>
              </a:lnSpc>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400" smtClean="0">
                <a:solidFill>
                  <a:srgbClr val="663300"/>
                </a:solidFill>
                <a:latin typeface="Arial" panose="020B0604020202020204" pitchFamily="34" charset="0"/>
                <a:ea typeface="宋体" panose="02010600030101010101" pitchFamily="2" charset="-122"/>
                <a:cs typeface="+mn-ea"/>
                <a:sym typeface="+mn-ea"/>
              </a:rPr>
              <a:t>whereis命令只能用于程序名的搜索，而且只搜索二进制文件（</a:t>
            </a:r>
            <a:r>
              <a:rPr lang="zh-CN" sz="2400" smtClean="0">
                <a:solidFill>
                  <a:srgbClr val="663300"/>
                </a:solidFill>
                <a:latin typeface="Arial" panose="020B0604020202020204" pitchFamily="34" charset="0"/>
                <a:ea typeface="宋体" panose="02010600030101010101" pitchFamily="2" charset="-122"/>
                <a:cs typeface="+mn-ea"/>
                <a:sym typeface="+mn-ea"/>
              </a:rPr>
              <a:t>选项</a:t>
            </a:r>
            <a:r>
              <a:rPr lang="en-GB" sz="2400" smtClean="0">
                <a:solidFill>
                  <a:srgbClr val="663300"/>
                </a:solidFill>
                <a:latin typeface="Arial" panose="020B0604020202020204" pitchFamily="34" charset="0"/>
                <a:ea typeface="宋体" panose="02010600030101010101" pitchFamily="2" charset="-122"/>
                <a:cs typeface="+mn-ea"/>
                <a:sym typeface="+mn-ea"/>
              </a:rPr>
              <a:t>-b）、man说明文件（</a:t>
            </a:r>
            <a:r>
              <a:rPr lang="zh-CN" altLang="en-GB" sz="2400" smtClean="0">
                <a:solidFill>
                  <a:srgbClr val="663300"/>
                </a:solidFill>
                <a:latin typeface="Arial" panose="020B0604020202020204" pitchFamily="34" charset="0"/>
                <a:ea typeface="宋体" panose="02010600030101010101" pitchFamily="2" charset="-122"/>
                <a:cs typeface="+mn-ea"/>
                <a:sym typeface="+mn-ea"/>
              </a:rPr>
              <a:t>选项</a:t>
            </a:r>
            <a:r>
              <a:rPr lang="en-GB" sz="2400" smtClean="0">
                <a:solidFill>
                  <a:srgbClr val="663300"/>
                </a:solidFill>
                <a:latin typeface="Arial" panose="020B0604020202020204" pitchFamily="34" charset="0"/>
                <a:ea typeface="宋体" panose="02010600030101010101" pitchFamily="2" charset="-122"/>
                <a:cs typeface="+mn-ea"/>
                <a:sym typeface="+mn-ea"/>
              </a:rPr>
              <a:t>-m）和源代码文件（</a:t>
            </a:r>
            <a:r>
              <a:rPr lang="zh-CN" altLang="en-GB" sz="2400" smtClean="0">
                <a:solidFill>
                  <a:srgbClr val="663300"/>
                </a:solidFill>
                <a:latin typeface="Arial" panose="020B0604020202020204" pitchFamily="34" charset="0"/>
                <a:ea typeface="宋体" panose="02010600030101010101" pitchFamily="2" charset="-122"/>
                <a:cs typeface="+mn-ea"/>
                <a:sym typeface="+mn-ea"/>
              </a:rPr>
              <a:t>选项</a:t>
            </a:r>
            <a:r>
              <a:rPr lang="en-GB" sz="2400" smtClean="0">
                <a:solidFill>
                  <a:srgbClr val="663300"/>
                </a:solidFill>
                <a:latin typeface="Arial" panose="020B0604020202020204" pitchFamily="34" charset="0"/>
                <a:ea typeface="宋体" panose="02010600030101010101" pitchFamily="2" charset="-122"/>
                <a:cs typeface="+mn-ea"/>
                <a:sym typeface="+mn-ea"/>
              </a:rPr>
              <a:t>-s）。如果省略</a:t>
            </a:r>
            <a:r>
              <a:rPr lang="zh-CN" altLang="en-GB" sz="2400" smtClean="0">
                <a:solidFill>
                  <a:srgbClr val="663300"/>
                </a:solidFill>
                <a:latin typeface="Arial" panose="020B0604020202020204" pitchFamily="34" charset="0"/>
                <a:ea typeface="宋体" panose="02010600030101010101" pitchFamily="2" charset="-122"/>
                <a:cs typeface="+mn-ea"/>
                <a:sym typeface="+mn-ea"/>
              </a:rPr>
              <a:t>选项</a:t>
            </a:r>
            <a:r>
              <a:rPr lang="en-GB" sz="2400" smtClean="0">
                <a:solidFill>
                  <a:srgbClr val="663300"/>
                </a:solidFill>
                <a:latin typeface="Arial" panose="020B0604020202020204" pitchFamily="34" charset="0"/>
                <a:ea typeface="宋体" panose="02010600030101010101" pitchFamily="2" charset="-122"/>
                <a:cs typeface="+mn-ea"/>
                <a:sym typeface="+mn-ea"/>
              </a:rPr>
              <a:t>，则返回所有信息</a:t>
            </a:r>
            <a:r>
              <a:rPr lang="zh-CN" altLang="en-GB" sz="2400" smtClean="0">
                <a:solidFill>
                  <a:srgbClr val="663300"/>
                </a:solidFill>
                <a:latin typeface="Arial" panose="020B0604020202020204" pitchFamily="34" charset="0"/>
                <a:ea typeface="宋体" panose="02010600030101010101" pitchFamily="2" charset="-122"/>
                <a:cs typeface="+mn-ea"/>
                <a:sym typeface="+mn-ea"/>
              </a:rPr>
              <a:t>。</a:t>
            </a:r>
            <a:endParaRPr lang="zh-CN" altLang="en-GB" sz="2400" smtClean="0">
              <a:solidFill>
                <a:srgbClr val="663300"/>
              </a:solidFill>
              <a:latin typeface="Arial" panose="020B0604020202020204" pitchFamily="34" charset="0"/>
              <a:ea typeface="宋体" panose="02010600030101010101" pitchFamily="2" charset="-122"/>
              <a:cs typeface="+mn-ea"/>
              <a:sym typeface="+mn-ea"/>
            </a:endParaRPr>
          </a:p>
          <a:p>
            <a:pPr marL="330200" indent="-330200" algn="l" defTabSz="448945" eaLnBrk="0" hangingPunct="0">
              <a:lnSpc>
                <a:spcPct val="100000"/>
              </a:lnSpc>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en-GB" sz="2400" smtClean="0">
                <a:solidFill>
                  <a:srgbClr val="663300"/>
                </a:solidFill>
                <a:latin typeface="Arial" panose="020B0604020202020204" pitchFamily="34" charset="0"/>
                <a:ea typeface="宋体" panose="02010600030101010101" pitchFamily="2" charset="-122"/>
                <a:cs typeface="+mn-ea"/>
                <a:sym typeface="+mn-ea"/>
              </a:rPr>
              <a:t>格式：</a:t>
            </a:r>
            <a:r>
              <a:rPr lang="en-US" altLang="en-GB" sz="2400" smtClean="0">
                <a:solidFill>
                  <a:srgbClr val="663300"/>
                </a:solidFill>
                <a:latin typeface="Arial" panose="020B0604020202020204" pitchFamily="34" charset="0"/>
                <a:ea typeface="宋体" panose="02010600030101010101" pitchFamily="2" charset="-122"/>
                <a:cs typeface="+mn-ea"/>
                <a:sym typeface="+mn-ea"/>
              </a:rPr>
              <a:t>whereis [-bmsu] [-BMS </a:t>
            </a:r>
            <a:r>
              <a:rPr lang="zh-CN" altLang="en-US" sz="2400" smtClean="0">
                <a:solidFill>
                  <a:srgbClr val="663300"/>
                </a:solidFill>
                <a:latin typeface="Arial" panose="020B0604020202020204" pitchFamily="34" charset="0"/>
                <a:ea typeface="宋体" panose="02010600030101010101" pitchFamily="2" charset="-122"/>
                <a:cs typeface="+mn-ea"/>
                <a:sym typeface="+mn-ea"/>
              </a:rPr>
              <a:t>目录名 </a:t>
            </a:r>
            <a:r>
              <a:rPr lang="en-US" altLang="zh-CN" sz="2400" smtClean="0">
                <a:solidFill>
                  <a:srgbClr val="663300"/>
                </a:solidFill>
                <a:latin typeface="Arial" panose="020B0604020202020204" pitchFamily="34" charset="0"/>
                <a:ea typeface="宋体" panose="02010600030101010101" pitchFamily="2" charset="-122"/>
                <a:cs typeface="+mn-ea"/>
                <a:sym typeface="+mn-ea"/>
              </a:rPr>
              <a:t>-f</a:t>
            </a:r>
            <a:r>
              <a:rPr lang="en-US" altLang="en-GB" sz="2400" smtClean="0">
                <a:solidFill>
                  <a:srgbClr val="663300"/>
                </a:solidFill>
                <a:latin typeface="Arial" panose="020B0604020202020204" pitchFamily="34" charset="0"/>
                <a:ea typeface="宋体" panose="02010600030101010101" pitchFamily="2" charset="-122"/>
                <a:cs typeface="+mn-ea"/>
                <a:sym typeface="+mn-ea"/>
              </a:rPr>
              <a:t>] </a:t>
            </a:r>
            <a:r>
              <a:rPr lang="zh-CN" altLang="en-US" sz="2400" smtClean="0">
                <a:solidFill>
                  <a:srgbClr val="663300"/>
                </a:solidFill>
                <a:latin typeface="Arial" panose="020B0604020202020204" pitchFamily="34" charset="0"/>
                <a:ea typeface="宋体" panose="02010600030101010101" pitchFamily="2" charset="-122"/>
                <a:cs typeface="+mn-ea"/>
                <a:sym typeface="+mn-ea"/>
              </a:rPr>
              <a:t>文件名</a:t>
            </a:r>
            <a:endParaRPr lang="zh-CN" altLang="en-US" sz="2000"/>
          </a:p>
          <a:p>
            <a:pPr marL="730250" lvl="1" indent="-273050" algn="l" defTabSz="914400" eaLnBrk="0" fontAlgn="auto" hangingPunct="0">
              <a:lnSpc>
                <a:spcPts val="2280"/>
              </a:lnSpc>
              <a:spcBef>
                <a:spcPts val="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altLang="en-US" sz="2400">
                <a:sym typeface="+mn-ea"/>
              </a:rPr>
              <a:t> -b        </a:t>
            </a:r>
            <a:r>
              <a:rPr lang="en-US" altLang="zh-CN" sz="2400">
                <a:sym typeface="+mn-ea"/>
              </a:rPr>
              <a:t>	</a:t>
            </a:r>
            <a:r>
              <a:rPr lang="zh-CN" altLang="en-US" sz="2400">
                <a:sym typeface="+mn-ea"/>
              </a:rPr>
              <a:t> </a:t>
            </a:r>
            <a:r>
              <a:rPr lang="en-US" altLang="zh-CN" sz="2400">
                <a:sym typeface="+mn-ea"/>
              </a:rPr>
              <a:t>		</a:t>
            </a:r>
            <a:r>
              <a:rPr lang="zh-CN" altLang="en-US" sz="2400">
                <a:sym typeface="+mn-ea"/>
              </a:rPr>
              <a:t>只搜索二进制文件</a:t>
            </a:r>
            <a:endParaRPr lang="zh-CN" altLang="en-US" sz="2400"/>
          </a:p>
          <a:p>
            <a:pPr marL="730250" lvl="1" indent="-273050" algn="l" defTabSz="914400" eaLnBrk="0" fontAlgn="auto" hangingPunct="0">
              <a:lnSpc>
                <a:spcPts val="2280"/>
              </a:lnSpc>
              <a:spcBef>
                <a:spcPts val="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altLang="en-US" sz="2400">
                <a:sym typeface="+mn-ea"/>
              </a:rPr>
              <a:t> -B &lt;目录&gt;  </a:t>
            </a:r>
            <a:r>
              <a:rPr lang="en-US" altLang="zh-CN" sz="2400">
                <a:sym typeface="+mn-ea"/>
              </a:rPr>
              <a:t>	</a:t>
            </a:r>
            <a:r>
              <a:rPr lang="zh-CN" altLang="en-US" sz="2400">
                <a:sym typeface="+mn-ea"/>
              </a:rPr>
              <a:t>定义二进制文件查找路径</a:t>
            </a:r>
            <a:endParaRPr lang="zh-CN" altLang="en-US" sz="2400"/>
          </a:p>
          <a:p>
            <a:pPr marL="730250" lvl="1" indent="-273050" algn="l" defTabSz="914400" eaLnBrk="0" fontAlgn="auto" hangingPunct="0">
              <a:lnSpc>
                <a:spcPts val="2280"/>
              </a:lnSpc>
              <a:spcBef>
                <a:spcPts val="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altLang="en-US" sz="2400">
                <a:sym typeface="+mn-ea"/>
              </a:rPr>
              <a:t> -m         </a:t>
            </a:r>
            <a:r>
              <a:rPr lang="en-US" altLang="zh-CN" sz="2400">
                <a:sym typeface="+mn-ea"/>
              </a:rPr>
              <a:t>		</a:t>
            </a:r>
            <a:r>
              <a:rPr lang="zh-CN" altLang="en-US" sz="2400">
                <a:sym typeface="+mn-ea"/>
              </a:rPr>
              <a:t>只搜索 man 手册</a:t>
            </a:r>
            <a:endParaRPr lang="zh-CN" altLang="en-US" sz="2400"/>
          </a:p>
          <a:p>
            <a:pPr marL="730250" lvl="1" indent="-273050" algn="l" defTabSz="914400" eaLnBrk="0" fontAlgn="auto" hangingPunct="0">
              <a:lnSpc>
                <a:spcPts val="2280"/>
              </a:lnSpc>
              <a:spcBef>
                <a:spcPts val="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altLang="en-US" sz="2400">
                <a:sym typeface="+mn-ea"/>
              </a:rPr>
              <a:t> -M &lt;目录&gt;  </a:t>
            </a:r>
            <a:r>
              <a:rPr lang="en-US" altLang="zh-CN" sz="2400">
                <a:sym typeface="+mn-ea"/>
              </a:rPr>
              <a:t>	</a:t>
            </a:r>
            <a:r>
              <a:rPr lang="zh-CN" altLang="en-US" sz="2400">
                <a:sym typeface="+mn-ea"/>
              </a:rPr>
              <a:t>定义 man 手册查找路径</a:t>
            </a:r>
            <a:endParaRPr lang="zh-CN" altLang="en-US" sz="2400"/>
          </a:p>
          <a:p>
            <a:pPr marL="730250" lvl="1" indent="-273050" algn="l" defTabSz="914400" eaLnBrk="0" fontAlgn="auto" hangingPunct="0">
              <a:lnSpc>
                <a:spcPts val="2280"/>
              </a:lnSpc>
              <a:spcBef>
                <a:spcPts val="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altLang="en-US" sz="2400">
                <a:sym typeface="+mn-ea"/>
              </a:rPr>
              <a:t> -s         </a:t>
            </a:r>
            <a:r>
              <a:rPr lang="en-US" altLang="zh-CN" sz="2400">
                <a:sym typeface="+mn-ea"/>
              </a:rPr>
              <a:t>			</a:t>
            </a:r>
            <a:r>
              <a:rPr lang="zh-CN" altLang="en-US" sz="2400">
                <a:sym typeface="+mn-ea"/>
              </a:rPr>
              <a:t>只搜索源代码</a:t>
            </a:r>
            <a:endParaRPr lang="zh-CN" altLang="en-US" sz="2400"/>
          </a:p>
          <a:p>
            <a:pPr marL="730250" lvl="1" indent="-273050" algn="l" defTabSz="914400" eaLnBrk="0" fontAlgn="auto" hangingPunct="0">
              <a:lnSpc>
                <a:spcPts val="2280"/>
              </a:lnSpc>
              <a:spcBef>
                <a:spcPts val="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altLang="en-US" sz="2400">
                <a:sym typeface="+mn-ea"/>
              </a:rPr>
              <a:t> -S &lt;目录&gt; </a:t>
            </a:r>
            <a:r>
              <a:rPr lang="en-US" altLang="zh-CN" sz="2400">
                <a:sym typeface="+mn-ea"/>
              </a:rPr>
              <a:t>	</a:t>
            </a:r>
            <a:r>
              <a:rPr lang="zh-CN" altLang="en-US" sz="2400">
                <a:sym typeface="+mn-ea"/>
              </a:rPr>
              <a:t> </a:t>
            </a:r>
            <a:r>
              <a:rPr lang="en-US" altLang="zh-CN" sz="2400">
                <a:sym typeface="+mn-ea"/>
              </a:rPr>
              <a:t>	</a:t>
            </a:r>
            <a:r>
              <a:rPr lang="zh-CN" altLang="en-US" sz="2400">
                <a:sym typeface="+mn-ea"/>
              </a:rPr>
              <a:t>定义源代码查找路径</a:t>
            </a:r>
            <a:endParaRPr lang="zh-CN" altLang="en-US" sz="2400"/>
          </a:p>
          <a:p>
            <a:pPr marL="730250" lvl="1" indent="-273050" algn="l" defTabSz="914400" eaLnBrk="0" fontAlgn="auto" hangingPunct="0">
              <a:lnSpc>
                <a:spcPts val="2280"/>
              </a:lnSpc>
              <a:spcBef>
                <a:spcPts val="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altLang="en-US" sz="2400">
                <a:sym typeface="+mn-ea"/>
              </a:rPr>
              <a:t> -f         </a:t>
            </a:r>
            <a:r>
              <a:rPr lang="en-US" altLang="zh-CN" sz="2400">
                <a:sym typeface="+mn-ea"/>
              </a:rPr>
              <a:t>			</a:t>
            </a:r>
            <a:r>
              <a:rPr lang="zh-CN" altLang="en-US" sz="2400">
                <a:sym typeface="+mn-ea"/>
              </a:rPr>
              <a:t>终止 &lt;目录&gt; 参数列表</a:t>
            </a:r>
            <a:endParaRPr lang="zh-CN" altLang="en-US" sz="2400"/>
          </a:p>
          <a:p>
            <a:pPr marL="730250" lvl="1" indent="-273050" algn="l" defTabSz="914400" eaLnBrk="0" fontAlgn="auto" hangingPunct="0">
              <a:lnSpc>
                <a:spcPts val="2280"/>
              </a:lnSpc>
              <a:spcBef>
                <a:spcPts val="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altLang="en-US" sz="2400">
                <a:sym typeface="+mn-ea"/>
              </a:rPr>
              <a:t> -u        </a:t>
            </a:r>
            <a:r>
              <a:rPr lang="en-US" altLang="zh-CN" sz="2400">
                <a:sym typeface="+mn-ea"/>
              </a:rPr>
              <a:t>			</a:t>
            </a:r>
            <a:r>
              <a:rPr lang="zh-CN" altLang="en-US" sz="2400">
                <a:sym typeface="+mn-ea"/>
              </a:rPr>
              <a:t> 搜索不常见记录</a:t>
            </a:r>
            <a:endParaRPr lang="zh-CN" altLang="en-US" sz="2400"/>
          </a:p>
          <a:p>
            <a:pPr marL="730250" lvl="1" indent="-273050" algn="l" defTabSz="914400" eaLnBrk="0" fontAlgn="auto" hangingPunct="0">
              <a:lnSpc>
                <a:spcPts val="2280"/>
              </a:lnSpc>
              <a:spcBef>
                <a:spcPts val="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altLang="en-US" sz="2400">
                <a:sym typeface="+mn-ea"/>
              </a:rPr>
              <a:t> -l         </a:t>
            </a:r>
            <a:r>
              <a:rPr lang="en-US" altLang="zh-CN" sz="2400">
                <a:sym typeface="+mn-ea"/>
              </a:rPr>
              <a:t>			</a:t>
            </a:r>
            <a:r>
              <a:rPr lang="zh-CN" altLang="en-US" sz="2400">
                <a:sym typeface="+mn-ea"/>
              </a:rPr>
              <a:t>输出有效查找路径</a:t>
            </a:r>
            <a:endParaRPr lang="zh-CN" altLang="en-US" sz="2000"/>
          </a:p>
          <a:p>
            <a:pPr marL="730250" lvl="1" indent="-273050" algn="l" defTabSz="448945" eaLnBrk="0" hangingPunct="0">
              <a:lnSpc>
                <a:spcPct val="100000"/>
              </a:lnSpc>
              <a:spcBef>
                <a:spcPct val="20000"/>
              </a:spcBef>
              <a:buFontTx/>
              <a:buBlip>
                <a:blip r:embed="rId3"/>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endParaRPr lang="en-GB" sz="2000" smtClean="0">
              <a:solidFill>
                <a:srgbClr val="663300"/>
              </a:solidFill>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 calcmode="lin" valueType="num">
                                      <p:cBhvr additive="base">
                                        <p:cTn id="3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 calcmode="lin" valueType="num">
                                      <p:cBhvr additive="base">
                                        <p:cTn id="4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 calcmode="lin" valueType="num">
                                      <p:cBhvr additive="base">
                                        <p:cTn id="4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
                                            <p:txEl>
                                              <p:pRg st="5" end="5"/>
                                            </p:txEl>
                                          </p:spTgt>
                                        </p:tgtEl>
                                        <p:attrNameLst>
                                          <p:attrName>style.visibility</p:attrName>
                                        </p:attrNameLst>
                                      </p:cBhvr>
                                      <p:to>
                                        <p:strVal val="visible"/>
                                      </p:to>
                                    </p:set>
                                    <p:anim calcmode="lin" valueType="num">
                                      <p:cBhvr additive="base">
                                        <p:cTn id="5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5">
                                            <p:txEl>
                                              <p:pRg st="6" end="6"/>
                                            </p:txEl>
                                          </p:spTgt>
                                        </p:tgtEl>
                                        <p:attrNameLst>
                                          <p:attrName>style.visibility</p:attrName>
                                        </p:attrNameLst>
                                      </p:cBhvr>
                                      <p:to>
                                        <p:strVal val="visible"/>
                                      </p:to>
                                    </p:set>
                                    <p:anim calcmode="lin" valueType="num">
                                      <p:cBhvr additive="base">
                                        <p:cTn id="5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
                                            <p:txEl>
                                              <p:pRg st="7" end="7"/>
                                            </p:txEl>
                                          </p:spTgt>
                                        </p:tgtEl>
                                        <p:attrNameLst>
                                          <p:attrName>style.visibility</p:attrName>
                                        </p:attrNameLst>
                                      </p:cBhvr>
                                      <p:to>
                                        <p:strVal val="visible"/>
                                      </p:to>
                                    </p:set>
                                    <p:anim calcmode="lin" valueType="num">
                                      <p:cBhvr additive="base">
                                        <p:cTn id="6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5">
                                            <p:txEl>
                                              <p:pRg st="8" end="8"/>
                                            </p:txEl>
                                          </p:spTgt>
                                        </p:tgtEl>
                                        <p:attrNameLst>
                                          <p:attrName>style.visibility</p:attrName>
                                        </p:attrNameLst>
                                      </p:cBhvr>
                                      <p:to>
                                        <p:strVal val="visible"/>
                                      </p:to>
                                    </p:set>
                                    <p:anim calcmode="lin" valueType="num">
                                      <p:cBhvr additive="base">
                                        <p:cTn id="7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5">
                                            <p:txEl>
                                              <p:pRg st="9" end="9"/>
                                            </p:txEl>
                                          </p:spTgt>
                                        </p:tgtEl>
                                        <p:attrNameLst>
                                          <p:attrName>style.visibility</p:attrName>
                                        </p:attrNameLst>
                                      </p:cBhvr>
                                      <p:to>
                                        <p:strVal val="visible"/>
                                      </p:to>
                                    </p:set>
                                    <p:anim calcmode="lin" valueType="num">
                                      <p:cBhvr additive="base">
                                        <p:cTn id="77"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5">
                                            <p:txEl>
                                              <p:pRg st="10" end="10"/>
                                            </p:txEl>
                                          </p:spTgt>
                                        </p:tgtEl>
                                        <p:attrNameLst>
                                          <p:attrName>style.visibility</p:attrName>
                                        </p:attrNameLst>
                                      </p:cBhvr>
                                      <p:to>
                                        <p:strVal val="visible"/>
                                      </p:to>
                                    </p:set>
                                    <p:anim calcmode="lin" valueType="num">
                                      <p:cBhvr additive="base">
                                        <p:cTn id="83"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补充</a:t>
            </a:r>
            <a:endParaRPr lang="zh-CN" sz="2400" b="1" dirty="0">
              <a:solidFill>
                <a:prstClr val="white"/>
              </a:solidFill>
              <a:ea typeface="微软雅黑" panose="020B0503020204020204" pitchFamily="34" charset="-122"/>
              <a:cs typeface="Arial Unicode MS" panose="020B0604020202020204" pitchFamily="34" charset="-122"/>
              <a:sym typeface="+mn-ea"/>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5400" b="1" dirty="0">
              <a:solidFill>
                <a:srgbClr val="FF0000"/>
              </a:solidFill>
            </a:endParaRPr>
          </a:p>
        </p:txBody>
      </p:sp>
      <p:sp>
        <p:nvSpPr>
          <p:cNvPr id="2" name="淘宝网chenying0907出品 3"/>
          <p:cNvSpPr txBox="1"/>
          <p:nvPr/>
        </p:nvSpPr>
        <p:spPr>
          <a:xfrm>
            <a:off x="2160270" y="561340"/>
            <a:ext cx="3633470" cy="398780"/>
          </a:xfrm>
          <a:prstGeom prst="rect">
            <a:avLst/>
          </a:prstGeom>
          <a:gradFill>
            <a:gsLst>
              <a:gs pos="0">
                <a:srgbClr val="FECF40"/>
              </a:gs>
              <a:gs pos="100000">
                <a:srgbClr val="846C21"/>
              </a:gs>
            </a:gsLst>
            <a:path path="circle"/>
          </a:gradFill>
        </p:spPr>
        <p:txBody>
          <a:bodyPr wrap="square">
            <a:spAutoFit/>
          </a:bodyPr>
          <a:p>
            <a:pPr>
              <a:defRPr/>
            </a:pPr>
            <a:r>
              <a:rPr sz="2000" b="1" dirty="0">
                <a:solidFill>
                  <a:prstClr val="black">
                    <a:lumMod val="65000"/>
                    <a:lumOff val="35000"/>
                  </a:prstClr>
                </a:solidFill>
                <a:latin typeface="微软雅黑" panose="020B0503020204020204" pitchFamily="34" charset="-122"/>
                <a:ea typeface="微软雅黑" panose="020B0503020204020204" pitchFamily="34" charset="-122"/>
              </a:rPr>
              <a:t>匹配</a:t>
            </a:r>
            <a:endParaRPr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409575" y="133984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altLang="zh-CN" sz="2000" b="1" dirty="0">
                    <a:latin typeface="微软雅黑" panose="020B0503020204020204" pitchFamily="34" charset="-122"/>
                    <a:ea typeface="微软雅黑" panose="020B0503020204020204" pitchFamily="34" charset="-122"/>
                  </a:rPr>
                  <a:t>grep</a:t>
                </a:r>
                <a:r>
                  <a:rPr lang="zh-CN" altLang="en-US" sz="2000" b="1" dirty="0">
                    <a:latin typeface="微软雅黑" panose="020B0503020204020204" pitchFamily="34" charset="-122"/>
                    <a:ea typeface="微软雅黑" panose="020B0503020204020204" pitchFamily="34" charset="-122"/>
                  </a:rPr>
                  <a:t>命令</a:t>
                </a:r>
                <a:endParaRPr lang="zh-CN" altLang="en-US"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32771" name="Rectangle 3"/>
          <p:cNvSpPr>
            <a:spLocks noGrp="1" noChangeArrowheads="1"/>
          </p:cNvSpPr>
          <p:nvPr/>
        </p:nvSpPr>
        <p:spPr>
          <a:xfrm>
            <a:off x="805180" y="1765935"/>
            <a:ext cx="10581005" cy="4929505"/>
          </a:xfrm>
          <a:prstGeom prst="rect">
            <a:avLst/>
          </a:prstGeom>
          <a:noFill/>
          <a:ln w="9525">
            <a:noFill/>
            <a:miter lim="800000"/>
          </a:ln>
        </p:spPr>
        <p:txBody>
          <a:bodyPr vert="horz" wrap="square" lIns="91440" tIns="45720" rIns="91440" bIns="45720" numCol="1" anchor="t" anchorCtr="0" compatLnSpc="1"/>
          <a:lstStyle>
            <a:lvl1pPr marL="0" indent="0" algn="ctr" rtl="0" eaLnBrk="0" fontAlgn="base" hangingPunct="0">
              <a:spcBef>
                <a:spcPct val="20000"/>
              </a:spcBef>
              <a:spcAft>
                <a:spcPct val="0"/>
              </a:spcAft>
              <a:buNone/>
              <a:defRPr sz="2400">
                <a:solidFill>
                  <a:schemeClr val="tx1"/>
                </a:solidFill>
                <a:effectLst>
                  <a:outerShdw blurRad="38100" dist="38100" dir="2700000" algn="tl">
                    <a:srgbClr val="C0C0C0"/>
                  </a:outerShdw>
                </a:effectLst>
                <a:latin typeface="+mn-lt"/>
                <a:ea typeface="+mn-ea"/>
                <a:cs typeface="+mn-cs"/>
              </a:defRPr>
            </a:lvl1pPr>
            <a:lvl2pPr marL="457200" indent="0" algn="ctr" rtl="0" eaLnBrk="0" fontAlgn="base" hangingPunct="0">
              <a:spcBef>
                <a:spcPct val="20000"/>
              </a:spcBef>
              <a:spcAft>
                <a:spcPct val="0"/>
              </a:spcAft>
              <a:buNone/>
              <a:defRPr sz="2000">
                <a:solidFill>
                  <a:srgbClr val="663300"/>
                </a:solidFill>
                <a:latin typeface="+mn-lt"/>
                <a:ea typeface="+mn-ea"/>
              </a:defRPr>
            </a:lvl2pPr>
            <a:lvl3pPr marL="914400" indent="0" algn="ctr" rtl="0" eaLnBrk="0" fontAlgn="base" hangingPunct="0">
              <a:spcBef>
                <a:spcPct val="20000"/>
              </a:spcBef>
              <a:spcAft>
                <a:spcPct val="0"/>
              </a:spcAft>
              <a:buNone/>
              <a:defRPr sz="1800">
                <a:solidFill>
                  <a:schemeClr val="tx1"/>
                </a:solidFill>
                <a:latin typeface="+mn-lt"/>
                <a:ea typeface="+mn-ea"/>
              </a:defRPr>
            </a:lvl3pPr>
            <a:lvl4pPr marL="1371600" indent="0" algn="ctr" rtl="0" eaLnBrk="0" fontAlgn="base" hangingPunct="0">
              <a:spcBef>
                <a:spcPct val="20000"/>
              </a:spcBef>
              <a:spcAft>
                <a:spcPct val="0"/>
              </a:spcAft>
              <a:buFont typeface="Arial" panose="020B0604020202020204" pitchFamily="34" charset="0"/>
              <a:buNone/>
              <a:defRPr sz="1600">
                <a:solidFill>
                  <a:schemeClr val="tx1"/>
                </a:solidFill>
                <a:latin typeface="+mn-lt"/>
                <a:ea typeface="+mn-ea"/>
              </a:defRPr>
            </a:lvl4pPr>
            <a:lvl5pPr marL="1828800" indent="0" algn="ctr" rtl="0" eaLnBrk="0" fontAlgn="base" hangingPunct="0">
              <a:spcBef>
                <a:spcPct val="20000"/>
              </a:spcBef>
              <a:spcAft>
                <a:spcPct val="0"/>
              </a:spcAft>
              <a:buFont typeface="Arial" panose="020B0604020202020204" pitchFamily="34" charset="0"/>
              <a:buNone/>
              <a:defRPr sz="1600">
                <a:solidFill>
                  <a:schemeClr val="tx1"/>
                </a:solidFill>
                <a:latin typeface="+mn-lt"/>
                <a:ea typeface="+mn-ea"/>
              </a:defRPr>
            </a:lvl5pPr>
            <a:lvl6pPr marL="2286000" indent="0" algn="ctr" rtl="0" fontAlgn="base">
              <a:spcBef>
                <a:spcPct val="20000"/>
              </a:spcBef>
              <a:spcAft>
                <a:spcPct val="0"/>
              </a:spcAft>
              <a:buFont typeface="Arial" panose="020B0604020202020204" pitchFamily="34" charset="0"/>
              <a:buNone/>
              <a:defRPr sz="1600">
                <a:solidFill>
                  <a:schemeClr val="tx1"/>
                </a:solidFill>
                <a:latin typeface="+mn-lt"/>
                <a:ea typeface="+mn-ea"/>
              </a:defRPr>
            </a:lvl6pPr>
            <a:lvl7pPr marL="2743200" indent="0" algn="ctr" rtl="0" fontAlgn="base">
              <a:spcBef>
                <a:spcPct val="20000"/>
              </a:spcBef>
              <a:spcAft>
                <a:spcPct val="0"/>
              </a:spcAft>
              <a:buFont typeface="Arial" panose="020B0604020202020204" pitchFamily="34" charset="0"/>
              <a:buNone/>
              <a:defRPr sz="1600">
                <a:solidFill>
                  <a:schemeClr val="tx1"/>
                </a:solidFill>
                <a:latin typeface="+mn-lt"/>
                <a:ea typeface="+mn-ea"/>
              </a:defRPr>
            </a:lvl7pPr>
            <a:lvl8pPr marL="3200400" indent="0" algn="ctr" rtl="0" fontAlgn="base">
              <a:spcBef>
                <a:spcPct val="20000"/>
              </a:spcBef>
              <a:spcAft>
                <a:spcPct val="0"/>
              </a:spcAft>
              <a:buFont typeface="Arial" panose="020B0604020202020204" pitchFamily="34" charset="0"/>
              <a:buNone/>
              <a:defRPr sz="1600">
                <a:solidFill>
                  <a:schemeClr val="tx1"/>
                </a:solidFill>
                <a:latin typeface="+mn-lt"/>
                <a:ea typeface="+mn-ea"/>
              </a:defRPr>
            </a:lvl8pPr>
            <a:lvl9pPr marL="3657600" indent="0" algn="ctr" rtl="0" fontAlgn="base">
              <a:spcBef>
                <a:spcPct val="20000"/>
              </a:spcBef>
              <a:spcAft>
                <a:spcPct val="0"/>
              </a:spcAft>
              <a:buFont typeface="Arial" panose="020B0604020202020204" pitchFamily="34" charset="0"/>
              <a:buNone/>
              <a:defRPr sz="1600">
                <a:solidFill>
                  <a:schemeClr val="tx1"/>
                </a:solidFill>
                <a:latin typeface="+mn-lt"/>
                <a:ea typeface="+mn-ea"/>
              </a:defRPr>
            </a:lvl9pPr>
          </a:lstStyle>
          <a:p>
            <a:pPr marL="342900" indent="-342900" algn="l" eaLnBrk="1" latinLnBrk="0" hangingPunct="1">
              <a:lnSpc>
                <a:spcPct val="150000"/>
              </a:lnSpc>
              <a:spcBef>
                <a:spcPts val="0"/>
              </a:spcBef>
              <a:buFontTx/>
              <a:buChar char="•"/>
            </a:pPr>
            <a:r>
              <a:rPr lang="zh-CN" altLang="en-US" sz="2800" dirty="0" smtClean="0">
                <a:solidFill>
                  <a:schemeClr val="tx1"/>
                </a:solidFill>
                <a:effectLst/>
              </a:rPr>
              <a:t>grep（global search regular expression and print ）是一种强大的</a:t>
            </a:r>
            <a:r>
              <a:rPr lang="zh-CN" altLang="en-US" sz="2800" dirty="0" smtClean="0">
                <a:solidFill>
                  <a:srgbClr val="FF0000"/>
                </a:solidFill>
                <a:effectLst/>
              </a:rPr>
              <a:t>文本搜索工具</a:t>
            </a:r>
            <a:r>
              <a:rPr lang="zh-CN" altLang="en-US" sz="2800" dirty="0" smtClean="0">
                <a:solidFill>
                  <a:schemeClr val="tx1"/>
                </a:solidFill>
                <a:effectLst/>
              </a:rPr>
              <a:t>，它能查找文件中指定的正则表达式，并打印含有该表达式的所有行。</a:t>
            </a:r>
            <a:endParaRPr lang="zh-CN" altLang="en-US" sz="2800" dirty="0" smtClean="0">
              <a:solidFill>
                <a:schemeClr val="tx1"/>
              </a:solidFill>
            </a:endParaRPr>
          </a:p>
          <a:p>
            <a:pPr marL="742950" lvl="1" indent="-285750" algn="l" eaLnBrk="1" latinLnBrk="0" hangingPunct="1">
              <a:lnSpc>
                <a:spcPct val="150000"/>
              </a:lnSpc>
              <a:spcBef>
                <a:spcPts val="0"/>
              </a:spcBef>
              <a:buFontTx/>
              <a:buChar char="–"/>
            </a:pPr>
            <a:r>
              <a:rPr lang="zh-CN" altLang="en-US" sz="2400" dirty="0" smtClean="0">
                <a:solidFill>
                  <a:schemeClr val="tx1"/>
                </a:solidFill>
              </a:rPr>
              <a:t>grep可用于shell脚本，因为grep通过返回一个状态值来说明搜索的状态</a:t>
            </a:r>
            <a:r>
              <a:rPr lang="en-US" altLang="zh-CN" sz="2400" dirty="0" smtClean="0">
                <a:solidFill>
                  <a:schemeClr val="tx1"/>
                </a:solidFill>
              </a:rPr>
              <a:t>:</a:t>
            </a:r>
            <a:endParaRPr lang="en-US" altLang="zh-CN" sz="2400" dirty="0" smtClean="0">
              <a:solidFill>
                <a:schemeClr val="tx1"/>
              </a:solidFill>
            </a:endParaRPr>
          </a:p>
          <a:p>
            <a:pPr marL="914400" lvl="1" indent="-457200" algn="l" eaLnBrk="1" latinLnBrk="0" hangingPunct="1">
              <a:lnSpc>
                <a:spcPct val="150000"/>
              </a:lnSpc>
              <a:spcBef>
                <a:spcPts val="0"/>
              </a:spcBef>
              <a:buFont typeface="+mj-ea"/>
              <a:buAutoNum type="circleNumDbPlain"/>
            </a:pPr>
            <a:r>
              <a:rPr lang="zh-CN" altLang="en-US" sz="2400" dirty="0" smtClean="0">
                <a:solidFill>
                  <a:schemeClr val="tx1"/>
                </a:solidFill>
              </a:rPr>
              <a:t>如果模板搜索成功，则返回0</a:t>
            </a:r>
            <a:endParaRPr lang="zh-CN" altLang="en-US" sz="2400" dirty="0" smtClean="0">
              <a:solidFill>
                <a:schemeClr val="tx1"/>
              </a:solidFill>
            </a:endParaRPr>
          </a:p>
          <a:p>
            <a:pPr marL="914400" lvl="1" indent="-457200" algn="l" eaLnBrk="1" latinLnBrk="0" hangingPunct="1">
              <a:lnSpc>
                <a:spcPct val="150000"/>
              </a:lnSpc>
              <a:spcBef>
                <a:spcPts val="0"/>
              </a:spcBef>
              <a:buFont typeface="+mj-ea"/>
              <a:buAutoNum type="circleNumDbPlain"/>
            </a:pPr>
            <a:r>
              <a:rPr lang="zh-CN" altLang="en-US" sz="2400" dirty="0" smtClean="0">
                <a:solidFill>
                  <a:schemeClr val="tx1"/>
                </a:solidFill>
              </a:rPr>
              <a:t>如果搜索不成功，则返回1</a:t>
            </a:r>
            <a:endParaRPr lang="zh-CN" altLang="en-US" sz="2400" dirty="0" smtClean="0">
              <a:solidFill>
                <a:schemeClr val="tx1"/>
              </a:solidFill>
            </a:endParaRPr>
          </a:p>
          <a:p>
            <a:pPr marL="914400" lvl="1" indent="-457200" algn="l" eaLnBrk="1" latinLnBrk="0" hangingPunct="1">
              <a:lnSpc>
                <a:spcPct val="150000"/>
              </a:lnSpc>
              <a:spcBef>
                <a:spcPts val="0"/>
              </a:spcBef>
              <a:buFont typeface="+mj-ea"/>
              <a:buAutoNum type="circleNumDbPlain"/>
            </a:pPr>
            <a:r>
              <a:rPr lang="zh-CN" altLang="en-US" sz="2400" dirty="0" smtClean="0">
                <a:solidFill>
                  <a:schemeClr val="tx1"/>
                </a:solidFill>
              </a:rPr>
              <a:t>如果搜索的文件不存在，则返回2。</a:t>
            </a:r>
            <a:endParaRPr lang="zh-CN" altLang="en-US" sz="2400" dirty="0" smtClean="0">
              <a:solidFill>
                <a:schemeClr val="tx1"/>
              </a:solidFill>
            </a:endParaRPr>
          </a:p>
          <a:p>
            <a:pPr lvl="1" algn="l" eaLnBrk="1" latinLnBrk="0" hangingPunct="1">
              <a:lnSpc>
                <a:spcPct val="150000"/>
              </a:lnSpc>
              <a:spcBef>
                <a:spcPts val="0"/>
              </a:spcBef>
              <a:buFont typeface="+mj-ea"/>
            </a:pPr>
            <a:r>
              <a:rPr lang="zh-CN" altLang="en-US" sz="2400" dirty="0" smtClean="0">
                <a:solidFill>
                  <a:schemeClr val="tx1"/>
                </a:solidFill>
              </a:rPr>
              <a:t>利用这些返回值就可进行一些自动化的文本处理工作。</a:t>
            </a:r>
            <a:endParaRPr lang="zh-CN" altLang="en-US" sz="2400" dirty="0" smtClean="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2771">
                                            <p:txEl>
                                              <p:pRg st="0" end="0"/>
                                            </p:txEl>
                                          </p:spTgt>
                                        </p:tgtEl>
                                        <p:attrNameLst>
                                          <p:attrName>style.visibility</p:attrName>
                                        </p:attrNameLst>
                                      </p:cBhvr>
                                      <p:to>
                                        <p:strVal val="visible"/>
                                      </p:to>
                                    </p:set>
                                    <p:animEffect>
                                      <p:cBhvr>
                                        <p:cTn id="28" dur="1000"/>
                                        <p:tgtEl>
                                          <p:spTgt spid="32771">
                                            <p:txEl>
                                              <p:pRg st="0" end="0"/>
                                            </p:txEl>
                                          </p:spTgt>
                                        </p:tgtEl>
                                      </p:cBhvr>
                                    </p:animEffect>
                                    <p:anim calcmode="lin" valueType="num">
                                      <p:cBhvr>
                                        <p:cTn id="29" dur="1000" fill="hold"/>
                                        <p:tgtEl>
                                          <p:spTgt spid="32771">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32771">
                                            <p:txEl>
                                              <p:pRg st="0" end="0"/>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2771">
                                            <p:txEl>
                                              <p:pRg st="1" end="1"/>
                                            </p:txEl>
                                          </p:spTgt>
                                        </p:tgtEl>
                                        <p:attrNameLst>
                                          <p:attrName>style.visibility</p:attrName>
                                        </p:attrNameLst>
                                      </p:cBhvr>
                                      <p:to>
                                        <p:strVal val="visible"/>
                                      </p:to>
                                    </p:set>
                                    <p:animEffect>
                                      <p:cBhvr>
                                        <p:cTn id="33" dur="1000"/>
                                        <p:tgtEl>
                                          <p:spTgt spid="32771">
                                            <p:txEl>
                                              <p:pRg st="1" end="1"/>
                                            </p:txEl>
                                          </p:spTgt>
                                        </p:tgtEl>
                                      </p:cBhvr>
                                    </p:animEffect>
                                    <p:anim calcmode="lin" valueType="num">
                                      <p:cBhvr>
                                        <p:cTn id="34" dur="1000" fill="hold"/>
                                        <p:tgtEl>
                                          <p:spTgt spid="32771">
                                            <p:txEl>
                                              <p:pRg st="1" end="1"/>
                                            </p:txEl>
                                          </p:spTgt>
                                        </p:tgtEl>
                                        <p:attrNameLst>
                                          <p:attrName>ppt_x</p:attrName>
                                        </p:attrNameLst>
                                      </p:cBhvr>
                                      <p:tavLst>
                                        <p:tav tm="0">
                                          <p:val>
                                            <p:strVal val="#ppt_x"/>
                                          </p:val>
                                        </p:tav>
                                        <p:tav tm="100000">
                                          <p:val>
                                            <p:strVal val="#ppt_x"/>
                                          </p:val>
                                        </p:tav>
                                      </p:tavLst>
                                    </p:anim>
                                    <p:anim calcmode="lin" valueType="num">
                                      <p:cBhvr>
                                        <p:cTn id="35" dur="1000" fill="hold"/>
                                        <p:tgtEl>
                                          <p:spTgt spid="32771">
                                            <p:txEl>
                                              <p:pRg st="1" end="1"/>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2771">
                                            <p:txEl>
                                              <p:pRg st="2" end="2"/>
                                            </p:txEl>
                                          </p:spTgt>
                                        </p:tgtEl>
                                        <p:attrNameLst>
                                          <p:attrName>style.visibility</p:attrName>
                                        </p:attrNameLst>
                                      </p:cBhvr>
                                      <p:to>
                                        <p:strVal val="visible"/>
                                      </p:to>
                                    </p:set>
                                    <p:animEffect>
                                      <p:cBhvr>
                                        <p:cTn id="38" dur="1000"/>
                                        <p:tgtEl>
                                          <p:spTgt spid="32771">
                                            <p:txEl>
                                              <p:pRg st="2" end="2"/>
                                            </p:txEl>
                                          </p:spTgt>
                                        </p:tgtEl>
                                      </p:cBhvr>
                                    </p:animEffect>
                                    <p:anim calcmode="lin" valueType="num">
                                      <p:cBhvr>
                                        <p:cTn id="39" dur="10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p:cTn id="40" dur="1000" fill="hold"/>
                                        <p:tgtEl>
                                          <p:spTgt spid="32771">
                                            <p:txEl>
                                              <p:pRg st="2" end="2"/>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2771">
                                            <p:txEl>
                                              <p:pRg st="3" end="3"/>
                                            </p:txEl>
                                          </p:spTgt>
                                        </p:tgtEl>
                                        <p:attrNameLst>
                                          <p:attrName>style.visibility</p:attrName>
                                        </p:attrNameLst>
                                      </p:cBhvr>
                                      <p:to>
                                        <p:strVal val="visible"/>
                                      </p:to>
                                    </p:set>
                                    <p:animEffect>
                                      <p:cBhvr>
                                        <p:cTn id="43" dur="1000"/>
                                        <p:tgtEl>
                                          <p:spTgt spid="32771">
                                            <p:txEl>
                                              <p:pRg st="3" end="3"/>
                                            </p:txEl>
                                          </p:spTgt>
                                        </p:tgtEl>
                                      </p:cBhvr>
                                    </p:animEffect>
                                    <p:anim calcmode="lin" valueType="num">
                                      <p:cBhvr>
                                        <p:cTn id="44" dur="1000" fill="hold"/>
                                        <p:tgtEl>
                                          <p:spTgt spid="32771">
                                            <p:txEl>
                                              <p:pRg st="3" end="3"/>
                                            </p:txEl>
                                          </p:spTgt>
                                        </p:tgtEl>
                                        <p:attrNameLst>
                                          <p:attrName>ppt_x</p:attrName>
                                        </p:attrNameLst>
                                      </p:cBhvr>
                                      <p:tavLst>
                                        <p:tav tm="0">
                                          <p:val>
                                            <p:strVal val="#ppt_x"/>
                                          </p:val>
                                        </p:tav>
                                        <p:tav tm="100000">
                                          <p:val>
                                            <p:strVal val="#ppt_x"/>
                                          </p:val>
                                        </p:tav>
                                      </p:tavLst>
                                    </p:anim>
                                    <p:anim calcmode="lin" valueType="num">
                                      <p:cBhvr>
                                        <p:cTn id="45" dur="1000" fill="hold"/>
                                        <p:tgtEl>
                                          <p:spTgt spid="32771">
                                            <p:txEl>
                                              <p:pRg st="3" end="3"/>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2771">
                                            <p:txEl>
                                              <p:pRg st="4" end="4"/>
                                            </p:txEl>
                                          </p:spTgt>
                                        </p:tgtEl>
                                        <p:attrNameLst>
                                          <p:attrName>style.visibility</p:attrName>
                                        </p:attrNameLst>
                                      </p:cBhvr>
                                      <p:to>
                                        <p:strVal val="visible"/>
                                      </p:to>
                                    </p:set>
                                    <p:animEffect>
                                      <p:cBhvr>
                                        <p:cTn id="48" dur="1000"/>
                                        <p:tgtEl>
                                          <p:spTgt spid="32771">
                                            <p:txEl>
                                              <p:pRg st="4" end="4"/>
                                            </p:txEl>
                                          </p:spTgt>
                                        </p:tgtEl>
                                      </p:cBhvr>
                                    </p:animEffect>
                                    <p:anim calcmode="lin" valueType="num">
                                      <p:cBhvr>
                                        <p:cTn id="49" dur="1000" fill="hold"/>
                                        <p:tgtEl>
                                          <p:spTgt spid="32771">
                                            <p:txEl>
                                              <p:pRg st="4" end="4"/>
                                            </p:txEl>
                                          </p:spTgt>
                                        </p:tgtEl>
                                        <p:attrNameLst>
                                          <p:attrName>ppt_x</p:attrName>
                                        </p:attrNameLst>
                                      </p:cBhvr>
                                      <p:tavLst>
                                        <p:tav tm="0">
                                          <p:val>
                                            <p:strVal val="#ppt_x"/>
                                          </p:val>
                                        </p:tav>
                                        <p:tav tm="100000">
                                          <p:val>
                                            <p:strVal val="#ppt_x"/>
                                          </p:val>
                                        </p:tav>
                                      </p:tavLst>
                                    </p:anim>
                                    <p:anim calcmode="lin" valueType="num">
                                      <p:cBhvr>
                                        <p:cTn id="50" dur="1000" fill="hold"/>
                                        <p:tgtEl>
                                          <p:spTgt spid="32771">
                                            <p:txEl>
                                              <p:pRg st="4" end="4"/>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2771">
                                            <p:txEl>
                                              <p:pRg st="5" end="5"/>
                                            </p:txEl>
                                          </p:spTgt>
                                        </p:tgtEl>
                                        <p:attrNameLst>
                                          <p:attrName>style.visibility</p:attrName>
                                        </p:attrNameLst>
                                      </p:cBhvr>
                                      <p:to>
                                        <p:strVal val="visible"/>
                                      </p:to>
                                    </p:set>
                                    <p:animEffect>
                                      <p:cBhvr>
                                        <p:cTn id="53" dur="1000"/>
                                        <p:tgtEl>
                                          <p:spTgt spid="32771">
                                            <p:txEl>
                                              <p:pRg st="5" end="5"/>
                                            </p:txEl>
                                          </p:spTgt>
                                        </p:tgtEl>
                                      </p:cBhvr>
                                    </p:animEffect>
                                    <p:anim calcmode="lin" valueType="num">
                                      <p:cBhvr>
                                        <p:cTn id="54" dur="1000" fill="hold"/>
                                        <p:tgtEl>
                                          <p:spTgt spid="32771">
                                            <p:txEl>
                                              <p:pRg st="5" end="5"/>
                                            </p:txEl>
                                          </p:spTgt>
                                        </p:tgtEl>
                                        <p:attrNameLst>
                                          <p:attrName>ppt_x</p:attrName>
                                        </p:attrNameLst>
                                      </p:cBhvr>
                                      <p:tavLst>
                                        <p:tav tm="0">
                                          <p:val>
                                            <p:strVal val="#ppt_x"/>
                                          </p:val>
                                        </p:tav>
                                        <p:tav tm="100000">
                                          <p:val>
                                            <p:strVal val="#ppt_x"/>
                                          </p:val>
                                        </p:tav>
                                      </p:tavLst>
                                    </p:anim>
                                    <p:anim calcmode="lin" valueType="num">
                                      <p:cBhvr>
                                        <p:cTn id="55" dur="1000" fill="hold"/>
                                        <p:tgtEl>
                                          <p:spTgt spid="3277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P spid="32771" grpId="0" bldLvl="0" autoUpdateAnimBg="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补充</a:t>
            </a:r>
            <a:endParaRPr lang="zh-CN" sz="2400" b="1" dirty="0">
              <a:solidFill>
                <a:prstClr val="white"/>
              </a:solidFill>
              <a:ea typeface="微软雅黑" panose="020B0503020204020204" pitchFamily="34" charset="-122"/>
              <a:cs typeface="Arial Unicode MS" panose="020B0604020202020204" pitchFamily="34" charset="-122"/>
              <a:sym typeface="+mn-ea"/>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5400" b="1" dirty="0">
              <a:solidFill>
                <a:srgbClr val="FF0000"/>
              </a:solidFill>
            </a:endParaRPr>
          </a:p>
        </p:txBody>
      </p:sp>
      <p:sp>
        <p:nvSpPr>
          <p:cNvPr id="2" name="淘宝网chenying0907出品 3"/>
          <p:cNvSpPr txBox="1"/>
          <p:nvPr/>
        </p:nvSpPr>
        <p:spPr>
          <a:xfrm>
            <a:off x="2160270" y="561340"/>
            <a:ext cx="3633470" cy="398780"/>
          </a:xfrm>
          <a:prstGeom prst="rect">
            <a:avLst/>
          </a:prstGeom>
          <a:gradFill>
            <a:gsLst>
              <a:gs pos="0">
                <a:srgbClr val="FECF40"/>
              </a:gs>
              <a:gs pos="100000">
                <a:srgbClr val="846C21"/>
              </a:gs>
            </a:gsLst>
            <a:path path="circle"/>
          </a:gradFill>
        </p:spPr>
        <p:txBody>
          <a:bodyPr wrap="square">
            <a:spAutoFit/>
          </a:bodyPr>
          <a:p>
            <a:pPr>
              <a:defRPr/>
            </a:pPr>
            <a:r>
              <a:rPr sz="2000" b="1" dirty="0">
                <a:solidFill>
                  <a:prstClr val="black">
                    <a:lumMod val="65000"/>
                    <a:lumOff val="35000"/>
                  </a:prstClr>
                </a:solidFill>
                <a:latin typeface="微软雅黑" panose="020B0503020204020204" pitchFamily="34" charset="-122"/>
                <a:ea typeface="微软雅黑" panose="020B0503020204020204" pitchFamily="34" charset="-122"/>
              </a:rPr>
              <a:t>匹配</a:t>
            </a:r>
            <a:endParaRPr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409575" y="133984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altLang="zh-CN" sz="2000" b="1" dirty="0">
                    <a:latin typeface="微软雅黑" panose="020B0503020204020204" pitchFamily="34" charset="-122"/>
                    <a:ea typeface="微软雅黑" panose="020B0503020204020204" pitchFamily="34" charset="-122"/>
                  </a:rPr>
                  <a:t>grep</a:t>
                </a:r>
                <a:r>
                  <a:rPr lang="zh-CN" altLang="en-US" sz="2000" b="1" dirty="0">
                    <a:latin typeface="微软雅黑" panose="020B0503020204020204" pitchFamily="34" charset="-122"/>
                    <a:ea typeface="微软雅黑" panose="020B0503020204020204" pitchFamily="34" charset="-122"/>
                  </a:rPr>
                  <a:t>命令</a:t>
                </a:r>
                <a:endParaRPr lang="zh-CN" altLang="en-US"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graphicFrame>
        <p:nvGraphicFramePr>
          <p:cNvPr id="4" name="Group 4"/>
          <p:cNvGraphicFramePr>
            <a:graphicFrameLocks noGrp="1"/>
          </p:cNvGraphicFramePr>
          <p:nvPr/>
        </p:nvGraphicFramePr>
        <p:xfrm>
          <a:off x="1452880" y="1814830"/>
          <a:ext cx="8680450" cy="4297680"/>
        </p:xfrm>
        <a:graphic>
          <a:graphicData uri="http://schemas.openxmlformats.org/drawingml/2006/table">
            <a:tbl>
              <a:tblPr/>
              <a:tblGrid>
                <a:gridCol w="2707640"/>
                <a:gridCol w="5972810"/>
              </a:tblGrid>
              <a:tr h="457200">
                <a:tc>
                  <a:txBody>
                    <a:bodyPr/>
                    <a:lstStyle>
                      <a:lvl1pPr defTabSz="0">
                        <a:spcBef>
                          <a:spcPct val="20000"/>
                        </a:spcBef>
                        <a:defRPr sz="2400" b="1">
                          <a:solidFill>
                            <a:schemeClr val="bg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sz="2000" b="1">
                          <a:solidFill>
                            <a:srgbClr val="FF9900"/>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b="1">
                          <a:solidFill>
                            <a:srgbClr val="FF9900"/>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600" b="1">
                          <a:solidFill>
                            <a:srgbClr val="FF9900"/>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sz="2400" b="1" i="0" u="none" strike="noStrike" cap="none" normalizeH="0" baseline="0" smtClean="0">
                          <a:ln>
                            <a:noFill/>
                          </a:ln>
                          <a:solidFill>
                            <a:srgbClr val="FFFFFF"/>
                          </a:solidFill>
                          <a:effectLst/>
                          <a:latin typeface="Calibri" panose="020F0502020204030204" charset="0"/>
                          <a:ea typeface="宋体" panose="02010600030101010101" pitchFamily="2" charset="-122"/>
                          <a:sym typeface="Arial" panose="020B0604020202020204" pitchFamily="34" charset="0"/>
                        </a:rPr>
                        <a:t>选项符号</a:t>
                      </a:r>
                      <a:endParaRPr kumimoji="0" lang="zh-CN" sz="2400" b="1" i="0" u="none" strike="noStrike" cap="none" normalizeH="0" baseline="0" smtClean="0">
                        <a:ln>
                          <a:noFill/>
                        </a:ln>
                        <a:solidFill>
                          <a:srgbClr val="FFFFFF"/>
                        </a:solidFill>
                        <a:effectLst/>
                        <a:latin typeface="Calibri" panose="020F0502020204030204" charset="0"/>
                        <a:ea typeface="宋体" panose="02010600030101010101" pitchFamily="2" charset="-122"/>
                        <a:sym typeface="Arial" panose="020B0604020202020204" pitchFamily="34" charset="0"/>
                      </a:endParaRPr>
                    </a:p>
                  </a:txBody>
                  <a:tcPr marT="45725" marB="4572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defTabSz="0">
                        <a:spcBef>
                          <a:spcPct val="20000"/>
                        </a:spcBef>
                        <a:defRPr sz="2400" b="1">
                          <a:solidFill>
                            <a:schemeClr val="bg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sz="2000" b="1">
                          <a:solidFill>
                            <a:srgbClr val="FF9900"/>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b="1">
                          <a:solidFill>
                            <a:srgbClr val="FF9900"/>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600" b="1">
                          <a:solidFill>
                            <a:srgbClr val="FF9900"/>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sz="2400" b="1" i="0" u="none" strike="noStrike" cap="none" normalizeH="0" baseline="0" smtClean="0">
                          <a:ln>
                            <a:noFill/>
                          </a:ln>
                          <a:solidFill>
                            <a:srgbClr val="FFFFFF"/>
                          </a:solidFill>
                          <a:effectLst/>
                          <a:latin typeface="Calibri" panose="020F0502020204030204" charset="0"/>
                          <a:ea typeface="宋体" panose="02010600030101010101" pitchFamily="2" charset="-122"/>
                          <a:sym typeface="Arial" panose="020B0604020202020204" pitchFamily="34" charset="0"/>
                        </a:rPr>
                        <a:t>选项功能</a:t>
                      </a:r>
                      <a:endParaRPr kumimoji="0" lang="zh-CN" sz="2400" b="1" i="0" u="none" strike="noStrike" cap="none" normalizeH="0" baseline="0" smtClean="0">
                        <a:ln>
                          <a:noFill/>
                        </a:ln>
                        <a:solidFill>
                          <a:srgbClr val="FFFFFF"/>
                        </a:solidFill>
                        <a:effectLst/>
                        <a:latin typeface="Calibri" panose="020F0502020204030204" charset="0"/>
                        <a:ea typeface="宋体" panose="02010600030101010101" pitchFamily="2" charset="-122"/>
                        <a:sym typeface="Arial" panose="020B0604020202020204" pitchFamily="34" charset="0"/>
                      </a:endParaRPr>
                    </a:p>
                  </a:txBody>
                  <a:tcPr marT="45725" marB="4572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368337">
                <a:tc>
                  <a:txBody>
                    <a:bodyPr/>
                    <a:lstStyle>
                      <a:lvl1pPr defTabSz="0">
                        <a:spcBef>
                          <a:spcPct val="20000"/>
                        </a:spcBef>
                        <a:defRPr sz="2400" b="1">
                          <a:solidFill>
                            <a:schemeClr val="bg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sz="2000" b="1">
                          <a:solidFill>
                            <a:srgbClr val="FF9900"/>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b="1">
                          <a:solidFill>
                            <a:srgbClr val="FF9900"/>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600" b="1">
                          <a:solidFill>
                            <a:srgbClr val="FF9900"/>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4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a:t>
                      </a:r>
                      <a:r>
                        <a:rPr kumimoji="0" lang="en-US" altLang="zh-CN" sz="24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n</a:t>
                      </a:r>
                      <a:endParaRPr kumimoji="0" lang="en-US" altLang="zh-CN" sz="24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5" marB="4572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defRPr sz="2400" b="1">
                          <a:solidFill>
                            <a:schemeClr val="bg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sz="2000" b="1">
                          <a:solidFill>
                            <a:srgbClr val="FF9900"/>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b="1">
                          <a:solidFill>
                            <a:srgbClr val="FF9900"/>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600" b="1">
                          <a:solidFill>
                            <a:srgbClr val="FF9900"/>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sz="24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同时显示匹配行上下的</a:t>
                      </a:r>
                      <a:r>
                        <a:rPr kumimoji="0" lang="en-US" altLang="zh-CN" sz="24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n</a:t>
                      </a:r>
                      <a:r>
                        <a:rPr kumimoji="0" lang="zh-CN" sz="24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行，如：</a:t>
                      </a:r>
                      <a:r>
                        <a:rPr kumimoji="0" lang="zh-CN" altLang="zh-CN" sz="24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grep -2 patternfilename</a:t>
                      </a:r>
                      <a:r>
                        <a:rPr kumimoji="0" lang="zh-CN" sz="24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同时显示匹配行的上下</a:t>
                      </a:r>
                      <a:r>
                        <a:rPr kumimoji="0" lang="zh-CN" altLang="zh-CN" sz="24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2</a:t>
                      </a:r>
                      <a:r>
                        <a:rPr kumimoji="0" lang="zh-CN" sz="24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行。</a:t>
                      </a:r>
                      <a:endParaRPr kumimoji="0" lang="zh-CN" altLang="zh-CN" sz="24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5" marB="4572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65797">
                <a:tc>
                  <a:txBody>
                    <a:bodyPr/>
                    <a:lstStyle>
                      <a:lvl1pPr defTabSz="0">
                        <a:spcBef>
                          <a:spcPct val="20000"/>
                        </a:spcBef>
                        <a:defRPr sz="2400" b="1">
                          <a:solidFill>
                            <a:schemeClr val="bg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sz="2000" b="1">
                          <a:solidFill>
                            <a:srgbClr val="FF9900"/>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b="1">
                          <a:solidFill>
                            <a:srgbClr val="FF9900"/>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600" b="1">
                          <a:solidFill>
                            <a:srgbClr val="FF9900"/>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4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-b, --byte-offset </a:t>
                      </a:r>
                      <a:endParaRPr kumimoji="0" lang="zh-CN" altLang="zh-CN" sz="24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5" marB="4572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defRPr sz="2400" b="1">
                          <a:solidFill>
                            <a:schemeClr val="bg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sz="2000" b="1">
                          <a:solidFill>
                            <a:srgbClr val="FF9900"/>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b="1">
                          <a:solidFill>
                            <a:srgbClr val="FF9900"/>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600" b="1">
                          <a:solidFill>
                            <a:srgbClr val="FF9900"/>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4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输出匹配行并显示字节偏移</a:t>
                      </a:r>
                      <a:endParaRPr kumimoji="0" lang="zh-CN" altLang="zh-CN" sz="24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5" marB="4572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66750">
                <a:tc>
                  <a:txBody>
                    <a:bodyPr/>
                    <a:lstStyle>
                      <a:lvl1pPr defTabSz="0">
                        <a:spcBef>
                          <a:spcPct val="20000"/>
                        </a:spcBef>
                        <a:defRPr sz="2400" b="1">
                          <a:solidFill>
                            <a:schemeClr val="bg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sz="2000" b="1">
                          <a:solidFill>
                            <a:srgbClr val="FF9900"/>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b="1">
                          <a:solidFill>
                            <a:srgbClr val="FF9900"/>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600" b="1">
                          <a:solidFill>
                            <a:srgbClr val="FF9900"/>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4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-c,--count </a:t>
                      </a:r>
                      <a:endParaRPr kumimoji="0" lang="zh-CN" altLang="zh-CN" sz="24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5" marB="4572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defTabSz="0">
                        <a:spcBef>
                          <a:spcPct val="20000"/>
                        </a:spcBef>
                        <a:defRPr sz="2400" b="1">
                          <a:solidFill>
                            <a:schemeClr val="bg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sz="2000" b="1">
                          <a:solidFill>
                            <a:srgbClr val="FF9900"/>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b="1">
                          <a:solidFill>
                            <a:srgbClr val="FF9900"/>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600" b="1">
                          <a:solidFill>
                            <a:srgbClr val="FF9900"/>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sz="24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只打印匹配的行数，不显示匹配的内容。</a:t>
                      </a:r>
                      <a:endParaRPr kumimoji="0" lang="zh-CN" sz="24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5" marB="4572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641414">
                <a:tc>
                  <a:txBody>
                    <a:bodyPr/>
                    <a:lstStyle>
                      <a:lvl1pPr defTabSz="0">
                        <a:spcBef>
                          <a:spcPct val="20000"/>
                        </a:spcBef>
                        <a:defRPr sz="2400" b="1">
                          <a:solidFill>
                            <a:schemeClr val="bg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sz="2000" b="1">
                          <a:solidFill>
                            <a:srgbClr val="FF9900"/>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b="1">
                          <a:solidFill>
                            <a:srgbClr val="FF9900"/>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600" b="1">
                          <a:solidFill>
                            <a:srgbClr val="FF9900"/>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4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-f File, --file=File </a:t>
                      </a:r>
                      <a:endParaRPr kumimoji="0" lang="zh-CN" altLang="zh-CN" sz="24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5" marB="4572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defRPr sz="2400" b="1">
                          <a:solidFill>
                            <a:schemeClr val="bg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sz="2000" b="1">
                          <a:solidFill>
                            <a:srgbClr val="FF9900"/>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b="1">
                          <a:solidFill>
                            <a:srgbClr val="FF9900"/>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600" b="1">
                          <a:solidFill>
                            <a:srgbClr val="FF9900"/>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sz="24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从文件中提取模板。空文件中包含</a:t>
                      </a:r>
                      <a:r>
                        <a:rPr kumimoji="0" lang="zh-CN" altLang="zh-CN" sz="24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0</a:t>
                      </a:r>
                      <a:r>
                        <a:rPr kumimoji="0" lang="zh-CN" sz="24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个模板，所以什么都不匹配。</a:t>
                      </a:r>
                      <a:endParaRPr kumimoji="0" lang="zh-CN" sz="24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5" marB="4572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65797">
                <a:tc>
                  <a:txBody>
                    <a:bodyPr/>
                    <a:lstStyle>
                      <a:lvl1pPr defTabSz="0">
                        <a:spcBef>
                          <a:spcPct val="20000"/>
                        </a:spcBef>
                        <a:defRPr sz="2400" b="1">
                          <a:solidFill>
                            <a:schemeClr val="bg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sz="2000" b="1">
                          <a:solidFill>
                            <a:srgbClr val="FF9900"/>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b="1">
                          <a:solidFill>
                            <a:srgbClr val="FF9900"/>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600" b="1">
                          <a:solidFill>
                            <a:srgbClr val="FF9900"/>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4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-h, --no-filename </a:t>
                      </a:r>
                      <a:endParaRPr kumimoji="0" lang="zh-CN" altLang="zh-CN" sz="24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5" marB="4572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defTabSz="0">
                        <a:spcBef>
                          <a:spcPct val="20000"/>
                        </a:spcBef>
                        <a:defRPr sz="2400" b="1">
                          <a:solidFill>
                            <a:schemeClr val="bg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sz="2000" b="1">
                          <a:solidFill>
                            <a:srgbClr val="FF9900"/>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b="1">
                          <a:solidFill>
                            <a:srgbClr val="FF9900"/>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600" b="1">
                          <a:solidFill>
                            <a:srgbClr val="FF9900"/>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sz="24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当搜索多个文件时，不显示匹配文件名前缀。</a:t>
                      </a:r>
                      <a:endParaRPr kumimoji="0" lang="zh-CN" sz="24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5" marB="4572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366750">
                <a:tc>
                  <a:txBody>
                    <a:bodyPr/>
                    <a:lstStyle>
                      <a:lvl1pPr defTabSz="0">
                        <a:spcBef>
                          <a:spcPct val="20000"/>
                        </a:spcBef>
                        <a:defRPr sz="2400" b="1">
                          <a:solidFill>
                            <a:schemeClr val="bg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sz="2000" b="1">
                          <a:solidFill>
                            <a:srgbClr val="FF9900"/>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b="1">
                          <a:solidFill>
                            <a:srgbClr val="FF9900"/>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600" b="1">
                          <a:solidFill>
                            <a:srgbClr val="FF9900"/>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4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a:t>
                      </a:r>
                      <a:r>
                        <a:rPr kumimoji="0" lang="en-US" altLang="zh-CN" sz="24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i</a:t>
                      </a:r>
                      <a:r>
                        <a:rPr kumimoji="0" lang="zh-CN" altLang="zh-CN" sz="24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 --ignore-case </a:t>
                      </a:r>
                      <a:endParaRPr kumimoji="0" lang="zh-CN" altLang="zh-CN" sz="24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5" marB="4572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defRPr sz="2400" b="1">
                          <a:solidFill>
                            <a:schemeClr val="bg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sz="2000" b="1">
                          <a:solidFill>
                            <a:srgbClr val="FF9900"/>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b="1">
                          <a:solidFill>
                            <a:srgbClr val="FF9900"/>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600" b="1">
                          <a:solidFill>
                            <a:srgbClr val="FF9900"/>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sz="24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忽略大小写差别。</a:t>
                      </a:r>
                      <a:endParaRPr kumimoji="0" lang="zh-CN" sz="24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5" marB="4572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补充</a:t>
            </a:r>
            <a:endParaRPr lang="zh-CN" sz="2400" b="1" dirty="0">
              <a:solidFill>
                <a:prstClr val="white"/>
              </a:solidFill>
              <a:ea typeface="微软雅黑" panose="020B0503020204020204" pitchFamily="34" charset="-122"/>
              <a:cs typeface="Arial Unicode MS" panose="020B0604020202020204" pitchFamily="34" charset="-122"/>
              <a:sym typeface="+mn-ea"/>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5400" b="1" dirty="0">
              <a:solidFill>
                <a:srgbClr val="FF0000"/>
              </a:solidFill>
            </a:endParaRPr>
          </a:p>
        </p:txBody>
      </p:sp>
      <p:sp>
        <p:nvSpPr>
          <p:cNvPr id="2" name="淘宝网chenying0907出品 3"/>
          <p:cNvSpPr txBox="1"/>
          <p:nvPr/>
        </p:nvSpPr>
        <p:spPr>
          <a:xfrm>
            <a:off x="2160270" y="561340"/>
            <a:ext cx="3633470" cy="398780"/>
          </a:xfrm>
          <a:prstGeom prst="rect">
            <a:avLst/>
          </a:prstGeom>
          <a:gradFill>
            <a:gsLst>
              <a:gs pos="0">
                <a:srgbClr val="FECF40"/>
              </a:gs>
              <a:gs pos="100000">
                <a:srgbClr val="846C21"/>
              </a:gs>
            </a:gsLst>
            <a:path path="circle"/>
          </a:gradFill>
        </p:spPr>
        <p:txBody>
          <a:bodyPr wrap="square">
            <a:spAutoFit/>
          </a:bodyPr>
          <a:p>
            <a:pPr>
              <a:defRPr/>
            </a:pPr>
            <a:r>
              <a:rPr sz="2000" b="1" dirty="0">
                <a:solidFill>
                  <a:prstClr val="black">
                    <a:lumMod val="65000"/>
                    <a:lumOff val="35000"/>
                  </a:prstClr>
                </a:solidFill>
                <a:latin typeface="微软雅黑" panose="020B0503020204020204" pitchFamily="34" charset="-122"/>
                <a:ea typeface="微软雅黑" panose="020B0503020204020204" pitchFamily="34" charset="-122"/>
              </a:rPr>
              <a:t>匹配</a:t>
            </a:r>
            <a:endParaRPr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409575" y="133984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altLang="zh-CN" sz="2000" b="1" dirty="0">
                    <a:latin typeface="微软雅黑" panose="020B0503020204020204" pitchFamily="34" charset="-122"/>
                    <a:ea typeface="微软雅黑" panose="020B0503020204020204" pitchFamily="34" charset="-122"/>
                  </a:rPr>
                  <a:t>grep</a:t>
                </a:r>
                <a:r>
                  <a:rPr lang="zh-CN" altLang="en-US" sz="2000" b="1" dirty="0">
                    <a:latin typeface="微软雅黑" panose="020B0503020204020204" pitchFamily="34" charset="-122"/>
                    <a:ea typeface="微软雅黑" panose="020B0503020204020204" pitchFamily="34" charset="-122"/>
                  </a:rPr>
                  <a:t>命令</a:t>
                </a:r>
                <a:endParaRPr lang="zh-CN" altLang="en-US"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graphicFrame>
        <p:nvGraphicFramePr>
          <p:cNvPr id="5" name="Group 4"/>
          <p:cNvGraphicFramePr>
            <a:graphicFrameLocks noGrp="1"/>
          </p:cNvGraphicFramePr>
          <p:nvPr/>
        </p:nvGraphicFramePr>
        <p:xfrm>
          <a:off x="1407160" y="2036445"/>
          <a:ext cx="9618980" cy="3571875"/>
        </p:xfrm>
        <a:graphic>
          <a:graphicData uri="http://schemas.openxmlformats.org/drawingml/2006/table">
            <a:tbl>
              <a:tblPr/>
              <a:tblGrid>
                <a:gridCol w="3680460"/>
                <a:gridCol w="5938520"/>
              </a:tblGrid>
              <a:tr h="365760">
                <a:tc>
                  <a:txBody>
                    <a:bodyPr/>
                    <a:lstStyle>
                      <a:lvl1pPr defTabSz="0">
                        <a:spcBef>
                          <a:spcPct val="20000"/>
                        </a:spcBef>
                        <a:defRPr sz="2400" b="1">
                          <a:solidFill>
                            <a:schemeClr val="bg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sz="2000" b="1">
                          <a:solidFill>
                            <a:srgbClr val="FF9900"/>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b="1">
                          <a:solidFill>
                            <a:srgbClr val="FF9900"/>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600" b="1">
                          <a:solidFill>
                            <a:srgbClr val="FF9900"/>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sz="1800" b="1" i="0" u="none" strike="noStrike" cap="none" normalizeH="0" baseline="0" smtClean="0">
                          <a:ln>
                            <a:noFill/>
                          </a:ln>
                          <a:solidFill>
                            <a:srgbClr val="FFFFFF"/>
                          </a:solidFill>
                          <a:effectLst/>
                          <a:latin typeface="Calibri" panose="020F0502020204030204" charset="0"/>
                          <a:ea typeface="宋体" panose="02010600030101010101" pitchFamily="2" charset="-122"/>
                          <a:sym typeface="Arial" panose="020B0604020202020204" pitchFamily="34" charset="0"/>
                        </a:rPr>
                        <a:t>选项符号</a:t>
                      </a:r>
                      <a:endParaRPr kumimoji="0" lang="zh-CN" sz="1800" b="1" i="0" u="none" strike="noStrike" cap="none" normalizeH="0" baseline="0" smtClean="0">
                        <a:ln>
                          <a:noFill/>
                        </a:ln>
                        <a:solidFill>
                          <a:srgbClr val="FFFFFF"/>
                        </a:solidFill>
                        <a:effectLst/>
                        <a:latin typeface="Calibri" panose="020F0502020204030204" charset="0"/>
                        <a:ea typeface="宋体" panose="02010600030101010101" pitchFamily="2" charset="-122"/>
                        <a:sym typeface="Arial" panose="020B0604020202020204" pitchFamily="34" charset="0"/>
                      </a:endParaRPr>
                    </a:p>
                  </a:txBody>
                  <a:tcPr marT="45725" marB="4572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defTabSz="0">
                        <a:spcBef>
                          <a:spcPct val="20000"/>
                        </a:spcBef>
                        <a:defRPr sz="2400" b="1">
                          <a:solidFill>
                            <a:schemeClr val="bg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sz="2000" b="1">
                          <a:solidFill>
                            <a:srgbClr val="FF9900"/>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b="1">
                          <a:solidFill>
                            <a:srgbClr val="FF9900"/>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600" b="1">
                          <a:solidFill>
                            <a:srgbClr val="FF9900"/>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sz="1800" b="1" i="0" u="none" strike="noStrike" cap="none" normalizeH="0" baseline="0" smtClean="0">
                          <a:ln>
                            <a:noFill/>
                          </a:ln>
                          <a:solidFill>
                            <a:srgbClr val="FFFFFF"/>
                          </a:solidFill>
                          <a:effectLst/>
                          <a:latin typeface="Calibri" panose="020F0502020204030204" charset="0"/>
                          <a:ea typeface="宋体" panose="02010600030101010101" pitchFamily="2" charset="-122"/>
                          <a:sym typeface="Arial" panose="020B0604020202020204" pitchFamily="34" charset="0"/>
                        </a:rPr>
                        <a:t>选项功能</a:t>
                      </a:r>
                      <a:endParaRPr kumimoji="0" lang="zh-CN" sz="1800" b="1" i="0" u="none" strike="noStrike" cap="none" normalizeH="0" baseline="0" smtClean="0">
                        <a:ln>
                          <a:noFill/>
                        </a:ln>
                        <a:solidFill>
                          <a:srgbClr val="FFFFFF"/>
                        </a:solidFill>
                        <a:effectLst/>
                        <a:latin typeface="Calibri" panose="020F0502020204030204" charset="0"/>
                        <a:ea typeface="宋体" panose="02010600030101010101" pitchFamily="2" charset="-122"/>
                        <a:sym typeface="Arial" panose="020B0604020202020204" pitchFamily="34" charset="0"/>
                      </a:endParaRPr>
                    </a:p>
                  </a:txBody>
                  <a:tcPr marT="45725" marB="4572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366750">
                <a:tc>
                  <a:txBody>
                    <a:bodyPr/>
                    <a:lstStyle>
                      <a:lvl1pPr defTabSz="0">
                        <a:spcBef>
                          <a:spcPct val="20000"/>
                        </a:spcBef>
                        <a:defRPr sz="2400" b="1">
                          <a:solidFill>
                            <a:schemeClr val="bg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sz="2000" b="1">
                          <a:solidFill>
                            <a:srgbClr val="FF9900"/>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b="1">
                          <a:solidFill>
                            <a:srgbClr val="FF9900"/>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600" b="1">
                          <a:solidFill>
                            <a:srgbClr val="FF9900"/>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-q, --quiet </a:t>
                      </a:r>
                      <a:endPar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5" marB="4572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defTabSz="0">
                        <a:spcBef>
                          <a:spcPct val="20000"/>
                        </a:spcBef>
                        <a:defRPr sz="2400" b="1">
                          <a:solidFill>
                            <a:schemeClr val="bg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sz="2000" b="1">
                          <a:solidFill>
                            <a:srgbClr val="FF9900"/>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b="1">
                          <a:solidFill>
                            <a:srgbClr val="FF9900"/>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600" b="1">
                          <a:solidFill>
                            <a:srgbClr val="FF9900"/>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取消显示，只返回退出状态。</a:t>
                      </a:r>
                      <a:r>
                        <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0</a:t>
                      </a:r>
                      <a:r>
                        <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则表示找到了匹配的行。</a:t>
                      </a:r>
                      <a:endPar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5" marB="4572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365797">
                <a:tc>
                  <a:txBody>
                    <a:bodyPr/>
                    <a:lstStyle>
                      <a:lvl1pPr defTabSz="0">
                        <a:spcBef>
                          <a:spcPct val="20000"/>
                        </a:spcBef>
                        <a:defRPr sz="2400" b="1">
                          <a:solidFill>
                            <a:schemeClr val="bg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sz="2000" b="1">
                          <a:solidFill>
                            <a:srgbClr val="FF9900"/>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b="1">
                          <a:solidFill>
                            <a:srgbClr val="FF9900"/>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600" b="1">
                          <a:solidFill>
                            <a:srgbClr val="FF9900"/>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a:t>
                      </a:r>
                      <a:r>
                        <a:rPr kumimoji="0" lang="en-US"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l</a:t>
                      </a:r>
                      <a:r>
                        <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 --files-with-matches </a:t>
                      </a:r>
                      <a:endPar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5" marB="4572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defRPr sz="2400" b="1">
                          <a:solidFill>
                            <a:schemeClr val="bg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sz="2000" b="1">
                          <a:solidFill>
                            <a:srgbClr val="FF9900"/>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b="1">
                          <a:solidFill>
                            <a:srgbClr val="FF9900"/>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600" b="1">
                          <a:solidFill>
                            <a:srgbClr val="FF9900"/>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打印匹配模板的文件清单。</a:t>
                      </a:r>
                      <a:endPar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5" marB="4572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641414">
                <a:tc>
                  <a:txBody>
                    <a:bodyPr/>
                    <a:lstStyle>
                      <a:lvl1pPr defTabSz="0">
                        <a:spcBef>
                          <a:spcPct val="20000"/>
                        </a:spcBef>
                        <a:defRPr sz="2400" b="1">
                          <a:solidFill>
                            <a:schemeClr val="bg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sz="2000" b="1">
                          <a:solidFill>
                            <a:srgbClr val="FF9900"/>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b="1">
                          <a:solidFill>
                            <a:srgbClr val="FF9900"/>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600" b="1">
                          <a:solidFill>
                            <a:srgbClr val="FF9900"/>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-L, --files-without-match </a:t>
                      </a:r>
                      <a:endPar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5" marB="4572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defTabSz="0">
                        <a:spcBef>
                          <a:spcPct val="20000"/>
                        </a:spcBef>
                        <a:defRPr sz="2400" b="1">
                          <a:solidFill>
                            <a:schemeClr val="bg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sz="2000" b="1">
                          <a:solidFill>
                            <a:srgbClr val="FF9900"/>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b="1">
                          <a:solidFill>
                            <a:srgbClr val="FF9900"/>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600" b="1">
                          <a:solidFill>
                            <a:srgbClr val="FF9900"/>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打印不匹配模板的文件清单。</a:t>
                      </a:r>
                      <a:endPar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5" marB="4572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365797">
                <a:tc>
                  <a:txBody>
                    <a:bodyPr/>
                    <a:lstStyle>
                      <a:lvl1pPr defTabSz="0">
                        <a:spcBef>
                          <a:spcPct val="20000"/>
                        </a:spcBef>
                        <a:defRPr sz="2400" b="1">
                          <a:solidFill>
                            <a:schemeClr val="bg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sz="2000" b="1">
                          <a:solidFill>
                            <a:srgbClr val="FF9900"/>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b="1">
                          <a:solidFill>
                            <a:srgbClr val="FF9900"/>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600" b="1">
                          <a:solidFill>
                            <a:srgbClr val="FF9900"/>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-n, --line-number </a:t>
                      </a:r>
                      <a:endPar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5" marB="4572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defRPr sz="2400" b="1">
                          <a:solidFill>
                            <a:schemeClr val="bg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sz="2000" b="1">
                          <a:solidFill>
                            <a:srgbClr val="FF9900"/>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b="1">
                          <a:solidFill>
                            <a:srgbClr val="FF9900"/>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600" b="1">
                          <a:solidFill>
                            <a:srgbClr val="FF9900"/>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在匹配的行前面打印行号。</a:t>
                      </a:r>
                      <a:endPar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5" marB="4572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66750">
                <a:tc>
                  <a:txBody>
                    <a:bodyPr/>
                    <a:lstStyle>
                      <a:lvl1pPr defTabSz="0">
                        <a:spcBef>
                          <a:spcPct val="20000"/>
                        </a:spcBef>
                        <a:defRPr sz="2400" b="1">
                          <a:solidFill>
                            <a:schemeClr val="bg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sz="2000" b="1">
                          <a:solidFill>
                            <a:srgbClr val="FF9900"/>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b="1">
                          <a:solidFill>
                            <a:srgbClr val="FF9900"/>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600" b="1">
                          <a:solidFill>
                            <a:srgbClr val="FF9900"/>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-s, --silent </a:t>
                      </a:r>
                      <a:endPar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5" marB="4572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defTabSz="0">
                        <a:spcBef>
                          <a:spcPct val="20000"/>
                        </a:spcBef>
                        <a:defRPr sz="2400" b="1">
                          <a:solidFill>
                            <a:schemeClr val="bg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sz="2000" b="1">
                          <a:solidFill>
                            <a:srgbClr val="FF9900"/>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b="1">
                          <a:solidFill>
                            <a:srgbClr val="FF9900"/>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600" b="1">
                          <a:solidFill>
                            <a:srgbClr val="FF9900"/>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不显示关于不存在或者无法读取文件的错误信息。</a:t>
                      </a:r>
                      <a:endPar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5" marB="4572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365797">
                <a:tc>
                  <a:txBody>
                    <a:bodyPr/>
                    <a:lstStyle>
                      <a:lvl1pPr defTabSz="0">
                        <a:spcBef>
                          <a:spcPct val="20000"/>
                        </a:spcBef>
                        <a:defRPr sz="2400" b="1">
                          <a:solidFill>
                            <a:schemeClr val="bg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sz="2000" b="1">
                          <a:solidFill>
                            <a:srgbClr val="FF9900"/>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b="1">
                          <a:solidFill>
                            <a:srgbClr val="FF9900"/>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600" b="1">
                          <a:solidFill>
                            <a:srgbClr val="FF9900"/>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-v, --revert-match </a:t>
                      </a:r>
                      <a:endPar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5" marB="4572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defRPr sz="2400" b="1">
                          <a:solidFill>
                            <a:schemeClr val="bg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sz="2000" b="1">
                          <a:solidFill>
                            <a:srgbClr val="FF9900"/>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b="1">
                          <a:solidFill>
                            <a:srgbClr val="FF9900"/>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600" b="1">
                          <a:solidFill>
                            <a:srgbClr val="FF9900"/>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反检索，只显示不匹配的行。</a:t>
                      </a:r>
                      <a:endPar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5" marB="4572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66750">
                <a:tc>
                  <a:txBody>
                    <a:bodyPr/>
                    <a:lstStyle>
                      <a:lvl1pPr defTabSz="0">
                        <a:spcBef>
                          <a:spcPct val="20000"/>
                        </a:spcBef>
                        <a:defRPr sz="2400" b="1">
                          <a:solidFill>
                            <a:schemeClr val="bg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sz="2000" b="1">
                          <a:solidFill>
                            <a:srgbClr val="FF9900"/>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b="1">
                          <a:solidFill>
                            <a:srgbClr val="FF9900"/>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600" b="1">
                          <a:solidFill>
                            <a:srgbClr val="FF9900"/>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-w, --word-regexp </a:t>
                      </a:r>
                      <a:endPar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5" marB="4572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defTabSz="0">
                        <a:spcBef>
                          <a:spcPct val="20000"/>
                        </a:spcBef>
                        <a:defRPr sz="2400" b="1">
                          <a:solidFill>
                            <a:schemeClr val="bg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sz="2000" b="1">
                          <a:solidFill>
                            <a:srgbClr val="FF9900"/>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b="1">
                          <a:solidFill>
                            <a:srgbClr val="FF9900"/>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600" b="1">
                          <a:solidFill>
                            <a:srgbClr val="FF9900"/>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defRPr b="1">
                          <a:solidFill>
                            <a:schemeClr val="bg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如果被</a:t>
                      </a:r>
                      <a:r>
                        <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\&lt;</a:t>
                      </a:r>
                      <a:r>
                        <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和</a:t>
                      </a:r>
                      <a:r>
                        <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\&gt;</a:t>
                      </a:r>
                      <a:r>
                        <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引用，就把表达式做为一个单词搜索。</a:t>
                      </a:r>
                      <a:endPar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5" marB="4572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366750">
                <a:tc>
                  <a:txBody>
                    <a:bodyPr/>
                    <a:p>
                      <a:pPr marL="0" marR="0" lvl="0" indent="0" algn="l" defTabSz="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-E, --extended-regexp</a:t>
                      </a:r>
                      <a:endParaRPr kumimoji="0" lang="en-US"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5" marB="4572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PATTERN 是一个可扩展的正则表达式</a:t>
                      </a:r>
                      <a:endParaRPr kumimoji="0" lang="zh-CN" altLang="en-US"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5" marB="4572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补充</a:t>
            </a:r>
            <a:endParaRPr lang="zh-CN" sz="2400" b="1" dirty="0">
              <a:solidFill>
                <a:prstClr val="white"/>
              </a:solidFill>
              <a:ea typeface="微软雅黑" panose="020B0503020204020204" pitchFamily="34" charset="-122"/>
              <a:cs typeface="Arial Unicode MS" panose="020B0604020202020204" pitchFamily="34" charset="-122"/>
              <a:sym typeface="+mn-ea"/>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5400" b="1" dirty="0">
              <a:solidFill>
                <a:srgbClr val="FF0000"/>
              </a:solidFill>
            </a:endParaRPr>
          </a:p>
        </p:txBody>
      </p:sp>
      <p:sp>
        <p:nvSpPr>
          <p:cNvPr id="2" name="淘宝网chenying0907出品 3"/>
          <p:cNvSpPr txBox="1"/>
          <p:nvPr/>
        </p:nvSpPr>
        <p:spPr>
          <a:xfrm>
            <a:off x="2160270" y="561340"/>
            <a:ext cx="3633470" cy="398780"/>
          </a:xfrm>
          <a:prstGeom prst="rect">
            <a:avLst/>
          </a:prstGeom>
          <a:gradFill>
            <a:gsLst>
              <a:gs pos="0">
                <a:srgbClr val="FECF40"/>
              </a:gs>
              <a:gs pos="100000">
                <a:srgbClr val="846C21"/>
              </a:gs>
            </a:gsLst>
            <a:path path="circle"/>
          </a:gradFill>
        </p:spPr>
        <p:txBody>
          <a:bodyPr wrap="square">
            <a:spAutoFit/>
          </a:bodyPr>
          <a:p>
            <a:pPr>
              <a:defRPr/>
            </a:pPr>
            <a:r>
              <a:rPr sz="2000" b="1" dirty="0">
                <a:solidFill>
                  <a:prstClr val="black">
                    <a:lumMod val="65000"/>
                    <a:lumOff val="35000"/>
                  </a:prstClr>
                </a:solidFill>
                <a:latin typeface="微软雅黑" panose="020B0503020204020204" pitchFamily="34" charset="-122"/>
                <a:ea typeface="微软雅黑" panose="020B0503020204020204" pitchFamily="34" charset="-122"/>
              </a:rPr>
              <a:t>匹配</a:t>
            </a:r>
            <a:endParaRPr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409575" y="133984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altLang="zh-CN" sz="2000" b="1" dirty="0">
                    <a:latin typeface="微软雅黑" panose="020B0503020204020204" pitchFamily="34" charset="-122"/>
                    <a:ea typeface="微软雅黑" panose="020B0503020204020204" pitchFamily="34" charset="-122"/>
                  </a:rPr>
                  <a:t>grep</a:t>
                </a:r>
                <a:r>
                  <a:rPr lang="zh-CN" altLang="en-US" sz="2000" b="1" dirty="0">
                    <a:latin typeface="微软雅黑" panose="020B0503020204020204" pitchFamily="34" charset="-122"/>
                    <a:ea typeface="微软雅黑" panose="020B0503020204020204" pitchFamily="34" charset="-122"/>
                  </a:rPr>
                  <a:t>命令</a:t>
                </a:r>
                <a:endParaRPr lang="zh-CN" altLang="en-US"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补充</a:t>
            </a:r>
            <a:endParaRPr lang="zh-CN" sz="2400" b="1" dirty="0">
              <a:solidFill>
                <a:prstClr val="white"/>
              </a:solidFill>
              <a:ea typeface="微软雅黑" panose="020B0503020204020204" pitchFamily="34" charset="-122"/>
              <a:cs typeface="Arial Unicode MS" panose="020B0604020202020204" pitchFamily="34" charset="-122"/>
              <a:sym typeface="+mn-ea"/>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5400" b="1" dirty="0">
              <a:solidFill>
                <a:srgbClr val="FF0000"/>
              </a:solidFill>
            </a:endParaRPr>
          </a:p>
        </p:txBody>
      </p:sp>
      <p:sp>
        <p:nvSpPr>
          <p:cNvPr id="2" name="淘宝网chenying0907出品 3"/>
          <p:cNvSpPr txBox="1"/>
          <p:nvPr/>
        </p:nvSpPr>
        <p:spPr>
          <a:xfrm>
            <a:off x="2160270" y="561340"/>
            <a:ext cx="3633470" cy="398780"/>
          </a:xfrm>
          <a:prstGeom prst="rect">
            <a:avLst/>
          </a:prstGeom>
          <a:gradFill>
            <a:gsLst>
              <a:gs pos="0">
                <a:srgbClr val="FECF40"/>
              </a:gs>
              <a:gs pos="100000">
                <a:srgbClr val="846C21"/>
              </a:gs>
            </a:gsLst>
            <a:path path="circle"/>
          </a:gradFill>
        </p:spPr>
        <p:txBody>
          <a:bodyPr wrap="square">
            <a:spAutoFit/>
          </a:bodyPr>
          <a:p>
            <a:pPr>
              <a:defRPr/>
            </a:pPr>
            <a:r>
              <a:rPr sz="2000" b="1" dirty="0">
                <a:solidFill>
                  <a:prstClr val="black">
                    <a:lumMod val="65000"/>
                    <a:lumOff val="35000"/>
                  </a:prstClr>
                </a:solidFill>
                <a:latin typeface="微软雅黑" panose="020B0503020204020204" pitchFamily="34" charset="-122"/>
                <a:ea typeface="微软雅黑" panose="020B0503020204020204" pitchFamily="34" charset="-122"/>
              </a:rPr>
              <a:t>模式匹配</a:t>
            </a:r>
            <a:endParaRPr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endParaRPr lang="en-US"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graphicFrame>
        <p:nvGraphicFramePr>
          <p:cNvPr id="36868" name="Group 4"/>
          <p:cNvGraphicFramePr>
            <a:graphicFrameLocks noGrp="1"/>
          </p:cNvGraphicFramePr>
          <p:nvPr/>
        </p:nvGraphicFramePr>
        <p:xfrm>
          <a:off x="1562735" y="2136140"/>
          <a:ext cx="8040370" cy="5926455"/>
        </p:xfrm>
        <a:graphic>
          <a:graphicData uri="http://schemas.openxmlformats.org/drawingml/2006/table">
            <a:tbl>
              <a:tblPr/>
              <a:tblGrid>
                <a:gridCol w="1513840"/>
                <a:gridCol w="6526530"/>
              </a:tblGrid>
              <a:tr h="365760">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1800" b="1" i="0" u="none" strike="noStrike" cap="none" normalizeH="0" baseline="0" smtClean="0">
                          <a:ln>
                            <a:noFill/>
                          </a:ln>
                          <a:solidFill>
                            <a:srgbClr val="FFFFFF"/>
                          </a:solidFill>
                          <a:effectLst/>
                          <a:latin typeface="Calibri" panose="020F0502020204030204" charset="0"/>
                          <a:ea typeface="宋体" panose="02010600030101010101" pitchFamily="2" charset="-122"/>
                          <a:sym typeface="Arial" panose="020B0604020202020204" pitchFamily="34" charset="0"/>
                        </a:rPr>
                        <a:t>元字符</a:t>
                      </a:r>
                      <a:endParaRPr kumimoji="0" lang="zh-CN" sz="1800" b="1" i="0" u="none" strike="noStrike" cap="none" normalizeH="0" baseline="0" smtClean="0">
                        <a:ln>
                          <a:noFill/>
                        </a:ln>
                        <a:solidFill>
                          <a:srgbClr val="FFFFFF"/>
                        </a:solidFill>
                        <a:effectLst/>
                        <a:latin typeface="Calibri" panose="020F0502020204030204" charset="0"/>
                        <a:ea typeface="宋体" panose="02010600030101010101" pitchFamily="2" charset="-122"/>
                        <a:sym typeface="Arial" panose="020B0604020202020204" pitchFamily="34" charset="0"/>
                      </a:endParaRP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1800" b="1" i="0" u="none" strike="noStrike" cap="none" normalizeH="0" baseline="0" smtClean="0">
                          <a:ln>
                            <a:noFill/>
                          </a:ln>
                          <a:solidFill>
                            <a:srgbClr val="FFFFFF"/>
                          </a:solidFill>
                          <a:effectLst/>
                          <a:latin typeface="Calibri" panose="020F0502020204030204" charset="0"/>
                          <a:ea typeface="宋体" panose="02010600030101010101" pitchFamily="2" charset="-122"/>
                          <a:sym typeface="Arial" panose="020B0604020202020204" pitchFamily="34" charset="0"/>
                        </a:rPr>
                        <a:t>含义</a:t>
                      </a:r>
                      <a:endParaRPr kumimoji="0" lang="zh-CN" sz="1800" b="1" i="0" u="none" strike="noStrike" cap="none" normalizeH="0" baseline="0" smtClean="0">
                        <a:ln>
                          <a:noFill/>
                        </a:ln>
                        <a:solidFill>
                          <a:srgbClr val="FFFFFF"/>
                        </a:solidFill>
                        <a:effectLst/>
                        <a:latin typeface="Calibri" panose="020F0502020204030204" charset="0"/>
                        <a:ea typeface="宋体" panose="02010600030101010101" pitchFamily="2" charset="-122"/>
                        <a:sym typeface="Arial" panose="020B0604020202020204" pitchFamily="34" charset="0"/>
                      </a:endParaRP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368300">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a:t>
                      </a:r>
                      <a:endPar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匹配输入字符串的开始位置。</a:t>
                      </a:r>
                      <a:endPar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68300">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a:t>
                      </a:r>
                      <a:endPar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匹配输入字符串的结尾位置。</a:t>
                      </a:r>
                      <a:endPar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640080">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a:t>
                      </a:r>
                      <a:endPar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标记一个子表达式的开始和结束位置。子表达式可以获取供以后使用。</a:t>
                      </a:r>
                      <a:endPar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68300">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a:t>
                      </a:r>
                      <a:endPar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匹配前面的子表达式零次或多次。</a:t>
                      </a:r>
                      <a:endPar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368300">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a:t>
                      </a:r>
                      <a:endPar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匹配前面的子表达式一次或多次。</a:t>
                      </a:r>
                      <a:endPar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68300">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a:t>
                      </a:r>
                      <a:endPar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匹配除换行符</a:t>
                      </a:r>
                      <a:r>
                        <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\n</a:t>
                      </a:r>
                      <a:r>
                        <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之外的任何单字符。</a:t>
                      </a:r>
                      <a:endPar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368300">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a:t>
                      </a:r>
                      <a:endPar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匹配前面的子表达式零次或一次，或指明一个非贪婪限定符。</a:t>
                      </a:r>
                      <a:endPar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6868"/>
                                        </p:tgtEl>
                                        <p:attrNameLst>
                                          <p:attrName>style.visibility</p:attrName>
                                        </p:attrNameLst>
                                      </p:cBhvr>
                                      <p:to>
                                        <p:strVal val="visible"/>
                                      </p:to>
                                    </p:set>
                                    <p:anim calcmode="lin" valueType="num">
                                      <p:cBhvr additive="base">
                                        <p:cTn id="28" dur="500" fill="hold"/>
                                        <p:tgtEl>
                                          <p:spTgt spid="36868"/>
                                        </p:tgtEl>
                                        <p:attrNameLst>
                                          <p:attrName>ppt_x</p:attrName>
                                        </p:attrNameLst>
                                      </p:cBhvr>
                                      <p:tavLst>
                                        <p:tav tm="0">
                                          <p:val>
                                            <p:strVal val="#ppt_x"/>
                                          </p:val>
                                        </p:tav>
                                        <p:tav tm="100000">
                                          <p:val>
                                            <p:strVal val="#ppt_x"/>
                                          </p:val>
                                        </p:tav>
                                      </p:tavLst>
                                    </p:anim>
                                    <p:anim calcmode="lin" valueType="num">
                                      <p:cBhvr additive="base">
                                        <p:cTn id="29" dur="500" fill="hold"/>
                                        <p:tgtEl>
                                          <p:spTgt spid="368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补充</a:t>
            </a:r>
            <a:endParaRPr lang="zh-CN" sz="2400" b="1" dirty="0">
              <a:solidFill>
                <a:prstClr val="white"/>
              </a:solidFill>
              <a:ea typeface="微软雅黑" panose="020B0503020204020204" pitchFamily="34" charset="-122"/>
              <a:cs typeface="Arial Unicode MS" panose="020B0604020202020204" pitchFamily="34" charset="-122"/>
              <a:sym typeface="+mn-ea"/>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5400" b="1" dirty="0">
              <a:solidFill>
                <a:srgbClr val="FF0000"/>
              </a:solidFill>
            </a:endParaRPr>
          </a:p>
        </p:txBody>
      </p:sp>
      <p:sp>
        <p:nvSpPr>
          <p:cNvPr id="2" name="淘宝网chenying0907出品 3"/>
          <p:cNvSpPr txBox="1"/>
          <p:nvPr/>
        </p:nvSpPr>
        <p:spPr>
          <a:xfrm>
            <a:off x="2160270" y="561340"/>
            <a:ext cx="3633470" cy="398780"/>
          </a:xfrm>
          <a:prstGeom prst="rect">
            <a:avLst/>
          </a:prstGeom>
          <a:gradFill>
            <a:gsLst>
              <a:gs pos="0">
                <a:srgbClr val="FECF40"/>
              </a:gs>
              <a:gs pos="100000">
                <a:srgbClr val="846C21"/>
              </a:gs>
            </a:gsLst>
            <a:path path="circle"/>
          </a:gradFill>
        </p:spPr>
        <p:txBody>
          <a:bodyPr wrap="square">
            <a:spAutoFit/>
          </a:bodyPr>
          <a:p>
            <a:pPr>
              <a:defRPr/>
            </a:pPr>
            <a:r>
              <a:rPr sz="2000" b="1" dirty="0">
                <a:solidFill>
                  <a:prstClr val="black">
                    <a:lumMod val="65000"/>
                    <a:lumOff val="35000"/>
                  </a:prstClr>
                </a:solidFill>
                <a:latin typeface="微软雅黑" panose="020B0503020204020204" pitchFamily="34" charset="-122"/>
                <a:ea typeface="微软雅黑" panose="020B0503020204020204" pitchFamily="34" charset="-122"/>
              </a:rPr>
              <a:t>模式匹配</a:t>
            </a:r>
            <a:endParaRPr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endParaRPr lang="en-US"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graphicFrame>
        <p:nvGraphicFramePr>
          <p:cNvPr id="4" name="Group 4"/>
          <p:cNvGraphicFramePr>
            <a:graphicFrameLocks noGrp="1"/>
          </p:cNvGraphicFramePr>
          <p:nvPr/>
        </p:nvGraphicFramePr>
        <p:xfrm>
          <a:off x="2075180" y="2062480"/>
          <a:ext cx="8040370" cy="5926455"/>
        </p:xfrm>
        <a:graphic>
          <a:graphicData uri="http://schemas.openxmlformats.org/drawingml/2006/table">
            <a:tbl>
              <a:tblPr/>
              <a:tblGrid>
                <a:gridCol w="1513840"/>
                <a:gridCol w="6526530"/>
              </a:tblGrid>
              <a:tr h="365760">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1800" b="1" i="0" u="none" strike="noStrike" cap="none" normalizeH="0" baseline="0" smtClean="0">
                          <a:ln>
                            <a:noFill/>
                          </a:ln>
                          <a:solidFill>
                            <a:srgbClr val="FFFFFF"/>
                          </a:solidFill>
                          <a:effectLst/>
                          <a:latin typeface="Calibri" panose="020F0502020204030204" charset="0"/>
                          <a:ea typeface="宋体" panose="02010600030101010101" pitchFamily="2" charset="-122"/>
                          <a:sym typeface="Arial" panose="020B0604020202020204" pitchFamily="34" charset="0"/>
                        </a:rPr>
                        <a:t>元字符</a:t>
                      </a:r>
                      <a:endParaRPr kumimoji="0" lang="zh-CN" sz="1800" b="1" i="0" u="none" strike="noStrike" cap="none" normalizeH="0" baseline="0" smtClean="0">
                        <a:ln>
                          <a:noFill/>
                        </a:ln>
                        <a:solidFill>
                          <a:srgbClr val="FFFFFF"/>
                        </a:solidFill>
                        <a:effectLst/>
                        <a:latin typeface="Calibri" panose="020F0502020204030204" charset="0"/>
                        <a:ea typeface="宋体" panose="02010600030101010101" pitchFamily="2" charset="-122"/>
                        <a:sym typeface="Arial" panose="020B0604020202020204" pitchFamily="34" charset="0"/>
                      </a:endParaRP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1800" b="1" i="0" u="none" strike="noStrike" cap="none" normalizeH="0" baseline="0" smtClean="0">
                          <a:ln>
                            <a:noFill/>
                          </a:ln>
                          <a:solidFill>
                            <a:srgbClr val="FFFFFF"/>
                          </a:solidFill>
                          <a:effectLst/>
                          <a:latin typeface="Calibri" panose="020F0502020204030204" charset="0"/>
                          <a:ea typeface="宋体" panose="02010600030101010101" pitchFamily="2" charset="-122"/>
                          <a:sym typeface="Arial" panose="020B0604020202020204" pitchFamily="34" charset="0"/>
                        </a:rPr>
                        <a:t>含义</a:t>
                      </a:r>
                      <a:endParaRPr kumimoji="0" lang="zh-CN" sz="1800" b="1" i="0" u="none" strike="noStrike" cap="none" normalizeH="0" baseline="0" smtClean="0">
                        <a:ln>
                          <a:noFill/>
                        </a:ln>
                        <a:solidFill>
                          <a:srgbClr val="FFFFFF"/>
                        </a:solidFill>
                        <a:effectLst/>
                        <a:latin typeface="Calibri" panose="020F0502020204030204" charset="0"/>
                        <a:ea typeface="宋体" panose="02010600030101010101" pitchFamily="2" charset="-122"/>
                        <a:sym typeface="Arial" panose="020B0604020202020204" pitchFamily="34" charset="0"/>
                      </a:endParaRP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640080">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a:t>
                      </a:r>
                      <a:endPar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将下一个字符标记为特殊字符或原义字符。特殊字符包括：</a:t>
                      </a:r>
                      <a:r>
                        <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$.'"*[]^|0\+?</a:t>
                      </a:r>
                      <a:endPar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368300">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a:t>
                      </a:r>
                      <a:endPar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指明两项之间的一个选择。</a:t>
                      </a:r>
                      <a:endPar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68300">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a:t>
                      </a:r>
                      <a:endPar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匹配一个集合。比如</a:t>
                      </a:r>
                      <a:r>
                        <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[0-9]</a:t>
                      </a:r>
                      <a:r>
                        <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表示匹配</a:t>
                      </a:r>
                      <a:r>
                        <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0</a:t>
                      </a:r>
                      <a:r>
                        <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到</a:t>
                      </a:r>
                      <a:r>
                        <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9</a:t>
                      </a:r>
                      <a:r>
                        <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的十个数字</a:t>
                      </a:r>
                      <a:endPar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368300">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pattern\{n\}</a:t>
                      </a:r>
                      <a:endPar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匹配模式出现</a:t>
                      </a:r>
                      <a:r>
                        <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n</a:t>
                      </a:r>
                      <a:r>
                        <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次</a:t>
                      </a:r>
                      <a:endPar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68300">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pattern\{n,\}</a:t>
                      </a:r>
                      <a:endPar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匹配模式至少出现</a:t>
                      </a:r>
                      <a:r>
                        <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n</a:t>
                      </a:r>
                      <a:r>
                        <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次</a:t>
                      </a:r>
                      <a:endPar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597535">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pattern\{n,m\}</a:t>
                      </a:r>
                      <a:endPar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1800" b="0" i="0" u="none" strike="noStrike" cap="none" normalizeH="0" baseline="0" dirty="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匹配模式出现</a:t>
                      </a:r>
                      <a:r>
                        <a:rPr kumimoji="0" lang="zh-CN" altLang="zh-CN" sz="1800" b="0" i="0" u="none" strike="noStrike" cap="none" normalizeH="0" baseline="0" dirty="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n</a:t>
                      </a:r>
                      <a:r>
                        <a:rPr kumimoji="0" lang="zh-CN" sz="1800" b="0" i="0" u="none" strike="noStrike" cap="none" normalizeH="0" baseline="0" dirty="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到</a:t>
                      </a:r>
                      <a:r>
                        <a:rPr kumimoji="0" lang="zh-CN" altLang="zh-CN" sz="1800" b="0" i="0" u="none" strike="noStrike" cap="none" normalizeH="0" baseline="0" dirty="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m</a:t>
                      </a:r>
                      <a:r>
                        <a:rPr kumimoji="0" lang="zh-CN" sz="1800" b="0" i="0" u="none" strike="noStrike" cap="none" normalizeH="0" baseline="0" dirty="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次</a:t>
                      </a:r>
                      <a:endParaRPr kumimoji="0" lang="zh-CN" sz="1800" b="0" i="0" u="none" strike="noStrike" cap="none" normalizeH="0" baseline="0" dirty="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补充</a:t>
            </a:r>
            <a:endParaRPr lang="zh-CN" sz="2400" b="1" dirty="0">
              <a:solidFill>
                <a:prstClr val="white"/>
              </a:solidFill>
              <a:ea typeface="微软雅黑" panose="020B0503020204020204" pitchFamily="34" charset="-122"/>
              <a:cs typeface="Arial Unicode MS" panose="020B0604020202020204" pitchFamily="34" charset="-122"/>
              <a:sym typeface="+mn-ea"/>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5400" b="1" dirty="0">
              <a:solidFill>
                <a:srgbClr val="FF0000"/>
              </a:solidFill>
            </a:endParaRPr>
          </a:p>
        </p:txBody>
      </p:sp>
      <p:sp>
        <p:nvSpPr>
          <p:cNvPr id="2" name="淘宝网chenying0907出品 3"/>
          <p:cNvSpPr txBox="1"/>
          <p:nvPr/>
        </p:nvSpPr>
        <p:spPr>
          <a:xfrm>
            <a:off x="2160270" y="561340"/>
            <a:ext cx="3633470" cy="398780"/>
          </a:xfrm>
          <a:prstGeom prst="rect">
            <a:avLst/>
          </a:prstGeom>
          <a:gradFill>
            <a:gsLst>
              <a:gs pos="0">
                <a:srgbClr val="FECF40"/>
              </a:gs>
              <a:gs pos="100000">
                <a:srgbClr val="846C21"/>
              </a:gs>
            </a:gsLst>
            <a:path path="circle"/>
          </a:gradFill>
        </p:spPr>
        <p:txBody>
          <a:bodyPr wrap="square">
            <a:spAutoFit/>
          </a:bodyPr>
          <a:p>
            <a:pPr>
              <a:defRPr/>
            </a:pPr>
            <a:r>
              <a:rPr sz="2000" b="1" dirty="0">
                <a:solidFill>
                  <a:prstClr val="black">
                    <a:lumMod val="65000"/>
                    <a:lumOff val="35000"/>
                  </a:prstClr>
                </a:solidFill>
                <a:latin typeface="微软雅黑" panose="020B0503020204020204" pitchFamily="34" charset="-122"/>
                <a:ea typeface="微软雅黑" panose="020B0503020204020204" pitchFamily="34" charset="-122"/>
              </a:rPr>
              <a:t>模式匹配</a:t>
            </a:r>
            <a:endParaRPr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endParaRPr lang="en-US"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32771" name="Rectangle 3"/>
          <p:cNvSpPr>
            <a:spLocks noGrp="1" noChangeArrowheads="1"/>
          </p:cNvSpPr>
          <p:nvPr/>
        </p:nvSpPr>
        <p:spPr>
          <a:xfrm>
            <a:off x="1438910" y="960120"/>
            <a:ext cx="9661525" cy="4929505"/>
          </a:xfrm>
        </p:spPr>
        <p:txBody>
          <a:bodyPr/>
          <a:lstStyle>
            <a:lvl1pPr marL="0" indent="0" algn="ctr"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9pPr>
          </a:lstStyle>
          <a:p>
            <a:pPr marL="0" indent="0" algn="l" eaLnBrk="1" hangingPunct="1">
              <a:buFontTx/>
              <a:buNone/>
            </a:pPr>
            <a:endParaRPr lang="zh-CN" altLang="zh-CN" sz="2800" dirty="0" smtClean="0">
              <a:solidFill>
                <a:schemeClr val="tx1"/>
              </a:solidFill>
            </a:endParaRPr>
          </a:p>
          <a:p>
            <a:pPr marL="914400" lvl="1" indent="-457200" algn="l" eaLnBrk="1" hangingPunct="1">
              <a:buFont typeface="+mj-ea"/>
              <a:buAutoNum type="circleNumDbPlain"/>
            </a:pPr>
            <a:r>
              <a:rPr lang="zh-CN" altLang="en-US" sz="2400" dirty="0" smtClean="0">
                <a:solidFill>
                  <a:schemeClr val="tx1"/>
                </a:solidFill>
              </a:rPr>
              <a:t>查询</a:t>
            </a:r>
            <a:r>
              <a:rPr lang="en-US" altLang="zh-CN" sz="2400" dirty="0" smtClean="0">
                <a:solidFill>
                  <a:schemeClr val="tx1"/>
                </a:solidFill>
              </a:rPr>
              <a:t>passwd</a:t>
            </a:r>
            <a:r>
              <a:rPr lang="zh-CN" altLang="en-US" sz="2400" dirty="0" smtClean="0">
                <a:solidFill>
                  <a:schemeClr val="tx1"/>
                </a:solidFill>
              </a:rPr>
              <a:t>文件中与</a:t>
            </a:r>
            <a:r>
              <a:rPr lang="en-US" altLang="zh-CN" sz="2400" dirty="0" smtClean="0">
                <a:solidFill>
                  <a:schemeClr val="tx1"/>
                </a:solidFill>
              </a:rPr>
              <a:t>root</a:t>
            </a:r>
            <a:r>
              <a:rPr lang="zh-CN" altLang="en-US" sz="2400" dirty="0" smtClean="0">
                <a:solidFill>
                  <a:schemeClr val="tx1"/>
                </a:solidFill>
              </a:rPr>
              <a:t>用户的信息</a:t>
            </a:r>
            <a:endParaRPr lang="zh-CN" altLang="en-US" sz="2400" dirty="0" smtClean="0">
              <a:solidFill>
                <a:schemeClr val="tx1"/>
              </a:solidFill>
            </a:endParaRPr>
          </a:p>
          <a:p>
            <a:pPr marL="457200" lvl="1" indent="0" algn="l" eaLnBrk="1" hangingPunct="1">
              <a:buFont typeface="+mj-ea"/>
              <a:buNone/>
            </a:pPr>
            <a:r>
              <a:rPr lang="zh-CN" altLang="en-US" sz="2400" dirty="0" smtClean="0">
                <a:solidFill>
                  <a:schemeClr val="tx1"/>
                </a:solidFill>
              </a:rPr>
              <a:t> cat /etc/passwd|grep "^root"</a:t>
            </a:r>
            <a:endParaRPr lang="zh-CN" altLang="en-US" sz="2400" dirty="0" smtClean="0">
              <a:solidFill>
                <a:schemeClr val="tx1"/>
              </a:solidFill>
            </a:endParaRPr>
          </a:p>
          <a:p>
            <a:pPr marL="914400" lvl="1" indent="-457200" algn="l" eaLnBrk="1" hangingPunct="1">
              <a:buFont typeface="+mj-ea"/>
              <a:buAutoNum type="circleNumDbPlain" startAt="2"/>
            </a:pPr>
            <a:r>
              <a:rPr lang="zh-CN" altLang="en-US" sz="2400" dirty="0" smtClean="0">
                <a:solidFill>
                  <a:schemeClr val="tx1"/>
                </a:solidFill>
              </a:rPr>
              <a:t>查询</a:t>
            </a:r>
            <a:r>
              <a:rPr lang="en-US" altLang="zh-CN" sz="2400" dirty="0" smtClean="0">
                <a:solidFill>
                  <a:schemeClr val="tx1"/>
                </a:solidFill>
              </a:rPr>
              <a:t>file</a:t>
            </a:r>
            <a:r>
              <a:rPr lang="zh-CN" altLang="en-US" sz="2400" dirty="0" smtClean="0">
                <a:solidFill>
                  <a:schemeClr val="tx1"/>
                </a:solidFill>
              </a:rPr>
              <a:t>文件中以数字结尾的行</a:t>
            </a:r>
            <a:endParaRPr lang="zh-CN" altLang="en-US" sz="2400" dirty="0" smtClean="0">
              <a:solidFill>
                <a:schemeClr val="tx1"/>
              </a:solidFill>
            </a:endParaRPr>
          </a:p>
          <a:p>
            <a:pPr marL="457200" lvl="1" indent="0" algn="l" eaLnBrk="1" hangingPunct="1">
              <a:buFont typeface="+mj-ea"/>
              <a:buNone/>
            </a:pPr>
            <a:r>
              <a:rPr lang="zh-CN" altLang="en-US" sz="2400" dirty="0" smtClean="0">
                <a:solidFill>
                  <a:schemeClr val="tx1"/>
                </a:solidFill>
              </a:rPr>
              <a:t>cat </a:t>
            </a:r>
            <a:r>
              <a:rPr lang="en-US" altLang="zh-CN" sz="2400" dirty="0" smtClean="0">
                <a:solidFill>
                  <a:schemeClr val="tx1"/>
                </a:solidFill>
              </a:rPr>
              <a:t>file</a:t>
            </a:r>
            <a:r>
              <a:rPr lang="zh-CN" altLang="en-US" sz="2400" dirty="0" smtClean="0">
                <a:solidFill>
                  <a:schemeClr val="tx1"/>
                </a:solidFill>
              </a:rPr>
              <a:t>|grep "[0-9]$"</a:t>
            </a:r>
            <a:endParaRPr lang="zh-CN" altLang="en-US" sz="2400" dirty="0" smtClean="0">
              <a:solidFill>
                <a:schemeClr val="tx1"/>
              </a:solidFill>
            </a:endParaRPr>
          </a:p>
          <a:p>
            <a:pPr marL="914400" lvl="1" indent="-457200" algn="l" eaLnBrk="1" hangingPunct="1">
              <a:buFont typeface="+mj-ea"/>
              <a:buAutoNum type="circleNumDbPlain" startAt="3"/>
            </a:pPr>
            <a:r>
              <a:rPr lang="zh-CN" altLang="en-US" sz="2400" dirty="0" smtClean="0">
                <a:solidFill>
                  <a:schemeClr val="tx1"/>
                </a:solidFill>
              </a:rPr>
              <a:t>查询</a:t>
            </a:r>
            <a:r>
              <a:rPr lang="en-US" altLang="zh-CN" sz="2400" dirty="0" smtClean="0">
                <a:solidFill>
                  <a:schemeClr val="tx1"/>
                </a:solidFill>
              </a:rPr>
              <a:t>file</a:t>
            </a:r>
            <a:r>
              <a:rPr lang="zh-CN" altLang="en-US" sz="2400" dirty="0" smtClean="0">
                <a:solidFill>
                  <a:schemeClr val="tx1"/>
                </a:solidFill>
              </a:rPr>
              <a:t>文件中字符串</a:t>
            </a:r>
            <a:r>
              <a:rPr lang="en-US" altLang="zh-CN" sz="2400" dirty="0" smtClean="0">
                <a:solidFill>
                  <a:schemeClr val="tx1"/>
                </a:solidFill>
              </a:rPr>
              <a:t>“line”</a:t>
            </a:r>
            <a:r>
              <a:rPr lang="zh-CN" altLang="en-US" sz="2400" dirty="0" smtClean="0">
                <a:solidFill>
                  <a:schemeClr val="tx1"/>
                </a:solidFill>
              </a:rPr>
              <a:t>至少</a:t>
            </a:r>
            <a:r>
              <a:rPr lang="zh-CN" altLang="en-US" dirty="0" smtClean="0">
                <a:solidFill>
                  <a:schemeClr val="tx1"/>
                </a:solidFill>
                <a:sym typeface="+mn-ea"/>
              </a:rPr>
              <a:t>出现</a:t>
            </a:r>
            <a:r>
              <a:rPr lang="zh-CN" altLang="en-US" sz="2400" dirty="0" smtClean="0">
                <a:solidFill>
                  <a:schemeClr val="tx1"/>
                </a:solidFill>
              </a:rPr>
              <a:t>两次以上的行</a:t>
            </a:r>
            <a:endParaRPr lang="zh-CN" altLang="en-US" sz="2400" dirty="0" smtClean="0">
              <a:solidFill>
                <a:schemeClr val="tx1"/>
              </a:solidFill>
            </a:endParaRPr>
          </a:p>
          <a:p>
            <a:pPr marL="457200" lvl="1" indent="0" algn="l" eaLnBrk="1" hangingPunct="1">
              <a:buFont typeface="+mj-ea"/>
              <a:buNone/>
            </a:pPr>
            <a:r>
              <a:rPr lang="zh-CN" altLang="en-US" sz="2400" dirty="0" smtClean="0">
                <a:solidFill>
                  <a:schemeClr val="tx1"/>
                </a:solidFill>
              </a:rPr>
              <a:t>cat </a:t>
            </a:r>
            <a:r>
              <a:rPr lang="en-US" altLang="zh-CN" sz="2400" dirty="0" smtClean="0">
                <a:solidFill>
                  <a:schemeClr val="tx1"/>
                </a:solidFill>
              </a:rPr>
              <a:t>file</a:t>
            </a:r>
            <a:r>
              <a:rPr lang="zh-CN" altLang="en-US" sz="2400" dirty="0" smtClean="0">
                <a:solidFill>
                  <a:schemeClr val="tx1"/>
                </a:solidFill>
              </a:rPr>
              <a:t>|grep -E ".*(line).*\1"</a:t>
            </a:r>
            <a:endParaRPr lang="zh-CN" altLang="en-US" sz="2400" dirty="0" smtClean="0">
              <a:solidFill>
                <a:schemeClr val="tx1"/>
              </a:solidFill>
            </a:endParaRPr>
          </a:p>
          <a:p>
            <a:pPr marL="457200" lvl="1" indent="0" algn="l" eaLnBrk="1" hangingPunct="1">
              <a:buFont typeface="+mj-ea"/>
              <a:buNone/>
            </a:pPr>
            <a:r>
              <a:rPr lang="zh-CN" altLang="en-US" sz="2400" dirty="0" smtClean="0">
                <a:solidFill>
                  <a:schemeClr val="tx1"/>
                </a:solidFill>
              </a:rPr>
              <a:t>cat </a:t>
            </a:r>
            <a:r>
              <a:rPr lang="en-US" altLang="zh-CN" sz="2400" dirty="0" smtClean="0">
                <a:solidFill>
                  <a:schemeClr val="tx1"/>
                </a:solidFill>
              </a:rPr>
              <a:t>file</a:t>
            </a:r>
            <a:r>
              <a:rPr lang="zh-CN" altLang="en-US" sz="2400" dirty="0" smtClean="0">
                <a:solidFill>
                  <a:schemeClr val="tx1"/>
                </a:solidFill>
              </a:rPr>
              <a:t>|grep ".*\(line\).*\1"</a:t>
            </a:r>
            <a:endParaRPr lang="zh-CN" altLang="en-US" sz="2400" dirty="0" smtClean="0">
              <a:solidFill>
                <a:schemeClr val="tx1"/>
              </a:solidFill>
            </a:endParaRPr>
          </a:p>
          <a:p>
            <a:pPr marL="914400" lvl="1" indent="-457200" algn="l" eaLnBrk="1" hangingPunct="1">
              <a:buFont typeface="+mj-ea"/>
              <a:buAutoNum type="circleNumDbPlain" startAt="4"/>
            </a:pPr>
            <a:r>
              <a:rPr lang="zh-CN" altLang="en-US" sz="2400" dirty="0" smtClean="0">
                <a:solidFill>
                  <a:schemeClr val="tx1"/>
                </a:solidFill>
              </a:rPr>
              <a:t>查询</a:t>
            </a:r>
            <a:r>
              <a:rPr lang="en-US" altLang="zh-CN" sz="2400" dirty="0" smtClean="0">
                <a:solidFill>
                  <a:schemeClr val="tx1"/>
                </a:solidFill>
              </a:rPr>
              <a:t>file</a:t>
            </a:r>
            <a:r>
              <a:rPr lang="zh-CN" altLang="en-US" sz="2400" dirty="0" smtClean="0">
                <a:solidFill>
                  <a:schemeClr val="tx1"/>
                </a:solidFill>
              </a:rPr>
              <a:t>文件中可包含，也可以不包含字符串</a:t>
            </a:r>
            <a:r>
              <a:rPr lang="en-US" altLang="zh-CN" sz="2400" dirty="0" smtClean="0">
                <a:solidFill>
                  <a:schemeClr val="tx1"/>
                </a:solidFill>
              </a:rPr>
              <a:t>“line”</a:t>
            </a:r>
            <a:r>
              <a:rPr lang="zh-CN" altLang="en-US" sz="2400" dirty="0" smtClean="0">
                <a:solidFill>
                  <a:schemeClr val="tx1"/>
                </a:solidFill>
              </a:rPr>
              <a:t>的行</a:t>
            </a:r>
            <a:endParaRPr lang="zh-CN" altLang="en-US" sz="2400" dirty="0" smtClean="0">
              <a:solidFill>
                <a:schemeClr val="tx1"/>
              </a:solidFill>
            </a:endParaRPr>
          </a:p>
          <a:p>
            <a:pPr marL="914400" lvl="1" indent="-457200" algn="l" eaLnBrk="1" hangingPunct="1">
              <a:buFont typeface="+mj-ea"/>
              <a:buNone/>
            </a:pPr>
            <a:r>
              <a:rPr lang="zh-CN" altLang="en-US" sz="2400" dirty="0" smtClean="0">
                <a:solidFill>
                  <a:schemeClr val="tx1"/>
                </a:solidFill>
              </a:rPr>
              <a:t>cat </a:t>
            </a:r>
            <a:r>
              <a:rPr lang="en-US" altLang="zh-CN" sz="2400" dirty="0" smtClean="0">
                <a:solidFill>
                  <a:schemeClr val="tx1"/>
                </a:solidFill>
              </a:rPr>
              <a:t>file</a:t>
            </a:r>
            <a:r>
              <a:rPr lang="zh-CN" altLang="en-US" sz="2400" dirty="0" smtClean="0">
                <a:solidFill>
                  <a:schemeClr val="tx1"/>
                </a:solidFill>
              </a:rPr>
              <a:t>|grep -E ".*(line)*"</a:t>
            </a:r>
            <a:endParaRPr lang="zh-CN" altLang="en-US" sz="2400" dirty="0" smtClean="0">
              <a:solidFill>
                <a:schemeClr val="tx1"/>
              </a:solidFill>
            </a:endParaRPr>
          </a:p>
          <a:p>
            <a:pPr marL="914400" lvl="1" indent="-457200" algn="l" eaLnBrk="1" hangingPunct="1">
              <a:buFont typeface="+mj-ea"/>
              <a:buAutoNum type="circleNumDbPlain" startAt="5"/>
            </a:pPr>
            <a:r>
              <a:rPr lang="zh-CN" altLang="en-US" sz="2400" dirty="0" smtClean="0">
                <a:solidFill>
                  <a:schemeClr val="tx1"/>
                </a:solidFill>
              </a:rPr>
              <a:t>查询</a:t>
            </a:r>
            <a:r>
              <a:rPr lang="en-US" altLang="zh-CN" sz="2400" dirty="0" smtClean="0">
                <a:solidFill>
                  <a:schemeClr val="tx1"/>
                </a:solidFill>
              </a:rPr>
              <a:t>file</a:t>
            </a:r>
            <a:r>
              <a:rPr lang="zh-CN" altLang="en-US" sz="2400" dirty="0" smtClean="0">
                <a:solidFill>
                  <a:schemeClr val="tx1"/>
                </a:solidFill>
              </a:rPr>
              <a:t>文件中</a:t>
            </a:r>
            <a:r>
              <a:rPr lang="zh-CN" altLang="en-US" dirty="0" smtClean="0">
                <a:solidFill>
                  <a:schemeClr val="tx1"/>
                </a:solidFill>
                <a:sym typeface="+mn-ea"/>
              </a:rPr>
              <a:t>字符串</a:t>
            </a:r>
            <a:r>
              <a:rPr lang="en-US" altLang="zh-CN" dirty="0" smtClean="0">
                <a:solidFill>
                  <a:schemeClr val="tx1"/>
                </a:solidFill>
                <a:sym typeface="+mn-ea"/>
              </a:rPr>
              <a:t>“line”</a:t>
            </a:r>
            <a:r>
              <a:rPr lang="zh-CN" altLang="en-US" dirty="0" smtClean="0">
                <a:solidFill>
                  <a:schemeClr val="tx1"/>
                </a:solidFill>
                <a:sym typeface="+mn-ea"/>
              </a:rPr>
              <a:t>至少出现</a:t>
            </a:r>
            <a:r>
              <a:rPr lang="en-US" altLang="zh-CN" dirty="0" smtClean="0">
                <a:solidFill>
                  <a:schemeClr val="tx1"/>
                </a:solidFill>
                <a:sym typeface="+mn-ea"/>
              </a:rPr>
              <a:t>1</a:t>
            </a:r>
            <a:r>
              <a:rPr lang="zh-CN" altLang="en-US" dirty="0" smtClean="0">
                <a:solidFill>
                  <a:schemeClr val="tx1"/>
                </a:solidFill>
                <a:sym typeface="+mn-ea"/>
              </a:rPr>
              <a:t>次以上的行</a:t>
            </a:r>
            <a:endParaRPr lang="zh-CN" altLang="en-US" dirty="0" smtClean="0">
              <a:solidFill>
                <a:schemeClr val="tx1"/>
              </a:solidFill>
              <a:sym typeface="+mn-ea"/>
            </a:endParaRPr>
          </a:p>
          <a:p>
            <a:pPr marL="457200" lvl="1" indent="0" algn="l" eaLnBrk="1" hangingPunct="1">
              <a:buFont typeface="+mj-ea"/>
              <a:buNone/>
            </a:pPr>
            <a:r>
              <a:rPr lang="en-US" altLang="zh-CN" sz="2400" dirty="0" smtClean="0">
                <a:solidFill>
                  <a:schemeClr val="tx1"/>
                </a:solidFill>
              </a:rPr>
              <a:t>cat file|grep -E ".*(line)+.*"</a:t>
            </a:r>
            <a:endParaRPr lang="en-US" altLang="zh-CN" sz="2400" dirty="0" smtClean="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2771">
                                            <p:txEl>
                                              <p:pRg st="2" end="2"/>
                                            </p:txEl>
                                          </p:spTgt>
                                        </p:tgtEl>
                                        <p:attrNameLst>
                                          <p:attrName>style.visibility</p:attrName>
                                        </p:attrNameLst>
                                      </p:cBhvr>
                                      <p:to>
                                        <p:strVal val="visible"/>
                                      </p:to>
                                    </p:set>
                                    <p:anim calcmode="lin" valueType="num">
                                      <p:cBhvr additive="base">
                                        <p:cTn id="28" dur="5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27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2771">
                                            <p:txEl>
                                              <p:pRg st="4" end="4"/>
                                            </p:txEl>
                                          </p:spTgt>
                                        </p:tgtEl>
                                        <p:attrNameLst>
                                          <p:attrName>style.visibility</p:attrName>
                                        </p:attrNameLst>
                                      </p:cBhvr>
                                      <p:to>
                                        <p:strVal val="visible"/>
                                      </p:to>
                                    </p:set>
                                    <p:anim calcmode="lin" valueType="num">
                                      <p:cBhvr additive="base">
                                        <p:cTn id="34" dur="500" fill="hold"/>
                                        <p:tgtEl>
                                          <p:spTgt spid="32771">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27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2771">
                                            <p:txEl>
                                              <p:pRg st="6" end="6"/>
                                            </p:txEl>
                                          </p:spTgt>
                                        </p:tgtEl>
                                        <p:attrNameLst>
                                          <p:attrName>style.visibility</p:attrName>
                                        </p:attrNameLst>
                                      </p:cBhvr>
                                      <p:to>
                                        <p:strVal val="visible"/>
                                      </p:to>
                                    </p:set>
                                    <p:anim calcmode="lin" valueType="num">
                                      <p:cBhvr additive="base">
                                        <p:cTn id="40" dur="500" fill="hold"/>
                                        <p:tgtEl>
                                          <p:spTgt spid="32771">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27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32771">
                                            <p:txEl>
                                              <p:pRg st="7" end="7"/>
                                            </p:txEl>
                                          </p:spTgt>
                                        </p:tgtEl>
                                        <p:attrNameLst>
                                          <p:attrName>style.visibility</p:attrName>
                                        </p:attrNameLst>
                                      </p:cBhvr>
                                      <p:to>
                                        <p:strVal val="visible"/>
                                      </p:to>
                                    </p:set>
                                    <p:anim calcmode="lin" valueType="num">
                                      <p:cBhvr additive="base">
                                        <p:cTn id="46" dur="500" fill="hold"/>
                                        <p:tgtEl>
                                          <p:spTgt spid="32771">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277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32771">
                                            <p:txEl>
                                              <p:pRg st="9" end="9"/>
                                            </p:txEl>
                                          </p:spTgt>
                                        </p:tgtEl>
                                        <p:attrNameLst>
                                          <p:attrName>style.visibility</p:attrName>
                                        </p:attrNameLst>
                                      </p:cBhvr>
                                      <p:to>
                                        <p:strVal val="visible"/>
                                      </p:to>
                                    </p:set>
                                    <p:anim calcmode="lin" valueType="num">
                                      <p:cBhvr additive="base">
                                        <p:cTn id="52" dur="500" fill="hold"/>
                                        <p:tgtEl>
                                          <p:spTgt spid="32771">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277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32771">
                                            <p:txEl>
                                              <p:pRg st="11" end="11"/>
                                            </p:txEl>
                                          </p:spTgt>
                                        </p:tgtEl>
                                        <p:attrNameLst>
                                          <p:attrName>style.visibility</p:attrName>
                                        </p:attrNameLst>
                                      </p:cBhvr>
                                      <p:to>
                                        <p:strVal val="visible"/>
                                      </p:to>
                                    </p:set>
                                    <p:anim calcmode="lin" valueType="num">
                                      <p:cBhvr additive="base">
                                        <p:cTn id="58" dur="500" fill="hold"/>
                                        <p:tgtEl>
                                          <p:spTgt spid="32771">
                                            <p:txEl>
                                              <p:pRg st="11" end="11"/>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3277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补充</a:t>
            </a:r>
            <a:endParaRPr lang="zh-CN" sz="2400" b="1" dirty="0">
              <a:solidFill>
                <a:prstClr val="white"/>
              </a:solidFill>
              <a:ea typeface="微软雅黑" panose="020B0503020204020204" pitchFamily="34" charset="-122"/>
              <a:cs typeface="Arial Unicode MS" panose="020B0604020202020204" pitchFamily="34" charset="-122"/>
              <a:sym typeface="+mn-ea"/>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5400" b="1" dirty="0">
              <a:solidFill>
                <a:srgbClr val="FF0000"/>
              </a:solidFill>
            </a:endParaRPr>
          </a:p>
        </p:txBody>
      </p:sp>
      <p:sp>
        <p:nvSpPr>
          <p:cNvPr id="2" name="淘宝网chenying0907出品 3"/>
          <p:cNvSpPr txBox="1"/>
          <p:nvPr/>
        </p:nvSpPr>
        <p:spPr>
          <a:xfrm>
            <a:off x="2160270" y="561340"/>
            <a:ext cx="3633470" cy="398780"/>
          </a:xfrm>
          <a:prstGeom prst="rect">
            <a:avLst/>
          </a:prstGeom>
          <a:gradFill>
            <a:gsLst>
              <a:gs pos="0">
                <a:srgbClr val="FECF40"/>
              </a:gs>
              <a:gs pos="100000">
                <a:srgbClr val="846C21"/>
              </a:gs>
            </a:gsLst>
            <a:path path="circle"/>
          </a:gradFill>
        </p:spPr>
        <p:txBody>
          <a:bodyPr wrap="square">
            <a:spAutoFit/>
          </a:bodyPr>
          <a:p>
            <a:pPr>
              <a:defRPr/>
            </a:pPr>
            <a:r>
              <a:rPr sz="2000" b="1" dirty="0">
                <a:solidFill>
                  <a:prstClr val="black">
                    <a:lumMod val="65000"/>
                    <a:lumOff val="35000"/>
                  </a:prstClr>
                </a:solidFill>
                <a:latin typeface="微软雅黑" panose="020B0503020204020204" pitchFamily="34" charset="-122"/>
                <a:ea typeface="微软雅黑" panose="020B0503020204020204" pitchFamily="34" charset="-122"/>
              </a:rPr>
              <a:t>模式匹配</a:t>
            </a:r>
            <a:endParaRPr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endParaRPr lang="en-US"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32771" name="Rectangle 3"/>
          <p:cNvSpPr>
            <a:spLocks noGrp="1" noChangeArrowheads="1"/>
          </p:cNvSpPr>
          <p:nvPr/>
        </p:nvSpPr>
        <p:spPr>
          <a:xfrm>
            <a:off x="1438910" y="960120"/>
            <a:ext cx="9661525" cy="4929505"/>
          </a:xfrm>
        </p:spPr>
        <p:txBody>
          <a:bodyPr/>
          <a:lstStyle>
            <a:lvl1pPr marL="0" indent="0" algn="ctr"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9pPr>
          </a:lstStyle>
          <a:p>
            <a:pPr marL="0" indent="0" algn="l" eaLnBrk="1" hangingPunct="1">
              <a:buFontTx/>
              <a:buNone/>
            </a:pPr>
            <a:endParaRPr lang="zh-CN" altLang="zh-CN" sz="2800" dirty="0" smtClean="0">
              <a:solidFill>
                <a:schemeClr val="tx1"/>
              </a:solidFill>
            </a:endParaRPr>
          </a:p>
          <a:p>
            <a:pPr marL="914400" lvl="1" indent="-457200" algn="l" eaLnBrk="1" hangingPunct="1">
              <a:buFont typeface="+mj-ea"/>
              <a:buAutoNum type="circleNumDbPlain" startAt="6"/>
            </a:pPr>
            <a:r>
              <a:rPr lang="zh-CN" altLang="en-US" sz="2400" dirty="0" smtClean="0">
                <a:sym typeface="+mn-ea"/>
              </a:rPr>
              <a:t>查询</a:t>
            </a:r>
            <a:r>
              <a:rPr lang="en-US" altLang="zh-CN" sz="2400" dirty="0" smtClean="0">
                <a:sym typeface="+mn-ea"/>
              </a:rPr>
              <a:t>file</a:t>
            </a:r>
            <a:r>
              <a:rPr lang="zh-CN" altLang="en-US" sz="2400" dirty="0" smtClean="0">
                <a:sym typeface="+mn-ea"/>
              </a:rPr>
              <a:t>文件中包含字符串</a:t>
            </a:r>
            <a:r>
              <a:rPr lang="en-US" altLang="zh-CN" sz="2400" dirty="0" smtClean="0">
                <a:sym typeface="+mn-ea"/>
              </a:rPr>
              <a:t>“li”</a:t>
            </a:r>
            <a:r>
              <a:rPr lang="zh-CN" altLang="en-US" sz="2400" dirty="0" smtClean="0">
                <a:sym typeface="+mn-ea"/>
              </a:rPr>
              <a:t>或</a:t>
            </a:r>
            <a:r>
              <a:rPr lang="en-US" altLang="zh-CN" sz="2400" dirty="0" smtClean="0">
                <a:sym typeface="+mn-ea"/>
              </a:rPr>
              <a:t>“ll”</a:t>
            </a:r>
            <a:r>
              <a:rPr lang="zh-CN" altLang="en-US" sz="2400" dirty="0" smtClean="0">
                <a:sym typeface="+mn-ea"/>
              </a:rPr>
              <a:t>的行</a:t>
            </a:r>
            <a:endParaRPr lang="zh-CN" altLang="en-US" sz="2400" dirty="0" smtClean="0">
              <a:solidFill>
                <a:schemeClr val="tx1"/>
              </a:solidFill>
            </a:endParaRPr>
          </a:p>
          <a:p>
            <a:pPr marL="914400" lvl="1" indent="-457200" algn="l" eaLnBrk="1" hangingPunct="1">
              <a:buFont typeface="+mj-ea"/>
              <a:buNone/>
            </a:pPr>
            <a:r>
              <a:rPr lang="zh-CN" altLang="en-US" sz="2400" dirty="0" smtClean="0">
                <a:sym typeface="+mn-ea"/>
              </a:rPr>
              <a:t> cat </a:t>
            </a:r>
            <a:r>
              <a:rPr lang="en-US" altLang="zh-CN" sz="2400" dirty="0" smtClean="0">
                <a:sym typeface="+mn-ea"/>
              </a:rPr>
              <a:t>file</a:t>
            </a:r>
            <a:r>
              <a:rPr lang="zh-CN" altLang="en-US" sz="2400" dirty="0" smtClean="0">
                <a:sym typeface="+mn-ea"/>
              </a:rPr>
              <a:t>|grep -E "(li|ll)"</a:t>
            </a:r>
            <a:endParaRPr lang="zh-CN" altLang="en-US" sz="2400" dirty="0" smtClean="0">
              <a:solidFill>
                <a:schemeClr val="tx1"/>
              </a:solidFill>
            </a:endParaRPr>
          </a:p>
          <a:p>
            <a:pPr marL="914400" lvl="1" indent="-457200" algn="l" eaLnBrk="1" hangingPunct="1">
              <a:buFont typeface="+mj-ea"/>
              <a:buAutoNum type="circleNumDbPlain" startAt="7"/>
            </a:pPr>
            <a:r>
              <a:rPr lang="zh-CN" altLang="en-US" sz="2400" dirty="0" smtClean="0">
                <a:sym typeface="+mn-ea"/>
              </a:rPr>
              <a:t>查询</a:t>
            </a:r>
            <a:r>
              <a:rPr lang="en-US" altLang="zh-CN" sz="2400" dirty="0" smtClean="0">
                <a:sym typeface="+mn-ea"/>
              </a:rPr>
              <a:t>file</a:t>
            </a:r>
            <a:r>
              <a:rPr lang="zh-CN" altLang="en-US" sz="2400" dirty="0" smtClean="0">
                <a:sym typeface="+mn-ea"/>
              </a:rPr>
              <a:t>文件包含有字符的行</a:t>
            </a:r>
            <a:endParaRPr lang="zh-CN" altLang="en-US" sz="2400" dirty="0" smtClean="0">
              <a:solidFill>
                <a:schemeClr val="tx1"/>
              </a:solidFill>
            </a:endParaRPr>
          </a:p>
          <a:p>
            <a:pPr marL="914400" lvl="1" indent="-457200" algn="l" eaLnBrk="1" hangingPunct="1">
              <a:buFont typeface="+mj-ea"/>
              <a:buNone/>
            </a:pPr>
            <a:r>
              <a:rPr sz="2400" dirty="0" smtClean="0">
                <a:sym typeface="+mn-ea"/>
              </a:rPr>
              <a:t>cat </a:t>
            </a:r>
            <a:r>
              <a:rPr lang="en-US" sz="2400" dirty="0" smtClean="0">
                <a:sym typeface="+mn-ea"/>
              </a:rPr>
              <a:t>file</a:t>
            </a:r>
            <a:r>
              <a:rPr sz="2400" dirty="0" smtClean="0">
                <a:sym typeface="+mn-ea"/>
              </a:rPr>
              <a:t>|grep -E "[a-zA-Z]"</a:t>
            </a:r>
            <a:endParaRPr sz="2400" dirty="0" smtClean="0">
              <a:solidFill>
                <a:schemeClr val="tx1"/>
              </a:solidFill>
            </a:endParaRPr>
          </a:p>
          <a:p>
            <a:pPr marL="914400" lvl="1" indent="-457200" algn="l" eaLnBrk="1" hangingPunct="1">
              <a:buFont typeface="+mj-ea"/>
              <a:buAutoNum type="circleNumDbPlain" startAt="8"/>
            </a:pPr>
            <a:r>
              <a:rPr lang="zh-CN" altLang="en-US" sz="2400" dirty="0" smtClean="0">
                <a:sym typeface="+mn-ea"/>
              </a:rPr>
              <a:t>查询</a:t>
            </a:r>
            <a:r>
              <a:rPr lang="en-US" altLang="zh-CN" sz="2400" dirty="0" smtClean="0">
                <a:sym typeface="+mn-ea"/>
              </a:rPr>
              <a:t>file</a:t>
            </a:r>
            <a:r>
              <a:rPr lang="zh-CN" altLang="en-US" sz="2400" dirty="0" smtClean="0">
                <a:sym typeface="+mn-ea"/>
              </a:rPr>
              <a:t>文件中连续出现</a:t>
            </a:r>
            <a:r>
              <a:rPr lang="en-US" altLang="zh-CN" sz="2400" dirty="0" smtClean="0">
                <a:sym typeface="+mn-ea"/>
              </a:rPr>
              <a:t>3</a:t>
            </a:r>
            <a:r>
              <a:rPr lang="zh-CN" altLang="en-US" sz="2400" dirty="0" smtClean="0">
                <a:sym typeface="+mn-ea"/>
              </a:rPr>
              <a:t>个数字的行</a:t>
            </a:r>
            <a:endParaRPr lang="zh-CN" altLang="en-US" sz="2400" dirty="0" smtClean="0">
              <a:solidFill>
                <a:schemeClr val="tx1"/>
              </a:solidFill>
            </a:endParaRPr>
          </a:p>
          <a:p>
            <a:pPr marL="914400" lvl="1" indent="-457200" algn="l" eaLnBrk="1" hangingPunct="1">
              <a:buFont typeface="+mj-ea"/>
              <a:buNone/>
            </a:pPr>
            <a:r>
              <a:rPr sz="2400" dirty="0" smtClean="0">
                <a:sym typeface="+mn-ea"/>
              </a:rPr>
              <a:t>cat </a:t>
            </a:r>
            <a:r>
              <a:rPr lang="en-US" sz="2400" dirty="0" smtClean="0">
                <a:sym typeface="+mn-ea"/>
              </a:rPr>
              <a:t>file</a:t>
            </a:r>
            <a:r>
              <a:rPr sz="2400" dirty="0" smtClean="0">
                <a:sym typeface="+mn-ea"/>
              </a:rPr>
              <a:t>|grep -E "[0-9]{3}"</a:t>
            </a:r>
            <a:endParaRPr sz="2400" dirty="0" smtClean="0">
              <a:solidFill>
                <a:schemeClr val="tx1"/>
              </a:solidFill>
            </a:endParaRPr>
          </a:p>
          <a:p>
            <a:pPr marL="914400" lvl="1" indent="-457200" algn="l" eaLnBrk="1" hangingPunct="1">
              <a:buFont typeface="+mj-ea"/>
              <a:buAutoNum type="circleNumDbPlain" startAt="9"/>
            </a:pPr>
            <a:r>
              <a:rPr lang="zh-CN" altLang="en-US" sz="2400" dirty="0" smtClean="0">
                <a:sym typeface="+mn-ea"/>
              </a:rPr>
              <a:t>查询</a:t>
            </a:r>
            <a:r>
              <a:rPr lang="en-US" altLang="zh-CN" sz="2400" dirty="0" smtClean="0">
                <a:sym typeface="+mn-ea"/>
              </a:rPr>
              <a:t>file</a:t>
            </a:r>
            <a:r>
              <a:rPr lang="zh-CN" altLang="en-US" sz="2400" dirty="0" smtClean="0">
                <a:sym typeface="+mn-ea"/>
              </a:rPr>
              <a:t>文件中至少连续出现</a:t>
            </a:r>
            <a:r>
              <a:rPr lang="en-US" altLang="zh-CN" sz="2400" dirty="0" smtClean="0">
                <a:sym typeface="+mn-ea"/>
              </a:rPr>
              <a:t>2</a:t>
            </a:r>
            <a:r>
              <a:rPr lang="zh-CN" altLang="en-US" sz="2400" dirty="0" smtClean="0">
                <a:sym typeface="+mn-ea"/>
              </a:rPr>
              <a:t>个数字的行</a:t>
            </a:r>
            <a:endParaRPr lang="zh-CN" altLang="en-US" sz="2400" dirty="0" smtClean="0">
              <a:solidFill>
                <a:schemeClr val="tx1"/>
              </a:solidFill>
            </a:endParaRPr>
          </a:p>
          <a:p>
            <a:pPr marL="914400" lvl="1" indent="-457200" algn="l" eaLnBrk="1" hangingPunct="1">
              <a:buFont typeface="+mj-ea"/>
              <a:buNone/>
            </a:pPr>
            <a:r>
              <a:rPr sz="2400" dirty="0" smtClean="0">
                <a:sym typeface="+mn-ea"/>
              </a:rPr>
              <a:t> cat </a:t>
            </a:r>
            <a:r>
              <a:rPr lang="en-US" sz="2400" dirty="0" smtClean="0">
                <a:sym typeface="+mn-ea"/>
              </a:rPr>
              <a:t>file</a:t>
            </a:r>
            <a:r>
              <a:rPr sz="2400" dirty="0" smtClean="0">
                <a:sym typeface="+mn-ea"/>
              </a:rPr>
              <a:t>|grep -E "[0-9]{2,}"</a:t>
            </a:r>
            <a:endParaRPr sz="2400" dirty="0" smtClean="0">
              <a:solidFill>
                <a:schemeClr val="tx1"/>
              </a:solidFill>
            </a:endParaRPr>
          </a:p>
          <a:p>
            <a:pPr marL="914400" lvl="1" indent="-457200" algn="l" eaLnBrk="1" hangingPunct="1">
              <a:buFont typeface="+mj-ea"/>
              <a:buAutoNum type="circleNumDbPlain" startAt="10"/>
            </a:pPr>
            <a:r>
              <a:rPr lang="zh-CN" altLang="en-US" sz="2400" dirty="0" smtClean="0">
                <a:sym typeface="+mn-ea"/>
              </a:rPr>
              <a:t>查询</a:t>
            </a:r>
            <a:r>
              <a:rPr lang="en-US" altLang="zh-CN" sz="2400" dirty="0" smtClean="0">
                <a:sym typeface="+mn-ea"/>
              </a:rPr>
              <a:t>file</a:t>
            </a:r>
            <a:r>
              <a:rPr lang="zh-CN" altLang="en-US" sz="2400" dirty="0" smtClean="0">
                <a:sym typeface="+mn-ea"/>
              </a:rPr>
              <a:t>文件中</a:t>
            </a:r>
            <a:r>
              <a:rPr lang="zh-CN" altLang="en-US" sz="2400" dirty="0" smtClean="0">
                <a:sym typeface="+mn-ea"/>
              </a:rPr>
              <a:t>至少连续出现</a:t>
            </a:r>
            <a:r>
              <a:rPr lang="en-US" altLang="zh-CN" sz="2400" dirty="0" smtClean="0">
                <a:sym typeface="+mn-ea"/>
              </a:rPr>
              <a:t>2</a:t>
            </a:r>
            <a:r>
              <a:rPr lang="zh-CN" altLang="en-US" sz="2400" dirty="0" smtClean="0">
                <a:sym typeface="+mn-ea"/>
              </a:rPr>
              <a:t>至</a:t>
            </a:r>
            <a:r>
              <a:rPr lang="en-US" altLang="zh-CN" sz="2400" dirty="0" smtClean="0">
                <a:sym typeface="+mn-ea"/>
              </a:rPr>
              <a:t>4</a:t>
            </a:r>
            <a:r>
              <a:rPr lang="zh-CN" altLang="en-US" sz="2400" dirty="0" smtClean="0">
                <a:sym typeface="+mn-ea"/>
              </a:rPr>
              <a:t>个数字的行</a:t>
            </a:r>
            <a:endParaRPr lang="zh-CN" altLang="en-US" sz="2400" dirty="0" smtClean="0">
              <a:solidFill>
                <a:schemeClr val="tx1"/>
              </a:solidFill>
              <a:sym typeface="+mn-ea"/>
            </a:endParaRPr>
          </a:p>
          <a:p>
            <a:pPr marL="914400" lvl="1" indent="-457200" algn="l" eaLnBrk="1" hangingPunct="1">
              <a:buFont typeface="+mj-ea"/>
              <a:buNone/>
            </a:pPr>
            <a:r>
              <a:rPr lang="en-US" altLang="zh-CN" sz="2400" dirty="0" smtClean="0">
                <a:sym typeface="+mn-ea"/>
              </a:rPr>
              <a:t> cat file|grep -E "[0-9]{2,4}"</a:t>
            </a:r>
            <a:endParaRPr lang="en-US" altLang="zh-CN" sz="2400" dirty="0" smtClean="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补充</a:t>
            </a:r>
            <a:endParaRPr lang="zh-CN" sz="2400" b="1" dirty="0">
              <a:solidFill>
                <a:prstClr val="white"/>
              </a:solidFill>
              <a:ea typeface="微软雅黑" panose="020B0503020204020204" pitchFamily="34" charset="-122"/>
              <a:cs typeface="Arial Unicode MS" panose="020B0604020202020204" pitchFamily="34" charset="-122"/>
              <a:sym typeface="+mn-ea"/>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5400" b="1" dirty="0">
              <a:solidFill>
                <a:srgbClr val="FF0000"/>
              </a:solidFill>
            </a:endParaRPr>
          </a:p>
        </p:txBody>
      </p:sp>
      <p:sp>
        <p:nvSpPr>
          <p:cNvPr id="2" name="淘宝网chenying0907出品 3"/>
          <p:cNvSpPr txBox="1"/>
          <p:nvPr/>
        </p:nvSpPr>
        <p:spPr>
          <a:xfrm>
            <a:off x="2160270" y="561340"/>
            <a:ext cx="3633470" cy="398780"/>
          </a:xfrm>
          <a:prstGeom prst="rect">
            <a:avLst/>
          </a:prstGeom>
          <a:gradFill>
            <a:gsLst>
              <a:gs pos="0">
                <a:srgbClr val="FECF40"/>
              </a:gs>
              <a:gs pos="100000">
                <a:srgbClr val="846C21"/>
              </a:gs>
            </a:gsLst>
            <a:path path="circle"/>
          </a:gradFill>
        </p:spPr>
        <p:txBody>
          <a:bodyPr wrap="square">
            <a:spAutoFit/>
          </a:bodyPr>
          <a:p>
            <a:pPr>
              <a:defRPr/>
            </a:pPr>
            <a:r>
              <a:rPr sz="2000" b="1" dirty="0">
                <a:solidFill>
                  <a:prstClr val="black">
                    <a:lumMod val="65000"/>
                    <a:lumOff val="35000"/>
                  </a:prstClr>
                </a:solidFill>
                <a:latin typeface="微软雅黑" panose="020B0503020204020204" pitchFamily="34" charset="-122"/>
                <a:ea typeface="微软雅黑" panose="020B0503020204020204" pitchFamily="34" charset="-122"/>
              </a:rPr>
              <a:t> 系统经常使用的正则表达式</a:t>
            </a:r>
            <a:endParaRPr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endParaRPr lang="en-US"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graphicFrame>
        <p:nvGraphicFramePr>
          <p:cNvPr id="37892" name="Group 4"/>
          <p:cNvGraphicFramePr>
            <a:graphicFrameLocks noGrp="1"/>
          </p:cNvGraphicFramePr>
          <p:nvPr/>
        </p:nvGraphicFramePr>
        <p:xfrm>
          <a:off x="2153920" y="1418590"/>
          <a:ext cx="7350760" cy="5117465"/>
        </p:xfrm>
        <a:graphic>
          <a:graphicData uri="http://schemas.openxmlformats.org/drawingml/2006/table">
            <a:tbl>
              <a:tblPr/>
              <a:tblGrid>
                <a:gridCol w="2291080"/>
                <a:gridCol w="5059680"/>
              </a:tblGrid>
              <a:tr h="462280">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2000" b="1" i="0" u="none" strike="noStrike" cap="none" normalizeH="0" baseline="0" dirty="0" smtClean="0">
                          <a:ln>
                            <a:noFill/>
                          </a:ln>
                          <a:solidFill>
                            <a:srgbClr val="FFFFFF"/>
                          </a:solidFill>
                          <a:effectLst/>
                          <a:latin typeface="Calibri" panose="020F0502020204030204" charset="0"/>
                          <a:ea typeface="宋体" panose="02010600030101010101" pitchFamily="2" charset="-122"/>
                          <a:sym typeface="Arial" panose="020B0604020202020204" pitchFamily="34" charset="0"/>
                        </a:rPr>
                        <a:t>正则表达式</a:t>
                      </a:r>
                      <a:endParaRPr kumimoji="0" lang="zh-CN" sz="2000" b="1" i="0" u="none" strike="noStrike" cap="none" normalizeH="0" baseline="0" dirty="0" smtClean="0">
                        <a:ln>
                          <a:noFill/>
                        </a:ln>
                        <a:solidFill>
                          <a:srgbClr val="FFFFFF"/>
                        </a:solidFill>
                        <a:effectLst/>
                        <a:latin typeface="Calibri" panose="020F0502020204030204" charset="0"/>
                        <a:ea typeface="宋体" panose="02010600030101010101" pitchFamily="2" charset="-122"/>
                        <a:sym typeface="Arial" panose="020B0604020202020204" pitchFamily="34" charset="0"/>
                      </a:endParaRPr>
                    </a:p>
                  </a:txBody>
                  <a:tcPr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2000" b="1" i="0" u="none" strike="noStrike" cap="none" normalizeH="0" baseline="0" smtClean="0">
                          <a:ln>
                            <a:noFill/>
                          </a:ln>
                          <a:solidFill>
                            <a:srgbClr val="FFFFFF"/>
                          </a:solidFill>
                          <a:effectLst/>
                          <a:latin typeface="Calibri" panose="020F0502020204030204" charset="0"/>
                          <a:ea typeface="宋体" panose="02010600030101010101" pitchFamily="2" charset="-122"/>
                          <a:sym typeface="Arial" panose="020B0604020202020204" pitchFamily="34" charset="0"/>
                        </a:rPr>
                        <a:t>含义</a:t>
                      </a:r>
                      <a:endParaRPr kumimoji="0" lang="zh-CN" sz="2000" b="1" i="0" u="none" strike="noStrike" cap="none" normalizeH="0" baseline="0" smtClean="0">
                        <a:ln>
                          <a:noFill/>
                        </a:ln>
                        <a:solidFill>
                          <a:srgbClr val="FFFFFF"/>
                        </a:solidFill>
                        <a:effectLst/>
                        <a:latin typeface="Calibri" panose="020F0502020204030204" charset="0"/>
                        <a:ea typeface="宋体" panose="02010600030101010101" pitchFamily="2" charset="-122"/>
                        <a:sym typeface="Arial" panose="020B0604020202020204" pitchFamily="34" charset="0"/>
                      </a:endParaRPr>
                    </a:p>
                  </a:txBody>
                  <a:tcPr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423545">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a:t>
                      </a:r>
                      <a:endParaRPr kumimoji="0" lang="zh-CN" alt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2000" b="0" i="0" u="none" strike="noStrike" cap="none" normalizeH="0" baseline="0" dirty="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行首</a:t>
                      </a:r>
                      <a:endParaRPr kumimoji="0" lang="zh-CN" sz="2000" b="0" i="0" u="none" strike="noStrike" cap="none" normalizeH="0" baseline="0" dirty="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422910">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^d</a:t>
                      </a:r>
                      <a:endParaRPr kumimoji="0" lang="zh-CN" alt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表示以</a:t>
                      </a:r>
                      <a:r>
                        <a:rPr kumimoji="0" lang="zh-CN" alt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d</a:t>
                      </a:r>
                      <a:r>
                        <a:rPr kumimoji="0" 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开头的字符串</a:t>
                      </a:r>
                      <a:endParaRPr kumimoji="0" 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423545">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a:t>
                      </a:r>
                      <a:endParaRPr kumimoji="0" lang="zh-CN" alt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行尾</a:t>
                      </a:r>
                      <a:endParaRPr kumimoji="0" 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422910">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bash$</a:t>
                      </a:r>
                      <a:endParaRPr kumimoji="0" lang="zh-CN" alt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表示匹配以</a:t>
                      </a:r>
                      <a:r>
                        <a:rPr kumimoji="0" lang="zh-CN" alt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bash</a:t>
                      </a:r>
                      <a:r>
                        <a:rPr kumimoji="0" 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结尾的行</a:t>
                      </a:r>
                      <a:endParaRPr kumimoji="0" 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422910">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a:t>
                      </a:r>
                      <a:endParaRPr kumimoji="0" lang="zh-CN" alt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表示匹配空行</a:t>
                      </a:r>
                      <a:endParaRPr kumimoji="0" 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423545">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a:t>
                      </a:r>
                      <a:endParaRPr kumimoji="0" lang="zh-CN" alt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匹配只包含一个字母的行</a:t>
                      </a:r>
                      <a:endParaRPr kumimoji="0" 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422275">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[Ss]igna[Ll]</a:t>
                      </a:r>
                      <a:endParaRPr kumimoji="0" lang="zh-CN" alt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2000" b="0" i="0" u="none" strike="noStrike" cap="none" normalizeH="0" baseline="0" dirty="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匹配</a:t>
                      </a:r>
                      <a:r>
                        <a:rPr kumimoji="0" lang="zh-CN" altLang="zh-CN" sz="2000" b="0" i="0" u="none" strike="noStrike" cap="none" normalizeH="0" baseline="0" dirty="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Signal,signal,signaL,SignaL</a:t>
                      </a:r>
                      <a:endParaRPr kumimoji="0" lang="zh-CN" altLang="zh-CN" sz="2000" b="0" i="0" u="none" strike="noStrike" cap="none" normalizeH="0" baseline="0" dirty="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423545">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[mayMAY]</a:t>
                      </a:r>
                      <a:endParaRPr kumimoji="0" lang="zh-CN" alt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包含</a:t>
                      </a:r>
                      <a:r>
                        <a:rPr kumimoji="0" lang="zh-CN" alt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may</a:t>
                      </a:r>
                      <a:r>
                        <a:rPr kumimoji="0" 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大写或小些字母的行</a:t>
                      </a:r>
                      <a:endParaRPr kumimoji="0" 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422910">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^user$</a:t>
                      </a:r>
                      <a:endParaRPr kumimoji="0" lang="zh-CN" alt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只包含</a:t>
                      </a:r>
                      <a:r>
                        <a:rPr kumimoji="0" lang="zh-CN" alt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user</a:t>
                      </a:r>
                      <a:r>
                        <a:rPr kumimoji="0" 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的行</a:t>
                      </a:r>
                      <a:endParaRPr kumimoji="0" 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423545">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^d..x..x..x</a:t>
                      </a:r>
                      <a:endParaRPr kumimoji="0" lang="zh-CN" alt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用户、组、其他用户均有执行权限的目录</a:t>
                      </a:r>
                      <a:endParaRPr kumimoji="0" 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78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补充</a:t>
            </a:r>
            <a:endParaRPr lang="zh-CN" sz="2400" b="1" dirty="0">
              <a:solidFill>
                <a:prstClr val="white"/>
              </a:solidFill>
              <a:ea typeface="微软雅黑" panose="020B0503020204020204" pitchFamily="34" charset="-122"/>
              <a:cs typeface="Arial Unicode MS" panose="020B0604020202020204" pitchFamily="34" charset="-122"/>
              <a:sym typeface="+mn-ea"/>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5400" b="1" dirty="0">
              <a:solidFill>
                <a:srgbClr val="FF0000"/>
              </a:solidFill>
            </a:endParaRPr>
          </a:p>
        </p:txBody>
      </p:sp>
      <p:sp>
        <p:nvSpPr>
          <p:cNvPr id="2" name="淘宝网chenying0907出品 3"/>
          <p:cNvSpPr txBox="1"/>
          <p:nvPr/>
        </p:nvSpPr>
        <p:spPr>
          <a:xfrm>
            <a:off x="2160270" y="561340"/>
            <a:ext cx="3633470" cy="398780"/>
          </a:xfrm>
          <a:prstGeom prst="rect">
            <a:avLst/>
          </a:prstGeom>
          <a:gradFill>
            <a:gsLst>
              <a:gs pos="0">
                <a:srgbClr val="FECF40"/>
              </a:gs>
              <a:gs pos="100000">
                <a:srgbClr val="846C21"/>
              </a:gs>
            </a:gsLst>
            <a:path path="circle"/>
          </a:gradFill>
        </p:spPr>
        <p:txBody>
          <a:bodyPr wrap="square">
            <a:spAutoFit/>
          </a:bodyPr>
          <a:p>
            <a:pPr>
              <a:defRPr/>
            </a:pPr>
            <a:r>
              <a:rPr sz="2000" b="1" dirty="0">
                <a:solidFill>
                  <a:prstClr val="black">
                    <a:lumMod val="65000"/>
                    <a:lumOff val="35000"/>
                  </a:prstClr>
                </a:solidFill>
                <a:latin typeface="微软雅黑" panose="020B0503020204020204" pitchFamily="34" charset="-122"/>
                <a:ea typeface="微软雅黑" panose="020B0503020204020204" pitchFamily="34" charset="-122"/>
              </a:rPr>
              <a:t> 系统经常使用的正则表达式</a:t>
            </a:r>
            <a:endParaRPr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endParaRPr lang="en-US"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graphicFrame>
        <p:nvGraphicFramePr>
          <p:cNvPr id="4" name="Group 4"/>
          <p:cNvGraphicFramePr>
            <a:graphicFrameLocks noGrp="1"/>
          </p:cNvGraphicFramePr>
          <p:nvPr/>
        </p:nvGraphicFramePr>
        <p:xfrm>
          <a:off x="1931353" y="1740535"/>
          <a:ext cx="6284912" cy="2849245"/>
        </p:xfrm>
        <a:graphic>
          <a:graphicData uri="http://schemas.openxmlformats.org/drawingml/2006/table">
            <a:tbl>
              <a:tblPr/>
              <a:tblGrid>
                <a:gridCol w="1958975"/>
                <a:gridCol w="4325937"/>
              </a:tblGrid>
              <a:tr h="396240">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2000" b="1" i="0" u="none" strike="noStrike" cap="none" normalizeH="0" baseline="0" dirty="0" smtClean="0">
                          <a:ln>
                            <a:noFill/>
                          </a:ln>
                          <a:solidFill>
                            <a:srgbClr val="FFFFFF"/>
                          </a:solidFill>
                          <a:effectLst/>
                          <a:latin typeface="Calibri" panose="020F0502020204030204" charset="0"/>
                          <a:ea typeface="宋体" panose="02010600030101010101" pitchFamily="2" charset="-122"/>
                          <a:sym typeface="Arial" panose="020B0604020202020204" pitchFamily="34" charset="0"/>
                        </a:rPr>
                        <a:t>正则表达式</a:t>
                      </a:r>
                      <a:endParaRPr kumimoji="0" lang="zh-CN" sz="2000" b="1" i="0" u="none" strike="noStrike" cap="none" normalizeH="0" baseline="0" dirty="0" smtClean="0">
                        <a:ln>
                          <a:noFill/>
                        </a:ln>
                        <a:solidFill>
                          <a:srgbClr val="FFFFFF"/>
                        </a:solidFill>
                        <a:effectLst/>
                        <a:latin typeface="Calibri" panose="020F0502020204030204" charset="0"/>
                        <a:ea typeface="宋体" panose="02010600030101010101" pitchFamily="2" charset="-122"/>
                        <a:sym typeface="Arial" panose="020B0604020202020204" pitchFamily="34" charset="0"/>
                      </a:endParaRPr>
                    </a:p>
                  </a:txBody>
                  <a:tcPr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2000" b="1" i="0" u="none" strike="noStrike" cap="none" normalizeH="0" baseline="0" smtClean="0">
                          <a:ln>
                            <a:noFill/>
                          </a:ln>
                          <a:solidFill>
                            <a:srgbClr val="FFFFFF"/>
                          </a:solidFill>
                          <a:effectLst/>
                          <a:latin typeface="Calibri" panose="020F0502020204030204" charset="0"/>
                          <a:ea typeface="宋体" panose="02010600030101010101" pitchFamily="2" charset="-122"/>
                          <a:sym typeface="Arial" panose="020B0604020202020204" pitchFamily="34" charset="0"/>
                        </a:rPr>
                        <a:t>含义</a:t>
                      </a:r>
                      <a:endParaRPr kumimoji="0" lang="zh-CN" sz="2000" b="1" i="0" u="none" strike="noStrike" cap="none" normalizeH="0" baseline="0" smtClean="0">
                        <a:ln>
                          <a:noFill/>
                        </a:ln>
                        <a:solidFill>
                          <a:srgbClr val="FFFFFF"/>
                        </a:solidFill>
                        <a:effectLst/>
                        <a:latin typeface="Calibri" panose="020F0502020204030204" charset="0"/>
                        <a:ea typeface="宋体" panose="02010600030101010101" pitchFamily="2" charset="-122"/>
                        <a:sym typeface="Arial" panose="020B0604020202020204" pitchFamily="34" charset="0"/>
                      </a:endParaRPr>
                    </a:p>
                  </a:txBody>
                  <a:tcPr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304800">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0" i="0" u="none" strike="noStrike" cap="none" normalizeH="0" baseline="0" dirty="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a:t>
                      </a:r>
                      <a:endParaRPr kumimoji="0" lang="zh-CN" altLang="zh-CN" sz="2000" b="0" i="0" u="none" strike="noStrike" cap="none" normalizeH="0" baseline="0" dirty="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匹配行中任意字符串</a:t>
                      </a:r>
                      <a:endParaRPr kumimoji="0" 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304800">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a:t>
                      </a:r>
                      <a:endParaRPr kumimoji="0" lang="zh-CN" alt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包括</a:t>
                      </a:r>
                      <a:r>
                        <a:rPr kumimoji="0" lang="zh-CN" alt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6</a:t>
                      </a:r>
                      <a:r>
                        <a:rPr kumimoji="0" 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个字符的行</a:t>
                      </a:r>
                      <a:endParaRPr kumimoji="0" 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04800">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[a-zA-Z]</a:t>
                      </a:r>
                      <a:endParaRPr kumimoji="0" lang="zh-CN" alt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任意单字符</a:t>
                      </a:r>
                      <a:endParaRPr kumimoji="0" 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304800">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[^0-9\$]</a:t>
                      </a:r>
                      <a:endParaRPr kumimoji="0" lang="zh-CN" alt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非数字或</a:t>
                      </a:r>
                      <a:r>
                        <a:rPr kumimoji="0" lang="zh-CN" alt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a:t>
                      </a:r>
                      <a:r>
                        <a:rPr kumimoji="0" 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字母</a:t>
                      </a:r>
                      <a:endParaRPr kumimoji="0" 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04800">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[123]</a:t>
                      </a:r>
                      <a:endParaRPr kumimoji="0" lang="zh-CN" alt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数字</a:t>
                      </a:r>
                      <a:r>
                        <a:rPr kumimoji="0" lang="zh-CN" alt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1</a:t>
                      </a:r>
                      <a:r>
                        <a:rPr kumimoji="0" 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到</a:t>
                      </a:r>
                      <a:r>
                        <a:rPr kumimoji="0" lang="zh-CN" alt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3</a:t>
                      </a:r>
                      <a:r>
                        <a:rPr kumimoji="0" 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中的一个</a:t>
                      </a:r>
                      <a:endParaRPr kumimoji="0" 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304800">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[Dd]evice</a:t>
                      </a:r>
                      <a:endParaRPr kumimoji="0" lang="zh-CN" alt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单词</a:t>
                      </a:r>
                      <a:r>
                        <a:rPr kumimoji="0" lang="zh-CN" alt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Device</a:t>
                      </a:r>
                      <a:r>
                        <a:rPr kumimoji="0" 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或</a:t>
                      </a:r>
                      <a:r>
                        <a:rPr kumimoji="0" lang="zh-CN" alt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device</a:t>
                      </a:r>
                      <a:endParaRPr kumimoji="0" lang="zh-CN" alt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04800">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^\.[0-9][0-9]</a:t>
                      </a:r>
                      <a:endParaRPr kumimoji="0" lang="zh-CN" alt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以</a:t>
                      </a:r>
                      <a:r>
                        <a:rPr kumimoji="0" lang="zh-CN" alt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a:t>
                      </a:r>
                      <a:r>
                        <a:rPr kumimoji="0" 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和两个数字开始的行</a:t>
                      </a:r>
                      <a:endParaRPr kumimoji="0" lang="zh-CN" sz="20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文件的搜索</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altLang="zh-CN" sz="2000" b="1" dirty="0">
                    <a:latin typeface="微软雅黑" panose="020B0503020204020204" pitchFamily="34" charset="-122"/>
                    <a:ea typeface="微软雅黑" panose="020B0503020204020204" pitchFamily="34" charset="-122"/>
                  </a:rPr>
                  <a:t>whereis——</a:t>
                </a:r>
                <a:r>
                  <a:rPr lang="zh-CN" altLang="zh-CN" sz="2000" b="1" dirty="0">
                    <a:latin typeface="微软雅黑" panose="020B0503020204020204" pitchFamily="34" charset="-122"/>
                    <a:ea typeface="微软雅黑" panose="020B0503020204020204" pitchFamily="34" charset="-122"/>
                  </a:rPr>
                  <a:t>按程序名搜索文件</a:t>
                </a:r>
                <a:endParaRPr lang="zh-CN"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2</a:t>
              </a:r>
              <a:r>
                <a:rPr lang="zh-CN" altLang="en-US" sz="2400" b="1"/>
                <a:t>）</a:t>
              </a:r>
              <a:endParaRPr lang="zh-CN" altLang="en-US" sz="2400" b="1"/>
            </a:p>
          </p:txBody>
        </p:sp>
      </p:grpSp>
      <p:sp>
        <p:nvSpPr>
          <p:cNvPr id="5" name="淘宝网chenying0907出品 77"/>
          <p:cNvSpPr txBox="1"/>
          <p:nvPr/>
        </p:nvSpPr>
        <p:spPr>
          <a:xfrm>
            <a:off x="943610" y="2010410"/>
            <a:ext cx="10305415" cy="3119120"/>
          </a:xfrm>
          <a:prstGeom prst="rect">
            <a:avLst/>
          </a:prstGeom>
          <a:noFill/>
        </p:spPr>
        <p:txBody>
          <a:bodyPr wrap="square" rtlCol="0">
            <a:spAutoFit/>
          </a:bodyPr>
          <a:p>
            <a:pPr marL="330200" indent="-330200" algn="l" defTabSz="448945" eaLnBrk="0" hangingPunct="0">
              <a:lnSpc>
                <a:spcPct val="100000"/>
              </a:lnSpc>
              <a:spcBef>
                <a:spcPct val="20000"/>
              </a:spcBef>
              <a:buFontTx/>
              <a:buBlip>
                <a:blip r:embed="rId2"/>
              </a:buBlip>
              <a:tabLst>
                <a:tab pos="330200" algn="l"/>
                <a:tab pos="777875" algn="l"/>
                <a:tab pos="1226820" algn="l"/>
                <a:tab pos="1676400" algn="l"/>
                <a:tab pos="2125345" algn="l"/>
                <a:tab pos="2574925" algn="l"/>
                <a:tab pos="3023870" algn="l"/>
                <a:tab pos="3473450" algn="l"/>
                <a:tab pos="3922395" algn="l"/>
                <a:tab pos="4371975" algn="l"/>
                <a:tab pos="4820920" algn="l"/>
                <a:tab pos="5270500" algn="l"/>
                <a:tab pos="5719445" algn="l"/>
                <a:tab pos="6169025" algn="l"/>
                <a:tab pos="6617970" algn="l"/>
                <a:tab pos="7067550" algn="l"/>
                <a:tab pos="7516495" algn="l"/>
                <a:tab pos="7966075" algn="l"/>
                <a:tab pos="8415020" algn="l"/>
                <a:tab pos="8864600" algn="l"/>
                <a:tab pos="9313545" algn="l"/>
              </a:tabLst>
              <a:defRPr/>
            </a:pPr>
            <a:r>
              <a:rPr lang="zh-CN" sz="2400" smtClean="0">
                <a:solidFill>
                  <a:srgbClr val="663300"/>
                </a:solidFill>
                <a:latin typeface="Arial" panose="020B0604020202020204" pitchFamily="34" charset="0"/>
                <a:ea typeface="宋体" panose="02010600030101010101" pitchFamily="2" charset="-122"/>
                <a:cs typeface="+mn-ea"/>
                <a:sym typeface="+mn-ea"/>
              </a:rPr>
              <a:t>举例：</a:t>
            </a:r>
            <a:endParaRPr lang="zh-CN" altLang="en-US" sz="2000"/>
          </a:p>
          <a:p>
            <a:pPr marL="514350" indent="-514350">
              <a:spcBef>
                <a:spcPct val="20000"/>
              </a:spcBef>
              <a:buFont typeface="+mj-ea"/>
              <a:buAutoNum type="circleNumDbPlain"/>
              <a:defRPr/>
            </a:pPr>
            <a:r>
              <a:rPr lang="zh-CN" altLang="en-GB" sz="2400" smtClean="0">
                <a:effectLst/>
                <a:sym typeface="+mn-ea"/>
              </a:rPr>
              <a:t>将和passwd文件相关的文件都查找出来</a:t>
            </a:r>
            <a:endParaRPr lang="zh-CN" altLang="en-GB" sz="2400" smtClean="0">
              <a:effectLst/>
            </a:endParaRPr>
          </a:p>
          <a:p>
            <a:pPr marL="0" indent="0">
              <a:spcBef>
                <a:spcPct val="20000"/>
              </a:spcBef>
              <a:buFont typeface="+mj-ea"/>
              <a:buNone/>
              <a:defRPr/>
            </a:pPr>
            <a:r>
              <a:rPr lang="en-US" altLang="zh-CN" sz="2400" smtClean="0">
                <a:effectLst/>
                <a:sym typeface="+mn-ea"/>
              </a:rPr>
              <a:t>	  #</a:t>
            </a:r>
            <a:r>
              <a:rPr lang="zh-CN" altLang="en-GB" sz="2400" smtClean="0">
                <a:effectLst/>
                <a:sym typeface="+mn-ea"/>
              </a:rPr>
              <a:t>whereis passwd</a:t>
            </a:r>
            <a:endParaRPr lang="zh-CN" altLang="en-GB" sz="2400" smtClean="0">
              <a:effectLst/>
            </a:endParaRPr>
          </a:p>
          <a:p>
            <a:pPr marL="457200" indent="-457200">
              <a:spcBef>
                <a:spcPct val="20000"/>
              </a:spcBef>
              <a:buFont typeface="+mj-ea"/>
              <a:buAutoNum type="circleNumDbPlain" startAt="2"/>
              <a:defRPr/>
            </a:pPr>
            <a:r>
              <a:rPr lang="zh-CN" altLang="en-GB" sz="2400" smtClean="0">
                <a:effectLst/>
                <a:sym typeface="+mn-ea"/>
              </a:rPr>
              <a:t>只将</a:t>
            </a:r>
            <a:r>
              <a:rPr lang="en-US" altLang="zh-CN" sz="2400" smtClean="0">
                <a:effectLst/>
                <a:sym typeface="+mn-ea"/>
              </a:rPr>
              <a:t>passwd</a:t>
            </a:r>
            <a:r>
              <a:rPr lang="zh-CN" altLang="en-US" sz="2400" smtClean="0">
                <a:effectLst/>
                <a:sym typeface="+mn-ea"/>
              </a:rPr>
              <a:t>的</a:t>
            </a:r>
            <a:r>
              <a:rPr lang="zh-CN" altLang="en-GB" sz="2400" smtClean="0">
                <a:effectLst/>
                <a:sym typeface="+mn-ea"/>
              </a:rPr>
              <a:t>二进制文件查找出来</a:t>
            </a:r>
            <a:endParaRPr lang="zh-CN" altLang="en-GB" sz="2400" smtClean="0">
              <a:effectLst/>
            </a:endParaRPr>
          </a:p>
          <a:p>
            <a:pPr marL="0" indent="0">
              <a:spcBef>
                <a:spcPct val="20000"/>
              </a:spcBef>
              <a:buFont typeface="+mj-ea"/>
              <a:buNone/>
              <a:defRPr/>
            </a:pPr>
            <a:r>
              <a:rPr lang="en-US" altLang="zh-CN" sz="2400" smtClean="0">
                <a:effectLst/>
                <a:sym typeface="+mn-ea"/>
              </a:rPr>
              <a:t>	  #whereis -b passwd</a:t>
            </a:r>
            <a:endParaRPr lang="en-US" altLang="zh-CN" sz="2400" smtClean="0">
              <a:effectLst/>
            </a:endParaRPr>
          </a:p>
          <a:p>
            <a:pPr marL="457200" indent="-457200">
              <a:spcBef>
                <a:spcPct val="20000"/>
              </a:spcBef>
              <a:buFont typeface="+mj-ea"/>
              <a:buAutoNum type="circleNumDbPlain" startAt="3"/>
              <a:defRPr/>
            </a:pPr>
            <a:r>
              <a:rPr lang="zh-CN" altLang="en-US" sz="2400">
                <a:effectLst/>
                <a:sym typeface="+mn-ea"/>
              </a:rPr>
              <a:t>查看</a:t>
            </a:r>
            <a:r>
              <a:rPr lang="en-US" altLang="zh-CN" sz="2400">
                <a:effectLst/>
                <a:sym typeface="+mn-ea"/>
              </a:rPr>
              <a:t>whereis</a:t>
            </a:r>
            <a:r>
              <a:rPr lang="zh-CN" altLang="en-US" sz="2400">
                <a:effectLst/>
                <a:sym typeface="+mn-ea"/>
              </a:rPr>
              <a:t>的有效查找路径</a:t>
            </a:r>
            <a:endParaRPr lang="zh-CN" altLang="en-US" sz="2400">
              <a:effectLst/>
              <a:sym typeface="+mn-ea"/>
            </a:endParaRPr>
          </a:p>
          <a:p>
            <a:pPr marL="0" indent="0">
              <a:spcBef>
                <a:spcPct val="20000"/>
              </a:spcBef>
              <a:buFont typeface="+mj-ea"/>
              <a:buNone/>
              <a:defRPr/>
            </a:pPr>
            <a:r>
              <a:rPr lang="en-US" altLang="zh-CN" sz="2400">
                <a:effectLst/>
                <a:sym typeface="+mn-ea"/>
              </a:rPr>
              <a:t>	  #whereis -l</a:t>
            </a:r>
            <a:endParaRPr lang="en-US" altLang="zh-CN" sz="2400" smtClean="0">
              <a:solidFill>
                <a:srgbClr val="663300"/>
              </a:solidFill>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 calcmode="lin" valueType="num">
                                      <p:cBhvr additive="base">
                                        <p:cTn id="3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 calcmode="lin" valueType="num">
                                      <p:cBhvr additive="base">
                                        <p:cTn id="4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 calcmode="lin" valueType="num">
                                      <p:cBhvr additive="base">
                                        <p:cTn id="4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
                                            <p:txEl>
                                              <p:pRg st="5" end="5"/>
                                            </p:txEl>
                                          </p:spTgt>
                                        </p:tgtEl>
                                        <p:attrNameLst>
                                          <p:attrName>style.visibility</p:attrName>
                                        </p:attrNameLst>
                                      </p:cBhvr>
                                      <p:to>
                                        <p:strVal val="visible"/>
                                      </p:to>
                                    </p:set>
                                    <p:anim calcmode="lin" valueType="num">
                                      <p:cBhvr additive="base">
                                        <p:cTn id="5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5">
                                            <p:txEl>
                                              <p:pRg st="6" end="6"/>
                                            </p:txEl>
                                          </p:spTgt>
                                        </p:tgtEl>
                                        <p:attrNameLst>
                                          <p:attrName>style.visibility</p:attrName>
                                        </p:attrNameLst>
                                      </p:cBhvr>
                                      <p:to>
                                        <p:strVal val="visible"/>
                                      </p:to>
                                    </p:set>
                                    <p:anim calcmode="lin" valueType="num">
                                      <p:cBhvr additive="base">
                                        <p:cTn id="5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934335"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sym typeface="+mn-ea"/>
              </a:rPr>
              <a:t>补充</a:t>
            </a:r>
            <a:endParaRPr lang="zh-CN" sz="2400" b="1" dirty="0">
              <a:solidFill>
                <a:prstClr val="white"/>
              </a:solidFill>
              <a:ea typeface="微软雅黑" panose="020B0503020204020204" pitchFamily="34" charset="-122"/>
              <a:cs typeface="Arial Unicode MS" panose="020B0604020202020204" pitchFamily="34" charset="-122"/>
              <a:sym typeface="+mn-ea"/>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5400" b="1" dirty="0">
              <a:solidFill>
                <a:srgbClr val="FF0000"/>
              </a:solidFill>
            </a:endParaRPr>
          </a:p>
        </p:txBody>
      </p:sp>
      <p:sp>
        <p:nvSpPr>
          <p:cNvPr id="2" name="淘宝网chenying0907出品 3"/>
          <p:cNvSpPr txBox="1"/>
          <p:nvPr/>
        </p:nvSpPr>
        <p:spPr>
          <a:xfrm>
            <a:off x="2160270" y="561340"/>
            <a:ext cx="1820545" cy="398780"/>
          </a:xfrm>
          <a:prstGeom prst="rect">
            <a:avLst/>
          </a:prstGeom>
          <a:gradFill>
            <a:gsLst>
              <a:gs pos="0">
                <a:srgbClr val="FECF40"/>
              </a:gs>
              <a:gs pos="100000">
                <a:srgbClr val="846C21"/>
              </a:gs>
            </a:gsLst>
            <a:path path="circle"/>
          </a:gradFill>
        </p:spPr>
        <p:txBody>
          <a:bodyPr wrap="square">
            <a:spAutoFit/>
          </a:bodyPr>
          <a:p>
            <a:pPr>
              <a:defRPr/>
            </a:pPr>
            <a:r>
              <a:rPr sz="2000" b="1" dirty="0">
                <a:solidFill>
                  <a:prstClr val="black">
                    <a:lumMod val="65000"/>
                    <a:lumOff val="35000"/>
                  </a:prstClr>
                </a:solidFill>
                <a:latin typeface="微软雅黑" panose="020B0503020204020204" pitchFamily="34" charset="-122"/>
                <a:ea typeface="微软雅黑" panose="020B0503020204020204" pitchFamily="34" charset="-122"/>
              </a:rPr>
              <a:t>模式匹配</a:t>
            </a:r>
            <a:endParaRPr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endParaRPr lang="en-US"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graphicFrame>
        <p:nvGraphicFramePr>
          <p:cNvPr id="34820" name="Group 4"/>
          <p:cNvGraphicFramePr>
            <a:graphicFrameLocks noGrp="1"/>
          </p:cNvGraphicFramePr>
          <p:nvPr/>
        </p:nvGraphicFramePr>
        <p:xfrm>
          <a:off x="1708785" y="1680210"/>
          <a:ext cx="7834630" cy="2575560"/>
        </p:xfrm>
        <a:graphic>
          <a:graphicData uri="http://schemas.openxmlformats.org/drawingml/2006/table">
            <a:tbl>
              <a:tblPr/>
              <a:tblGrid>
                <a:gridCol w="2783205"/>
                <a:gridCol w="2090420"/>
                <a:gridCol w="2961005"/>
              </a:tblGrid>
              <a:tr h="365760">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1800" b="1" i="0" u="none" strike="noStrike" cap="none" normalizeH="0" baseline="0" smtClean="0">
                          <a:ln>
                            <a:noFill/>
                          </a:ln>
                          <a:solidFill>
                            <a:srgbClr val="FFFFFF"/>
                          </a:solidFill>
                          <a:effectLst/>
                          <a:latin typeface="Calibri" panose="020F0502020204030204" charset="0"/>
                          <a:ea typeface="宋体" panose="02010600030101010101" pitchFamily="2" charset="-122"/>
                          <a:sym typeface="Arial" panose="020B0604020202020204" pitchFamily="34" charset="0"/>
                        </a:rPr>
                        <a:t>字符</a:t>
                      </a:r>
                      <a:endParaRPr kumimoji="0" lang="zh-CN" sz="1800" b="1" i="0" u="none" strike="noStrike" cap="none" normalizeH="0" baseline="0" smtClean="0">
                        <a:ln>
                          <a:noFill/>
                        </a:ln>
                        <a:solidFill>
                          <a:srgbClr val="FFFFFF"/>
                        </a:solidFill>
                        <a:effectLst/>
                        <a:latin typeface="Calibri" panose="020F0502020204030204" charset="0"/>
                        <a:ea typeface="宋体" panose="02010600030101010101" pitchFamily="2" charset="-122"/>
                        <a:sym typeface="Arial" panose="020B0604020202020204" pitchFamily="34" charset="0"/>
                      </a:endParaRP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1800" b="1" i="0" u="none" strike="noStrike" cap="none" normalizeH="0" baseline="0" smtClean="0">
                          <a:ln>
                            <a:noFill/>
                          </a:ln>
                          <a:solidFill>
                            <a:srgbClr val="FFFFFF"/>
                          </a:solidFill>
                          <a:effectLst/>
                          <a:latin typeface="Calibri" panose="020F0502020204030204" charset="0"/>
                          <a:ea typeface="宋体" panose="02010600030101010101" pitchFamily="2" charset="-122"/>
                          <a:sym typeface="Arial" panose="020B0604020202020204" pitchFamily="34" charset="0"/>
                        </a:rPr>
                        <a:t>举例</a:t>
                      </a:r>
                      <a:endParaRPr kumimoji="0" lang="zh-CN" sz="1800" b="1" i="0" u="none" strike="noStrike" cap="none" normalizeH="0" baseline="0" smtClean="0">
                        <a:ln>
                          <a:noFill/>
                        </a:ln>
                        <a:solidFill>
                          <a:srgbClr val="FFFFFF"/>
                        </a:solidFill>
                        <a:effectLst/>
                        <a:latin typeface="Calibri" panose="020F0502020204030204" charset="0"/>
                        <a:ea typeface="宋体" panose="02010600030101010101" pitchFamily="2" charset="-122"/>
                        <a:sym typeface="Arial" panose="020B0604020202020204" pitchFamily="34" charset="0"/>
                      </a:endParaRP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1800" b="1" i="0" u="none" strike="noStrike" cap="none" normalizeH="0" baseline="0" smtClean="0">
                          <a:ln>
                            <a:noFill/>
                          </a:ln>
                          <a:solidFill>
                            <a:srgbClr val="FFFFFF"/>
                          </a:solidFill>
                          <a:effectLst/>
                          <a:latin typeface="Calibri" panose="020F0502020204030204" charset="0"/>
                          <a:ea typeface="宋体" panose="02010600030101010101" pitchFamily="2" charset="-122"/>
                          <a:sym typeface="Arial" panose="020B0604020202020204" pitchFamily="34" charset="0"/>
                        </a:rPr>
                        <a:t>含义</a:t>
                      </a:r>
                      <a:endParaRPr kumimoji="0" lang="zh-CN" sz="1800" b="1" i="0" u="none" strike="noStrike" cap="none" normalizeH="0" baseline="0" smtClean="0">
                        <a:ln>
                          <a:noFill/>
                        </a:ln>
                        <a:solidFill>
                          <a:srgbClr val="FFFFFF"/>
                        </a:solidFill>
                        <a:effectLst/>
                        <a:latin typeface="Calibri" panose="020F0502020204030204" charset="0"/>
                        <a:ea typeface="宋体" panose="02010600030101010101" pitchFamily="2" charset="-122"/>
                        <a:sym typeface="Arial" panose="020B0604020202020204" pitchFamily="34" charset="0"/>
                      </a:endParaRP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368300">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a:t>
                      </a:r>
                      <a:endPar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ls *.c</a:t>
                      </a:r>
                      <a:endPar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匹配零或多个字符</a:t>
                      </a:r>
                      <a:endPar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65125">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a:t>
                      </a:r>
                      <a:endPar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ls conf.?</a:t>
                      </a:r>
                      <a:endPar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匹配任意单个字符</a:t>
                      </a:r>
                      <a:endPar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366713">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[lower-upper]</a:t>
                      </a:r>
                      <a:endPar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ls libdd.73[1-9].sl</a:t>
                      </a:r>
                      <a:endPar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匹配范围内的任意一个字符</a:t>
                      </a:r>
                      <a:endPar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365125">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str{str1,str2,str3….}</a:t>
                      </a:r>
                      <a:endPar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ls ux*.{aa,bb}</a:t>
                      </a:r>
                      <a:endPar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用</a:t>
                      </a:r>
                      <a:r>
                        <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a:t>
                      </a:r>
                      <a:r>
                        <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中的内容作为扩展名</a:t>
                      </a:r>
                      <a:endPar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66713">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a:t>
                      </a:r>
                      <a:endPar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ls -a ~</a:t>
                      </a:r>
                      <a:endPar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主目录</a:t>
                      </a:r>
                      <a:endPar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366713">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~username</a:t>
                      </a:r>
                      <a:endPar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ls -a ~root</a:t>
                      </a:r>
                      <a:endPar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p>
                      <a:pPr marL="0" marR="0" lvl="0" indent="0" algn="l" defTabSz="0" rtl="0" eaLnBrk="1" fontAlgn="base" latinLnBrk="0" hangingPunct="1">
                        <a:lnSpc>
                          <a:spcPct val="100000"/>
                        </a:lnSpc>
                        <a:spcBef>
                          <a:spcPct val="20000"/>
                        </a:spcBef>
                        <a:spcAft>
                          <a:spcPct val="0"/>
                        </a:spcAft>
                        <a:buClrTx/>
                        <a:buSzTx/>
                        <a:buFontTx/>
                        <a:buNone/>
                      </a:pPr>
                      <a:r>
                        <a:rPr kumimoji="0" lang="zh-CN" alt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root</a:t>
                      </a:r>
                      <a:r>
                        <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rPr>
                        <a:t>用户的主目录</a:t>
                      </a:r>
                      <a:endParaRPr kumimoji="0" lang="zh-CN" sz="1800" b="0" i="0" u="none" strike="noStrike" cap="none" normalizeH="0" baseline="0" smtClean="0">
                        <a:ln>
                          <a:noFill/>
                        </a:ln>
                        <a:solidFill>
                          <a:srgbClr val="000000"/>
                        </a:solidFill>
                        <a:effectLst/>
                        <a:latin typeface="Calibri" panose="020F0502020204030204" charset="0"/>
                        <a:ea typeface="宋体" panose="02010600030101010101" pitchFamily="2" charset="-122"/>
                        <a:sym typeface="Arial" panose="020B0604020202020204" pitchFamily="34" charset="0"/>
                      </a:endParaRP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4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文件的搜索</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altLang="zh-CN" sz="2000" b="1" dirty="0">
                    <a:latin typeface="微软雅黑" panose="020B0503020204020204" pitchFamily="34" charset="-122"/>
                    <a:ea typeface="微软雅黑" panose="020B0503020204020204" pitchFamily="34" charset="-122"/>
                  </a:rPr>
                  <a:t>locate——</a:t>
                </a:r>
                <a:r>
                  <a:rPr lang="zh-CN" altLang="zh-CN" sz="2000" b="1" dirty="0">
                    <a:latin typeface="微软雅黑" panose="020B0503020204020204" pitchFamily="34" charset="-122"/>
                    <a:ea typeface="微软雅黑" panose="020B0503020204020204" pitchFamily="34" charset="-122"/>
                  </a:rPr>
                  <a:t>搜索文件</a:t>
                </a:r>
                <a:endParaRPr lang="zh-CN"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3</a:t>
              </a:r>
              <a:r>
                <a:rPr lang="zh-CN" altLang="en-US" sz="2400" b="1"/>
                <a:t>）</a:t>
              </a:r>
              <a:endParaRPr lang="zh-CN" altLang="en-US" sz="2400" b="1"/>
            </a:p>
          </p:txBody>
        </p:sp>
      </p:grpSp>
      <p:sp>
        <p:nvSpPr>
          <p:cNvPr id="5" name="淘宝网chenying0907出品 77"/>
          <p:cNvSpPr txBox="1"/>
          <p:nvPr/>
        </p:nvSpPr>
        <p:spPr>
          <a:xfrm>
            <a:off x="962025" y="1997075"/>
            <a:ext cx="10528935" cy="3611245"/>
          </a:xfrm>
          <a:prstGeom prst="rect">
            <a:avLst/>
          </a:prstGeom>
          <a:noFill/>
        </p:spPr>
        <p:txBody>
          <a:bodyPr wrap="square" rtlCol="0">
            <a:spAutoFit/>
          </a:bodyPr>
          <a:p>
            <a:pPr marL="342900" lvl="0" indent="-342900" algn="l" defTabSz="914400" eaLnBrk="0" hangingPunct="0">
              <a:lnSpc>
                <a:spcPct val="100000"/>
              </a:lnSpc>
              <a:spcBef>
                <a:spcPct val="20000"/>
              </a:spcBef>
              <a:buFontTx/>
              <a:buBlip>
                <a:blip r:embed="rId2"/>
              </a:buBlip>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语法：locate   文件或者目录名称</a:t>
            </a:r>
            <a:endParaRPr lang="en-GB" sz="2800" smtClean="0">
              <a:effectLst>
                <a:outerShdw blurRad="38100" dist="38100" dir="2700000" algn="tl">
                  <a:srgbClr val="C0C0C0"/>
                </a:outerShdw>
              </a:effectLst>
            </a:endParaRPr>
          </a:p>
          <a:p>
            <a:pPr marL="742950" lvl="1" indent="-285750" algn="l" defTabSz="914400" eaLnBrk="0" hangingPunct="0">
              <a:lnSpc>
                <a:spcPct val="100000"/>
              </a:lnSpc>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这个指令会将文件名或目录名中包含有此关键字的路径全部显示出来。</a:t>
            </a:r>
            <a:endParaRPr lang="en-GB" sz="2400" smtClean="0">
              <a:solidFill>
                <a:srgbClr val="663300"/>
              </a:solidFill>
            </a:endParaRPr>
          </a:p>
          <a:p>
            <a:pPr marL="742950" lvl="1" indent="-285750" algn="l" defTabSz="914400" eaLnBrk="0" hangingPunct="0">
              <a:lnSpc>
                <a:spcPct val="100000"/>
              </a:lnSpc>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配合数据库查看文件位置,</a:t>
            </a:r>
            <a:r>
              <a:rPr lang="en-GB" sz="2400" smtClean="0">
                <a:solidFill>
                  <a:srgbClr val="663300"/>
                </a:solidFill>
                <a:latin typeface="Arial" panose="020B0604020202020204" pitchFamily="34" charset="0"/>
                <a:ea typeface="宋体" panose="02010600030101010101" pitchFamily="2" charset="-122"/>
                <a:cs typeface="+mn-ea"/>
                <a:sym typeface="宋体" panose="02010600030101010101" pitchFamily="2" charset="-122"/>
              </a:rPr>
              <a:t>在这个数据库中保存了系统中所有文件的绝对路径</a:t>
            </a:r>
            <a:r>
              <a:rPr lang="en-GB" sz="2400" smtClean="0">
                <a:solidFill>
                  <a:srgbClr val="663300"/>
                </a:solidFill>
                <a:latin typeface="Arial" panose="020B0604020202020204" pitchFamily="34" charset="0"/>
                <a:ea typeface="宋体" panose="02010600030101010101" pitchFamily="2" charset="-122"/>
                <a:cs typeface="+mn-ea"/>
                <a:sym typeface="+mn-ea"/>
              </a:rPr>
              <a:t>。</a:t>
            </a:r>
            <a:endParaRPr lang="en-GB" sz="2400" smtClean="0">
              <a:solidFill>
                <a:srgbClr val="663300"/>
              </a:solidFill>
            </a:endParaRPr>
          </a:p>
          <a:p>
            <a:pPr marL="742950" lvl="1" indent="-285750" algn="l" defTabSz="914400" eaLnBrk="0" hangingPunct="0">
              <a:lnSpc>
                <a:spcPct val="100000"/>
              </a:lnSpc>
              <a:spcBef>
                <a:spcPct val="20000"/>
              </a:spcBef>
              <a:buFontTx/>
              <a:buBlip>
                <a:blip r:embed="rId3"/>
              </a:buBlip>
              <a:defRPr/>
            </a:pPr>
            <a:r>
              <a:rPr lang="zh-CN" altLang="en-US" sz="2400" smtClean="0">
                <a:solidFill>
                  <a:srgbClr val="663300"/>
                </a:solidFill>
                <a:latin typeface="Arial" panose="020B0604020202020204" pitchFamily="34" charset="0"/>
                <a:ea typeface="宋体" panose="02010600030101010101" pitchFamily="2" charset="-122"/>
                <a:cs typeface="+mn-ea"/>
                <a:sym typeface="+mn-ea"/>
              </a:rPr>
              <a:t>例如：</a:t>
            </a:r>
            <a:r>
              <a:rPr lang="en-US" altLang="zh-CN" sz="2400" smtClean="0">
                <a:solidFill>
                  <a:srgbClr val="663300"/>
                </a:solidFill>
                <a:latin typeface="Arial" panose="020B0604020202020204" pitchFamily="34" charset="0"/>
                <a:ea typeface="宋体" panose="02010600030101010101" pitchFamily="2" charset="-122"/>
                <a:cs typeface="+mn-ea"/>
                <a:sym typeface="+mn-ea"/>
              </a:rPr>
              <a:t>#locate passwd</a:t>
            </a:r>
            <a:endParaRPr lang="en-US" altLang="zh-CN" sz="2400" smtClean="0">
              <a:solidFill>
                <a:srgbClr val="663300"/>
              </a:solidFill>
            </a:endParaRPr>
          </a:p>
          <a:p>
            <a:pPr marL="742950" lvl="1" indent="-285750" algn="l" defTabSz="914400" eaLnBrk="0" hangingPunct="0">
              <a:lnSpc>
                <a:spcPct val="100000"/>
              </a:lnSpc>
              <a:spcBef>
                <a:spcPct val="20000"/>
              </a:spcBef>
              <a:buFontTx/>
              <a:buBlip>
                <a:blip r:embed="rId3"/>
              </a:buBlip>
              <a:defRPr/>
            </a:pPr>
            <a:endParaRPr lang="en-GB" sz="2400" smtClean="0">
              <a:solidFill>
                <a:srgbClr val="663300"/>
              </a:solidFill>
            </a:endParaRPr>
          </a:p>
          <a:p>
            <a:pPr marL="342900" lvl="0" indent="-342900" algn="l" defTabSz="914400" eaLnBrk="0" hangingPunct="0">
              <a:lnSpc>
                <a:spcPct val="100000"/>
              </a:lnSpc>
              <a:spcBef>
                <a:spcPct val="20000"/>
              </a:spcBef>
              <a:buFontTx/>
              <a:buBlip>
                <a:blip r:embed="rId2"/>
              </a:buBlip>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用户刚创建的文件系统不会立即加入数据库中，用户</a:t>
            </a:r>
            <a:r>
              <a:rPr lang="zh-CN" altLang="en-GB" sz="2800" smtClean="0">
                <a:solidFill>
                  <a:srgbClr val="000000"/>
                </a:solidFill>
                <a:effectLst/>
                <a:latin typeface="Arial" panose="020B0604020202020204" pitchFamily="34" charset="0"/>
                <a:ea typeface="宋体" panose="02010600030101010101" pitchFamily="2" charset="-122"/>
                <a:cs typeface="+mn-ea"/>
                <a:sym typeface="+mn-ea"/>
              </a:rPr>
              <a:t>（管理员）</a:t>
            </a:r>
            <a:r>
              <a:rPr lang="en-GB" sz="2800" smtClean="0">
                <a:solidFill>
                  <a:srgbClr val="000000"/>
                </a:solidFill>
                <a:effectLst/>
                <a:latin typeface="Arial" panose="020B0604020202020204" pitchFamily="34" charset="0"/>
                <a:ea typeface="宋体" panose="02010600030101010101" pitchFamily="2" charset="-122"/>
                <a:cs typeface="+mn-ea"/>
                <a:sym typeface="+mn-ea"/>
              </a:rPr>
              <a:t>可以通过updatedb指令来手动的更新这个数据库。</a:t>
            </a:r>
            <a:endParaRPr lang="en-GB" sz="2000" smtClean="0">
              <a:solidFill>
                <a:srgbClr val="663300"/>
              </a:solidFill>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 calcmode="lin" valueType="num">
                                      <p:cBhvr additive="base">
                                        <p:cTn id="3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 calcmode="lin" valueType="num">
                                      <p:cBhvr additive="base">
                                        <p:cTn id="4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 calcmode="lin" valueType="num">
                                      <p:cBhvr additive="base">
                                        <p:cTn id="4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文件的搜索</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altLang="zh-CN" sz="2000" b="1" dirty="0">
                    <a:latin typeface="微软雅黑" panose="020B0503020204020204" pitchFamily="34" charset="-122"/>
                    <a:ea typeface="微软雅黑" panose="020B0503020204020204" pitchFamily="34" charset="-122"/>
                  </a:rPr>
                  <a:t>find——</a:t>
                </a:r>
                <a:r>
                  <a:rPr lang="zh-CN" altLang="zh-CN" sz="2000" b="1" dirty="0">
                    <a:latin typeface="微软雅黑" panose="020B0503020204020204" pitchFamily="34" charset="-122"/>
                    <a:ea typeface="微软雅黑" panose="020B0503020204020204" pitchFamily="34" charset="-122"/>
                  </a:rPr>
                  <a:t>搜索文件</a:t>
                </a:r>
                <a:endParaRPr lang="zh-CN"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4</a:t>
              </a:r>
              <a:r>
                <a:rPr lang="zh-CN" altLang="en-US" sz="2400" b="1"/>
                <a:t>）</a:t>
              </a:r>
              <a:endParaRPr lang="zh-CN" altLang="en-US" sz="2400" b="1"/>
            </a:p>
          </p:txBody>
        </p:sp>
      </p:grpSp>
      <p:sp>
        <p:nvSpPr>
          <p:cNvPr id="5" name="淘宝网chenying0907出品 77"/>
          <p:cNvSpPr txBox="1"/>
          <p:nvPr/>
        </p:nvSpPr>
        <p:spPr>
          <a:xfrm>
            <a:off x="962025" y="1997075"/>
            <a:ext cx="10528935" cy="3623310"/>
          </a:xfrm>
          <a:prstGeom prst="rect">
            <a:avLst/>
          </a:prstGeom>
          <a:noFill/>
        </p:spPr>
        <p:txBody>
          <a:bodyPr wrap="square" rtlCol="0">
            <a:spAutoFit/>
          </a:bodyPr>
          <a:p>
            <a:pPr marL="342900" lvl="0" indent="-342900" algn="l" defTabSz="914400" eaLnBrk="0" hangingPunct="0">
              <a:lnSpc>
                <a:spcPct val="100000"/>
              </a:lnSpc>
              <a:spcBef>
                <a:spcPct val="20000"/>
              </a:spcBef>
              <a:buFontTx/>
              <a:buBlip>
                <a:blip r:embed="rId2"/>
              </a:buBlip>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find是一个相当重要的</a:t>
            </a:r>
            <a:r>
              <a:rPr lang="en-GB" sz="2800" smtClean="0">
                <a:solidFill>
                  <a:srgbClr val="FF0000"/>
                </a:solidFill>
                <a:effectLst/>
                <a:latin typeface="Arial" panose="020B0604020202020204" pitchFamily="34" charset="0"/>
                <a:ea typeface="宋体" panose="02010600030101010101" pitchFamily="2" charset="-122"/>
                <a:cs typeface="+mn-ea"/>
                <a:sym typeface="+mn-ea"/>
              </a:rPr>
              <a:t>查询文件绝对路径</a:t>
            </a:r>
            <a:r>
              <a:rPr lang="en-GB" sz="2800" smtClean="0">
                <a:solidFill>
                  <a:schemeClr val="tx1"/>
                </a:solidFill>
                <a:effectLst/>
                <a:latin typeface="Arial" panose="020B0604020202020204" pitchFamily="34" charset="0"/>
                <a:ea typeface="宋体" panose="02010600030101010101" pitchFamily="2" charset="-122"/>
                <a:cs typeface="+mn-ea"/>
                <a:sym typeface="+mn-ea"/>
              </a:rPr>
              <a:t>的指令</a:t>
            </a:r>
            <a:endParaRPr lang="en-GB" sz="2800" smtClean="0">
              <a:effectLst/>
            </a:endParaRPr>
          </a:p>
          <a:p>
            <a:pPr lvl="0" algn="l" defTabSz="914400" eaLnBrk="0" hangingPunct="0">
              <a:lnSpc>
                <a:spcPct val="100000"/>
              </a:lnSpc>
              <a:spcBef>
                <a:spcPct val="20000"/>
              </a:spcBef>
              <a:buFontTx/>
              <a:defRPr/>
            </a:pPr>
            <a:endParaRPr lang="en-GB" sz="2800" smtClean="0">
              <a:effectLst/>
            </a:endParaRPr>
          </a:p>
          <a:p>
            <a:pPr marL="342900" lvl="0" indent="-342900" algn="l" defTabSz="914400" eaLnBrk="0" hangingPunct="0">
              <a:lnSpc>
                <a:spcPct val="100000"/>
              </a:lnSpc>
              <a:spcBef>
                <a:spcPct val="20000"/>
              </a:spcBef>
              <a:buFontTx/>
              <a:buBlip>
                <a:blip r:embed="rId2"/>
              </a:buBlip>
              <a:defRPr/>
            </a:pPr>
            <a:r>
              <a:rPr lang="en-GB" sz="2800" smtClean="0">
                <a:solidFill>
                  <a:srgbClr val="000000"/>
                </a:solidFill>
                <a:effectLst/>
                <a:latin typeface="Arial" panose="020B0604020202020204" pitchFamily="34" charset="0"/>
                <a:ea typeface="宋体" panose="02010600030101010101" pitchFamily="2" charset="-122"/>
                <a:cs typeface="+mn-ea"/>
                <a:sym typeface="+mn-ea"/>
              </a:rPr>
              <a:t>find查找文件的特点：</a:t>
            </a:r>
            <a:endParaRPr lang="en-GB" sz="2800" smtClean="0">
              <a:effectLst>
                <a:outerShdw blurRad="38100" dist="38100" dir="2700000" algn="tl">
                  <a:srgbClr val="C0C0C0"/>
                </a:outerShdw>
              </a:effectLst>
            </a:endParaRPr>
          </a:p>
          <a:p>
            <a:pPr marL="742950" lvl="1" indent="-285750" algn="l" defTabSz="914400" eaLnBrk="0" hangingPunct="0">
              <a:lnSpc>
                <a:spcPct val="100000"/>
              </a:lnSpc>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从指定路径下递归向下搜索文件。</a:t>
            </a:r>
            <a:endParaRPr lang="en-GB" sz="2400" smtClean="0">
              <a:solidFill>
                <a:srgbClr val="663300"/>
              </a:solidFill>
            </a:endParaRPr>
          </a:p>
          <a:p>
            <a:pPr marL="742950" lvl="1" indent="-285750" algn="l" defTabSz="914400" eaLnBrk="0" hangingPunct="0">
              <a:lnSpc>
                <a:spcPct val="100000"/>
              </a:lnSpc>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支持按照各种条件方式搜索</a:t>
            </a:r>
            <a:r>
              <a:rPr lang="zh-CN" altLang="en-GB" sz="2400" smtClean="0">
                <a:solidFill>
                  <a:srgbClr val="663300"/>
                </a:solidFill>
                <a:latin typeface="Arial" panose="020B0604020202020204" pitchFamily="34" charset="0"/>
                <a:ea typeface="宋体" panose="02010600030101010101" pitchFamily="2" charset="-122"/>
                <a:cs typeface="+mn-ea"/>
                <a:sym typeface="+mn-ea"/>
              </a:rPr>
              <a:t>，如文件名、建立或者修改日期、所有者、文件长度或者文件类型进行搜索。</a:t>
            </a:r>
            <a:endParaRPr lang="zh-CN" altLang="en-GB" sz="2400" smtClean="0">
              <a:solidFill>
                <a:srgbClr val="663300"/>
              </a:solidFill>
            </a:endParaRPr>
          </a:p>
          <a:p>
            <a:pPr marL="742950" lvl="1" indent="-285750" algn="l" defTabSz="914400" eaLnBrk="0" hangingPunct="0">
              <a:lnSpc>
                <a:spcPct val="100000"/>
              </a:lnSpc>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支持对搜索得到的文件再进一步的使用指令操作(例如：删除、统计大小、复制等)。</a:t>
            </a:r>
            <a:endParaRPr lang="en-GB" sz="2000" smtClean="0">
              <a:solidFill>
                <a:srgbClr val="663300"/>
              </a:solidFill>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 calcmode="lin" valueType="num">
                                      <p:cBhvr additive="base">
                                        <p:cTn id="2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 calcmode="lin" valueType="num">
                                      <p:cBhvr additive="base">
                                        <p:cTn id="3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4" end="4"/>
                                            </p:txEl>
                                          </p:spTgt>
                                        </p:tgtEl>
                                        <p:attrNameLst>
                                          <p:attrName>style.visibility</p:attrName>
                                        </p:attrNameLst>
                                      </p:cBhvr>
                                      <p:to>
                                        <p:strVal val="visible"/>
                                      </p:to>
                                    </p:set>
                                    <p:anim calcmode="lin" valueType="num">
                                      <p:cBhvr additive="base">
                                        <p:cTn id="4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 calcmode="lin" valueType="num">
                                      <p:cBhvr additive="base">
                                        <p:cTn id="4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文件的搜索</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en-US" altLang="zh-CN" sz="2000" b="1" dirty="0">
                    <a:latin typeface="微软雅黑" panose="020B0503020204020204" pitchFamily="34" charset="-122"/>
                    <a:ea typeface="微软雅黑" panose="020B0503020204020204" pitchFamily="34" charset="-122"/>
                  </a:rPr>
                  <a:t>find——</a:t>
                </a:r>
                <a:r>
                  <a:rPr lang="zh-CN" altLang="zh-CN" sz="2000" b="1" dirty="0">
                    <a:latin typeface="微软雅黑" panose="020B0503020204020204" pitchFamily="34" charset="-122"/>
                    <a:ea typeface="微软雅黑" panose="020B0503020204020204" pitchFamily="34" charset="-122"/>
                  </a:rPr>
                  <a:t>搜索文件</a:t>
                </a:r>
                <a:endParaRPr lang="zh-CN"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4</a:t>
              </a:r>
              <a:r>
                <a:rPr lang="zh-CN" altLang="en-US" sz="2400" b="1"/>
                <a:t>）</a:t>
              </a:r>
              <a:endParaRPr lang="zh-CN" altLang="en-US" sz="2400" b="1"/>
            </a:p>
          </p:txBody>
        </p:sp>
      </p:grpSp>
      <p:sp>
        <p:nvSpPr>
          <p:cNvPr id="5" name="淘宝网chenying0907出品 77"/>
          <p:cNvSpPr txBox="1"/>
          <p:nvPr/>
        </p:nvSpPr>
        <p:spPr>
          <a:xfrm>
            <a:off x="962025" y="1997075"/>
            <a:ext cx="10528935" cy="4436110"/>
          </a:xfrm>
          <a:prstGeom prst="rect">
            <a:avLst/>
          </a:prstGeom>
          <a:noFill/>
        </p:spPr>
        <p:txBody>
          <a:bodyPr wrap="square" rtlCol="0">
            <a:spAutoFit/>
          </a:bodyPr>
          <a:p>
            <a:pPr marL="342900" lvl="0" indent="-342900" algn="l" defTabSz="914400" eaLnBrk="0" hangingPunct="0">
              <a:lnSpc>
                <a:spcPct val="100000"/>
              </a:lnSpc>
              <a:spcBef>
                <a:spcPct val="20000"/>
              </a:spcBef>
              <a:buFontTx/>
              <a:buBlip>
                <a:blip r:embed="rId2"/>
              </a:buBlip>
              <a:defRPr/>
            </a:pPr>
            <a:r>
              <a:rPr lang="zh-CN" altLang="en-GB" sz="2800" smtClean="0">
                <a:solidFill>
                  <a:srgbClr val="000000"/>
                </a:solidFill>
                <a:effectLst/>
                <a:latin typeface="Arial" panose="020B0604020202020204" pitchFamily="34" charset="0"/>
                <a:ea typeface="宋体" panose="02010600030101010101" pitchFamily="2" charset="-122"/>
                <a:cs typeface="+mn-ea"/>
                <a:sym typeface="+mn-ea"/>
              </a:rPr>
              <a:t>语法：</a:t>
            </a:r>
            <a:r>
              <a:rPr lang="en-GB" sz="2800" smtClean="0">
                <a:solidFill>
                  <a:srgbClr val="000000"/>
                </a:solidFill>
                <a:effectLst/>
                <a:latin typeface="Arial" panose="020B0604020202020204" pitchFamily="34" charset="0"/>
                <a:ea typeface="宋体" panose="02010600030101010101" pitchFamily="2" charset="-122"/>
                <a:cs typeface="+mn-ea"/>
                <a:sym typeface="+mn-ea"/>
              </a:rPr>
              <a:t>find &lt;路径&gt;  &lt;</a:t>
            </a:r>
            <a:r>
              <a:rPr lang="zh-CN" sz="2800" smtClean="0">
                <a:solidFill>
                  <a:srgbClr val="000000"/>
                </a:solidFill>
                <a:effectLst/>
                <a:latin typeface="Arial" panose="020B0604020202020204" pitchFamily="34" charset="0"/>
                <a:ea typeface="宋体" panose="02010600030101010101" pitchFamily="2" charset="-122"/>
                <a:cs typeface="+mn-ea"/>
                <a:sym typeface="+mn-ea"/>
              </a:rPr>
              <a:t>选项</a:t>
            </a:r>
            <a:r>
              <a:rPr lang="en-GB" sz="2800" smtClean="0">
                <a:solidFill>
                  <a:srgbClr val="000000"/>
                </a:solidFill>
                <a:effectLst/>
                <a:latin typeface="Arial" panose="020B0604020202020204" pitchFamily="34" charset="0"/>
                <a:ea typeface="宋体" panose="02010600030101010101" pitchFamily="2" charset="-122"/>
                <a:cs typeface="+mn-ea"/>
                <a:sym typeface="+mn-ea"/>
              </a:rPr>
              <a:t>&gt;  [表达式]</a:t>
            </a:r>
            <a:endParaRPr lang="en-GB" sz="2800" smtClean="0">
              <a:effectLst/>
            </a:endParaRPr>
          </a:p>
          <a:p>
            <a:pPr marL="342900" lvl="0" indent="-342900" algn="l" defTabSz="914400" eaLnBrk="0" hangingPunct="0">
              <a:lnSpc>
                <a:spcPct val="100000"/>
              </a:lnSpc>
              <a:spcBef>
                <a:spcPct val="20000"/>
              </a:spcBef>
              <a:buFontTx/>
              <a:buBlip>
                <a:blip r:embed="rId2"/>
              </a:buBlip>
              <a:defRPr/>
            </a:pPr>
            <a:r>
              <a:rPr lang="en-GB" sz="2800" b="1" smtClean="0">
                <a:solidFill>
                  <a:srgbClr val="000000"/>
                </a:solidFill>
                <a:effectLst/>
                <a:latin typeface="Arial" panose="020B0604020202020204" pitchFamily="34" charset="0"/>
                <a:ea typeface="宋体" panose="02010600030101010101" pitchFamily="2" charset="-122"/>
                <a:cs typeface="+mn-ea"/>
                <a:sym typeface="+mn-ea"/>
              </a:rPr>
              <a:t>重要选项：</a:t>
            </a:r>
            <a:endParaRPr lang="en-GB" sz="2800" smtClean="0">
              <a:effectLst>
                <a:outerShdw blurRad="38100" dist="38100" dir="2700000" algn="tl">
                  <a:srgbClr val="C0C0C0"/>
                </a:outerShdw>
              </a:effectLst>
            </a:endParaRPr>
          </a:p>
          <a:p>
            <a:pPr marL="742950" lvl="1" indent="-285750" algn="l" defTabSz="914400" eaLnBrk="0" hangingPunct="0">
              <a:lnSpc>
                <a:spcPct val="100000"/>
              </a:lnSpc>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-name	根据文件名寻找文件</a:t>
            </a:r>
            <a:endParaRPr lang="en-GB" sz="2400" smtClean="0">
              <a:solidFill>
                <a:srgbClr val="663300"/>
              </a:solidFill>
            </a:endParaRPr>
          </a:p>
          <a:p>
            <a:pPr marL="742950" lvl="1" indent="-285750" algn="l" defTabSz="914400" eaLnBrk="0" hangingPunct="0">
              <a:lnSpc>
                <a:spcPct val="100000"/>
              </a:lnSpc>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-user	根据文件拥有者寻找文件</a:t>
            </a:r>
            <a:endParaRPr lang="en-GB" sz="2400" smtClean="0">
              <a:solidFill>
                <a:srgbClr val="663300"/>
              </a:solidFill>
            </a:endParaRPr>
          </a:p>
          <a:p>
            <a:pPr marL="742950" lvl="1" indent="-285750" algn="l" defTabSz="914400" eaLnBrk="0" hangingPunct="0">
              <a:lnSpc>
                <a:spcPct val="100000"/>
              </a:lnSpc>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-group	根据文件所属组寻找文件</a:t>
            </a:r>
            <a:endParaRPr lang="en-GB" sz="2400" smtClean="0">
              <a:solidFill>
                <a:srgbClr val="663300"/>
              </a:solidFill>
            </a:endParaRPr>
          </a:p>
          <a:p>
            <a:pPr marL="742950" lvl="1" indent="-285750" algn="l" defTabSz="914400" eaLnBrk="0" hangingPunct="0">
              <a:lnSpc>
                <a:spcPct val="100000"/>
              </a:lnSpc>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-perm	根据文件权限寻找文件</a:t>
            </a:r>
            <a:endParaRPr lang="en-GB" sz="2400" smtClean="0">
              <a:solidFill>
                <a:srgbClr val="663300"/>
              </a:solidFill>
            </a:endParaRPr>
          </a:p>
          <a:p>
            <a:pPr marL="742950" lvl="1" indent="-285750" algn="l" defTabSz="914400" eaLnBrk="0" hangingPunct="0">
              <a:lnSpc>
                <a:spcPct val="100000"/>
              </a:lnSpc>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-size	根据文件大小寻找文件[±Sizek]</a:t>
            </a:r>
            <a:endParaRPr lang="en-GB" sz="2400" smtClean="0">
              <a:solidFill>
                <a:srgbClr val="663300"/>
              </a:solidFill>
            </a:endParaRPr>
          </a:p>
          <a:p>
            <a:pPr marL="742950" lvl="1" indent="-285750" algn="l" defTabSz="914400" eaLnBrk="0" hangingPunct="0">
              <a:lnSpc>
                <a:spcPct val="100000"/>
              </a:lnSpc>
              <a:spcBef>
                <a:spcPct val="20000"/>
              </a:spcBef>
              <a:buFontTx/>
              <a:buBlip>
                <a:blip r:embed="rId3"/>
              </a:buBlip>
              <a:defRPr/>
            </a:pPr>
            <a:r>
              <a:rPr lang="en-GB" sz="2400" smtClean="0">
                <a:solidFill>
                  <a:srgbClr val="663300"/>
                </a:solidFill>
                <a:latin typeface="Arial" panose="020B0604020202020204" pitchFamily="34" charset="0"/>
                <a:ea typeface="宋体" panose="02010600030101010101" pitchFamily="2" charset="-122"/>
                <a:cs typeface="+mn-ea"/>
                <a:sym typeface="+mn-ea"/>
              </a:rPr>
              <a:t>-type	根据文件类型寻找文件，常见类型有： </a:t>
            </a:r>
            <a:br>
              <a:rPr lang="en-GB" sz="2400" smtClean="0">
                <a:solidFill>
                  <a:srgbClr val="663300"/>
                </a:solidFill>
                <a:latin typeface="Arial" panose="020B0604020202020204" pitchFamily="34" charset="0"/>
                <a:ea typeface="宋体" panose="02010600030101010101" pitchFamily="2" charset="-122"/>
                <a:cs typeface="+mn-ea"/>
                <a:sym typeface="+mn-ea"/>
              </a:rPr>
            </a:br>
            <a:r>
              <a:rPr lang="en-GB" sz="2400" smtClean="0">
                <a:solidFill>
                  <a:srgbClr val="663300"/>
                </a:solidFill>
                <a:latin typeface="Arial" panose="020B0604020202020204" pitchFamily="34" charset="0"/>
                <a:ea typeface="宋体" panose="02010600030101010101" pitchFamily="2" charset="-122"/>
                <a:cs typeface="+mn-ea"/>
                <a:sym typeface="+mn-ea"/>
              </a:rPr>
              <a:t>f(普通文件) 、c(字符设备文件)、b(块设备文件)、l(</a:t>
            </a:r>
            <a:r>
              <a:rPr lang="zh-CN" altLang="en-GB" sz="2400" smtClean="0">
                <a:solidFill>
                  <a:srgbClr val="663300"/>
                </a:solidFill>
                <a:latin typeface="Arial" panose="020B0604020202020204" pitchFamily="34" charset="0"/>
                <a:ea typeface="宋体" panose="02010600030101010101" pitchFamily="2" charset="-122"/>
                <a:cs typeface="+mn-ea"/>
                <a:sym typeface="+mn-ea"/>
              </a:rPr>
              <a:t>链接</a:t>
            </a:r>
            <a:r>
              <a:rPr lang="en-GB" sz="2400" smtClean="0">
                <a:solidFill>
                  <a:srgbClr val="663300"/>
                </a:solidFill>
                <a:latin typeface="Arial" panose="020B0604020202020204" pitchFamily="34" charset="0"/>
                <a:ea typeface="宋体" panose="02010600030101010101" pitchFamily="2" charset="-122"/>
                <a:cs typeface="+mn-ea"/>
                <a:sym typeface="+mn-ea"/>
              </a:rPr>
              <a:t>文件)、d（目录）</a:t>
            </a:r>
            <a:endParaRPr lang="en-GB" sz="2000" smtClean="0">
              <a:solidFill>
                <a:srgbClr val="663300"/>
              </a:solidFill>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 calcmode="lin" valueType="num">
                                      <p:cBhvr additive="base">
                                        <p:cTn id="3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 calcmode="lin" valueType="num">
                                      <p:cBhvr additive="base">
                                        <p:cTn id="4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 calcmode="lin" valueType="num">
                                      <p:cBhvr additive="base">
                                        <p:cTn id="4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
                                            <p:txEl>
                                              <p:pRg st="5" end="5"/>
                                            </p:txEl>
                                          </p:spTgt>
                                        </p:tgtEl>
                                        <p:attrNameLst>
                                          <p:attrName>style.visibility</p:attrName>
                                        </p:attrNameLst>
                                      </p:cBhvr>
                                      <p:to>
                                        <p:strVal val="visible"/>
                                      </p:to>
                                    </p:set>
                                    <p:anim calcmode="lin" valueType="num">
                                      <p:cBhvr additive="base">
                                        <p:cTn id="5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5">
                                            <p:txEl>
                                              <p:pRg st="6" end="6"/>
                                            </p:txEl>
                                          </p:spTgt>
                                        </p:tgtEl>
                                        <p:attrNameLst>
                                          <p:attrName>style.visibility</p:attrName>
                                        </p:attrNameLst>
                                      </p:cBhvr>
                                      <p:to>
                                        <p:strVal val="visible"/>
                                      </p:to>
                                    </p:set>
                                    <p:anim calcmode="lin" valueType="num">
                                      <p:cBhvr additive="base">
                                        <p:cTn id="5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
                                            <p:txEl>
                                              <p:pRg st="7" end="7"/>
                                            </p:txEl>
                                          </p:spTgt>
                                        </p:tgtEl>
                                        <p:attrNameLst>
                                          <p:attrName>style.visibility</p:attrName>
                                        </p:attrNameLst>
                                      </p:cBhvr>
                                      <p:to>
                                        <p:strVal val="visible"/>
                                      </p:to>
                                    </p:set>
                                    <p:anim calcmode="lin" valueType="num">
                                      <p:cBhvr additive="base">
                                        <p:cTn id="6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Lst>
  </p:timing>
</p:sld>
</file>

<file path=ppt/tags/tag1.xml><?xml version="1.0" encoding="utf-8"?>
<p:tagLst xmlns:p="http://schemas.openxmlformats.org/presentationml/2006/main">
  <p:tag name="PA" val="v3.2.0"/>
</p:tagLst>
</file>

<file path=ppt/tags/tag10.xml><?xml version="1.0" encoding="utf-8"?>
<p:tagLst xmlns:p="http://schemas.openxmlformats.org/presentationml/2006/main">
  <p:tag name="PA" val="v3.2.0"/>
</p:tagLst>
</file>

<file path=ppt/tags/tag100.xml><?xml version="1.0" encoding="utf-8"?>
<p:tagLst xmlns:p="http://schemas.openxmlformats.org/presentationml/2006/main">
  <p:tag name="PA" val="v3.2.0"/>
</p:tagLst>
</file>

<file path=ppt/tags/tag101.xml><?xml version="1.0" encoding="utf-8"?>
<p:tagLst xmlns:p="http://schemas.openxmlformats.org/presentationml/2006/main">
  <p:tag name="PA" val="v3.2.0"/>
</p:tagLst>
</file>

<file path=ppt/tags/tag102.xml><?xml version="1.0" encoding="utf-8"?>
<p:tagLst xmlns:p="http://schemas.openxmlformats.org/presentationml/2006/main">
  <p:tag name="PA" val="v3.2.0"/>
</p:tagLst>
</file>

<file path=ppt/tags/tag103.xml><?xml version="1.0" encoding="utf-8"?>
<p:tagLst xmlns:p="http://schemas.openxmlformats.org/presentationml/2006/main">
  <p:tag name="PA" val="v3.2.0"/>
</p:tagLst>
</file>

<file path=ppt/tags/tag104.xml><?xml version="1.0" encoding="utf-8"?>
<p:tagLst xmlns:p="http://schemas.openxmlformats.org/presentationml/2006/main">
  <p:tag name="PA" val="v3.2.0"/>
</p:tagLst>
</file>

<file path=ppt/tags/tag105.xml><?xml version="1.0" encoding="utf-8"?>
<p:tagLst xmlns:p="http://schemas.openxmlformats.org/presentationml/2006/main">
  <p:tag name="PA" val="v3.2.0"/>
</p:tagLst>
</file>

<file path=ppt/tags/tag106.xml><?xml version="1.0" encoding="utf-8"?>
<p:tagLst xmlns:p="http://schemas.openxmlformats.org/presentationml/2006/main">
  <p:tag name="PA" val="v3.2.0"/>
</p:tagLst>
</file>

<file path=ppt/tags/tag107.xml><?xml version="1.0" encoding="utf-8"?>
<p:tagLst xmlns:p="http://schemas.openxmlformats.org/presentationml/2006/main">
  <p:tag name="PA" val="v3.2.0"/>
</p:tagLst>
</file>

<file path=ppt/tags/tag108.xml><?xml version="1.0" encoding="utf-8"?>
<p:tagLst xmlns:p="http://schemas.openxmlformats.org/presentationml/2006/main">
  <p:tag name="PA" val="v3.2.0"/>
</p:tagLst>
</file>

<file path=ppt/tags/tag109.xml><?xml version="1.0" encoding="utf-8"?>
<p:tagLst xmlns:p="http://schemas.openxmlformats.org/presentationml/2006/main">
  <p:tag name="PA" val="v3.2.0"/>
</p:tagLst>
</file>

<file path=ppt/tags/tag11.xml><?xml version="1.0" encoding="utf-8"?>
<p:tagLst xmlns:p="http://schemas.openxmlformats.org/presentationml/2006/main">
  <p:tag name="PA" val="v3.2.0"/>
</p:tagLst>
</file>

<file path=ppt/tags/tag110.xml><?xml version="1.0" encoding="utf-8"?>
<p:tagLst xmlns:p="http://schemas.openxmlformats.org/presentationml/2006/main">
  <p:tag name="PA" val="v3.2.0"/>
</p:tagLst>
</file>

<file path=ppt/tags/tag111.xml><?xml version="1.0" encoding="utf-8"?>
<p:tagLst xmlns:p="http://schemas.openxmlformats.org/presentationml/2006/main">
  <p:tag name="PA" val="v3.2.0"/>
</p:tagLst>
</file>

<file path=ppt/tags/tag112.xml><?xml version="1.0" encoding="utf-8"?>
<p:tagLst xmlns:p="http://schemas.openxmlformats.org/presentationml/2006/main">
  <p:tag name="PA" val="v3.2.0"/>
</p:tagLst>
</file>

<file path=ppt/tags/tag113.xml><?xml version="1.0" encoding="utf-8"?>
<p:tagLst xmlns:p="http://schemas.openxmlformats.org/presentationml/2006/main">
  <p:tag name="PA" val="v3.2.0"/>
</p:tagLst>
</file>

<file path=ppt/tags/tag114.xml><?xml version="1.0" encoding="utf-8"?>
<p:tagLst xmlns:p="http://schemas.openxmlformats.org/presentationml/2006/main">
  <p:tag name="PA" val="v3.2.0"/>
</p:tagLst>
</file>

<file path=ppt/tags/tag115.xml><?xml version="1.0" encoding="utf-8"?>
<p:tagLst xmlns:p="http://schemas.openxmlformats.org/presentationml/2006/main">
  <p:tag name="PA" val="v3.2.0"/>
</p:tagLst>
</file>

<file path=ppt/tags/tag116.xml><?xml version="1.0" encoding="utf-8"?>
<p:tagLst xmlns:p="http://schemas.openxmlformats.org/presentationml/2006/main">
  <p:tag name="PA" val="v3.2.0"/>
</p:tagLst>
</file>

<file path=ppt/tags/tag117.xml><?xml version="1.0" encoding="utf-8"?>
<p:tagLst xmlns:p="http://schemas.openxmlformats.org/presentationml/2006/main">
  <p:tag name="PA" val="v3.2.0"/>
</p:tagLst>
</file>

<file path=ppt/tags/tag118.xml><?xml version="1.0" encoding="utf-8"?>
<p:tagLst xmlns:p="http://schemas.openxmlformats.org/presentationml/2006/main">
  <p:tag name="PA" val="v3.2.0"/>
</p:tagLst>
</file>

<file path=ppt/tags/tag119.xml><?xml version="1.0" encoding="utf-8"?>
<p:tagLst xmlns:p="http://schemas.openxmlformats.org/presentationml/2006/main">
  <p:tag name="PA" val="v3.2.0"/>
</p:tagLst>
</file>

<file path=ppt/tags/tag12.xml><?xml version="1.0" encoding="utf-8"?>
<p:tagLst xmlns:p="http://schemas.openxmlformats.org/presentationml/2006/main">
  <p:tag name="PA" val="v3.2.0"/>
</p:tagLst>
</file>

<file path=ppt/tags/tag120.xml><?xml version="1.0" encoding="utf-8"?>
<p:tagLst xmlns:p="http://schemas.openxmlformats.org/presentationml/2006/main">
  <p:tag name="PA" val="v3.2.0"/>
</p:tagLst>
</file>

<file path=ppt/tags/tag121.xml><?xml version="1.0" encoding="utf-8"?>
<p:tagLst xmlns:p="http://schemas.openxmlformats.org/presentationml/2006/main">
  <p:tag name="PA" val="v3.2.0"/>
</p:tagLst>
</file>

<file path=ppt/tags/tag122.xml><?xml version="1.0" encoding="utf-8"?>
<p:tagLst xmlns:p="http://schemas.openxmlformats.org/presentationml/2006/main">
  <p:tag name="PA" val="v3.2.0"/>
</p:tagLst>
</file>

<file path=ppt/tags/tag123.xml><?xml version="1.0" encoding="utf-8"?>
<p:tagLst xmlns:p="http://schemas.openxmlformats.org/presentationml/2006/main">
  <p:tag name="PA" val="v3.2.0"/>
</p:tagLst>
</file>

<file path=ppt/tags/tag124.xml><?xml version="1.0" encoding="utf-8"?>
<p:tagLst xmlns:p="http://schemas.openxmlformats.org/presentationml/2006/main">
  <p:tag name="PA" val="v3.2.0"/>
</p:tagLst>
</file>

<file path=ppt/tags/tag125.xml><?xml version="1.0" encoding="utf-8"?>
<p:tagLst xmlns:p="http://schemas.openxmlformats.org/presentationml/2006/main">
  <p:tag name="PA" val="v3.2.0"/>
</p:tagLst>
</file>

<file path=ppt/tags/tag126.xml><?xml version="1.0" encoding="utf-8"?>
<p:tagLst xmlns:p="http://schemas.openxmlformats.org/presentationml/2006/main">
  <p:tag name="PA" val="v3.2.0"/>
</p:tagLst>
</file>

<file path=ppt/tags/tag127.xml><?xml version="1.0" encoding="utf-8"?>
<p:tagLst xmlns:p="http://schemas.openxmlformats.org/presentationml/2006/main">
  <p:tag name="PA" val="v3.2.0"/>
</p:tagLst>
</file>

<file path=ppt/tags/tag128.xml><?xml version="1.0" encoding="utf-8"?>
<p:tagLst xmlns:p="http://schemas.openxmlformats.org/presentationml/2006/main">
  <p:tag name="PA" val="v3.2.0"/>
</p:tagLst>
</file>

<file path=ppt/tags/tag129.xml><?xml version="1.0" encoding="utf-8"?>
<p:tagLst xmlns:p="http://schemas.openxmlformats.org/presentationml/2006/main">
  <p:tag name="PA" val="v3.2.0"/>
</p:tagLst>
</file>

<file path=ppt/tags/tag13.xml><?xml version="1.0" encoding="utf-8"?>
<p:tagLst xmlns:p="http://schemas.openxmlformats.org/presentationml/2006/main">
  <p:tag name="PA" val="v3.2.0"/>
</p:tagLst>
</file>

<file path=ppt/tags/tag130.xml><?xml version="1.0" encoding="utf-8"?>
<p:tagLst xmlns:p="http://schemas.openxmlformats.org/presentationml/2006/main">
  <p:tag name="PA" val="v3.2.0"/>
</p:tagLst>
</file>

<file path=ppt/tags/tag131.xml><?xml version="1.0" encoding="utf-8"?>
<p:tagLst xmlns:p="http://schemas.openxmlformats.org/presentationml/2006/main">
  <p:tag name="PA" val="v3.2.0"/>
</p:tagLst>
</file>

<file path=ppt/tags/tag132.xml><?xml version="1.0" encoding="utf-8"?>
<p:tagLst xmlns:p="http://schemas.openxmlformats.org/presentationml/2006/main">
  <p:tag name="PA" val="v3.2.0"/>
</p:tagLst>
</file>

<file path=ppt/tags/tag133.xml><?xml version="1.0" encoding="utf-8"?>
<p:tagLst xmlns:p="http://schemas.openxmlformats.org/presentationml/2006/main">
  <p:tag name="PA" val="v3.2.0"/>
</p:tagLst>
</file>

<file path=ppt/tags/tag14.xml><?xml version="1.0" encoding="utf-8"?>
<p:tagLst xmlns:p="http://schemas.openxmlformats.org/presentationml/2006/main">
  <p:tag name="PA" val="v3.2.0"/>
</p:tagLst>
</file>

<file path=ppt/tags/tag15.xml><?xml version="1.0" encoding="utf-8"?>
<p:tagLst xmlns:p="http://schemas.openxmlformats.org/presentationml/2006/main">
  <p:tag name="PA" val="v3.2.0"/>
</p:tagLst>
</file>

<file path=ppt/tags/tag16.xml><?xml version="1.0" encoding="utf-8"?>
<p:tagLst xmlns:p="http://schemas.openxmlformats.org/presentationml/2006/main">
  <p:tag name="PA" val="v3.2.0"/>
</p:tagLst>
</file>

<file path=ppt/tags/tag17.xml><?xml version="1.0" encoding="utf-8"?>
<p:tagLst xmlns:p="http://schemas.openxmlformats.org/presentationml/2006/main">
  <p:tag name="PA" val="v3.2.0"/>
</p:tagLst>
</file>

<file path=ppt/tags/tag18.xml><?xml version="1.0" encoding="utf-8"?>
<p:tagLst xmlns:p="http://schemas.openxmlformats.org/presentationml/2006/main">
  <p:tag name="PA" val="v3.2.0"/>
</p:tagLst>
</file>

<file path=ppt/tags/tag19.xml><?xml version="1.0" encoding="utf-8"?>
<p:tagLst xmlns:p="http://schemas.openxmlformats.org/presentationml/2006/main">
  <p:tag name="PA" val="v3.2.0"/>
</p:tagLst>
</file>

<file path=ppt/tags/tag2.xml><?xml version="1.0" encoding="utf-8"?>
<p:tagLst xmlns:p="http://schemas.openxmlformats.org/presentationml/2006/main">
  <p:tag name="PA" val="v3.2.0"/>
</p:tagLst>
</file>

<file path=ppt/tags/tag20.xml><?xml version="1.0" encoding="utf-8"?>
<p:tagLst xmlns:p="http://schemas.openxmlformats.org/presentationml/2006/main">
  <p:tag name="PA" val="v3.2.0"/>
</p:tagLst>
</file>

<file path=ppt/tags/tag21.xml><?xml version="1.0" encoding="utf-8"?>
<p:tagLst xmlns:p="http://schemas.openxmlformats.org/presentationml/2006/main">
  <p:tag name="PA" val="v3.2.0"/>
</p:tagLst>
</file>

<file path=ppt/tags/tag22.xml><?xml version="1.0" encoding="utf-8"?>
<p:tagLst xmlns:p="http://schemas.openxmlformats.org/presentationml/2006/main">
  <p:tag name="PA" val="v3.2.0"/>
</p:tagLst>
</file>

<file path=ppt/tags/tag23.xml><?xml version="1.0" encoding="utf-8"?>
<p:tagLst xmlns:p="http://schemas.openxmlformats.org/presentationml/2006/main">
  <p:tag name="PA" val="v3.2.0"/>
</p:tagLst>
</file>

<file path=ppt/tags/tag24.xml><?xml version="1.0" encoding="utf-8"?>
<p:tagLst xmlns:p="http://schemas.openxmlformats.org/presentationml/2006/main">
  <p:tag name="PA" val="v3.2.0"/>
</p:tagLst>
</file>

<file path=ppt/tags/tag25.xml><?xml version="1.0" encoding="utf-8"?>
<p:tagLst xmlns:p="http://schemas.openxmlformats.org/presentationml/2006/main">
  <p:tag name="PA" val="v3.2.0"/>
</p:tagLst>
</file>

<file path=ppt/tags/tag26.xml><?xml version="1.0" encoding="utf-8"?>
<p:tagLst xmlns:p="http://schemas.openxmlformats.org/presentationml/2006/main">
  <p:tag name="PA" val="v3.2.0"/>
</p:tagLst>
</file>

<file path=ppt/tags/tag27.xml><?xml version="1.0" encoding="utf-8"?>
<p:tagLst xmlns:p="http://schemas.openxmlformats.org/presentationml/2006/main">
  <p:tag name="PA" val="v3.2.0"/>
</p:tagLst>
</file>

<file path=ppt/tags/tag28.xml><?xml version="1.0" encoding="utf-8"?>
<p:tagLst xmlns:p="http://schemas.openxmlformats.org/presentationml/2006/main">
  <p:tag name="PA" val="v3.2.0"/>
</p:tagLst>
</file>

<file path=ppt/tags/tag29.xml><?xml version="1.0" encoding="utf-8"?>
<p:tagLst xmlns:p="http://schemas.openxmlformats.org/presentationml/2006/main">
  <p:tag name="PA" val="v3.2.0"/>
</p:tagLst>
</file>

<file path=ppt/tags/tag3.xml><?xml version="1.0" encoding="utf-8"?>
<p:tagLst xmlns:p="http://schemas.openxmlformats.org/presentationml/2006/main">
  <p:tag name="PA" val="v3.2.0"/>
</p:tagLst>
</file>

<file path=ppt/tags/tag30.xml><?xml version="1.0" encoding="utf-8"?>
<p:tagLst xmlns:p="http://schemas.openxmlformats.org/presentationml/2006/main">
  <p:tag name="PA" val="v3.2.0"/>
</p:tagLst>
</file>

<file path=ppt/tags/tag31.xml><?xml version="1.0" encoding="utf-8"?>
<p:tagLst xmlns:p="http://schemas.openxmlformats.org/presentationml/2006/main">
  <p:tag name="PA" val="v3.2.0"/>
</p:tagLst>
</file>

<file path=ppt/tags/tag32.xml><?xml version="1.0" encoding="utf-8"?>
<p:tagLst xmlns:p="http://schemas.openxmlformats.org/presentationml/2006/main">
  <p:tag name="PA" val="v3.2.0"/>
</p:tagLst>
</file>

<file path=ppt/tags/tag33.xml><?xml version="1.0" encoding="utf-8"?>
<p:tagLst xmlns:p="http://schemas.openxmlformats.org/presentationml/2006/main">
  <p:tag name="PA" val="v3.2.0"/>
</p:tagLst>
</file>

<file path=ppt/tags/tag34.xml><?xml version="1.0" encoding="utf-8"?>
<p:tagLst xmlns:p="http://schemas.openxmlformats.org/presentationml/2006/main">
  <p:tag name="PA" val="v3.2.0"/>
</p:tagLst>
</file>

<file path=ppt/tags/tag35.xml><?xml version="1.0" encoding="utf-8"?>
<p:tagLst xmlns:p="http://schemas.openxmlformats.org/presentationml/2006/main">
  <p:tag name="PA" val="v3.2.0"/>
</p:tagLst>
</file>

<file path=ppt/tags/tag36.xml><?xml version="1.0" encoding="utf-8"?>
<p:tagLst xmlns:p="http://schemas.openxmlformats.org/presentationml/2006/main">
  <p:tag name="PA" val="v3.2.0"/>
</p:tagLst>
</file>

<file path=ppt/tags/tag37.xml><?xml version="1.0" encoding="utf-8"?>
<p:tagLst xmlns:p="http://schemas.openxmlformats.org/presentationml/2006/main">
  <p:tag name="PA" val="v3.2.0"/>
</p:tagLst>
</file>

<file path=ppt/tags/tag38.xml><?xml version="1.0" encoding="utf-8"?>
<p:tagLst xmlns:p="http://schemas.openxmlformats.org/presentationml/2006/main">
  <p:tag name="PA" val="v3.2.0"/>
</p:tagLst>
</file>

<file path=ppt/tags/tag39.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ags/tag40.xml><?xml version="1.0" encoding="utf-8"?>
<p:tagLst xmlns:p="http://schemas.openxmlformats.org/presentationml/2006/main">
  <p:tag name="PA" val="v3.2.0"/>
</p:tagLst>
</file>

<file path=ppt/tags/tag41.xml><?xml version="1.0" encoding="utf-8"?>
<p:tagLst xmlns:p="http://schemas.openxmlformats.org/presentationml/2006/main">
  <p:tag name="PA" val="v3.2.0"/>
</p:tagLst>
</file>

<file path=ppt/tags/tag42.xml><?xml version="1.0" encoding="utf-8"?>
<p:tagLst xmlns:p="http://schemas.openxmlformats.org/presentationml/2006/main">
  <p:tag name="PA" val="v3.2.0"/>
</p:tagLst>
</file>

<file path=ppt/tags/tag43.xml><?xml version="1.0" encoding="utf-8"?>
<p:tagLst xmlns:p="http://schemas.openxmlformats.org/presentationml/2006/main">
  <p:tag name="PA" val="v3.2.0"/>
</p:tagLst>
</file>

<file path=ppt/tags/tag44.xml><?xml version="1.0" encoding="utf-8"?>
<p:tagLst xmlns:p="http://schemas.openxmlformats.org/presentationml/2006/main">
  <p:tag name="PA" val="v3.2.0"/>
</p:tagLst>
</file>

<file path=ppt/tags/tag45.xml><?xml version="1.0" encoding="utf-8"?>
<p:tagLst xmlns:p="http://schemas.openxmlformats.org/presentationml/2006/main">
  <p:tag name="PA" val="v3.2.0"/>
</p:tagLst>
</file>

<file path=ppt/tags/tag46.xml><?xml version="1.0" encoding="utf-8"?>
<p:tagLst xmlns:p="http://schemas.openxmlformats.org/presentationml/2006/main">
  <p:tag name="PA" val="v3.2.0"/>
</p:tagLst>
</file>

<file path=ppt/tags/tag47.xml><?xml version="1.0" encoding="utf-8"?>
<p:tagLst xmlns:p="http://schemas.openxmlformats.org/presentationml/2006/main">
  <p:tag name="PA" val="v3.2.0"/>
</p:tagLst>
</file>

<file path=ppt/tags/tag48.xml><?xml version="1.0" encoding="utf-8"?>
<p:tagLst xmlns:p="http://schemas.openxmlformats.org/presentationml/2006/main">
  <p:tag name="PA" val="v3.2.0"/>
</p:tagLst>
</file>

<file path=ppt/tags/tag49.xml><?xml version="1.0" encoding="utf-8"?>
<p:tagLst xmlns:p="http://schemas.openxmlformats.org/presentationml/2006/main">
  <p:tag name="PA" val="v3.2.0"/>
</p:tagLst>
</file>

<file path=ppt/tags/tag5.xml><?xml version="1.0" encoding="utf-8"?>
<p:tagLst xmlns:p="http://schemas.openxmlformats.org/presentationml/2006/main">
  <p:tag name="PA" val="v3.2.0"/>
</p:tagLst>
</file>

<file path=ppt/tags/tag50.xml><?xml version="1.0" encoding="utf-8"?>
<p:tagLst xmlns:p="http://schemas.openxmlformats.org/presentationml/2006/main">
  <p:tag name="PA" val="v3.2.0"/>
</p:tagLst>
</file>

<file path=ppt/tags/tag51.xml><?xml version="1.0" encoding="utf-8"?>
<p:tagLst xmlns:p="http://schemas.openxmlformats.org/presentationml/2006/main">
  <p:tag name="PA" val="v3.2.0"/>
</p:tagLst>
</file>

<file path=ppt/tags/tag52.xml><?xml version="1.0" encoding="utf-8"?>
<p:tagLst xmlns:p="http://schemas.openxmlformats.org/presentationml/2006/main">
  <p:tag name="PA" val="v3.2.0"/>
</p:tagLst>
</file>

<file path=ppt/tags/tag53.xml><?xml version="1.0" encoding="utf-8"?>
<p:tagLst xmlns:p="http://schemas.openxmlformats.org/presentationml/2006/main">
  <p:tag name="PA" val="v3.2.0"/>
</p:tagLst>
</file>

<file path=ppt/tags/tag54.xml><?xml version="1.0" encoding="utf-8"?>
<p:tagLst xmlns:p="http://schemas.openxmlformats.org/presentationml/2006/main">
  <p:tag name="PA" val="v3.2.0"/>
</p:tagLst>
</file>

<file path=ppt/tags/tag55.xml><?xml version="1.0" encoding="utf-8"?>
<p:tagLst xmlns:p="http://schemas.openxmlformats.org/presentationml/2006/main">
  <p:tag name="PA" val="v3.2.0"/>
</p:tagLst>
</file>

<file path=ppt/tags/tag56.xml><?xml version="1.0" encoding="utf-8"?>
<p:tagLst xmlns:p="http://schemas.openxmlformats.org/presentationml/2006/main">
  <p:tag name="PA" val="v3.2.0"/>
</p:tagLst>
</file>

<file path=ppt/tags/tag57.xml><?xml version="1.0" encoding="utf-8"?>
<p:tagLst xmlns:p="http://schemas.openxmlformats.org/presentationml/2006/main">
  <p:tag name="PA" val="v3.2.0"/>
</p:tagLst>
</file>

<file path=ppt/tags/tag58.xml><?xml version="1.0" encoding="utf-8"?>
<p:tagLst xmlns:p="http://schemas.openxmlformats.org/presentationml/2006/main">
  <p:tag name="PA" val="v3.2.0"/>
</p:tagLst>
</file>

<file path=ppt/tags/tag59.xml><?xml version="1.0" encoding="utf-8"?>
<p:tagLst xmlns:p="http://schemas.openxmlformats.org/presentationml/2006/main">
  <p:tag name="PA" val="v3.2.0"/>
</p:tagLst>
</file>

<file path=ppt/tags/tag6.xml><?xml version="1.0" encoding="utf-8"?>
<p:tagLst xmlns:p="http://schemas.openxmlformats.org/presentationml/2006/main">
  <p:tag name="PA" val="v3.2.0"/>
</p:tagLst>
</file>

<file path=ppt/tags/tag60.xml><?xml version="1.0" encoding="utf-8"?>
<p:tagLst xmlns:p="http://schemas.openxmlformats.org/presentationml/2006/main">
  <p:tag name="PA" val="v3.2.0"/>
</p:tagLst>
</file>

<file path=ppt/tags/tag61.xml><?xml version="1.0" encoding="utf-8"?>
<p:tagLst xmlns:p="http://schemas.openxmlformats.org/presentationml/2006/main">
  <p:tag name="PA" val="v3.2.0"/>
</p:tagLst>
</file>

<file path=ppt/tags/tag62.xml><?xml version="1.0" encoding="utf-8"?>
<p:tagLst xmlns:p="http://schemas.openxmlformats.org/presentationml/2006/main">
  <p:tag name="PA" val="v3.2.0"/>
</p:tagLst>
</file>

<file path=ppt/tags/tag63.xml><?xml version="1.0" encoding="utf-8"?>
<p:tagLst xmlns:p="http://schemas.openxmlformats.org/presentationml/2006/main">
  <p:tag name="PA" val="v3.2.0"/>
</p:tagLst>
</file>

<file path=ppt/tags/tag64.xml><?xml version="1.0" encoding="utf-8"?>
<p:tagLst xmlns:p="http://schemas.openxmlformats.org/presentationml/2006/main">
  <p:tag name="PA" val="v3.2.0"/>
</p:tagLst>
</file>

<file path=ppt/tags/tag65.xml><?xml version="1.0" encoding="utf-8"?>
<p:tagLst xmlns:p="http://schemas.openxmlformats.org/presentationml/2006/main">
  <p:tag name="PA" val="v3.2.0"/>
</p:tagLst>
</file>

<file path=ppt/tags/tag66.xml><?xml version="1.0" encoding="utf-8"?>
<p:tagLst xmlns:p="http://schemas.openxmlformats.org/presentationml/2006/main">
  <p:tag name="PA" val="v3.2.0"/>
</p:tagLst>
</file>

<file path=ppt/tags/tag67.xml><?xml version="1.0" encoding="utf-8"?>
<p:tagLst xmlns:p="http://schemas.openxmlformats.org/presentationml/2006/main">
  <p:tag name="PA" val="v3.2.0"/>
</p:tagLst>
</file>

<file path=ppt/tags/tag68.xml><?xml version="1.0" encoding="utf-8"?>
<p:tagLst xmlns:p="http://schemas.openxmlformats.org/presentationml/2006/main">
  <p:tag name="PA" val="v3.2.0"/>
</p:tagLst>
</file>

<file path=ppt/tags/tag69.xml><?xml version="1.0" encoding="utf-8"?>
<p:tagLst xmlns:p="http://schemas.openxmlformats.org/presentationml/2006/main">
  <p:tag name="PA" val="v3.2.0"/>
</p:tagLst>
</file>

<file path=ppt/tags/tag7.xml><?xml version="1.0" encoding="utf-8"?>
<p:tagLst xmlns:p="http://schemas.openxmlformats.org/presentationml/2006/main">
  <p:tag name="PA" val="v3.2.0"/>
</p:tagLst>
</file>

<file path=ppt/tags/tag70.xml><?xml version="1.0" encoding="utf-8"?>
<p:tagLst xmlns:p="http://schemas.openxmlformats.org/presentationml/2006/main">
  <p:tag name="PA" val="v3.2.0"/>
</p:tagLst>
</file>

<file path=ppt/tags/tag71.xml><?xml version="1.0" encoding="utf-8"?>
<p:tagLst xmlns:p="http://schemas.openxmlformats.org/presentationml/2006/main">
  <p:tag name="PA" val="v3.2.0"/>
</p:tagLst>
</file>

<file path=ppt/tags/tag72.xml><?xml version="1.0" encoding="utf-8"?>
<p:tagLst xmlns:p="http://schemas.openxmlformats.org/presentationml/2006/main">
  <p:tag name="PA" val="v3.2.0"/>
</p:tagLst>
</file>

<file path=ppt/tags/tag73.xml><?xml version="1.0" encoding="utf-8"?>
<p:tagLst xmlns:p="http://schemas.openxmlformats.org/presentationml/2006/main">
  <p:tag name="PA" val="v3.2.0"/>
</p:tagLst>
</file>

<file path=ppt/tags/tag74.xml><?xml version="1.0" encoding="utf-8"?>
<p:tagLst xmlns:p="http://schemas.openxmlformats.org/presentationml/2006/main">
  <p:tag name="PA" val="v3.2.0"/>
</p:tagLst>
</file>

<file path=ppt/tags/tag75.xml><?xml version="1.0" encoding="utf-8"?>
<p:tagLst xmlns:p="http://schemas.openxmlformats.org/presentationml/2006/main">
  <p:tag name="PA" val="v3.2.0"/>
</p:tagLst>
</file>

<file path=ppt/tags/tag76.xml><?xml version="1.0" encoding="utf-8"?>
<p:tagLst xmlns:p="http://schemas.openxmlformats.org/presentationml/2006/main">
  <p:tag name="PA" val="v3.2.0"/>
</p:tagLst>
</file>

<file path=ppt/tags/tag77.xml><?xml version="1.0" encoding="utf-8"?>
<p:tagLst xmlns:p="http://schemas.openxmlformats.org/presentationml/2006/main">
  <p:tag name="PA" val="v3.2.0"/>
</p:tagLst>
</file>

<file path=ppt/tags/tag78.xml><?xml version="1.0" encoding="utf-8"?>
<p:tagLst xmlns:p="http://schemas.openxmlformats.org/presentationml/2006/main">
  <p:tag name="PA" val="v3.2.0"/>
</p:tagLst>
</file>

<file path=ppt/tags/tag79.xml><?xml version="1.0" encoding="utf-8"?>
<p:tagLst xmlns:p="http://schemas.openxmlformats.org/presentationml/2006/main">
  <p:tag name="PA" val="v3.2.0"/>
</p:tagLst>
</file>

<file path=ppt/tags/tag8.xml><?xml version="1.0" encoding="utf-8"?>
<p:tagLst xmlns:p="http://schemas.openxmlformats.org/presentationml/2006/main">
  <p:tag name="PA" val="v3.2.0"/>
</p:tagLst>
</file>

<file path=ppt/tags/tag80.xml><?xml version="1.0" encoding="utf-8"?>
<p:tagLst xmlns:p="http://schemas.openxmlformats.org/presentationml/2006/main">
  <p:tag name="PA" val="v3.2.0"/>
</p:tagLst>
</file>

<file path=ppt/tags/tag81.xml><?xml version="1.0" encoding="utf-8"?>
<p:tagLst xmlns:p="http://schemas.openxmlformats.org/presentationml/2006/main">
  <p:tag name="PA" val="v3.2.0"/>
</p:tagLst>
</file>

<file path=ppt/tags/tag82.xml><?xml version="1.0" encoding="utf-8"?>
<p:tagLst xmlns:p="http://schemas.openxmlformats.org/presentationml/2006/main">
  <p:tag name="PA" val="v3.2.0"/>
</p:tagLst>
</file>

<file path=ppt/tags/tag83.xml><?xml version="1.0" encoding="utf-8"?>
<p:tagLst xmlns:p="http://schemas.openxmlformats.org/presentationml/2006/main">
  <p:tag name="PA" val="v3.2.0"/>
</p:tagLst>
</file>

<file path=ppt/tags/tag84.xml><?xml version="1.0" encoding="utf-8"?>
<p:tagLst xmlns:p="http://schemas.openxmlformats.org/presentationml/2006/main">
  <p:tag name="PA" val="v3.2.0"/>
</p:tagLst>
</file>

<file path=ppt/tags/tag85.xml><?xml version="1.0" encoding="utf-8"?>
<p:tagLst xmlns:p="http://schemas.openxmlformats.org/presentationml/2006/main">
  <p:tag name="PA" val="v3.2.0"/>
</p:tagLst>
</file>

<file path=ppt/tags/tag86.xml><?xml version="1.0" encoding="utf-8"?>
<p:tagLst xmlns:p="http://schemas.openxmlformats.org/presentationml/2006/main">
  <p:tag name="PA" val="v3.2.0"/>
</p:tagLst>
</file>

<file path=ppt/tags/tag87.xml><?xml version="1.0" encoding="utf-8"?>
<p:tagLst xmlns:p="http://schemas.openxmlformats.org/presentationml/2006/main">
  <p:tag name="PA" val="v3.2.0"/>
</p:tagLst>
</file>

<file path=ppt/tags/tag88.xml><?xml version="1.0" encoding="utf-8"?>
<p:tagLst xmlns:p="http://schemas.openxmlformats.org/presentationml/2006/main">
  <p:tag name="PA" val="v3.2.0"/>
</p:tagLst>
</file>

<file path=ppt/tags/tag89.xml><?xml version="1.0" encoding="utf-8"?>
<p:tagLst xmlns:p="http://schemas.openxmlformats.org/presentationml/2006/main">
  <p:tag name="PA" val="v3.2.0"/>
</p:tagLst>
</file>

<file path=ppt/tags/tag9.xml><?xml version="1.0" encoding="utf-8"?>
<p:tagLst xmlns:p="http://schemas.openxmlformats.org/presentationml/2006/main">
  <p:tag name="PA" val="v3.2.0"/>
</p:tagLst>
</file>

<file path=ppt/tags/tag90.xml><?xml version="1.0" encoding="utf-8"?>
<p:tagLst xmlns:p="http://schemas.openxmlformats.org/presentationml/2006/main">
  <p:tag name="PA" val="v3.2.0"/>
</p:tagLst>
</file>

<file path=ppt/tags/tag91.xml><?xml version="1.0" encoding="utf-8"?>
<p:tagLst xmlns:p="http://schemas.openxmlformats.org/presentationml/2006/main">
  <p:tag name="PA" val="v3.2.0"/>
</p:tagLst>
</file>

<file path=ppt/tags/tag92.xml><?xml version="1.0" encoding="utf-8"?>
<p:tagLst xmlns:p="http://schemas.openxmlformats.org/presentationml/2006/main">
  <p:tag name="PA" val="v3.2.0"/>
</p:tagLst>
</file>

<file path=ppt/tags/tag93.xml><?xml version="1.0" encoding="utf-8"?>
<p:tagLst xmlns:p="http://schemas.openxmlformats.org/presentationml/2006/main">
  <p:tag name="PA" val="v3.2.0"/>
</p:tagLst>
</file>

<file path=ppt/tags/tag94.xml><?xml version="1.0" encoding="utf-8"?>
<p:tagLst xmlns:p="http://schemas.openxmlformats.org/presentationml/2006/main">
  <p:tag name="PA" val="v3.2.0"/>
</p:tagLst>
</file>

<file path=ppt/tags/tag95.xml><?xml version="1.0" encoding="utf-8"?>
<p:tagLst xmlns:p="http://schemas.openxmlformats.org/presentationml/2006/main">
  <p:tag name="PA" val="v3.2.0"/>
</p:tagLst>
</file>

<file path=ppt/tags/tag96.xml><?xml version="1.0" encoding="utf-8"?>
<p:tagLst xmlns:p="http://schemas.openxmlformats.org/presentationml/2006/main">
  <p:tag name="PA" val="v3.2.0"/>
</p:tagLst>
</file>

<file path=ppt/tags/tag97.xml><?xml version="1.0" encoding="utf-8"?>
<p:tagLst xmlns:p="http://schemas.openxmlformats.org/presentationml/2006/main">
  <p:tag name="PA" val="v3.2.0"/>
</p:tagLst>
</file>

<file path=ppt/tags/tag98.xml><?xml version="1.0" encoding="utf-8"?>
<p:tagLst xmlns:p="http://schemas.openxmlformats.org/presentationml/2006/main">
  <p:tag name="PA" val="v3.2.0"/>
</p:tagLst>
</file>

<file path=ppt/tags/tag99.xml><?xml version="1.0" encoding="utf-8"?>
<p:tagLst xmlns:p="http://schemas.openxmlformats.org/presentationml/2006/main">
  <p:tag name="PA" val="v3.2.0"/>
</p:tagLst>
</file>

<file path=ppt/theme/theme1.xml><?xml version="1.0" encoding="utf-8"?>
<a:theme xmlns:a="http://schemas.openxmlformats.org/drawingml/2006/main" name="1_Office 主题">
  <a:themeElements>
    <a:clrScheme name="自定义 3">
      <a:dk1>
        <a:sysClr val="windowText" lastClr="000000"/>
      </a:dk1>
      <a:lt1>
        <a:sysClr val="window" lastClr="FFFFFF"/>
      </a:lt1>
      <a:dk2>
        <a:srgbClr val="242852"/>
      </a:dk2>
      <a:lt2>
        <a:srgbClr val="ACCBF9"/>
      </a:lt2>
      <a:accent1>
        <a:srgbClr val="0070C0"/>
      </a:accent1>
      <a:accent2>
        <a:srgbClr val="00B0F0"/>
      </a:accent2>
      <a:accent3>
        <a:srgbClr val="297FD5"/>
      </a:accent3>
      <a:accent4>
        <a:srgbClr val="00B050"/>
      </a:accent4>
      <a:accent5>
        <a:srgbClr val="92D050"/>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10225</Words>
  <Application>WPS 演示</Application>
  <PresentationFormat>宽屏</PresentationFormat>
  <Paragraphs>1129</Paragraphs>
  <Slides>60</Slides>
  <Notes>25</Notes>
  <HiddenSlides>5</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60</vt:i4>
      </vt:variant>
    </vt:vector>
  </HeadingPairs>
  <TitlesOfParts>
    <vt:vector size="70" baseType="lpstr">
      <vt:lpstr>Arial</vt:lpstr>
      <vt:lpstr>宋体</vt:lpstr>
      <vt:lpstr>Wingdings</vt:lpstr>
      <vt:lpstr>微软雅黑</vt:lpstr>
      <vt:lpstr>Arial Unicode MS</vt:lpstr>
      <vt:lpstr>Calibri</vt:lpstr>
      <vt:lpstr>Wingdings</vt:lpstr>
      <vt:lpstr>Times New Roman</vt:lpstr>
      <vt:lpstr>仿宋</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CHENYING0907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CHENYING0907</dc:title>
  <dc:creator>CHENYING0907</dc:creator>
  <cp:keywords>CHENYING0907</cp:keywords>
  <dc:description>CHENYING0907
</dc:description>
  <dc:subject>CHENYING0907</dc:subject>
  <cp:category>CHENYING0907</cp:category>
  <cp:lastModifiedBy>李力</cp:lastModifiedBy>
  <cp:revision>144</cp:revision>
  <dcterms:created xsi:type="dcterms:W3CDTF">2015-10-15T01:42:00Z</dcterms:created>
  <dcterms:modified xsi:type="dcterms:W3CDTF">2020-06-08T07:29:45Z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