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282" r:id="rId2"/>
    <p:sldId id="269" r:id="rId3"/>
    <p:sldId id="316" r:id="rId4"/>
    <p:sldId id="284" r:id="rId5"/>
    <p:sldId id="285" r:id="rId6"/>
    <p:sldId id="286" r:id="rId7"/>
    <p:sldId id="339" r:id="rId8"/>
    <p:sldId id="288" r:id="rId9"/>
    <p:sldId id="300" r:id="rId10"/>
    <p:sldId id="289" r:id="rId11"/>
    <p:sldId id="291" r:id="rId12"/>
    <p:sldId id="292" r:id="rId13"/>
    <p:sldId id="340" r:id="rId14"/>
    <p:sldId id="293" r:id="rId15"/>
    <p:sldId id="294" r:id="rId16"/>
    <p:sldId id="319" r:id="rId17"/>
    <p:sldId id="320" r:id="rId18"/>
    <p:sldId id="328" r:id="rId19"/>
    <p:sldId id="329" r:id="rId20"/>
    <p:sldId id="322" r:id="rId21"/>
    <p:sldId id="326" r:id="rId22"/>
    <p:sldId id="277" r:id="rId23"/>
    <p:sldId id="278" r:id="rId24"/>
    <p:sldId id="279" r:id="rId25"/>
    <p:sldId id="280" r:id="rId26"/>
    <p:sldId id="281" r:id="rId27"/>
    <p:sldId id="341" r:id="rId28"/>
    <p:sldId id="342" r:id="rId29"/>
    <p:sldId id="354" r:id="rId30"/>
    <p:sldId id="343" r:id="rId31"/>
    <p:sldId id="344" r:id="rId32"/>
    <p:sldId id="345" r:id="rId33"/>
    <p:sldId id="346" r:id="rId34"/>
    <p:sldId id="287" r:id="rId35"/>
    <p:sldId id="347" r:id="rId36"/>
    <p:sldId id="348" r:id="rId3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777777"/>
    <a:srgbClr val="6600CC"/>
    <a:srgbClr val="CC3300"/>
    <a:srgbClr val="969696"/>
    <a:srgbClr val="B2B2B2"/>
    <a:srgbClr val="FFC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61"/>
  </p:normalViewPr>
  <p:slideViewPr>
    <p:cSldViewPr>
      <p:cViewPr varScale="1">
        <p:scale>
          <a:sx n="86" d="100"/>
          <a:sy n="86" d="100"/>
        </p:scale>
        <p:origin x="1543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521F7B9-5D39-2944-9C09-343ADF5857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8304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0E6051F-806A-0E4A-8241-EC08C3694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1415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C2FB4B-BBCD-6742-92A3-DFF6AEF2E3EC}" type="slidenum">
              <a:rPr lang="pt-BR" altLang="pt-BR" sz="1300"/>
              <a:pPr>
                <a:spcBef>
                  <a:spcPct val="0"/>
                </a:spcBef>
              </a:pPr>
              <a:t>3</a:t>
            </a:fld>
            <a:endParaRPr lang="pt-BR" altLang="pt-BR" sz="13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pt-BR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52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A6EA16C-1B33-4CB1-BBD4-5464344DC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872F1C-FBC1-48C1-8E0E-CFD57DDC394E}" type="slidenum">
              <a:rPr lang="pt-BR" altLang="pt-BR" sz="1300" smtClean="0"/>
              <a:pPr>
                <a:spcBef>
                  <a:spcPct val="0"/>
                </a:spcBef>
              </a:pPr>
              <a:t>30</a:t>
            </a:fld>
            <a:endParaRPr lang="pt-BR" altLang="pt-BR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53106E1-43E0-43EC-B069-D37184D92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96C8750-29E6-40ED-925A-D28069DB1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13852EA-C130-4E46-BCF6-D46CC22A0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A6BF67-A838-4311-AFB1-CA2EF74D5E62}" type="slidenum">
              <a:rPr lang="pt-BR" altLang="pt-BR" sz="1300" smtClean="0"/>
              <a:pPr>
                <a:spcBef>
                  <a:spcPct val="0"/>
                </a:spcBef>
              </a:pPr>
              <a:t>31</a:t>
            </a:fld>
            <a:endParaRPr lang="pt-BR" altLang="pt-BR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D282344-0273-4E05-A422-4DFA7C01B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C361653-718B-44E3-A4EA-E2118A536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6EB2599-9117-F147-A79A-C8E280984948}" type="slidenum">
              <a:rPr lang="pt-BR" altLang="pt-BR" sz="1300"/>
              <a:pPr>
                <a:spcBef>
                  <a:spcPct val="0"/>
                </a:spcBef>
              </a:pPr>
              <a:t>20</a:t>
            </a:fld>
            <a:endParaRPr lang="pt-BR" altLang="pt-BR" sz="13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pt-BR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15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FB9A8AD-7AFC-45C0-B544-6063D3A6E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BD558C-137B-407D-8F20-4DE2E72FAFF6}" type="slidenum">
              <a:rPr lang="pt-BR" altLang="pt-BR" sz="1300" smtClean="0"/>
              <a:pPr>
                <a:spcBef>
                  <a:spcPct val="0"/>
                </a:spcBef>
              </a:pPr>
              <a:t>22</a:t>
            </a:fld>
            <a:endParaRPr lang="pt-BR" altLang="pt-BR" sz="13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BC59308-8D18-4DAD-A0D0-74A2BD8DE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C4397C4-8AF3-47AB-9A29-6264064E9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BDC1D95-C3B3-41BB-9F85-9CFD982C2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C64750-D217-4242-81E4-6987FD153C75}" type="slidenum">
              <a:rPr lang="pt-BR" altLang="pt-BR" sz="1300" smtClean="0"/>
              <a:pPr>
                <a:spcBef>
                  <a:spcPct val="0"/>
                </a:spcBef>
              </a:pPr>
              <a:t>23</a:t>
            </a:fld>
            <a:endParaRPr lang="pt-BR" altLang="pt-BR" sz="13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DD97DA0-9FCA-409E-BCC4-2578C4C93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C30E99-97CC-49F8-8331-C5D43615F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E7BD9ED-01D6-4BA1-B115-180E547CC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302FC6-9CE1-43DA-9F7A-C318B60D7DA8}" type="slidenum">
              <a:rPr lang="pt-BR" altLang="pt-BR" sz="1300" smtClean="0"/>
              <a:pPr>
                <a:spcBef>
                  <a:spcPct val="0"/>
                </a:spcBef>
              </a:pPr>
              <a:t>24</a:t>
            </a:fld>
            <a:endParaRPr lang="pt-BR" altLang="pt-BR" sz="13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B494BAC-58FA-4B42-AAB2-8961C7B85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D93E0C-A3A0-4991-A2D4-C1AA258F1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2CA9B91-3896-42B6-A3E6-650B93D84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853194-A16A-4C95-AFF8-01170821C03F}" type="slidenum">
              <a:rPr lang="pt-BR" altLang="pt-BR" sz="1300" smtClean="0"/>
              <a:pPr>
                <a:spcBef>
                  <a:spcPct val="0"/>
                </a:spcBef>
              </a:pPr>
              <a:t>25</a:t>
            </a:fld>
            <a:endParaRPr lang="pt-BR" altLang="pt-BR" sz="13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A3C2354-E4F3-42A7-8E9C-1BA0AAFD6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226C48D-EE71-4523-B2D7-3D313B6C2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99A863DE-82B6-4069-A46B-2B849D2D3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72A821-6077-4815-9CD3-022EF5FE331D}" type="slidenum">
              <a:rPr lang="pt-BR" altLang="pt-BR" sz="1300" smtClean="0"/>
              <a:pPr>
                <a:spcBef>
                  <a:spcPct val="0"/>
                </a:spcBef>
              </a:pPr>
              <a:t>26</a:t>
            </a:fld>
            <a:endParaRPr lang="pt-BR" altLang="pt-BR" sz="13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82156D2-5FB1-43EA-A7F8-60A6219E9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187170-9294-45CF-85C4-7226BD5EA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1224104B-BF22-454A-9173-17CF6A0F96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3F7579-DCB9-48D4-BEC6-CD2A28E80C2E}" type="slidenum">
              <a:rPr lang="pt-BR" altLang="pt-BR" sz="1300" smtClean="0"/>
              <a:pPr>
                <a:spcBef>
                  <a:spcPct val="0"/>
                </a:spcBef>
              </a:pPr>
              <a:t>27</a:t>
            </a:fld>
            <a:endParaRPr lang="pt-BR" altLang="pt-BR" sz="13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D9C0295-C5D9-43FE-80D9-AB0AB7ACC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2F29A2-D8AD-4976-A2E0-A800A129B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9A335F6-D9DF-49F3-BA11-923CEDE5E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C76032-A327-4208-A6E4-FAF9344392E5}" type="slidenum">
              <a:rPr lang="pt-BR" altLang="pt-BR" sz="1300" smtClean="0"/>
              <a:pPr>
                <a:spcBef>
                  <a:spcPct val="0"/>
                </a:spcBef>
              </a:pPr>
              <a:t>28</a:t>
            </a:fld>
            <a:endParaRPr lang="pt-BR" altLang="pt-BR" sz="13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8B72CDB-71EF-4790-BD01-9B740659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12DED7E-A44B-4E12-8431-6190050C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pengl.or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pt-BR" altLang="pt-BR" sz="2800" b="1">
                <a:solidFill>
                  <a:schemeClr val="folHlink"/>
                </a:solidFill>
                <a:latin typeface="Lucida Sans Typewriter" charset="0"/>
              </a:rPr>
              <a:t>Computação Gráfica _</a:t>
            </a:r>
          </a:p>
        </p:txBody>
      </p:sp>
      <p:pic>
        <p:nvPicPr>
          <p:cNvPr id="4" name="Picture 4" descr="OpenGL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588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745288"/>
            <a:ext cx="9144000" cy="115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pt-BR" sz="18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r">
              <a:defRPr sz="3600" baseline="0">
                <a:solidFill>
                  <a:srgbClr val="4D4D4D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4716463" y="5821363"/>
            <a:ext cx="254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pt-BR" sz="1400" b="1" dirty="0">
                <a:solidFill>
                  <a:srgbClr val="5F5F5F"/>
                </a:solidFill>
                <a:latin typeface="Lucida Sans Typewriter" charset="0"/>
              </a:rPr>
              <a:t>Profa. Simone de Abreu</a:t>
            </a:r>
          </a:p>
        </p:txBody>
      </p:sp>
      <p:pic>
        <p:nvPicPr>
          <p:cNvPr id="9" name="Imagem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712861"/>
            <a:ext cx="19700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92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CA46B-BC26-DF45-AAB4-9312EFDC72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35818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24650" y="-4763"/>
            <a:ext cx="2239963" cy="65293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-4763"/>
            <a:ext cx="6572250" cy="65293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F7CF-8052-044F-B8E0-F2DD421859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66695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763"/>
            <a:ext cx="7812088" cy="6207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765175"/>
            <a:ext cx="4316412" cy="57594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765175"/>
            <a:ext cx="4316413" cy="575945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EB75-CF50-4A8F-9F8D-0EB78BF09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07529-11C8-4AFC-91BC-843EBE3770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90499A-BA9F-47BE-9E28-501ACB43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aula5.ppt</a:t>
            </a:r>
          </a:p>
        </p:txBody>
      </p:sp>
    </p:spTree>
    <p:extLst>
      <p:ext uri="{BB962C8B-B14F-4D97-AF65-F5344CB8AC3E}">
        <p14:creationId xmlns:p14="http://schemas.microsoft.com/office/powerpoint/2010/main" val="132252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763"/>
            <a:ext cx="7812088" cy="6207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765175"/>
            <a:ext cx="4316412" cy="57594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316413" cy="575945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0B3BE-680F-42D5-8AB9-A7EF420F8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8E4F-F84E-40A6-AE70-A1130006E4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F969EE-5A72-4F21-95AC-DD1D4B6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aula5.ppt</a:t>
            </a:r>
          </a:p>
        </p:txBody>
      </p:sp>
    </p:spTree>
    <p:extLst>
      <p:ext uri="{BB962C8B-B14F-4D97-AF65-F5344CB8AC3E}">
        <p14:creationId xmlns:p14="http://schemas.microsoft.com/office/powerpoint/2010/main" val="7288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232F-1059-C947-BEAC-255BCEFDC3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40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4DC34-02C0-AB47-8A49-B5A3F173CF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2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765175"/>
            <a:ext cx="4316412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316413" cy="575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D7E6-82C9-E54D-A4D5-DCF352C06C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070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7DF93-8943-8642-959A-874D50D0D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8384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C527A-E5F3-554D-87B8-12F6A203D84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1119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21EA-D179-1E4A-8C73-00B5AD1BEE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57908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FE53-C742-994D-83CE-7A4EC25A6C5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3409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03CE2-CE6F-6340-B991-9B7F0DE34D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</p:spTree>
    <p:extLst>
      <p:ext uri="{BB962C8B-B14F-4D97-AF65-F5344CB8AC3E}">
        <p14:creationId xmlns:p14="http://schemas.microsoft.com/office/powerpoint/2010/main" val="3189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opengl.org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4763"/>
            <a:ext cx="7812088" cy="6207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732588"/>
            <a:ext cx="9144000" cy="125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pt-BR" sz="180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17475" y="6675438"/>
            <a:ext cx="585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chemeClr val="folHlink"/>
                </a:solidFill>
                <a:latin typeface="Lucida Sans Typewriter" charset="0"/>
                <a:ea typeface="ＭＳ Ｐゴシック" charset="-128"/>
              </a:defRPr>
            </a:lvl1pPr>
          </a:lstStyle>
          <a:p>
            <a:pPr>
              <a:defRPr/>
            </a:pPr>
            <a:fld id="{A04EECD1-C6D4-E744-876F-2CF8D13449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697663"/>
            <a:ext cx="648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chemeClr val="folHlink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aula1.ppt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812088" y="-4763"/>
            <a:ext cx="1368425" cy="6191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pt-BR" b="1">
              <a:solidFill>
                <a:schemeClr val="folHlink"/>
              </a:solidFill>
              <a:latin typeface="Lucida Sans Typewriter" charset="0"/>
            </a:endParaRPr>
          </a:p>
        </p:txBody>
      </p:sp>
      <p:pic>
        <p:nvPicPr>
          <p:cNvPr id="1032" name="Picture 8" descr="OpenGL logo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9213"/>
            <a:ext cx="12588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4" r:id="rId12"/>
    <p:sldLayoutId id="214748401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folHlink"/>
          </a:solidFill>
          <a:latin typeface="Lucida Sans Typewriter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50000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50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50000"/>
        <a:buBlip>
          <a:blip r:embed="rId17"/>
        </a:buBlip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50000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50000"/>
        <a:buBlip>
          <a:blip r:embed="rId17"/>
        </a:buBlip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50000"/>
        <a:buBlip>
          <a:blip r:embed="rId17"/>
        </a:buBlip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50000"/>
        <a:buBlip>
          <a:blip r:embed="rId17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pt-BR" altLang="pt-BR" sz="3200" dirty="0">
                <a:ea typeface="ＭＳ Ｐゴシック" charset="-128"/>
              </a:rPr>
              <a:t>Aula 3</a:t>
            </a:r>
            <a:br>
              <a:rPr lang="pt-BR" altLang="pt-BR" sz="3200" dirty="0">
                <a:ea typeface="ＭＳ Ｐゴシック" charset="-128"/>
              </a:rPr>
            </a:br>
            <a:r>
              <a:rPr lang="pt-BR" altLang="pt-BR" sz="3200" dirty="0">
                <a:ea typeface="ＭＳ Ｐゴシック" charset="-128"/>
              </a:rPr>
              <a:t>Transformações Geométricas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Rotação</a:t>
            </a:r>
          </a:p>
        </p:txBody>
      </p:sp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b="1" dirty="0">
              <a:ea typeface="ＭＳ Ｐゴシック" charset="-128"/>
            </a:endParaRPr>
          </a:p>
          <a:p>
            <a:r>
              <a:rPr lang="pt-BR" altLang="pt-BR" b="1" dirty="0">
                <a:ea typeface="ＭＳ Ｐゴシック" charset="-128"/>
              </a:rPr>
              <a:t>Rotacionar:</a:t>
            </a:r>
            <a:r>
              <a:rPr lang="pt-BR" altLang="pt-BR" dirty="0">
                <a:ea typeface="ＭＳ Ｐゴシック" charset="-128"/>
              </a:rPr>
              <a:t> girar um objeto em torno de um eixo</a:t>
            </a:r>
          </a:p>
          <a:p>
            <a:pPr>
              <a:buFontTx/>
              <a:buNone/>
            </a:pPr>
            <a:endParaRPr lang="pt-BR" altLang="pt-BR" dirty="0">
              <a:ea typeface="ＭＳ Ｐゴシック" charset="-128"/>
            </a:endParaRP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5B74ED8-DC72-6E4A-8AB7-D09C917C31F1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4294188" y="3933825"/>
            <a:ext cx="56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b="1"/>
              <a:t>ou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5137945" y="3160712"/>
            <a:ext cx="3916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 dirty="0"/>
              <a:t>Em forma vetorial     </a:t>
            </a:r>
            <a:r>
              <a:rPr lang="pt-BR" altLang="pt-BR" sz="2000" b="1" dirty="0" err="1"/>
              <a:t>P</a:t>
            </a:r>
            <a:r>
              <a:rPr lang="ja-JP" altLang="pt-BR" sz="2000" b="1" dirty="0"/>
              <a:t>’</a:t>
            </a:r>
            <a:r>
              <a:rPr lang="pt-BR" altLang="ja-JP" sz="2000" b="1" dirty="0"/>
              <a:t> = </a:t>
            </a:r>
            <a:r>
              <a:rPr lang="pt-BR" altLang="ja-JP" sz="2000" b="1" dirty="0" err="1"/>
              <a:t>R</a:t>
            </a:r>
            <a:r>
              <a:rPr lang="pt-BR" altLang="ja-JP" sz="2000" b="1" dirty="0"/>
              <a:t> . </a:t>
            </a:r>
            <a:r>
              <a:rPr lang="pt-BR" altLang="ja-JP" sz="2000" b="1" dirty="0" err="1"/>
              <a:t>P</a:t>
            </a:r>
            <a:endParaRPr lang="pt-BR" altLang="pt-BR" sz="2000" b="1" dirty="0"/>
          </a:p>
        </p:txBody>
      </p:sp>
      <p:sp>
        <p:nvSpPr>
          <p:cNvPr id="2765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56" name="Rectangle 1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57" name="Rectangle 1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58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59" name="Rectangle 1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6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62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27663" name="Rectangle 24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4937556" y="3793688"/>
                <a:ext cx="3995325" cy="799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24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pt-BR" sz="2400" i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sz="24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24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pt-BR" sz="2400" i="0">
                                  <a:latin typeface="Cambria Math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pt-BR" sz="2400" i="0">
                          <a:latin typeface="Cambria Math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i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pt-BR" sz="2400" i="0">
                                        <a:latin typeface="Cambria Math" charset="0"/>
                                      </a:rPr>
                                      <m:t>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2400" i="0">
                                        <a:latin typeface="Cambria Math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i="0">
                                        <a:latin typeface="Cambria Math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i="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4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2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sz="24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56" y="3793688"/>
                <a:ext cx="3995325" cy="7993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Arredondado 1">
            <a:extLst>
              <a:ext uri="{FF2B5EF4-FFF2-40B4-BE49-F238E27FC236}">
                <a16:creationId xmlns:a16="http://schemas.microsoft.com/office/drawing/2014/main" id="{E1B75C7E-8EBB-4990-A693-ACACC45B1D95}"/>
              </a:ext>
            </a:extLst>
          </p:cNvPr>
          <p:cNvSpPr/>
          <p:nvPr/>
        </p:nvSpPr>
        <p:spPr>
          <a:xfrm>
            <a:off x="149658" y="3429000"/>
            <a:ext cx="4054836" cy="130596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pt-BR" altLang="pt-BR" sz="2800" b="1" dirty="0">
                <a:solidFill>
                  <a:srgbClr val="00B050"/>
                </a:solidFill>
                <a:latin typeface="Arial" charset="0"/>
              </a:rPr>
              <a:t>x</a:t>
            </a:r>
            <a:r>
              <a:rPr lang="ja-JP" altLang="pt-BR" sz="28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28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= </a:t>
            </a:r>
            <a:r>
              <a:rPr lang="pt-BR" altLang="ja-JP" sz="2800" b="1" dirty="0" err="1">
                <a:solidFill>
                  <a:schemeClr val="tx1"/>
                </a:solidFill>
                <a:latin typeface="Arial" charset="0"/>
              </a:rPr>
              <a:t>x.cos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(θ) – </a:t>
            </a:r>
            <a:r>
              <a:rPr lang="pt-BR" altLang="ja-JP" sz="2800" b="1" dirty="0" err="1">
                <a:solidFill>
                  <a:schemeClr val="tx1"/>
                </a:solidFill>
                <a:latin typeface="Arial" charset="0"/>
              </a:rPr>
              <a:t>y.sen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(θ)</a:t>
            </a:r>
          </a:p>
          <a:p>
            <a:pPr algn="ctr" eaLnBrk="1" hangingPunct="1"/>
            <a:r>
              <a:rPr lang="pt-BR" altLang="pt-BR" sz="2800" b="1" dirty="0">
                <a:solidFill>
                  <a:srgbClr val="00B050"/>
                </a:solidFill>
                <a:latin typeface="Arial" charset="0"/>
              </a:rPr>
              <a:t>y</a:t>
            </a:r>
            <a:r>
              <a:rPr lang="ja-JP" altLang="pt-BR" sz="28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pt-BR" altLang="ja-JP" sz="2800" b="1" dirty="0" err="1">
                <a:solidFill>
                  <a:schemeClr val="tx1"/>
                </a:solidFill>
                <a:latin typeface="Arial" charset="0"/>
              </a:rPr>
              <a:t>y.cos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(θ) + </a:t>
            </a:r>
            <a:r>
              <a:rPr lang="pt-BR" altLang="ja-JP" sz="2800" b="1" dirty="0" err="1">
                <a:solidFill>
                  <a:schemeClr val="tx1"/>
                </a:solidFill>
                <a:latin typeface="Arial" charset="0"/>
              </a:rPr>
              <a:t>x.sen</a:t>
            </a:r>
            <a:r>
              <a:rPr lang="pt-BR" altLang="ja-JP" sz="2800" b="1" dirty="0">
                <a:solidFill>
                  <a:schemeClr val="tx1"/>
                </a:solidFill>
                <a:latin typeface="Arial" charset="0"/>
              </a:rPr>
              <a:t>(θ)</a:t>
            </a:r>
            <a:endParaRPr lang="pt-BR" altLang="pt-BR" sz="2800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Rotação</a:t>
            </a:r>
          </a:p>
        </p:txBody>
      </p:sp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b="1" u="sng" dirty="0">
                <a:ea typeface="ＭＳ Ｐゴシック" charset="-128"/>
              </a:rPr>
              <a:t>Exemplo: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Considerando um triângulo com os seguintes pontos P1(0.0, 0.0), P2(0.0, 0.3) e P3(0.3, 0.0), realizar uma rotação de 45°em relação ao eixo Z (</a:t>
            </a:r>
            <a:r>
              <a:rPr lang="pt-BR" altLang="pt-BR" sz="1600" dirty="0">
                <a:ea typeface="ＭＳ Ｐゴシック" charset="-128"/>
              </a:rPr>
              <a:t>cos 0.70 e </a:t>
            </a:r>
            <a:r>
              <a:rPr lang="pt-BR" altLang="pt-BR" sz="1600" dirty="0" err="1">
                <a:ea typeface="ＭＳ Ｐゴシック" charset="-128"/>
              </a:rPr>
              <a:t>sen</a:t>
            </a:r>
            <a:r>
              <a:rPr lang="pt-BR" altLang="pt-BR" sz="1600" dirty="0">
                <a:ea typeface="ＭＳ Ｐゴシック" charset="-128"/>
              </a:rPr>
              <a:t> 0.70</a:t>
            </a:r>
            <a:r>
              <a:rPr lang="pt-BR" altLang="pt-BR" dirty="0">
                <a:ea typeface="ＭＳ Ｐゴシック" charset="-128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P1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*0.70 – (0.0 * 0.70) = 0.0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0.70 + 0.0 * 0.70 = 0.0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P2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*0.70 – (0.3 * 0.70) = - 0.2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0.3 * 0.70 + 0.0 * 0.70 = 0.2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P3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0.3 *0.70 – (0.0 * 0.70) = 0.2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0.70 + 0.3 * 0.70 = 0.2</a:t>
            </a:r>
            <a:endParaRPr lang="pt-BR" altLang="pt-BR" dirty="0">
              <a:ea typeface="ＭＳ Ｐゴシック" charset="-128"/>
            </a:endParaRPr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FCB84A0-B5FE-3B43-8DD1-3D4DD0C3412F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73750" y="2776538"/>
            <a:ext cx="32146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Portanto, os novos pontos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1800" dirty="0"/>
              <a:t>para o triângulo após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1800" dirty="0"/>
              <a:t>a rotação serão</a:t>
            </a:r>
          </a:p>
          <a:p>
            <a:pPr eaLnBrk="1" hangingPunct="1">
              <a:lnSpc>
                <a:spcPct val="90000"/>
              </a:lnSpc>
            </a:pPr>
            <a:endParaRPr lang="pt-BR" altLang="pt-BR" sz="18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>
                <a:solidFill>
                  <a:srgbClr val="00B050"/>
                </a:solidFill>
              </a:rPr>
              <a:t>P1</a:t>
            </a:r>
            <a:r>
              <a:rPr lang="ja-JP" altLang="pt-BR" sz="2400" dirty="0">
                <a:solidFill>
                  <a:srgbClr val="00B050"/>
                </a:solidFill>
              </a:rPr>
              <a:t>’</a:t>
            </a:r>
            <a:r>
              <a:rPr lang="pt-BR" altLang="ja-JP" sz="2400" dirty="0">
                <a:solidFill>
                  <a:srgbClr val="00B050"/>
                </a:solidFill>
              </a:rPr>
              <a:t>(0.0, 0.0)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>
                <a:solidFill>
                  <a:srgbClr val="00B050"/>
                </a:solidFill>
              </a:rPr>
              <a:t>P2</a:t>
            </a:r>
            <a:r>
              <a:rPr lang="ja-JP" altLang="pt-BR" sz="2400" dirty="0">
                <a:solidFill>
                  <a:srgbClr val="00B050"/>
                </a:solidFill>
              </a:rPr>
              <a:t>’</a:t>
            </a:r>
            <a:r>
              <a:rPr lang="pt-BR" altLang="ja-JP" sz="2400" dirty="0">
                <a:solidFill>
                  <a:srgbClr val="00B050"/>
                </a:solidFill>
              </a:rPr>
              <a:t>(-0.2, 0.2)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>
                <a:solidFill>
                  <a:srgbClr val="00B050"/>
                </a:solidFill>
              </a:rPr>
              <a:t>P3</a:t>
            </a:r>
            <a:r>
              <a:rPr lang="ja-JP" altLang="pt-BR" sz="2400" dirty="0">
                <a:solidFill>
                  <a:srgbClr val="00B050"/>
                </a:solidFill>
              </a:rPr>
              <a:t>’</a:t>
            </a:r>
            <a:r>
              <a:rPr lang="pt-BR" altLang="ja-JP" sz="2400" dirty="0">
                <a:solidFill>
                  <a:srgbClr val="00B050"/>
                </a:solidFill>
              </a:rPr>
              <a:t>(0.2, 0.2)</a:t>
            </a:r>
            <a:endParaRPr lang="pt-BR" altLang="pt-BR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Rotação</a:t>
            </a:r>
          </a:p>
        </p:txBody>
      </p:sp>
      <p:sp>
        <p:nvSpPr>
          <p:cNvPr id="2969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8DFCC1B-11BE-7D45-A672-E72206F6FB5E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5957888" y="6021388"/>
            <a:ext cx="318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0000FF"/>
                </a:solidFill>
                <a:latin typeface="Arial" charset="0"/>
              </a:rPr>
              <a:t>Objeto inicial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rgbClr val="FF0000"/>
                </a:solidFill>
                <a:latin typeface="Arial" charset="0"/>
              </a:rPr>
              <a:t>Objeto após transformação</a:t>
            </a:r>
          </a:p>
        </p:txBody>
      </p:sp>
      <p:pic>
        <p:nvPicPr>
          <p:cNvPr id="2970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325438"/>
            <a:ext cx="6913563" cy="720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Rotação: 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Rotação de 45º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13232F-1059-C947-BEAC-255BCEFDC364}" type="slidenum">
              <a:rPr lang="pt-BR" altLang="pt-BR" smtClean="0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957888" y="6095256"/>
            <a:ext cx="318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0000FF"/>
                </a:solidFill>
                <a:latin typeface="Arial" charset="0"/>
              </a:rPr>
              <a:t>Objeto inicial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rgbClr val="FF0000"/>
                </a:solidFill>
                <a:latin typeface="Arial" charset="0"/>
              </a:rPr>
              <a:t>Objeto após transformação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1D2642B-7C67-4F82-B850-635EC7C7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95" y="1476040"/>
            <a:ext cx="4112117" cy="43377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08E2AE-4019-4695-9913-F9C870A5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0" y="1476040"/>
            <a:ext cx="4112118" cy="43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7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Reflexão</a:t>
            </a:r>
          </a:p>
        </p:txBody>
      </p:sp>
      <p:sp>
        <p:nvSpPr>
          <p:cNvPr id="307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Produz um novo objeto (como num espelho)</a:t>
            </a:r>
          </a:p>
          <a:p>
            <a:r>
              <a:rPr lang="pt-BR" altLang="pt-BR">
                <a:ea typeface="ＭＳ Ｐゴシック" charset="-128"/>
              </a:rPr>
              <a:t>Ocorre em torne de um ou mais eixos</a:t>
            </a:r>
          </a:p>
          <a:p>
            <a:r>
              <a:rPr lang="pt-BR" altLang="pt-BR">
                <a:ea typeface="ＭＳ Ｐゴシック" charset="-128"/>
              </a:rPr>
              <a:t>Eixo vertical,  eixo horizontal ou em ambos</a:t>
            </a:r>
          </a:p>
          <a:p>
            <a:endParaRPr lang="pt-BR" altLang="pt-BR">
              <a:ea typeface="ＭＳ Ｐゴシック" charset="-128"/>
            </a:endParaRPr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ABADC2E-B771-6F4F-80F6-67F5896E4EDD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495300" y="2636838"/>
            <a:ext cx="807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/>
              <a:t>    Eixo Horizontal	       Eixo Vertical		              Ambos</a:t>
            </a:r>
          </a:p>
        </p:txBody>
      </p:sp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5957888" y="6094413"/>
            <a:ext cx="318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0000FF"/>
                </a:solidFill>
                <a:latin typeface="Arial" charset="0"/>
              </a:rPr>
              <a:t>Objeto inicial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charset="0"/>
              </a:rPr>
              <a:t>Objeto após transformação</a:t>
            </a:r>
          </a:p>
        </p:txBody>
      </p:sp>
      <p:pic>
        <p:nvPicPr>
          <p:cNvPr id="307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31765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2997200"/>
            <a:ext cx="31765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997200"/>
            <a:ext cx="32464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Reflexão</a:t>
            </a:r>
          </a:p>
        </p:txBody>
      </p:sp>
      <p:sp>
        <p:nvSpPr>
          <p:cNvPr id="3174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u="sng" dirty="0">
                <a:ea typeface="ＭＳ Ｐゴシック" charset="-128"/>
              </a:rPr>
              <a:t>Exemplo: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Considerando o triângulo dado por P1(0.2, 0.2), P2(0.2, 0.5) e P3(0.5, 0.2)</a:t>
            </a:r>
          </a:p>
          <a:p>
            <a:r>
              <a:rPr lang="pt-BR" altLang="pt-BR" dirty="0">
                <a:ea typeface="ＭＳ Ｐゴシック" charset="-128"/>
              </a:rPr>
              <a:t>Eixo horizontal</a:t>
            </a:r>
          </a:p>
          <a:p>
            <a:pPr lvl="1"/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Negar valor de </a:t>
            </a:r>
            <a:r>
              <a:rPr lang="pt-BR" altLang="pt-BR" b="1" dirty="0">
                <a:solidFill>
                  <a:srgbClr val="00B050"/>
                </a:solidFill>
                <a:ea typeface="ＭＳ Ｐゴシック" charset="-128"/>
              </a:rPr>
              <a:t>y</a:t>
            </a:r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 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P1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(0.2, -0.2), P2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(0.2, -0.5) e P3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(0.5,-0.2)</a:t>
            </a:r>
          </a:p>
          <a:p>
            <a:r>
              <a:rPr lang="pt-BR" altLang="pt-BR" dirty="0">
                <a:ea typeface="ＭＳ Ｐゴシック" charset="-128"/>
              </a:rPr>
              <a:t>Eixo vertical</a:t>
            </a:r>
          </a:p>
          <a:p>
            <a:pPr lvl="1"/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Negar valor de </a:t>
            </a:r>
            <a:r>
              <a:rPr lang="pt-BR" altLang="pt-BR" b="1" dirty="0">
                <a:solidFill>
                  <a:srgbClr val="00B050"/>
                </a:solidFill>
                <a:ea typeface="ＭＳ Ｐゴシック" charset="-128"/>
              </a:rPr>
              <a:t>x</a:t>
            </a:r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 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P1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(-0.2, 0.2), P2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(-0.2, 0.5) e P3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(-0.5, 0.2)</a:t>
            </a:r>
          </a:p>
          <a:p>
            <a:r>
              <a:rPr lang="pt-BR" altLang="pt-BR" dirty="0">
                <a:ea typeface="ＭＳ Ｐゴシック" charset="-128"/>
              </a:rPr>
              <a:t>Ambos os eixos</a:t>
            </a:r>
          </a:p>
          <a:p>
            <a:pPr lvl="1"/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Negar valores de</a:t>
            </a:r>
            <a:r>
              <a:rPr lang="pt-BR" altLang="pt-BR" b="1" dirty="0">
                <a:solidFill>
                  <a:srgbClr val="00B050"/>
                </a:solidFill>
                <a:ea typeface="ＭＳ Ｐゴシック" charset="-128"/>
              </a:rPr>
              <a:t> x</a:t>
            </a:r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 e </a:t>
            </a:r>
            <a:r>
              <a:rPr lang="pt-BR" altLang="pt-BR" b="1" dirty="0">
                <a:solidFill>
                  <a:srgbClr val="00B050"/>
                </a:solidFill>
                <a:ea typeface="ＭＳ Ｐゴシック" charset="-128"/>
              </a:rPr>
              <a:t>y</a:t>
            </a:r>
            <a:r>
              <a:rPr lang="pt-BR" altLang="pt-BR" dirty="0">
                <a:solidFill>
                  <a:srgbClr val="00B050"/>
                </a:solidFill>
                <a:ea typeface="ＭＳ Ｐゴシック" charset="-128"/>
              </a:rPr>
              <a:t> 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P1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(-0.2, -0.2), P2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(-0.2, -0.5) e P3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(-0.5, -0.2)</a:t>
            </a:r>
            <a:endParaRPr lang="pt-BR" altLang="pt-BR" dirty="0">
              <a:ea typeface="ＭＳ Ｐゴシック" charset="-128"/>
            </a:endParaRP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9F329C3-CFE2-C349-BDA8-36964D3CCC8B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>
                <a:ea typeface="ＭＳ Ｐゴシック" charset="-128"/>
              </a:rPr>
              <a:t>Shearing</a:t>
            </a:r>
            <a:r>
              <a:rPr lang="pt-BR" altLang="pt-BR">
                <a:ea typeface="ＭＳ Ｐゴシック" charset="-128"/>
              </a:rPr>
              <a:t> - Cisalhamento</a:t>
            </a:r>
          </a:p>
        </p:txBody>
      </p:sp>
      <p:sp>
        <p:nvSpPr>
          <p:cNvPr id="327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Resulta na inclinação do objeto em uma dada direção</a:t>
            </a:r>
          </a:p>
          <a:p>
            <a:r>
              <a:rPr lang="pt-BR" altLang="pt-BR" b="1" dirty="0">
                <a:ea typeface="ＭＳ Ｐゴシック" charset="-128"/>
              </a:rPr>
              <a:t>Aplicação: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Transformação de fontes de texto no estilo itálico</a:t>
            </a:r>
          </a:p>
          <a:p>
            <a:r>
              <a:rPr lang="pt-BR" altLang="pt-BR" b="1" dirty="0">
                <a:ea typeface="ＭＳ Ｐゴシック" charset="-128"/>
              </a:rPr>
              <a:t>Direção </a:t>
            </a:r>
            <a:r>
              <a:rPr lang="pt-BR" altLang="pt-BR" b="1" dirty="0" err="1">
                <a:ea typeface="ＭＳ Ｐゴシック" charset="-128"/>
              </a:rPr>
              <a:t>X</a:t>
            </a:r>
            <a:endParaRPr lang="pt-BR" altLang="pt-BR" b="1" dirty="0">
              <a:ea typeface="ＭＳ Ｐゴシック" charset="-128"/>
            </a:endParaRPr>
          </a:p>
          <a:p>
            <a:pPr lvl="1"/>
            <a:r>
              <a:rPr lang="pt-BR" altLang="pt-BR" dirty="0">
                <a:ea typeface="ＭＳ Ｐゴシック" charset="-128"/>
              </a:rPr>
              <a:t>Coordenadas </a:t>
            </a:r>
            <a:r>
              <a:rPr lang="pt-BR" altLang="pt-BR" dirty="0" err="1">
                <a:ea typeface="ＭＳ Ｐゴシック" charset="-128"/>
              </a:rPr>
              <a:t>y</a:t>
            </a:r>
            <a:r>
              <a:rPr lang="pt-BR" altLang="pt-BR" dirty="0">
                <a:ea typeface="ＭＳ Ｐゴシック" charset="-128"/>
              </a:rPr>
              <a:t>  </a:t>
            </a:r>
            <a:r>
              <a:rPr lang="pt-BR" altLang="pt-BR" dirty="0">
                <a:ea typeface="ＭＳ Ｐゴシック" charset="-128"/>
                <a:sym typeface="Wingdings" charset="2"/>
              </a:rPr>
              <a:t> não </a:t>
            </a:r>
            <a:r>
              <a:rPr lang="pt-BR" altLang="pt-BR" dirty="0">
                <a:ea typeface="ＭＳ Ｐゴシック" charset="-128"/>
              </a:rPr>
              <a:t>são alteradas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Coordenadas </a:t>
            </a:r>
            <a:r>
              <a:rPr lang="pt-BR" altLang="pt-BR" dirty="0" err="1">
                <a:ea typeface="ＭＳ Ｐゴシック" charset="-128"/>
              </a:rPr>
              <a:t>x</a:t>
            </a:r>
            <a:r>
              <a:rPr lang="pt-BR" altLang="pt-BR" dirty="0">
                <a:ea typeface="ＭＳ Ｐゴシック" charset="-128"/>
              </a:rPr>
              <a:t> </a:t>
            </a:r>
            <a:r>
              <a:rPr lang="pt-BR" altLang="pt-BR" dirty="0">
                <a:ea typeface="ＭＳ Ｐゴシック" charset="-128"/>
                <a:sym typeface="Wingdings" charset="2"/>
              </a:rPr>
              <a:t> sofrem uma escala em função de </a:t>
            </a:r>
            <a:r>
              <a:rPr lang="pt-BR" altLang="pt-BR" dirty="0" err="1">
                <a:ea typeface="ＭＳ Ｐゴシック" charset="-128"/>
                <a:sym typeface="Wingdings" charset="2"/>
              </a:rPr>
              <a:t>y</a:t>
            </a:r>
            <a:endParaRPr lang="pt-BR" altLang="pt-BR" dirty="0">
              <a:ea typeface="ＭＳ Ｐゴシック" charset="-128"/>
              <a:sym typeface="Wingdings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B050"/>
                </a:solidFill>
                <a:ea typeface="ＭＳ Ｐゴシック" charset="-128"/>
                <a:sym typeface="Wingdings" charset="2"/>
              </a:rPr>
              <a:t>x’</a:t>
            </a:r>
            <a:r>
              <a:rPr lang="pt-BR" altLang="ja-JP" dirty="0">
                <a:solidFill>
                  <a:srgbClr val="00B050"/>
                </a:solidFill>
                <a:ea typeface="ＭＳ Ｐゴシック" charset="-128"/>
                <a:sym typeface="Wingdings" charset="2"/>
              </a:rPr>
              <a:t> </a:t>
            </a:r>
            <a:r>
              <a:rPr lang="pt-BR" altLang="ja-JP" dirty="0">
                <a:ea typeface="ＭＳ Ｐゴシック" charset="-128"/>
                <a:sym typeface="Wingdings" charset="2"/>
              </a:rPr>
              <a:t>= x + </a:t>
            </a:r>
            <a:r>
              <a:rPr lang="pt-BR" altLang="ja-JP" dirty="0" err="1">
                <a:ea typeface="ＭＳ Ｐゴシック" charset="-128"/>
                <a:sym typeface="Wingdings" charset="2"/>
              </a:rPr>
              <a:t>sh</a:t>
            </a:r>
            <a:r>
              <a:rPr lang="pt-BR" altLang="ja-JP" baseline="-25000" dirty="0" err="1">
                <a:ea typeface="ＭＳ Ｐゴシック" charset="-128"/>
                <a:sym typeface="Wingdings" charset="2"/>
              </a:rPr>
              <a:t>x</a:t>
            </a:r>
            <a:r>
              <a:rPr lang="pt-BR" altLang="ja-JP" dirty="0">
                <a:ea typeface="ＭＳ Ｐゴシック" charset="-128"/>
                <a:sym typeface="Wingdings" charset="2"/>
              </a:rPr>
              <a:t> * y</a:t>
            </a:r>
          </a:p>
          <a:p>
            <a:r>
              <a:rPr lang="pt-BR" altLang="pt-BR" b="1" dirty="0">
                <a:ea typeface="ＭＳ Ｐゴシック" charset="-128"/>
              </a:rPr>
              <a:t>Direção </a:t>
            </a:r>
            <a:r>
              <a:rPr lang="pt-BR" altLang="pt-BR" b="1" dirty="0" err="1">
                <a:ea typeface="ＭＳ Ｐゴシック" charset="-128"/>
              </a:rPr>
              <a:t>Y</a:t>
            </a:r>
            <a:endParaRPr lang="pt-BR" altLang="pt-BR" b="1" dirty="0">
              <a:ea typeface="ＭＳ Ｐゴシック" charset="-128"/>
            </a:endParaRPr>
          </a:p>
          <a:p>
            <a:pPr lvl="1"/>
            <a:r>
              <a:rPr lang="pt-BR" altLang="pt-BR" dirty="0">
                <a:ea typeface="ＭＳ Ｐゴシック" charset="-128"/>
              </a:rPr>
              <a:t>Coordenadas </a:t>
            </a:r>
            <a:r>
              <a:rPr lang="pt-BR" altLang="pt-BR" dirty="0" err="1">
                <a:ea typeface="ＭＳ Ｐゴシック" charset="-128"/>
              </a:rPr>
              <a:t>x</a:t>
            </a:r>
            <a:r>
              <a:rPr lang="pt-BR" altLang="pt-BR" dirty="0">
                <a:ea typeface="ＭＳ Ｐゴシック" charset="-128"/>
              </a:rPr>
              <a:t>  </a:t>
            </a:r>
            <a:r>
              <a:rPr lang="pt-BR" altLang="pt-BR" dirty="0">
                <a:ea typeface="ＭＳ Ｐゴシック" charset="-128"/>
                <a:sym typeface="Wingdings" charset="2"/>
              </a:rPr>
              <a:t> não </a:t>
            </a:r>
            <a:r>
              <a:rPr lang="pt-BR" altLang="pt-BR" dirty="0">
                <a:ea typeface="ＭＳ Ｐゴシック" charset="-128"/>
              </a:rPr>
              <a:t>são alteradas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Coordenadas </a:t>
            </a:r>
            <a:r>
              <a:rPr lang="pt-BR" altLang="pt-BR" dirty="0" err="1">
                <a:ea typeface="ＭＳ Ｐゴシック" charset="-128"/>
              </a:rPr>
              <a:t>y</a:t>
            </a:r>
            <a:r>
              <a:rPr lang="pt-BR" altLang="pt-BR" dirty="0">
                <a:ea typeface="ＭＳ Ｐゴシック" charset="-128"/>
              </a:rPr>
              <a:t> </a:t>
            </a:r>
            <a:r>
              <a:rPr lang="pt-BR" altLang="pt-BR" dirty="0">
                <a:ea typeface="ＭＳ Ｐゴシック" charset="-128"/>
                <a:sym typeface="Wingdings" charset="2"/>
              </a:rPr>
              <a:t> sofrem uma escala em função de </a:t>
            </a:r>
            <a:r>
              <a:rPr lang="pt-BR" altLang="pt-BR" dirty="0" err="1">
                <a:ea typeface="ＭＳ Ｐゴシック" charset="-128"/>
                <a:sym typeface="Wingdings" charset="2"/>
              </a:rPr>
              <a:t>x</a:t>
            </a:r>
            <a:endParaRPr lang="pt-BR" altLang="pt-BR" dirty="0">
              <a:ea typeface="ＭＳ Ｐゴシック" charset="-128"/>
              <a:sym typeface="Wingdings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B050"/>
                </a:solidFill>
                <a:ea typeface="ＭＳ Ｐゴシック" charset="-128"/>
                <a:sym typeface="Wingdings" charset="2"/>
              </a:rPr>
              <a:t>y’</a:t>
            </a:r>
            <a:r>
              <a:rPr lang="pt-BR" altLang="ja-JP" dirty="0">
                <a:solidFill>
                  <a:srgbClr val="00B050"/>
                </a:solidFill>
                <a:ea typeface="ＭＳ Ｐゴシック" charset="-128"/>
                <a:sym typeface="Wingdings" charset="2"/>
              </a:rPr>
              <a:t> </a:t>
            </a:r>
            <a:r>
              <a:rPr lang="pt-BR" altLang="ja-JP" dirty="0">
                <a:ea typeface="ＭＳ Ｐゴシック" charset="-128"/>
                <a:sym typeface="Wingdings" charset="2"/>
              </a:rPr>
              <a:t>= y + </a:t>
            </a:r>
            <a:r>
              <a:rPr lang="pt-BR" altLang="ja-JP" dirty="0" err="1">
                <a:ea typeface="ＭＳ Ｐゴシック" charset="-128"/>
                <a:sym typeface="Wingdings" charset="2"/>
              </a:rPr>
              <a:t>sh</a:t>
            </a:r>
            <a:r>
              <a:rPr lang="pt-BR" altLang="ja-JP" baseline="-25000" dirty="0" err="1">
                <a:ea typeface="ＭＳ Ｐゴシック" charset="-128"/>
                <a:sym typeface="Wingdings" charset="2"/>
              </a:rPr>
              <a:t>y</a:t>
            </a:r>
            <a:r>
              <a:rPr lang="pt-BR" altLang="ja-JP" dirty="0">
                <a:ea typeface="ＭＳ Ｐゴシック" charset="-128"/>
                <a:sym typeface="Wingdings" charset="2"/>
              </a:rPr>
              <a:t> * x</a:t>
            </a:r>
            <a:endParaRPr lang="pt-BR" altLang="pt-BR" dirty="0">
              <a:ea typeface="ＭＳ Ｐゴシック" charset="-128"/>
            </a:endParaRP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169EDAE-AC70-1A42-B267-A96349F71B22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i="1">
                <a:ea typeface="ＭＳ Ｐゴシック" charset="-128"/>
              </a:rPr>
              <a:t>Shearing</a:t>
            </a:r>
            <a:r>
              <a:rPr lang="pt-BR" altLang="pt-BR">
                <a:ea typeface="ＭＳ Ｐゴシック" charset="-128"/>
              </a:rPr>
              <a:t> - Cisalhamento</a:t>
            </a:r>
          </a:p>
        </p:txBody>
      </p:sp>
      <p:sp>
        <p:nvSpPr>
          <p:cNvPr id="3379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979CB41-5508-1D43-88C8-09815BC94765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249363"/>
            <a:ext cx="5197476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8413"/>
            <a:ext cx="5129212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Coordenadas Homogêneas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765175"/>
            <a:ext cx="8857107" cy="5759450"/>
          </a:xfrm>
        </p:spPr>
        <p:txBody>
          <a:bodyPr/>
          <a:lstStyle/>
          <a:p>
            <a:r>
              <a:rPr lang="pt-BR" altLang="pt-BR" dirty="0">
                <a:ea typeface="ＭＳ Ｐゴシック" charset="-128"/>
              </a:rPr>
              <a:t>Generalizar as operação sobre os objetos</a:t>
            </a:r>
          </a:p>
          <a:p>
            <a:r>
              <a:rPr lang="pt-BR" altLang="pt-BR" dirty="0">
                <a:ea typeface="ＭＳ Ｐゴシック" charset="-128"/>
              </a:rPr>
              <a:t>Para a CG um ponto (</a:t>
            </a:r>
            <a:r>
              <a:rPr lang="pt-BR" altLang="pt-BR" dirty="0" err="1">
                <a:ea typeface="ＭＳ Ｐゴシック" charset="-128"/>
              </a:rPr>
              <a:t>x,y</a:t>
            </a:r>
            <a:r>
              <a:rPr lang="pt-BR" altLang="pt-BR" dirty="0">
                <a:ea typeface="ＭＳ Ｐゴシック" charset="-128"/>
              </a:rPr>
              <a:t>) passa a ser representado por       (</a:t>
            </a:r>
            <a:r>
              <a:rPr lang="pt-BR" altLang="pt-BR" dirty="0" err="1">
                <a:ea typeface="ＭＳ Ｐゴシック" charset="-128"/>
              </a:rPr>
              <a:t>x</a:t>
            </a:r>
            <a:r>
              <a:rPr lang="pt-BR" altLang="pt-BR" dirty="0">
                <a:ea typeface="ＭＳ Ｐゴシック" charset="-128"/>
              </a:rPr>
              <a:t>, </a:t>
            </a:r>
            <a:r>
              <a:rPr lang="pt-BR" altLang="pt-BR" dirty="0" err="1">
                <a:ea typeface="ＭＳ Ｐゴシック" charset="-128"/>
              </a:rPr>
              <a:t>y</a:t>
            </a:r>
            <a:r>
              <a:rPr lang="pt-BR" altLang="pt-BR" dirty="0">
                <a:ea typeface="ＭＳ Ｐゴシック" charset="-128"/>
              </a:rPr>
              <a:t>, </a:t>
            </a:r>
            <a:r>
              <a:rPr lang="pt-BR" altLang="pt-BR" dirty="0" err="1">
                <a:ea typeface="ＭＳ Ｐゴシック" charset="-128"/>
              </a:rPr>
              <a:t>h</a:t>
            </a:r>
            <a:r>
              <a:rPr lang="pt-BR" altLang="pt-BR" dirty="0">
                <a:ea typeface="ＭＳ Ｐゴシック" charset="-128"/>
              </a:rPr>
              <a:t>)</a:t>
            </a:r>
          </a:p>
          <a:p>
            <a:pPr lvl="1"/>
            <a:r>
              <a:rPr lang="pt-BR" altLang="pt-BR" dirty="0" err="1">
                <a:ea typeface="ＭＳ Ｐゴシック" charset="-128"/>
              </a:rPr>
              <a:t>h</a:t>
            </a:r>
            <a:r>
              <a:rPr lang="pt-BR" altLang="pt-BR" dirty="0">
                <a:ea typeface="ＭＳ Ｐゴシック" charset="-128"/>
              </a:rPr>
              <a:t> – assumindo o valor de unidade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Representados por (</a:t>
            </a:r>
            <a:r>
              <a:rPr lang="pt-BR" altLang="pt-BR" dirty="0" err="1">
                <a:ea typeface="ＭＳ Ｐゴシック" charset="-128"/>
              </a:rPr>
              <a:t>x</a:t>
            </a:r>
            <a:r>
              <a:rPr lang="pt-BR" altLang="pt-BR" dirty="0">
                <a:ea typeface="ＭＳ Ｐゴシック" charset="-128"/>
              </a:rPr>
              <a:t>, </a:t>
            </a:r>
            <a:r>
              <a:rPr lang="pt-BR" altLang="pt-BR" dirty="0" err="1">
                <a:ea typeface="ＭＳ Ｐゴシック" charset="-128"/>
              </a:rPr>
              <a:t>y</a:t>
            </a:r>
            <a:r>
              <a:rPr lang="pt-BR" altLang="pt-BR" dirty="0">
                <a:ea typeface="ＭＳ Ｐゴシック" charset="-128"/>
              </a:rPr>
              <a:t>, 1)</a:t>
            </a:r>
          </a:p>
          <a:p>
            <a:r>
              <a:rPr lang="pt-BR" altLang="pt-BR" dirty="0">
                <a:ea typeface="ＭＳ Ｐゴシック" charset="-128"/>
              </a:rPr>
              <a:t>Assim, as equações de transformações geométricas ficam reduzidas a </a:t>
            </a:r>
            <a:r>
              <a:rPr lang="pt-BR" altLang="pt-BR" b="1" u="sng" dirty="0">
                <a:ea typeface="ＭＳ Ｐゴシック" charset="-128"/>
              </a:rPr>
              <a:t>multiplicações de matrizes</a:t>
            </a:r>
            <a:r>
              <a:rPr lang="pt-BR" altLang="pt-BR" b="1" dirty="0">
                <a:ea typeface="ＭＳ Ｐゴシック" charset="-128"/>
              </a:rPr>
              <a:t> </a:t>
            </a:r>
            <a:r>
              <a:rPr lang="pt-BR" altLang="pt-BR" dirty="0">
                <a:ea typeface="ＭＳ Ｐゴシック" charset="-128"/>
              </a:rPr>
              <a:t>de </a:t>
            </a:r>
            <a:r>
              <a:rPr lang="pt-BR" altLang="pt-BR" b="1" dirty="0">
                <a:ea typeface="ＭＳ Ｐゴシック" charset="-128"/>
              </a:rPr>
              <a:t>3 X 3</a:t>
            </a:r>
            <a:endParaRPr lang="pt-BR" altLang="pt-BR" dirty="0">
              <a:ea typeface="ＭＳ Ｐゴシック" charset="-128"/>
            </a:endParaRPr>
          </a:p>
          <a:p>
            <a:r>
              <a:rPr lang="pt-BR" altLang="pt-BR" dirty="0">
                <a:ea typeface="ＭＳ Ｐゴシック" charset="-128"/>
              </a:rPr>
              <a:t>As coordenadas do objeto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São representadas por </a:t>
            </a:r>
            <a:r>
              <a:rPr lang="pt-BR" altLang="pt-BR" u="sng" dirty="0">
                <a:ea typeface="ＭＳ Ｐゴシック" charset="-128"/>
              </a:rPr>
              <a:t>colunas vetores de 3 </a:t>
            </a:r>
            <a:r>
              <a:rPr lang="pt-BR" altLang="pt-BR" dirty="0">
                <a:ea typeface="ＭＳ Ｐゴシック" charset="-128"/>
              </a:rPr>
              <a:t>elementos</a:t>
            </a:r>
          </a:p>
          <a:p>
            <a:r>
              <a:rPr lang="pt-BR" altLang="pt-BR" dirty="0">
                <a:ea typeface="ＭＳ Ｐゴシック" charset="-128"/>
              </a:rPr>
              <a:t>E as operações de transformação 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são </a:t>
            </a:r>
            <a:r>
              <a:rPr lang="pt-BR" altLang="pt-BR" u="sng" dirty="0">
                <a:ea typeface="ＭＳ Ｐゴシック" charset="-128"/>
              </a:rPr>
              <a:t>matrizes com 3 X 3 </a:t>
            </a:r>
            <a:r>
              <a:rPr lang="pt-BR" altLang="pt-BR" dirty="0">
                <a:ea typeface="ＭＳ Ｐゴシック" charset="-128"/>
              </a:rPr>
              <a:t>elementos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136EDC-62AD-2B4E-AFD1-EB269B4F4524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">
            <a:extLst>
              <a:ext uri="{FF2B5EF4-FFF2-40B4-BE49-F238E27FC236}">
                <a16:creationId xmlns:a16="http://schemas.microsoft.com/office/drawing/2014/main" id="{10D49F45-9531-4555-BAE4-4D9F4C2311EF}"/>
              </a:ext>
            </a:extLst>
          </p:cNvPr>
          <p:cNvSpPr/>
          <p:nvPr/>
        </p:nvSpPr>
        <p:spPr>
          <a:xfrm>
            <a:off x="571500" y="3371113"/>
            <a:ext cx="2710120" cy="105716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pt-BR" altLang="pt-BR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tângulo Arredondado 1">
            <a:extLst>
              <a:ext uri="{FF2B5EF4-FFF2-40B4-BE49-F238E27FC236}">
                <a16:creationId xmlns:a16="http://schemas.microsoft.com/office/drawing/2014/main" id="{13540462-7762-4EBB-89F6-93511BEB8BBD}"/>
              </a:ext>
            </a:extLst>
          </p:cNvPr>
          <p:cNvSpPr/>
          <p:nvPr/>
        </p:nvSpPr>
        <p:spPr>
          <a:xfrm>
            <a:off x="571500" y="1507743"/>
            <a:ext cx="2710120" cy="105716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pt-BR" altLang="pt-BR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Coordenadas Homogêneas</a:t>
            </a:r>
          </a:p>
        </p:txBody>
      </p:sp>
      <p:sp>
        <p:nvSpPr>
          <p:cNvPr id="41986" name="Espaço Reservado para Conteúdo 2"/>
          <p:cNvSpPr>
            <a:spLocks noGrp="1"/>
          </p:cNvSpPr>
          <p:nvPr>
            <p:ph idx="1"/>
          </p:nvPr>
        </p:nvSpPr>
        <p:spPr>
          <a:xfrm>
            <a:off x="179387" y="701675"/>
            <a:ext cx="8785225" cy="5759450"/>
          </a:xfrm>
        </p:spPr>
        <p:txBody>
          <a:bodyPr/>
          <a:lstStyle/>
          <a:p>
            <a:r>
              <a:rPr lang="pt-BR" altLang="pt-BR" dirty="0">
                <a:ea typeface="ＭＳ Ｐゴシック" charset="-128"/>
              </a:rPr>
              <a:t>Translação</a:t>
            </a:r>
          </a:p>
          <a:p>
            <a:endParaRPr lang="pt-BR" altLang="pt-BR" dirty="0">
              <a:ea typeface="ＭＳ Ｐゴシック" charset="-128"/>
            </a:endParaRPr>
          </a:p>
          <a:p>
            <a:endParaRPr lang="pt-BR" altLang="pt-BR" dirty="0">
              <a:ea typeface="ＭＳ Ｐゴシック" charset="-128"/>
            </a:endParaRPr>
          </a:p>
          <a:p>
            <a:endParaRPr lang="pt-BR" altLang="pt-BR" dirty="0">
              <a:ea typeface="ＭＳ Ｐゴシック" charset="-128"/>
            </a:endParaRPr>
          </a:p>
          <a:p>
            <a:r>
              <a:rPr lang="pt-BR" altLang="pt-BR" dirty="0">
                <a:ea typeface="ＭＳ Ｐゴシック" charset="-128"/>
              </a:rPr>
              <a:t>Escala</a:t>
            </a:r>
          </a:p>
          <a:p>
            <a:endParaRPr lang="pt-BR" altLang="pt-BR" dirty="0">
              <a:ea typeface="ＭＳ Ｐゴシック" charset="-128"/>
            </a:endParaRPr>
          </a:p>
          <a:p>
            <a:endParaRPr lang="pt-BR" altLang="pt-BR" dirty="0">
              <a:ea typeface="ＭＳ Ｐゴシック" charset="-128"/>
            </a:endParaRPr>
          </a:p>
          <a:p>
            <a:endParaRPr lang="pt-BR" altLang="pt-BR" dirty="0">
              <a:ea typeface="ＭＳ Ｐゴシック" charset="-128"/>
            </a:endParaRPr>
          </a:p>
          <a:p>
            <a:r>
              <a:rPr lang="pt-BR" altLang="pt-BR" dirty="0">
                <a:ea typeface="ＭＳ Ｐゴシック" charset="-128"/>
              </a:rPr>
              <a:t>Rotação</a:t>
            </a:r>
          </a:p>
          <a:p>
            <a:endParaRPr lang="pt-BR" altLang="pt-BR" dirty="0">
              <a:ea typeface="ＭＳ Ｐゴシック" charset="-128"/>
            </a:endParaRPr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5D666C5-B0E4-9A48-A32D-61685B29062A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charset="0"/>
            </a:endParaRPr>
          </a:p>
        </p:txBody>
      </p:sp>
      <p:sp>
        <p:nvSpPr>
          <p:cNvPr id="41995" name="CaixaDeTexto 12"/>
          <p:cNvSpPr txBox="1">
            <a:spLocks noChangeArrowheads="1"/>
          </p:cNvSpPr>
          <p:nvPr/>
        </p:nvSpPr>
        <p:spPr bwMode="auto">
          <a:xfrm>
            <a:off x="4638164" y="1851379"/>
            <a:ext cx="24352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400" b="1" dirty="0">
                <a:latin typeface="Arial" charset="0"/>
              </a:rPr>
              <a:t>P</a:t>
            </a:r>
            <a:r>
              <a:rPr lang="ja-JP" altLang="pt-BR" sz="2400" b="1" dirty="0">
                <a:latin typeface="Arial" charset="0"/>
              </a:rPr>
              <a:t>’</a:t>
            </a:r>
            <a:r>
              <a:rPr lang="pt-BR" altLang="ja-JP" sz="2400" b="1" dirty="0">
                <a:latin typeface="Arial" charset="0"/>
              </a:rPr>
              <a:t> = T(</a:t>
            </a:r>
            <a:r>
              <a:rPr lang="pt-BR" altLang="ja-JP" sz="2400" b="1" dirty="0" err="1">
                <a:latin typeface="Arial" charset="0"/>
              </a:rPr>
              <a:t>t</a:t>
            </a:r>
            <a:r>
              <a:rPr lang="pt-BR" altLang="ja-JP" sz="2400" b="1" baseline="-25000" dirty="0" err="1">
                <a:latin typeface="Arial" charset="0"/>
              </a:rPr>
              <a:t>x</a:t>
            </a:r>
            <a:r>
              <a:rPr lang="pt-BR" altLang="ja-JP" sz="2400" b="1" dirty="0">
                <a:latin typeface="Arial" charset="0"/>
              </a:rPr>
              <a:t> , </a:t>
            </a:r>
            <a:r>
              <a:rPr lang="pt-BR" altLang="ja-JP" sz="2400" b="1" dirty="0" err="1">
                <a:latin typeface="Arial" charset="0"/>
              </a:rPr>
              <a:t>t</a:t>
            </a:r>
            <a:r>
              <a:rPr lang="pt-BR" altLang="ja-JP" sz="2400" b="1" baseline="-25000" dirty="0" err="1">
                <a:latin typeface="Arial" charset="0"/>
              </a:rPr>
              <a:t>y</a:t>
            </a:r>
            <a:r>
              <a:rPr lang="pt-BR" altLang="ja-JP" sz="2400" b="1" dirty="0">
                <a:latin typeface="Arial" charset="0"/>
              </a:rPr>
              <a:t>) . P</a:t>
            </a:r>
            <a:endParaRPr lang="pt-BR" altLang="pt-BR" sz="2400" b="1" dirty="0">
              <a:latin typeface="Arial" charset="0"/>
            </a:endParaRPr>
          </a:p>
        </p:txBody>
      </p:sp>
      <p:sp>
        <p:nvSpPr>
          <p:cNvPr id="41996" name="CaixaDeTexto 13"/>
          <p:cNvSpPr txBox="1">
            <a:spLocks noChangeArrowheads="1"/>
          </p:cNvSpPr>
          <p:nvPr/>
        </p:nvSpPr>
        <p:spPr bwMode="auto">
          <a:xfrm>
            <a:off x="4643438" y="3714750"/>
            <a:ext cx="2590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400" b="1">
                <a:latin typeface="Arial" charset="0"/>
              </a:rPr>
              <a:t>P</a:t>
            </a:r>
            <a:r>
              <a:rPr lang="ja-JP" altLang="pt-BR" sz="2400" b="1">
                <a:latin typeface="Arial" charset="0"/>
              </a:rPr>
              <a:t>’</a:t>
            </a:r>
            <a:r>
              <a:rPr lang="pt-BR" altLang="ja-JP" sz="2400" b="1">
                <a:latin typeface="Arial" charset="0"/>
              </a:rPr>
              <a:t> = S(s</a:t>
            </a:r>
            <a:r>
              <a:rPr lang="pt-BR" altLang="ja-JP" sz="2400" b="1" baseline="-25000">
                <a:latin typeface="Arial" charset="0"/>
              </a:rPr>
              <a:t>x</a:t>
            </a:r>
            <a:r>
              <a:rPr lang="pt-BR" altLang="ja-JP" sz="2400" b="1">
                <a:latin typeface="Arial" charset="0"/>
              </a:rPr>
              <a:t> , s</a:t>
            </a:r>
            <a:r>
              <a:rPr lang="pt-BR" altLang="ja-JP" sz="2400" b="1" baseline="-25000">
                <a:latin typeface="Arial" charset="0"/>
              </a:rPr>
              <a:t>y</a:t>
            </a:r>
            <a:r>
              <a:rPr lang="pt-BR" altLang="ja-JP" sz="2400" b="1">
                <a:latin typeface="Arial" charset="0"/>
              </a:rPr>
              <a:t>) . P</a:t>
            </a:r>
            <a:endParaRPr lang="pt-BR" altLang="pt-BR" sz="2400" b="1">
              <a:latin typeface="Arial" charset="0"/>
            </a:endParaRPr>
          </a:p>
        </p:txBody>
      </p:sp>
      <p:sp>
        <p:nvSpPr>
          <p:cNvPr id="41997" name="CaixaDeTexto 14"/>
          <p:cNvSpPr txBox="1">
            <a:spLocks noChangeArrowheads="1"/>
          </p:cNvSpPr>
          <p:nvPr/>
        </p:nvSpPr>
        <p:spPr bwMode="auto">
          <a:xfrm>
            <a:off x="4714875" y="5786438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400" b="1" dirty="0">
                <a:latin typeface="Arial" charset="0"/>
              </a:rPr>
              <a:t>P</a:t>
            </a:r>
            <a:r>
              <a:rPr lang="ja-JP" altLang="pt-BR" sz="2400" b="1" dirty="0">
                <a:latin typeface="Arial" charset="0"/>
              </a:rPr>
              <a:t>’</a:t>
            </a:r>
            <a:r>
              <a:rPr lang="pt-BR" altLang="ja-JP" sz="2400" b="1" dirty="0">
                <a:latin typeface="Arial" charset="0"/>
              </a:rPr>
              <a:t> = R(</a:t>
            </a:r>
            <a:r>
              <a:rPr lang="el-GR" altLang="ja-JP" sz="2400" b="1" dirty="0">
                <a:latin typeface="Arial" charset="0"/>
              </a:rPr>
              <a:t>θ</a:t>
            </a:r>
            <a:r>
              <a:rPr lang="pt-BR" altLang="ja-JP" sz="2400" b="1" dirty="0">
                <a:latin typeface="Arial" charset="0"/>
              </a:rPr>
              <a:t>) . P</a:t>
            </a:r>
            <a:endParaRPr lang="pt-BR" altLang="pt-BR" sz="24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A05AE4F4-8797-4024-BBC2-EA1D3C866CC2}"/>
                  </a:ext>
                </a:extLst>
              </p:cNvPr>
              <p:cNvSpPr/>
              <p:nvPr/>
            </p:nvSpPr>
            <p:spPr>
              <a:xfrm>
                <a:off x="571500" y="1507743"/>
                <a:ext cx="265688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A05AE4F4-8797-4024-BBC2-EA1D3C86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507743"/>
                <a:ext cx="2656881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2ECADDE-92BE-493B-BD40-59098EF84A4E}"/>
                  </a:ext>
                </a:extLst>
              </p:cNvPr>
              <p:cNvSpPr/>
              <p:nvPr/>
            </p:nvSpPr>
            <p:spPr>
              <a:xfrm>
                <a:off x="584279" y="3455572"/>
                <a:ext cx="2697341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2ECADDE-92BE-493B-BD40-59098EF84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79" y="3455572"/>
                <a:ext cx="2697341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Arredondado 1">
            <a:extLst>
              <a:ext uri="{FF2B5EF4-FFF2-40B4-BE49-F238E27FC236}">
                <a16:creationId xmlns:a16="http://schemas.microsoft.com/office/drawing/2014/main" id="{C0FC0136-64F7-4F83-B82B-800CB3F18F35}"/>
              </a:ext>
            </a:extLst>
          </p:cNvPr>
          <p:cNvSpPr/>
          <p:nvPr/>
        </p:nvSpPr>
        <p:spPr>
          <a:xfrm>
            <a:off x="634633" y="5442800"/>
            <a:ext cx="3505319" cy="105716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pt-BR" altLang="pt-BR" sz="2800" b="1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4A62D38-8EAF-47D8-BB9A-0FACA27E5AC8}"/>
                  </a:ext>
                </a:extLst>
              </p:cNvPr>
              <p:cNvSpPr/>
              <p:nvPr/>
            </p:nvSpPr>
            <p:spPr>
              <a:xfrm>
                <a:off x="606747" y="5529300"/>
                <a:ext cx="3505319" cy="852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64A62D38-8EAF-47D8-BB9A-0FACA27E5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7" y="5529300"/>
                <a:ext cx="3505319" cy="852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2808181-7493-8A48-80C7-8B05D61BAC93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ea typeface="ＭＳ Ｐゴシック" charset="-128"/>
              </a:rPr>
              <a:t>Transformações Geométricas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pt-BR" altLang="pt-BR" dirty="0">
                <a:ea typeface="ＭＳ Ｐゴシック" charset="-128"/>
              </a:rPr>
              <a:t>São operações aplicada à descrição geométrica de um objeto para mudar sua </a:t>
            </a:r>
          </a:p>
          <a:p>
            <a:pPr marL="971550" lvl="1" indent="-571500"/>
            <a:r>
              <a:rPr lang="pt-BR" altLang="pt-BR" dirty="0">
                <a:ea typeface="ＭＳ Ｐゴシック" charset="-128"/>
              </a:rPr>
              <a:t>Posição</a:t>
            </a:r>
          </a:p>
          <a:p>
            <a:pPr marL="971550" lvl="1" indent="-571500"/>
            <a:r>
              <a:rPr lang="pt-BR" altLang="pt-BR" dirty="0">
                <a:ea typeface="ＭＳ Ｐゴシック" charset="-128"/>
              </a:rPr>
              <a:t>Orientação</a:t>
            </a:r>
          </a:p>
          <a:p>
            <a:pPr marL="971550" lvl="1" indent="-571500"/>
            <a:r>
              <a:rPr lang="pt-BR" altLang="pt-BR" dirty="0">
                <a:ea typeface="ＭＳ Ｐゴシック" charset="-128"/>
              </a:rPr>
              <a:t>Tamanho</a:t>
            </a:r>
          </a:p>
          <a:p>
            <a:pPr marL="571500" indent="-571500"/>
            <a:r>
              <a:rPr lang="pt-BR" altLang="pt-BR" dirty="0">
                <a:ea typeface="ＭＳ Ｐゴシック" charset="-128"/>
              </a:rPr>
              <a:t>Afetam </a:t>
            </a:r>
            <a:r>
              <a:rPr lang="pt-BR" altLang="pt-BR" b="1" u="sng" dirty="0">
                <a:solidFill>
                  <a:srgbClr val="00B050"/>
                </a:solidFill>
                <a:ea typeface="ＭＳ Ｐゴシック" charset="-128"/>
              </a:rPr>
              <a:t>todas as coordenadas </a:t>
            </a:r>
            <a:r>
              <a:rPr lang="pt-BR" altLang="pt-BR" dirty="0">
                <a:ea typeface="ＭＳ Ｐゴシック" charset="-128"/>
              </a:rPr>
              <a:t>do objeto no plano</a:t>
            </a:r>
          </a:p>
          <a:p>
            <a:pPr marL="571500" indent="-571500"/>
            <a:endParaRPr lang="pt-BR" altLang="pt-BR" b="1" dirty="0">
              <a:ea typeface="ＭＳ Ｐゴシック" charset="-128"/>
            </a:endParaRPr>
          </a:p>
          <a:p>
            <a:pPr marL="571500" indent="-571500"/>
            <a:r>
              <a:rPr lang="pt-BR" altLang="pt-BR" b="1" dirty="0">
                <a:ea typeface="ＭＳ Ｐゴシック" charset="-128"/>
              </a:rPr>
              <a:t>Transformações:</a:t>
            </a:r>
          </a:p>
          <a:p>
            <a:pPr marL="990600" lvl="1" indent="-533400"/>
            <a:r>
              <a:rPr lang="pt-BR" altLang="pt-BR" b="1" dirty="0">
                <a:ea typeface="ＭＳ Ｐゴシック" charset="-128"/>
              </a:rPr>
              <a:t>Básicas: </a:t>
            </a:r>
            <a:r>
              <a:rPr lang="pt-BR" altLang="pt-BR" dirty="0">
                <a:ea typeface="ＭＳ Ｐゴシック" charset="-128"/>
              </a:rPr>
              <a:t>Translação (posição), Escala (tamanho), Rotação (orientação)</a:t>
            </a:r>
          </a:p>
          <a:p>
            <a:pPr marL="990600" lvl="1" indent="-533400"/>
            <a:r>
              <a:rPr lang="pt-BR" altLang="pt-BR" b="1" dirty="0">
                <a:ea typeface="ＭＳ Ｐゴシック" charset="-128"/>
              </a:rPr>
              <a:t>Complementares: </a:t>
            </a:r>
            <a:r>
              <a:rPr lang="pt-BR" altLang="pt-BR" dirty="0">
                <a:ea typeface="ＭＳ Ｐゴシック" charset="-128"/>
              </a:rPr>
              <a:t>Reflexão, Cisalhamento</a:t>
            </a:r>
          </a:p>
          <a:p>
            <a:pPr marL="990600" lvl="1" indent="-533400"/>
            <a:endParaRPr lang="pt-BR" altLang="pt-BR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8D7F27D-B923-AB43-9B9D-958049C1CC6D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Exercício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>
                <a:ea typeface="ＭＳ Ｐゴシック" charset="-128"/>
              </a:rPr>
              <a:t>1 - Dado um triângulo contendo os pontos P1(0.0,0.0), P2(0.5,0.5) e P3(1.0,0.0) aplicar as transformações a seguir:</a:t>
            </a:r>
          </a:p>
          <a:p>
            <a:pPr lvl="2">
              <a:buFontTx/>
              <a:buNone/>
            </a:pPr>
            <a:r>
              <a:rPr lang="pt-BR" altLang="pt-BR" sz="2800" dirty="0">
                <a:ea typeface="ＭＳ Ｐゴシック" charset="-128"/>
              </a:rPr>
              <a:t>A – Translação 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 fator </a:t>
            </a:r>
            <a:r>
              <a:rPr lang="pt-BR" altLang="pt-BR" sz="2800" dirty="0" err="1">
                <a:ea typeface="ＭＳ Ｐゴシック" charset="-128"/>
                <a:sym typeface="Wingdings" charset="2"/>
              </a:rPr>
              <a:t>Tx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= -0.5 fator </a:t>
            </a:r>
            <a:r>
              <a:rPr lang="pt-BR" altLang="pt-BR" sz="2800" dirty="0" err="1">
                <a:ea typeface="ＭＳ Ｐゴシック" charset="-128"/>
                <a:sym typeface="Wingdings" charset="2"/>
              </a:rPr>
              <a:t>Ty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= -1.0</a:t>
            </a:r>
            <a:endParaRPr lang="pt-BR" altLang="pt-BR" sz="2800" dirty="0">
              <a:ea typeface="ＭＳ Ｐゴシック" charset="-128"/>
            </a:endParaRPr>
          </a:p>
          <a:p>
            <a:pPr lvl="2">
              <a:buFontTx/>
              <a:buNone/>
            </a:pPr>
            <a:r>
              <a:rPr lang="pt-BR" altLang="pt-BR" sz="2800" dirty="0" err="1">
                <a:ea typeface="ＭＳ Ｐゴシック" charset="-128"/>
              </a:rPr>
              <a:t>B</a:t>
            </a:r>
            <a:r>
              <a:rPr lang="pt-BR" altLang="pt-BR" sz="2800" dirty="0">
                <a:ea typeface="ＭＳ Ｐゴシック" charset="-128"/>
              </a:rPr>
              <a:t> – Escala 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 fator </a:t>
            </a:r>
            <a:r>
              <a:rPr lang="pt-BR" altLang="pt-BR" sz="2800" dirty="0" err="1">
                <a:ea typeface="ＭＳ Ｐゴシック" charset="-128"/>
                <a:sym typeface="Wingdings" charset="2"/>
              </a:rPr>
              <a:t>Sx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 e </a:t>
            </a:r>
            <a:r>
              <a:rPr lang="pt-BR" altLang="pt-BR" sz="2800" dirty="0" err="1">
                <a:ea typeface="ＭＳ Ｐゴシック" charset="-128"/>
                <a:sym typeface="Wingdings" charset="2"/>
              </a:rPr>
              <a:t>Sy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 = 0.5</a:t>
            </a:r>
            <a:endParaRPr lang="pt-BR" altLang="pt-BR" sz="2800" dirty="0">
              <a:ea typeface="ＭＳ Ｐゴシック" charset="-128"/>
            </a:endParaRPr>
          </a:p>
          <a:p>
            <a:pPr lvl="2">
              <a:buFontTx/>
              <a:buNone/>
            </a:pPr>
            <a:r>
              <a:rPr lang="pt-BR" altLang="pt-BR" sz="2800" dirty="0">
                <a:ea typeface="ＭＳ Ｐゴシック" charset="-128"/>
              </a:rPr>
              <a:t>C – Rotação </a:t>
            </a:r>
            <a:r>
              <a:rPr lang="pt-BR" altLang="pt-BR" sz="2800" dirty="0">
                <a:ea typeface="ＭＳ Ｐゴシック" charset="-128"/>
                <a:sym typeface="Wingdings" charset="2"/>
              </a:rPr>
              <a:t> ângulo</a:t>
            </a:r>
            <a:r>
              <a:rPr lang="pt-BR" altLang="pt-BR" sz="2800" dirty="0">
                <a:ea typeface="ＭＳ Ｐゴシック" charset="-128"/>
              </a:rPr>
              <a:t> 90°</a:t>
            </a:r>
          </a:p>
          <a:p>
            <a:endParaRPr lang="pt-BR" altLang="pt-BR" u="sng" dirty="0">
              <a:ea typeface="ＭＳ Ｐゴシック" charset="-128"/>
            </a:endParaRPr>
          </a:p>
          <a:p>
            <a:r>
              <a:rPr lang="pt-BR" altLang="pt-BR" u="sng" dirty="0">
                <a:ea typeface="ＭＳ Ｐゴシック" charset="-128"/>
              </a:rPr>
              <a:t>Como resolver:</a:t>
            </a:r>
            <a:endParaRPr lang="pt-BR" altLang="pt-BR" dirty="0">
              <a:ea typeface="ＭＳ Ｐゴシック" charset="-128"/>
            </a:endParaRPr>
          </a:p>
          <a:p>
            <a:pPr lvl="1"/>
            <a:r>
              <a:rPr lang="pt-BR" altLang="pt-BR" dirty="0">
                <a:ea typeface="ＭＳ Ｐゴシック" charset="-128"/>
              </a:rPr>
              <a:t>Construir o objeto inicial no plano de coordenadas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Construir o objeto final para cada uma das transformações aplicadas</a:t>
            </a:r>
          </a:p>
          <a:p>
            <a:pPr lvl="1"/>
            <a:r>
              <a:rPr lang="pt-BR" altLang="pt-BR" b="1" dirty="0">
                <a:ea typeface="ＭＳ Ｐゴシック" charset="-128"/>
              </a:rPr>
              <a:t>Aplicar cada transformação aos pontos originais do objeto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5508104" y="3325019"/>
            <a:ext cx="137160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 i="1" dirty="0">
                <a:latin typeface="Arial" charset="0"/>
              </a:rPr>
              <a:t>cos(90) = 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 i="1" dirty="0" err="1">
                <a:latin typeface="Arial" charset="0"/>
              </a:rPr>
              <a:t>sen</a:t>
            </a:r>
            <a:r>
              <a:rPr lang="pt-BR" altLang="pt-BR" sz="1800" b="1" i="1" dirty="0">
                <a:latin typeface="Arial" charset="0"/>
              </a:rPr>
              <a:t>(90) =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5"/>
          <p:cNvSpPr>
            <a:spLocks noGrp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r>
              <a:rPr lang="pt-BR" altLang="pt-BR" dirty="0">
                <a:ea typeface="ＭＳ Ｐゴシック" charset="-128"/>
              </a:rPr>
              <a:t>Transformações em OpenGL</a:t>
            </a:r>
          </a:p>
        </p:txBody>
      </p:sp>
      <p:sp>
        <p:nvSpPr>
          <p:cNvPr id="3891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0" y="6675438"/>
            <a:ext cx="585788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B2EBC47-92C3-D840-8BA1-9DAF8E1617F1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Número de Slide 3">
            <a:extLst>
              <a:ext uri="{FF2B5EF4-FFF2-40B4-BE49-F238E27FC236}">
                <a16:creationId xmlns:a16="http://schemas.microsoft.com/office/drawing/2014/main" id="{1EE0C9A0-26D5-4732-985C-4A219AAFA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605C837-4628-40D1-9713-896C1D7E495E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29C7675-A914-4BCA-B187-2BE285C1F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Transformações em OpenGL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F5B0F38-482B-4838-82F3-50680E3AB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altLang="pt-BR" sz="3200" b="1" dirty="0">
                <a:ea typeface="ＭＳ Ｐゴシック" charset="-128"/>
              </a:rPr>
              <a:t>Translação </a:t>
            </a:r>
          </a:p>
          <a:p>
            <a:pPr marL="0" indent="0">
              <a:buFontTx/>
              <a:buNone/>
              <a:defRPr/>
            </a:pPr>
            <a:endParaRPr lang="pt-BR" altLang="pt-BR" sz="3200" b="1" dirty="0">
              <a:ea typeface="ＭＳ Ｐゴシック" charset="-128"/>
            </a:endParaRPr>
          </a:p>
          <a:p>
            <a:pPr lvl="1">
              <a:defRPr/>
            </a:pPr>
            <a:endParaRPr lang="pt-BR" altLang="pt-BR" sz="2800" dirty="0">
              <a:ea typeface="ＭＳ Ｐゴシック" charset="-128"/>
            </a:endParaRPr>
          </a:p>
          <a:p>
            <a:pPr algn="ctr">
              <a:buFontTx/>
              <a:buNone/>
              <a:defRPr/>
            </a:pPr>
            <a:endParaRPr lang="pt-BR" altLang="pt-BR" dirty="0">
              <a:ea typeface="ＭＳ Ｐゴシック" charset="-128"/>
            </a:endParaRP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AC3F402D-4E7F-4771-80ED-924DFD327199}"/>
              </a:ext>
            </a:extLst>
          </p:cNvPr>
          <p:cNvSpPr/>
          <p:nvPr/>
        </p:nvSpPr>
        <p:spPr>
          <a:xfrm>
            <a:off x="755576" y="1916832"/>
            <a:ext cx="7659480" cy="72008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altLang="pt-BR" sz="2800" b="1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glTranslatef</a:t>
            </a:r>
            <a:r>
              <a:rPr lang="pt-BR" altLang="pt-BR" sz="28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Tx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,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Ty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,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Tz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);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6EEB3F-8BCD-4E8C-AF5E-46C6C0AD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54" y="3212976"/>
            <a:ext cx="5257292" cy="3154375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4E5396A-931E-463F-8FAB-1E853FED9214}"/>
              </a:ext>
            </a:extLst>
          </p:cNvPr>
          <p:cNvSpPr/>
          <p:nvPr/>
        </p:nvSpPr>
        <p:spPr>
          <a:xfrm rot="16200000">
            <a:off x="1181323" y="2880725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0889B4A4-C98D-4354-8152-E673F025BBC7}"/>
              </a:ext>
            </a:extLst>
          </p:cNvPr>
          <p:cNvSpPr/>
          <p:nvPr/>
        </p:nvSpPr>
        <p:spPr>
          <a:xfrm rot="16200000">
            <a:off x="1181323" y="4099618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Número de Slide 3">
            <a:extLst>
              <a:ext uri="{FF2B5EF4-FFF2-40B4-BE49-F238E27FC236}">
                <a16:creationId xmlns:a16="http://schemas.microsoft.com/office/drawing/2014/main" id="{F64C2779-861C-4CAF-94D4-2B0FC51F0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27520F6-B13C-4C7A-9160-B8975983E8A1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EB7424B-E490-433B-816C-30FCDF0DA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Transformações em OpenGL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F70355F-12B5-48B0-BBCA-4D9C980FB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3200" b="1" dirty="0">
                <a:ea typeface="ＭＳ Ｐゴシック" panose="020B0600070205080204" pitchFamily="34" charset="-128"/>
              </a:rPr>
              <a:t>Escala</a:t>
            </a:r>
          </a:p>
          <a:p>
            <a:endParaRPr lang="pt-BR" altLang="pt-BR" sz="3200" b="1" dirty="0">
              <a:ea typeface="ＭＳ Ｐゴシック" panose="020B0600070205080204" pitchFamily="34" charset="-128"/>
            </a:endParaRPr>
          </a:p>
          <a:p>
            <a:endParaRPr lang="pt-BR" altLang="pt-BR" dirty="0">
              <a:ea typeface="ＭＳ Ｐゴシック" panose="020B0600070205080204" pitchFamily="34" charset="-128"/>
            </a:endParaRPr>
          </a:p>
          <a:p>
            <a:pPr algn="ctr">
              <a:buFontTx/>
              <a:buNone/>
            </a:pPr>
            <a:endParaRPr lang="pt-BR" altLang="pt-BR" sz="2400" b="1" dirty="0">
              <a:latin typeface="Monaco" charset="0"/>
              <a:ea typeface="ＭＳ Ｐゴシック" panose="020B0600070205080204" pitchFamily="34" charset="-128"/>
            </a:endParaRPr>
          </a:p>
          <a:p>
            <a:pPr algn="ctr">
              <a:buFontTx/>
              <a:buNone/>
            </a:pPr>
            <a:endParaRPr lang="pt-BR" altLang="pt-BR" sz="2400" b="1" dirty="0">
              <a:latin typeface="Monaco" charset="0"/>
              <a:ea typeface="ＭＳ Ｐゴシック" panose="020B0600070205080204" pitchFamily="34" charset="-128"/>
            </a:endParaRPr>
          </a:p>
          <a:p>
            <a:pPr algn="ctr">
              <a:buFontTx/>
              <a:buNone/>
            </a:pPr>
            <a:endParaRPr lang="pt-BR" altLang="pt-BR" sz="3200" b="1" dirty="0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2513E2FD-85BC-4F4E-B447-5FDBE8C02E98}"/>
              </a:ext>
            </a:extLst>
          </p:cNvPr>
          <p:cNvSpPr/>
          <p:nvPr/>
        </p:nvSpPr>
        <p:spPr>
          <a:xfrm>
            <a:off x="1079500" y="1612992"/>
            <a:ext cx="6985000" cy="71998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344487" lvl="1">
              <a:defRPr/>
            </a:pPr>
            <a:r>
              <a:rPr lang="pt-BR" altLang="pt-BR" sz="2800" b="1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glScalef</a:t>
            </a:r>
            <a:r>
              <a:rPr lang="pt-BR" altLang="pt-BR" sz="28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Sx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Sy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, 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Sz</a:t>
            </a:r>
            <a:r>
              <a:rPr lang="pt-BR" altLang="pt-BR" sz="28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8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);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55990B-4149-4A99-8AEB-A65E4210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04" y="3180789"/>
            <a:ext cx="4740992" cy="290331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427D9AC-228C-4423-9F9C-F893B7CC952F}"/>
              </a:ext>
            </a:extLst>
          </p:cNvPr>
          <p:cNvSpPr/>
          <p:nvPr/>
        </p:nvSpPr>
        <p:spPr>
          <a:xfrm>
            <a:off x="5868144" y="3140968"/>
            <a:ext cx="432048" cy="431378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5DB7126E-C985-437C-8AF4-B02AF2552BCF}"/>
              </a:ext>
            </a:extLst>
          </p:cNvPr>
          <p:cNvSpPr/>
          <p:nvPr/>
        </p:nvSpPr>
        <p:spPr>
          <a:xfrm rot="6719368">
            <a:off x="6599040" y="3211915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649D192C-02CE-409F-894E-82704F792C5D}"/>
              </a:ext>
            </a:extLst>
          </p:cNvPr>
          <p:cNvSpPr/>
          <p:nvPr/>
        </p:nvSpPr>
        <p:spPr>
          <a:xfrm rot="16200000">
            <a:off x="1423979" y="2832606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C7AC46FA-1E7B-4AF5-890F-EC60B08D0B60}"/>
              </a:ext>
            </a:extLst>
          </p:cNvPr>
          <p:cNvSpPr/>
          <p:nvPr/>
        </p:nvSpPr>
        <p:spPr>
          <a:xfrm rot="16200000">
            <a:off x="1423979" y="3864607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Número de Slide 3">
            <a:extLst>
              <a:ext uri="{FF2B5EF4-FFF2-40B4-BE49-F238E27FC236}">
                <a16:creationId xmlns:a16="http://schemas.microsoft.com/office/drawing/2014/main" id="{5E11AE7F-829D-4657-B0F1-A470E4770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ACC3294-689A-4D5D-A1D2-94C0D76F2FE3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FF066F7-C748-4C45-AAA6-A063851AA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Transformações em OpenGL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C1DDEE2-604B-4CA4-939B-D082C5146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9288463" cy="5759450"/>
          </a:xfrm>
        </p:spPr>
        <p:txBody>
          <a:bodyPr/>
          <a:lstStyle/>
          <a:p>
            <a:r>
              <a:rPr lang="pt-BR" altLang="pt-BR" sz="3100" b="1" dirty="0">
                <a:ea typeface="ＭＳ Ｐゴシック" panose="020B0600070205080204" pitchFamily="34" charset="-128"/>
              </a:rPr>
              <a:t>Rotação</a:t>
            </a:r>
          </a:p>
          <a:p>
            <a:endParaRPr lang="pt-BR" altLang="pt-BR" sz="3100" b="1" dirty="0">
              <a:ea typeface="ＭＳ Ｐゴシック" panose="020B0600070205080204" pitchFamily="34" charset="-128"/>
            </a:endParaRPr>
          </a:p>
          <a:p>
            <a:pPr marL="987425" lvl="2" indent="-293688"/>
            <a:endParaRPr lang="pt-BR" altLang="pt-BR" sz="24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marL="987425" lvl="2" indent="-293688"/>
            <a:r>
              <a:rPr lang="pt-BR" altLang="pt-BR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Eixos x, y e z podem assumir os seguintes valores:</a:t>
            </a:r>
          </a:p>
          <a:p>
            <a:pPr marL="1281113" lvl="3" indent="-292100"/>
            <a:r>
              <a:rPr lang="pt-BR" altLang="pt-BR" b="1" dirty="0">
                <a:ea typeface="ＭＳ Ｐゴシック" panose="020B0600070205080204" pitchFamily="34" charset="-128"/>
              </a:rPr>
              <a:t>1</a:t>
            </a:r>
            <a:r>
              <a:rPr lang="pt-BR" altLang="pt-BR" dirty="0">
                <a:ea typeface="ＭＳ Ｐゴシック" panose="020B0600070205080204" pitchFamily="34" charset="-128"/>
              </a:rPr>
              <a:t> – Define o eixo da rotação</a:t>
            </a:r>
          </a:p>
          <a:p>
            <a:pPr marL="1281113" lvl="3" indent="-292100"/>
            <a:r>
              <a:rPr lang="pt-BR" altLang="pt-BR" b="1" dirty="0">
                <a:ea typeface="ＭＳ Ｐゴシック" panose="020B0600070205080204" pitchFamily="34" charset="-128"/>
              </a:rPr>
              <a:t>0</a:t>
            </a:r>
            <a:r>
              <a:rPr lang="pt-BR" altLang="pt-BR" dirty="0">
                <a:ea typeface="ＭＳ Ｐゴシック" panose="020B0600070205080204" pitchFamily="34" charset="-128"/>
              </a:rPr>
              <a:t> – Define que não haverá rotação no eixo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049400F-5E67-44E1-8760-BF7C7945FBAB}"/>
              </a:ext>
            </a:extLst>
          </p:cNvPr>
          <p:cNvSpPr/>
          <p:nvPr/>
        </p:nvSpPr>
        <p:spPr>
          <a:xfrm>
            <a:off x="323850" y="1412875"/>
            <a:ext cx="8640763" cy="719981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indent="-112713" algn="ctr">
              <a:defRPr/>
            </a:pPr>
            <a:r>
              <a:rPr lang="pt-BR" altLang="pt-BR" sz="2400" b="1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glRotatef</a:t>
            </a:r>
            <a:r>
              <a:rPr lang="pt-BR" altLang="pt-BR" sz="24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(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float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angulo,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int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eixoX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,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int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eixoY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,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int</a:t>
            </a:r>
            <a:r>
              <a:rPr lang="pt-BR" altLang="pt-BR" sz="2400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 </a:t>
            </a:r>
            <a:r>
              <a:rPr lang="pt-BR" altLang="pt-BR" sz="2400" dirty="0" err="1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eixoZ</a:t>
            </a:r>
            <a:r>
              <a:rPr lang="pt-BR" altLang="pt-BR" sz="2400" b="1" dirty="0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);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B9BFD1-8952-4B91-BE6F-75900AFEB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93" y="3717032"/>
            <a:ext cx="4659213" cy="2877118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202F7D5D-FC4C-438C-A329-ADB574E96C22}"/>
              </a:ext>
            </a:extLst>
          </p:cNvPr>
          <p:cNvSpPr/>
          <p:nvPr/>
        </p:nvSpPr>
        <p:spPr>
          <a:xfrm rot="16200000">
            <a:off x="1482184" y="3341904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46606E7-3531-4833-A901-070EC9DB2AD7}"/>
              </a:ext>
            </a:extLst>
          </p:cNvPr>
          <p:cNvSpPr/>
          <p:nvPr/>
        </p:nvSpPr>
        <p:spPr>
          <a:xfrm rot="16200000">
            <a:off x="1482184" y="4416782"/>
            <a:ext cx="432048" cy="1048773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Número de Slide 3">
            <a:extLst>
              <a:ext uri="{FF2B5EF4-FFF2-40B4-BE49-F238E27FC236}">
                <a16:creationId xmlns:a16="http://schemas.microsoft.com/office/drawing/2014/main" id="{2942EE03-EAF7-4CF1-BC7E-02C0F825D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9FE61A3-90A8-4E40-8C0C-4A61C0023044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FD5992-BC09-4A58-AA77-F6698BBE6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Transformações em OpenGL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51D8CC2-7655-4379-86C1-D03F5654B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As transformações são cumulativas</a:t>
            </a:r>
          </a:p>
          <a:p>
            <a:pPr marL="987425" lvl="2" indent="-293688"/>
            <a:r>
              <a:rPr lang="pt-BR" altLang="pt-BR" sz="2400">
                <a:ea typeface="ＭＳ Ｐゴシック" panose="020B0600070205080204" pitchFamily="34" charset="-128"/>
              </a:rPr>
              <a:t>podem ser aplicadas umas sobre as outras</a:t>
            </a:r>
          </a:p>
          <a:p>
            <a:pPr marL="987425" lvl="2" indent="-293688">
              <a:buFontTx/>
              <a:buNone/>
            </a:pPr>
            <a:endParaRPr lang="pt-BR" altLang="pt-BR" sz="2400">
              <a:ea typeface="ＭＳ Ｐゴシック" panose="020B0600070205080204" pitchFamily="34" charset="-128"/>
            </a:endParaRPr>
          </a:p>
          <a:p>
            <a:pPr marL="692150" lvl="1" indent="-347663"/>
            <a:r>
              <a:rPr lang="pt-BR" altLang="pt-BR" sz="2800">
                <a:ea typeface="ＭＳ Ｐゴシック" panose="020B0600070205080204" pitchFamily="34" charset="-128"/>
              </a:rPr>
              <a:t>Uma transformação geométrica de OpenGL é armazenada internamente em uma </a:t>
            </a:r>
            <a:r>
              <a:rPr lang="pt-BR" altLang="pt-BR" sz="2800" b="1">
                <a:ea typeface="ＭＳ Ｐゴシック" panose="020B0600070205080204" pitchFamily="34" charset="-128"/>
              </a:rPr>
              <a:t>matriz</a:t>
            </a:r>
          </a:p>
          <a:p>
            <a:pPr marL="692150" lvl="1" indent="-347663">
              <a:buFontTx/>
              <a:buNone/>
            </a:pPr>
            <a:endParaRPr lang="pt-BR" altLang="pt-BR" sz="2800" b="1">
              <a:ea typeface="ＭＳ Ｐゴシック" panose="020B0600070205080204" pitchFamily="34" charset="-128"/>
            </a:endParaRPr>
          </a:p>
          <a:p>
            <a:pPr marL="692150" lvl="1" indent="-347663"/>
            <a:r>
              <a:rPr lang="pt-BR" altLang="pt-BR" sz="2800">
                <a:ea typeface="ＭＳ Ｐゴシック" panose="020B0600070205080204" pitchFamily="34" charset="-128"/>
              </a:rPr>
              <a:t>A cada transformação esta </a:t>
            </a:r>
            <a:r>
              <a:rPr lang="pt-BR" altLang="pt-BR" sz="2800" b="1">
                <a:ea typeface="ＭＳ Ｐゴシック" panose="020B0600070205080204" pitchFamily="34" charset="-128"/>
              </a:rPr>
              <a:t>matriz</a:t>
            </a:r>
            <a:r>
              <a:rPr lang="pt-BR" altLang="pt-BR" sz="2800">
                <a:ea typeface="ＭＳ Ｐゴシック" panose="020B0600070205080204" pitchFamily="34" charset="-128"/>
              </a:rPr>
              <a:t> é alterada e usada para desenhar os objetos a partir daquele momento, até que seja novamente alterada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Número de Slide 3">
            <a:extLst>
              <a:ext uri="{FF2B5EF4-FFF2-40B4-BE49-F238E27FC236}">
                <a16:creationId xmlns:a16="http://schemas.microsoft.com/office/drawing/2014/main" id="{2CDBE569-CD31-478D-9C9D-830C3ED9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877F343-B43B-4A54-AE7F-FEC914AF814B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4D57DC6-114D-4787-8F39-2E06EFF39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Transformações em OpenGL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98BC2A-95AF-4027-8716-5FCC03EB8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b="1" u="sng">
                <a:ea typeface="ＭＳ Ｐゴシック" panose="020B0600070205080204" pitchFamily="34" charset="-128"/>
              </a:rPr>
              <a:t>Exemplo: Translação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rgbClr val="00B050"/>
                </a:solidFill>
                <a:latin typeface="Monaco" charset="0"/>
                <a:ea typeface="ＭＳ Ｐゴシック" panose="020B0600070205080204" pitchFamily="34" charset="-128"/>
              </a:rPr>
              <a:t>desenhaObjeto();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1800" b="1">
                <a:latin typeface="Monaco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1800" b="1">
              <a:latin typeface="Monaco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latin typeface="Monaco" charset="0"/>
                <a:ea typeface="ＭＳ Ｐゴシック" panose="020B0600070205080204" pitchFamily="34" charset="-128"/>
              </a:rPr>
              <a:t>gl.glTranslatef(10,10,0);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rgbClr val="00B050"/>
                </a:solidFill>
                <a:latin typeface="Monaco" charset="0"/>
                <a:ea typeface="ＭＳ Ｐゴシック" panose="020B0600070205080204" pitchFamily="34" charset="-128"/>
              </a:rPr>
              <a:t>desenhaObjeto(); 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 b="1">
              <a:latin typeface="Monaco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400" b="1">
              <a:latin typeface="Monaco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latin typeface="Monaco" charset="0"/>
                <a:ea typeface="ＭＳ Ｐゴシック" panose="020B0600070205080204" pitchFamily="34" charset="-128"/>
              </a:rPr>
              <a:t>gl.glTranslatef(10,10,0);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b="1">
                <a:solidFill>
                  <a:srgbClr val="00B050"/>
                </a:solidFill>
                <a:latin typeface="Monaco" charset="0"/>
                <a:ea typeface="ＭＳ Ｐゴシック" panose="020B0600070205080204" pitchFamily="34" charset="-128"/>
              </a:rPr>
              <a:t>desenhaObjeto(); </a:t>
            </a:r>
          </a:p>
        </p:txBody>
      </p:sp>
      <p:sp>
        <p:nvSpPr>
          <p:cNvPr id="225284" name="AutoShape 4">
            <a:extLst>
              <a:ext uri="{FF2B5EF4-FFF2-40B4-BE49-F238E27FC236}">
                <a16:creationId xmlns:a16="http://schemas.microsoft.com/office/drawing/2014/main" id="{46AC5000-58B5-406A-8A8B-56A9E49B7661}"/>
              </a:ext>
            </a:extLst>
          </p:cNvPr>
          <p:cNvSpPr>
            <a:spLocks/>
          </p:cNvSpPr>
          <p:nvPr/>
        </p:nvSpPr>
        <p:spPr bwMode="auto">
          <a:xfrm>
            <a:off x="5770563" y="858838"/>
            <a:ext cx="2676525" cy="1057275"/>
          </a:xfrm>
          <a:prstGeom prst="borderCallout1">
            <a:avLst>
              <a:gd name="adj1" fmla="val 107208"/>
              <a:gd name="adj2" fmla="val 95731"/>
              <a:gd name="adj3" fmla="val 107208"/>
              <a:gd name="adj4" fmla="val -65361"/>
            </a:avLst>
          </a:prstGeom>
          <a:ln>
            <a:prstDash val="sysDot"/>
            <a:headEnd type="triangle" w="med" len="med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pt-BR" altLang="pt-BR" sz="1600" b="1" dirty="0">
                <a:solidFill>
                  <a:srgbClr val="000000"/>
                </a:solidFill>
                <a:latin typeface="Arial" charset="0"/>
              </a:rPr>
              <a:t>Desenha o objeto na posição correspondente às suas coordenadas originais</a:t>
            </a:r>
          </a:p>
        </p:txBody>
      </p:sp>
      <p:sp>
        <p:nvSpPr>
          <p:cNvPr id="225285" name="AutoShape 5">
            <a:extLst>
              <a:ext uri="{FF2B5EF4-FFF2-40B4-BE49-F238E27FC236}">
                <a16:creationId xmlns:a16="http://schemas.microsoft.com/office/drawing/2014/main" id="{A32F8AE4-19F8-46D5-9F1C-A534E50E80CE}"/>
              </a:ext>
            </a:extLst>
          </p:cNvPr>
          <p:cNvSpPr>
            <a:spLocks/>
          </p:cNvSpPr>
          <p:nvPr/>
        </p:nvSpPr>
        <p:spPr bwMode="auto">
          <a:xfrm>
            <a:off x="5783263" y="2427288"/>
            <a:ext cx="2676525" cy="857250"/>
          </a:xfrm>
          <a:prstGeom prst="borderCallout1">
            <a:avLst>
              <a:gd name="adj1" fmla="val 108889"/>
              <a:gd name="adj2" fmla="val 95731"/>
              <a:gd name="adj3" fmla="val 108889"/>
              <a:gd name="adj4" fmla="val -53083"/>
            </a:avLst>
          </a:prstGeom>
          <a:ln>
            <a:prstDash val="sysDot"/>
            <a:headEnd type="triangle" w="med" len="med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pt-BR" altLang="pt-BR" sz="1600" b="1" dirty="0">
                <a:solidFill>
                  <a:srgbClr val="000000"/>
                </a:solidFill>
                <a:latin typeface="Arial" charset="0"/>
              </a:rPr>
              <a:t>Desenha o objeto deslocado de 10 unidades em cada eixo</a:t>
            </a:r>
          </a:p>
        </p:txBody>
      </p:sp>
      <p:sp>
        <p:nvSpPr>
          <p:cNvPr id="225286" name="AutoShape 6">
            <a:extLst>
              <a:ext uri="{FF2B5EF4-FFF2-40B4-BE49-F238E27FC236}">
                <a16:creationId xmlns:a16="http://schemas.microsoft.com/office/drawing/2014/main" id="{0EDAD97B-FF2F-4869-9F1B-DB6454B2FBE7}"/>
              </a:ext>
            </a:extLst>
          </p:cNvPr>
          <p:cNvSpPr>
            <a:spLocks/>
          </p:cNvSpPr>
          <p:nvPr/>
        </p:nvSpPr>
        <p:spPr bwMode="auto">
          <a:xfrm>
            <a:off x="5770563" y="3868738"/>
            <a:ext cx="2997200" cy="1255712"/>
          </a:xfrm>
          <a:prstGeom prst="borderCallout1">
            <a:avLst>
              <a:gd name="adj1" fmla="val 106069"/>
              <a:gd name="adj2" fmla="val 96185"/>
              <a:gd name="adj3" fmla="val 106069"/>
              <a:gd name="adj4" fmla="val -65042"/>
            </a:avLst>
          </a:prstGeom>
          <a:ln>
            <a:prstDash val="sysDot"/>
            <a:headEnd type="triangle" w="med" len="med"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9900"/>
              </a:buClr>
              <a:buSzPct val="75000"/>
              <a:buFont typeface="Wingdings" charset="2"/>
              <a:buNone/>
              <a:defRPr/>
            </a:pPr>
            <a:r>
              <a:rPr lang="pt-BR" altLang="pt-BR" sz="1600" b="1" dirty="0">
                <a:solidFill>
                  <a:srgbClr val="000000"/>
                </a:solidFill>
                <a:latin typeface="Arial" charset="0"/>
              </a:rPr>
              <a:t>Desenha o objeto descolado de 20 unidades em cada eixo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SzPct val="75000"/>
              <a:buFont typeface="Wingdings" charset="2"/>
              <a:buNone/>
              <a:defRPr/>
            </a:pPr>
            <a:r>
              <a:rPr lang="pt-BR" altLang="pt-BR" sz="1600" b="1" i="1" dirty="0">
                <a:solidFill>
                  <a:srgbClr val="000000"/>
                </a:solidFill>
                <a:latin typeface="Arial" charset="0"/>
              </a:rPr>
              <a:t>Lembre-se, as transformações são cumulativas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Número de Slide 3">
            <a:extLst>
              <a:ext uri="{FF2B5EF4-FFF2-40B4-BE49-F238E27FC236}">
                <a16:creationId xmlns:a16="http://schemas.microsoft.com/office/drawing/2014/main" id="{23F80D2C-FC05-4746-B776-41F91EB0D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AA69996-FACA-4A6E-B2BF-990D5F265DDD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70470B6-7823-4332-A35E-81CE2F75C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Limitando o escopo das Transformações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001599E-1A98-4E1C-8401-94FD470EF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b="1" dirty="0" err="1">
                <a:ea typeface="ＭＳ Ｐゴシック" panose="020B0600070205080204" pitchFamily="34" charset="-128"/>
              </a:rPr>
              <a:t>glPushMatrix</a:t>
            </a:r>
            <a:r>
              <a:rPr lang="pt-BR" altLang="pt-BR" b="1" dirty="0">
                <a:ea typeface="ＭＳ Ｐゴシック" panose="020B0600070205080204" pitchFamily="34" charset="-128"/>
              </a:rPr>
              <a:t>() e </a:t>
            </a:r>
            <a:r>
              <a:rPr lang="pt-BR" altLang="pt-BR" b="1" dirty="0" err="1">
                <a:ea typeface="ＭＳ Ｐゴシック" panose="020B0600070205080204" pitchFamily="34" charset="-128"/>
              </a:rPr>
              <a:t>glPopMatrix</a:t>
            </a:r>
            <a:r>
              <a:rPr lang="pt-BR" altLang="pt-BR" b="1" dirty="0">
                <a:ea typeface="ＭＳ Ｐゴシック" panose="020B0600070205080204" pitchFamily="34" charset="-128"/>
              </a:rPr>
              <a:t>() para circundar os objetos que irão receber as transformações</a:t>
            </a:r>
          </a:p>
          <a:p>
            <a:pPr lvl="1"/>
            <a:endParaRPr lang="pt-BR" altLang="pt-BR" sz="2800" b="1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2800" b="1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glPushMatrix</a:t>
            </a:r>
            <a:r>
              <a:rPr lang="pt-BR" altLang="pt-BR" sz="2800" b="1" dirty="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()</a:t>
            </a:r>
            <a:r>
              <a:rPr lang="pt-BR" altLang="pt-BR" sz="2800" dirty="0">
                <a:latin typeface="Monaco" charset="0"/>
                <a:ea typeface="ＭＳ Ｐゴシック" panose="020B0600070205080204" pitchFamily="34" charset="-128"/>
              </a:rPr>
              <a:t> - </a:t>
            </a:r>
            <a:r>
              <a:rPr lang="pt-BR" altLang="pt-BR" sz="2800" dirty="0">
                <a:ea typeface="ＭＳ Ｐゴシック" panose="020B0600070205080204" pitchFamily="34" charset="-128"/>
              </a:rPr>
              <a:t>armazenar as transformações atuais em um pilha interna do OpenGL </a:t>
            </a:r>
          </a:p>
          <a:p>
            <a:pPr lvl="1"/>
            <a:endParaRPr lang="pt-BR" altLang="pt-BR" sz="2800" dirty="0"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2800" b="1" dirty="0" err="1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glPopMatrix</a:t>
            </a:r>
            <a:r>
              <a:rPr lang="pt-BR" altLang="pt-BR" sz="2800" b="1" dirty="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() </a:t>
            </a:r>
            <a:r>
              <a:rPr lang="mr-IN" altLang="pt-BR" sz="2800" b="1" dirty="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–</a:t>
            </a:r>
            <a:r>
              <a:rPr lang="pt-BR" altLang="pt-BR" sz="2800" b="1" dirty="0">
                <a:latin typeface="Lucida Sans Unicode" panose="020B060203050402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800" dirty="0">
                <a:ea typeface="ＭＳ Ｐゴシック" panose="020B0600070205080204" pitchFamily="34" charset="-128"/>
              </a:rPr>
              <a:t>retira as transformações da pilha</a:t>
            </a:r>
            <a:endParaRPr lang="pt-BR" altLang="pt-BR" sz="3200" dirty="0">
              <a:latin typeface="Lucida Sans Unicode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Número de Slide 3">
            <a:extLst>
              <a:ext uri="{FF2B5EF4-FFF2-40B4-BE49-F238E27FC236}">
                <a16:creationId xmlns:a16="http://schemas.microsoft.com/office/drawing/2014/main" id="{878E8CAC-7258-46F5-9A96-07287847A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395104B-CC49-485C-803E-3B4C6A2C73A0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DCF805A-A6C6-4479-8DB3-99F9AB1C8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Limitando o escopo das Transformações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1381D-1E06-4E81-A168-93986350D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2875"/>
            <a:ext cx="5091113" cy="33845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CaixaDeTexto 4">
            <a:extLst>
              <a:ext uri="{FF2B5EF4-FFF2-40B4-BE49-F238E27FC236}">
                <a16:creationId xmlns:a16="http://schemas.microsoft.com/office/drawing/2014/main" id="{7A0B037D-FA94-434A-B075-7D62CF32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418138"/>
            <a:ext cx="8813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Sem o glPushMatrix() e glPopMatrix(), onde seria desenhado o quadrado azul?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D6E38A8-0FE1-4B34-8420-573C92E5E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299" y="1412875"/>
            <a:ext cx="3285714" cy="3437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BDE0335-B4F1-4A74-ACC0-318C8E10D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4F3E1A-69C9-3847-BCF6-5E9767B1FDED}" type="slidenum">
              <a:rPr lang="pt-BR" altLang="pt-BR" smtClean="0"/>
              <a:pPr>
                <a:defRPr/>
              </a:pPr>
              <a:t>29</a:t>
            </a:fld>
            <a:endParaRPr lang="pt-BR" altLang="pt-BR"/>
          </a:p>
        </p:txBody>
      </p:sp>
      <p:pic>
        <p:nvPicPr>
          <p:cNvPr id="3074" name="Picture 2" descr="Resultado de imagem para keep calm and vamos praticar">
            <a:extLst>
              <a:ext uri="{FF2B5EF4-FFF2-40B4-BE49-F238E27FC236}">
                <a16:creationId xmlns:a16="http://schemas.microsoft.com/office/drawing/2014/main" id="{7691DB20-4A73-4CDA-A6BC-37EE1618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5760640" cy="67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AB73CCC-6912-1F49-B30C-75E68C8D6852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Translação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b="1" dirty="0">
                <a:ea typeface="ＭＳ Ｐゴシック" charset="-128"/>
              </a:rPr>
              <a:t>Transladar:</a:t>
            </a:r>
            <a:r>
              <a:rPr lang="pt-BR" altLang="pt-BR" dirty="0">
                <a:ea typeface="ＭＳ Ｐゴシック" charset="-128"/>
              </a:rPr>
              <a:t> movimentar o objeto</a:t>
            </a:r>
          </a:p>
          <a:p>
            <a:pPr lvl="1"/>
            <a:r>
              <a:rPr lang="pt-BR" altLang="pt-BR" b="1" u="sng" dirty="0">
                <a:ea typeface="ＭＳ Ｐゴシック" charset="-128"/>
              </a:rPr>
              <a:t>Adição</a:t>
            </a:r>
            <a:r>
              <a:rPr lang="pt-BR" altLang="pt-BR" dirty="0">
                <a:ea typeface="ＭＳ Ｐゴシック" charset="-128"/>
              </a:rPr>
              <a:t> do fator de translação em cada ponto</a:t>
            </a:r>
          </a:p>
          <a:p>
            <a:pPr lvl="1"/>
            <a:r>
              <a:rPr lang="pt-BR" altLang="pt-BR" dirty="0">
                <a:ea typeface="ＭＳ Ｐゴシック" charset="-128"/>
              </a:rPr>
              <a:t>Cada ponto </a:t>
            </a:r>
            <a:r>
              <a:rPr lang="pt-BR" altLang="pt-BR" b="1" dirty="0">
                <a:ea typeface="ＭＳ Ｐゴシック" charset="-128"/>
              </a:rPr>
              <a:t>(</a:t>
            </a:r>
            <a:r>
              <a:rPr lang="pt-BR" altLang="pt-BR" b="1" dirty="0" err="1">
                <a:ea typeface="ＭＳ Ｐゴシック" charset="-128"/>
              </a:rPr>
              <a:t>x,y</a:t>
            </a:r>
            <a:r>
              <a:rPr lang="pt-BR" altLang="pt-BR" b="1" dirty="0">
                <a:ea typeface="ＭＳ Ｐゴシック" charset="-128"/>
              </a:rPr>
              <a:t>)</a:t>
            </a:r>
            <a:r>
              <a:rPr lang="pt-BR" altLang="pt-BR" dirty="0">
                <a:ea typeface="ＭＳ Ｐゴシック" charset="-128"/>
              </a:rPr>
              <a:t> pode ser movido:</a:t>
            </a:r>
          </a:p>
          <a:p>
            <a:pPr lvl="2"/>
            <a:r>
              <a:rPr lang="pt-BR" altLang="pt-BR" b="1" dirty="0" err="1">
                <a:ea typeface="ＭＳ Ｐゴシック" charset="-128"/>
              </a:rPr>
              <a:t>Tx</a:t>
            </a:r>
            <a:r>
              <a:rPr lang="pt-BR" altLang="pt-BR" dirty="0">
                <a:ea typeface="ＭＳ Ｐゴシック" charset="-128"/>
              </a:rPr>
              <a:t> unidades em relação ao eixo </a:t>
            </a:r>
            <a:r>
              <a:rPr lang="pt-BR" altLang="pt-BR" b="1" dirty="0" err="1">
                <a:ea typeface="ＭＳ Ｐゴシック" charset="-128"/>
              </a:rPr>
              <a:t>x</a:t>
            </a:r>
            <a:endParaRPr lang="pt-BR" altLang="pt-BR" b="1" dirty="0">
              <a:ea typeface="ＭＳ Ｐゴシック" charset="-128"/>
            </a:endParaRPr>
          </a:p>
          <a:p>
            <a:pPr lvl="2"/>
            <a:r>
              <a:rPr lang="pt-BR" altLang="pt-BR" b="1" dirty="0" err="1">
                <a:ea typeface="ＭＳ Ｐゴシック" charset="-128"/>
              </a:rPr>
              <a:t>Ty</a:t>
            </a:r>
            <a:r>
              <a:rPr lang="pt-BR" altLang="pt-BR" dirty="0">
                <a:ea typeface="ＭＳ Ｐゴシック" charset="-128"/>
              </a:rPr>
              <a:t> unidades em relação ao eixo </a:t>
            </a:r>
            <a:r>
              <a:rPr lang="pt-BR" altLang="pt-BR" b="1" dirty="0" err="1">
                <a:ea typeface="ＭＳ Ｐゴシック" charset="-128"/>
              </a:rPr>
              <a:t>y</a:t>
            </a:r>
            <a:endParaRPr lang="pt-BR" altLang="pt-BR" b="1" dirty="0">
              <a:ea typeface="ＭＳ Ｐゴシック" charset="-128"/>
            </a:endParaRPr>
          </a:p>
          <a:p>
            <a:pPr lvl="2"/>
            <a:endParaRPr lang="pt-BR" altLang="pt-BR" b="1" dirty="0">
              <a:ea typeface="ＭＳ Ｐゴシック" charset="-128"/>
            </a:endParaRPr>
          </a:p>
          <a:p>
            <a:r>
              <a:rPr lang="pt-BR" altLang="pt-BR" b="1" dirty="0">
                <a:ea typeface="ＭＳ Ｐゴシック" charset="-128"/>
              </a:rPr>
              <a:t>A nova posição do ponto (</a:t>
            </a:r>
            <a:r>
              <a:rPr lang="pt-BR" altLang="pt-BR" b="1" dirty="0" err="1">
                <a:ea typeface="ＭＳ Ｐゴシック" charset="-128"/>
              </a:rPr>
              <a:t>x,y</a:t>
            </a:r>
            <a:r>
              <a:rPr lang="pt-BR" altLang="pt-BR" b="1" dirty="0">
                <a:ea typeface="ＭＳ Ｐゴシック" charset="-128"/>
              </a:rPr>
              <a:t>) passa a ser (</a:t>
            </a:r>
            <a:r>
              <a:rPr lang="pt-BR" altLang="pt-BR" b="1" dirty="0" err="1">
                <a:ea typeface="ＭＳ Ｐゴシック" charset="-128"/>
              </a:rPr>
              <a:t>x</a:t>
            </a:r>
            <a:r>
              <a:rPr lang="ja-JP" altLang="pt-BR" b="1" dirty="0">
                <a:ea typeface="ＭＳ Ｐゴシック" charset="-128"/>
              </a:rPr>
              <a:t>’</a:t>
            </a:r>
            <a:r>
              <a:rPr lang="pt-BR" altLang="ja-JP" b="1" dirty="0">
                <a:ea typeface="ＭＳ Ｐゴシック" charset="-128"/>
              </a:rPr>
              <a:t>, </a:t>
            </a:r>
            <a:r>
              <a:rPr lang="pt-BR" altLang="ja-JP" b="1" dirty="0" err="1">
                <a:ea typeface="ＭＳ Ｐゴシック" charset="-128"/>
              </a:rPr>
              <a:t>y</a:t>
            </a:r>
            <a:r>
              <a:rPr lang="ja-JP" altLang="pt-BR" b="1" dirty="0">
                <a:ea typeface="ＭＳ Ｐゴシック" charset="-128"/>
              </a:rPr>
              <a:t>’</a:t>
            </a:r>
            <a:r>
              <a:rPr lang="pt-BR" altLang="ja-JP" b="1" dirty="0">
                <a:ea typeface="ＭＳ Ｐゴシック" charset="-128"/>
              </a:rPr>
              <a:t>)</a:t>
            </a:r>
            <a:endParaRPr lang="en-US" altLang="pt-BR" sz="2400" b="1" dirty="0">
              <a:latin typeface="Mangal" charset="0"/>
              <a:ea typeface="ＭＳ Ｐゴシック" charset="-128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62388" y="5102275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b="1"/>
              <a:t>ou</a:t>
            </a:r>
          </a:p>
        </p:txBody>
      </p:sp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4972050" y="4437112"/>
            <a:ext cx="391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/>
              <a:t>Em forma vetorial     P</a:t>
            </a:r>
            <a:r>
              <a:rPr lang="ja-JP" altLang="pt-BR" sz="2000" b="1"/>
              <a:t>’</a:t>
            </a:r>
            <a:r>
              <a:rPr lang="pt-BR" altLang="ja-JP" sz="2000" b="1"/>
              <a:t> = P + T</a:t>
            </a:r>
            <a:endParaRPr lang="pt-BR" altLang="pt-BR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4788024" y="4885779"/>
                <a:ext cx="4032448" cy="115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60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6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pt-BR" sz="3600" i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sz="36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6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pt-BR" sz="3600" i="0">
                                  <a:latin typeface="Cambria Math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pt-BR" sz="3600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6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sz="36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6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pt-BR" sz="3600" i="0">
                          <a:latin typeface="Cambria Math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600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3600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3600" i="1">
                                      <a:latin typeface="Cambria Math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885779"/>
                <a:ext cx="4032448" cy="11530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Arredondado 1">
            <a:extLst>
              <a:ext uri="{FF2B5EF4-FFF2-40B4-BE49-F238E27FC236}">
                <a16:creationId xmlns:a16="http://schemas.microsoft.com/office/drawing/2014/main" id="{D66190CB-889A-4CC8-AD2A-9B6C9036DAA9}"/>
              </a:ext>
            </a:extLst>
          </p:cNvPr>
          <p:cNvSpPr/>
          <p:nvPr/>
        </p:nvSpPr>
        <p:spPr>
          <a:xfrm>
            <a:off x="580728" y="4585853"/>
            <a:ext cx="2880320" cy="130596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pt-BR" altLang="pt-BR" sz="3600" b="1" dirty="0">
                <a:solidFill>
                  <a:srgbClr val="00B050"/>
                </a:solidFill>
                <a:latin typeface="Arial" charset="0"/>
              </a:rPr>
              <a:t>x</a:t>
            </a:r>
            <a:r>
              <a:rPr lang="ja-JP" altLang="pt-BR" sz="36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3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pt-BR" altLang="ja-JP" sz="3600" b="1" dirty="0">
                <a:solidFill>
                  <a:schemeClr val="tx1"/>
                </a:solidFill>
                <a:latin typeface="Arial" charset="0"/>
              </a:rPr>
              <a:t>= x + </a:t>
            </a:r>
            <a:r>
              <a:rPr lang="pt-BR" altLang="ja-JP" sz="3600" b="1" dirty="0" err="1">
                <a:solidFill>
                  <a:schemeClr val="tx1"/>
                </a:solidFill>
                <a:latin typeface="Arial" charset="0"/>
              </a:rPr>
              <a:t>Tx</a:t>
            </a:r>
            <a:endParaRPr lang="pt-BR" altLang="ja-JP" sz="3600" b="1" dirty="0">
              <a:solidFill>
                <a:schemeClr val="tx1"/>
              </a:solidFill>
              <a:latin typeface="Arial" charset="0"/>
            </a:endParaRPr>
          </a:p>
          <a:p>
            <a:pPr algn="ctr" eaLnBrk="1" hangingPunct="1"/>
            <a:r>
              <a:rPr lang="pt-BR" altLang="pt-BR" sz="3600" b="1" dirty="0">
                <a:solidFill>
                  <a:srgbClr val="00B050"/>
                </a:solidFill>
                <a:latin typeface="Arial" charset="0"/>
              </a:rPr>
              <a:t>y</a:t>
            </a:r>
            <a:r>
              <a:rPr lang="ja-JP" altLang="pt-BR" sz="36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3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pt-BR" altLang="ja-JP" sz="3600" b="1" dirty="0">
                <a:solidFill>
                  <a:schemeClr val="tx1"/>
                </a:solidFill>
                <a:latin typeface="Arial" charset="0"/>
              </a:rPr>
              <a:t>= y + </a:t>
            </a:r>
            <a:r>
              <a:rPr lang="pt-BR" altLang="ja-JP" sz="3600" b="1" dirty="0" err="1">
                <a:solidFill>
                  <a:schemeClr val="tx1"/>
                </a:solidFill>
                <a:latin typeface="Arial" charset="0"/>
              </a:rPr>
              <a:t>Ty</a:t>
            </a:r>
            <a:endParaRPr lang="pt-BR" altLang="pt-BR" sz="3600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3">
            <a:extLst>
              <a:ext uri="{FF2B5EF4-FFF2-40B4-BE49-F238E27FC236}">
                <a16:creationId xmlns:a16="http://schemas.microsoft.com/office/drawing/2014/main" id="{25BE06D6-2C8D-43AB-A526-886AF33EE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9B5B5BB-CD47-4172-B907-59BF99E4CD01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BDB787-B899-407D-96E6-7B1EBAC37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1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1AA33D6-4258-402C-A67C-971816BF4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Construir um QUADRADO e realizar as seguintes interações: </a:t>
            </a:r>
          </a:p>
          <a:p>
            <a:pPr lvl="1"/>
            <a:r>
              <a:rPr lang="pt-BR" altLang="pt-BR">
                <a:ea typeface="ＭＳ Ｐゴシック" panose="020B0600070205080204" pitchFamily="34" charset="-128"/>
              </a:rPr>
              <a:t>T – transladar para o canto superior direito</a:t>
            </a:r>
          </a:p>
          <a:p>
            <a:pPr lvl="1"/>
            <a:r>
              <a:rPr lang="pt-BR" altLang="pt-BR">
                <a:ea typeface="ＭＳ Ｐゴシック" panose="020B0600070205080204" pitchFamily="34" charset="-128"/>
              </a:rPr>
              <a:t>t – transladar para o canto inferior esquerdo</a:t>
            </a:r>
          </a:p>
          <a:p>
            <a:pPr lvl="1"/>
            <a:r>
              <a:rPr lang="pt-BR" altLang="pt-BR">
                <a:ea typeface="ＭＳ Ｐゴシック" panose="020B0600070205080204" pitchFamily="34" charset="-128"/>
              </a:rPr>
              <a:t>r – rotacionar em 45º no eixo Z</a:t>
            </a:r>
          </a:p>
          <a:p>
            <a:pPr lvl="1"/>
            <a:r>
              <a:rPr lang="pt-BR" altLang="pt-BR">
                <a:ea typeface="ＭＳ Ｐゴシック" panose="020B0600070205080204" pitchFamily="34" charset="-128"/>
              </a:rPr>
              <a:t>E – aumentar a escala</a:t>
            </a:r>
          </a:p>
          <a:p>
            <a:pPr lvl="1"/>
            <a:r>
              <a:rPr lang="pt-BR" altLang="pt-BR">
                <a:ea typeface="ＭＳ Ｐゴシック" panose="020B0600070205080204" pitchFamily="34" charset="-128"/>
              </a:rPr>
              <a:t>e – diminuir a escala</a:t>
            </a:r>
          </a:p>
          <a:p>
            <a:endParaRPr lang="pt-BR" altLang="pt-BR" sz="3200">
              <a:ea typeface="ＭＳ Ｐゴシック" panose="020B0600070205080204" pitchFamily="34" charset="-128"/>
            </a:endParaRPr>
          </a:p>
          <a:p>
            <a:r>
              <a:rPr lang="pt-BR" altLang="pt-BR" sz="3200">
                <a:ea typeface="ＭＳ Ｐゴシック" panose="020B0600070205080204" pitchFamily="34" charset="-128"/>
              </a:rPr>
              <a:t>Para solucionar o problema utilize as funções:</a:t>
            </a:r>
          </a:p>
          <a:p>
            <a:pPr lvl="2"/>
            <a:r>
              <a:rPr lang="pt-BR" altLang="pt-BR" sz="2400">
                <a:ea typeface="ＭＳ Ｐゴシック" panose="020B0600070205080204" pitchFamily="34" charset="-128"/>
              </a:rPr>
              <a:t> </a:t>
            </a:r>
            <a:r>
              <a:rPr lang="pt-BR" altLang="pt-BR">
                <a:latin typeface="Monaco" charset="0"/>
                <a:ea typeface="ＭＳ Ｐゴシック" panose="020B0600070205080204" pitchFamily="34" charset="-128"/>
              </a:rPr>
              <a:t>gl.glTranslatef( Tx ,  Ty , Tz );</a:t>
            </a:r>
          </a:p>
          <a:p>
            <a:pPr lvl="2"/>
            <a:r>
              <a:rPr lang="pt-BR" altLang="pt-BR">
                <a:latin typeface="Monaco" charset="0"/>
                <a:ea typeface="ＭＳ Ｐゴシック" panose="020B0600070205080204" pitchFamily="34" charset="-128"/>
              </a:rPr>
              <a:t> gl.glScalef( Sx,  Sy,  Sz );</a:t>
            </a:r>
          </a:p>
          <a:p>
            <a:pPr lvl="2"/>
            <a:r>
              <a:rPr lang="pt-BR" altLang="pt-BR">
                <a:latin typeface="Monaco" charset="0"/>
                <a:ea typeface="ＭＳ Ｐゴシック" panose="020B0600070205080204" pitchFamily="34" charset="-128"/>
              </a:rPr>
              <a:t> gl.glRotatef( ângulo , eixoX , eixoY , eixoZ);</a:t>
            </a:r>
          </a:p>
          <a:p>
            <a:pPr lvl="2">
              <a:buFontTx/>
              <a:buNone/>
            </a:pPr>
            <a:endParaRPr lang="pt-BR" altLang="pt-BR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32C0B8A-87CF-4566-ABB5-83643ADFF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2</a:t>
            </a:r>
          </a:p>
        </p:txBody>
      </p:sp>
      <p:sp>
        <p:nvSpPr>
          <p:cNvPr id="28675" name="Espaço Reservado para Número de Slide 4">
            <a:extLst>
              <a:ext uri="{FF2B5EF4-FFF2-40B4-BE49-F238E27FC236}">
                <a16:creationId xmlns:a16="http://schemas.microsoft.com/office/drawing/2014/main" id="{06C841D2-93E8-4509-A7EB-623D80E73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7CCEF18-F83D-41D1-BA30-B6F020D6EE9A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5A3A0951-C1C8-4F52-8A8B-9E7F22D3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5084763"/>
            <a:ext cx="8997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Desenhar a casa 1 de acordo com as </a:t>
            </a:r>
            <a:r>
              <a:rPr lang="pt-BR" altLang="pt-BR" sz="2000" b="1" u="sng" dirty="0">
                <a:latin typeface="Arial" panose="020B0604020202020204" pitchFamily="34" charset="0"/>
              </a:rPr>
              <a:t>instruções do próximo slide</a:t>
            </a:r>
            <a:r>
              <a:rPr lang="pt-BR" altLang="pt-BR" sz="2000" b="1" dirty="0">
                <a:latin typeface="Arial" panose="020B0604020202020204" pitchFamily="34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</a:rPr>
              <a:t>Altere o código da casa1 para obter a casa2. Para tanto, translade o telhado em 0.3 em x e 0.1 em y, escale a porta em 0.5 em y e rotacione a janela em 20 graus em z.</a:t>
            </a:r>
            <a:endParaRPr lang="en-US" altLang="pt-BR" sz="2000" b="1" dirty="0">
              <a:latin typeface="Arial" panose="020B0604020202020204" pitchFamily="34" charset="0"/>
            </a:endParaRPr>
          </a:p>
        </p:txBody>
      </p:sp>
      <p:sp>
        <p:nvSpPr>
          <p:cNvPr id="28677" name="Text Box 6">
            <a:extLst>
              <a:ext uri="{FF2B5EF4-FFF2-40B4-BE49-F238E27FC236}">
                <a16:creationId xmlns:a16="http://schemas.microsoft.com/office/drawing/2014/main" id="{53750C36-CA1B-42C9-A83B-38AFB00F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3767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Casa1</a:t>
            </a:r>
            <a:endParaRPr lang="en-US" altLang="pt-BR" sz="1800" b="1">
              <a:latin typeface="Arial" panose="020B0604020202020204" pitchFamily="34" charset="0"/>
            </a:endParaRP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C03FE91B-67DD-459D-BC38-A47E6D44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436562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Casa2</a:t>
            </a:r>
            <a:endParaRPr lang="en-US" altLang="pt-BR" sz="1800" b="1">
              <a:latin typeface="Arial" panose="020B0604020202020204" pitchFamily="34" charset="0"/>
            </a:endParaRPr>
          </a:p>
        </p:txBody>
      </p:sp>
      <p:sp>
        <p:nvSpPr>
          <p:cNvPr id="28679" name="AutoShape 8">
            <a:extLst>
              <a:ext uri="{FF2B5EF4-FFF2-40B4-BE49-F238E27FC236}">
                <a16:creationId xmlns:a16="http://schemas.microsoft.com/office/drawing/2014/main" id="{98D1B257-AC34-40E6-867D-03B28EC0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2828925"/>
            <a:ext cx="719138" cy="520700"/>
          </a:xfrm>
          <a:prstGeom prst="rightArrow">
            <a:avLst>
              <a:gd name="adj1" fmla="val 50000"/>
              <a:gd name="adj2" fmla="val 34527"/>
            </a:avLst>
          </a:prstGeom>
          <a:solidFill>
            <a:srgbClr val="C410B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50000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A8D1F1C-7B43-4838-BCA5-B0E8FEB6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780564"/>
            <a:ext cx="3377475" cy="35850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478C08-449F-4313-8590-983C88C81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058" y="804273"/>
            <a:ext cx="3365609" cy="357246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AD885DE-6C14-4359-BD29-CA060ABF22EF}"/>
              </a:ext>
            </a:extLst>
          </p:cNvPr>
          <p:cNvSpPr/>
          <p:nvPr/>
        </p:nvSpPr>
        <p:spPr>
          <a:xfrm>
            <a:off x="7289048" y="6282810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>
                <a:latin typeface="Arial" panose="020B0604020202020204" pitchFamily="34" charset="0"/>
                <a:sym typeface="Wingdings" panose="05000000000000000000" pitchFamily="2" charset="2"/>
              </a:rPr>
              <a:t> CONTINUA</a:t>
            </a:r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D26D4B4-A106-4CB2-AE2B-D982F47E3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2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246D02E-49C2-4AEE-B1F3-27CEBDCCF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Criar um método para desenhar cada item da casa como segue: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ceu() – desenha o céu azul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porta() – desenha a porta e a fechadura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telhado() – desenha o telhado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entrada() – desenha a entrada da casa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janela() – desenha a janela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parede() – desenha a parede da casa</a:t>
            </a:r>
          </a:p>
          <a:p>
            <a:pPr>
              <a:lnSpc>
                <a:spcPct val="90000"/>
              </a:lnSpc>
            </a:pPr>
            <a:endParaRPr lang="pt-BR" altLang="pt-BR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Coordenadas iniciais para desenhar a </a:t>
            </a:r>
            <a:r>
              <a:rPr lang="pt-BR" altLang="pt-BR" b="1" u="sng">
                <a:ea typeface="ＭＳ Ｐゴシック" panose="020B0600070205080204" pitchFamily="34" charset="-128"/>
              </a:rPr>
              <a:t>parede</a:t>
            </a:r>
            <a:r>
              <a:rPr lang="pt-BR" altLang="pt-BR">
                <a:ea typeface="ＭＳ Ｐゴシック" panose="020B0600070205080204" pitchFamily="34" charset="-128"/>
              </a:rPr>
              <a:t> da casa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Canto Inferior esquerdo (-0.5, -0.5)</a:t>
            </a:r>
          </a:p>
          <a:p>
            <a:pPr lvl="1">
              <a:lnSpc>
                <a:spcPct val="90000"/>
              </a:lnSpc>
            </a:pPr>
            <a:r>
              <a:rPr lang="pt-BR" altLang="pt-BR">
                <a:ea typeface="ＭＳ Ｐゴシック" panose="020B0600070205080204" pitchFamily="34" charset="-128"/>
              </a:rPr>
              <a:t>Canto Superior direito (0.5, 0.4)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3AE9DE9-AA52-4621-A877-C23089139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21F7F7-BCDA-4EF8-850A-5569875AB10C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B6362487-B038-4B43-A413-4E1F80E2B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3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639D8CFE-E421-4D53-BBF9-AF3E7316C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Criar um círculo no centro da janela de visualização. </a:t>
            </a:r>
          </a:p>
          <a:p>
            <a:r>
              <a:rPr lang="pt-BR" altLang="pt-BR" dirty="0">
                <a:ea typeface="ＭＳ Ｐゴシック" panose="020B0600070205080204" pitchFamily="34" charset="-128"/>
              </a:rPr>
              <a:t>Dentro dele, criar uma elipse pequena de outra cor.</a:t>
            </a:r>
          </a:p>
          <a:p>
            <a:r>
              <a:rPr lang="pt-BR" altLang="pt-BR" dirty="0">
                <a:ea typeface="ＭＳ Ｐゴシック" panose="020B0600070205080204" pitchFamily="34" charset="-128"/>
              </a:rPr>
              <a:t>Aplicar duas transformações de rotação: 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e </a:t>
            </a:r>
            <a:r>
              <a:rPr lang="mr-IN" altLang="pt-BR" dirty="0">
                <a:ea typeface="ＭＳ Ｐゴシック" panose="020B0600070205080204" pitchFamily="34" charset="-128"/>
              </a:rPr>
              <a:t>–</a:t>
            </a:r>
            <a:r>
              <a:rPr lang="pt-BR" altLang="pt-BR" dirty="0">
                <a:ea typeface="ＭＳ Ｐゴシック" panose="020B0600070205080204" pitchFamily="34" charset="-128"/>
              </a:rPr>
              <a:t> para rotacionar a elipse no eixo Z</a:t>
            </a:r>
          </a:p>
          <a:p>
            <a:pPr lvl="1"/>
            <a:r>
              <a:rPr lang="pt-BR" altLang="pt-BR" dirty="0">
                <a:ea typeface="ＭＳ Ｐゴシック" panose="020B0600070205080204" pitchFamily="34" charset="-128"/>
              </a:rPr>
              <a:t>c </a:t>
            </a:r>
            <a:r>
              <a:rPr lang="mr-IN" altLang="pt-BR" dirty="0">
                <a:ea typeface="ＭＳ Ｐゴシック" panose="020B0600070205080204" pitchFamily="34" charset="-128"/>
              </a:rPr>
              <a:t>–</a:t>
            </a:r>
            <a:r>
              <a:rPr lang="pt-BR" altLang="pt-BR" dirty="0">
                <a:ea typeface="ＭＳ Ｐゴシック" panose="020B0600070205080204" pitchFamily="34" charset="-128"/>
              </a:rPr>
              <a:t> para rotacionar o círculo no eixo X</a:t>
            </a:r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CDCEE4E7-0821-403A-87C2-11B981B95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34E08E3-3664-4369-A64C-918FAF9811AD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2DA15C-A0EA-4887-96F5-5C5450A8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72" y="3314948"/>
            <a:ext cx="3114228" cy="32850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DE54F40-4DF7-40D7-B11C-EE3490C61EC2}"/>
              </a:ext>
            </a:extLst>
          </p:cNvPr>
          <p:cNvSpPr/>
          <p:nvPr/>
        </p:nvSpPr>
        <p:spPr>
          <a:xfrm>
            <a:off x="5004048" y="5630535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dirty="0">
                <a:latin typeface="Arial" panose="020B0604020202020204" pitchFamily="34" charset="0"/>
                <a:sym typeface="Wingdings" panose="05000000000000000000" pitchFamily="2" charset="2"/>
              </a:rPr>
              <a:t>(Para desenho do círculo</a:t>
            </a:r>
          </a:p>
          <a:p>
            <a:r>
              <a:rPr lang="pt-BR" b="1" dirty="0">
                <a:latin typeface="Arial" panose="020B0604020202020204" pitchFamily="34" charset="0"/>
                <a:sym typeface="Wingdings" panose="05000000000000000000" pitchFamily="2" charset="2"/>
              </a:rPr>
              <a:t>ver a aula 2)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4">
            <a:extLst>
              <a:ext uri="{FF2B5EF4-FFF2-40B4-BE49-F238E27FC236}">
                <a16:creationId xmlns:a16="http://schemas.microsoft.com/office/drawing/2014/main" id="{C200B800-E310-42F5-BD76-076CB7018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CBD4AC-1E35-4EA7-B11D-B71E4E270A3D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B64E4B2-B767-4EE2-9797-40ECAAA21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4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20BF984-3108-47F3-8F96-41C20C653F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altLang="pt-BR" sz="2400">
                <a:ea typeface="ＭＳ Ｐゴシック" panose="020B0600070205080204" pitchFamily="34" charset="-128"/>
              </a:rPr>
              <a:t>Criar uma função triângulo para gerar um triângulo verde nos seguintes pontos: P1(-0.1, 0.0), P2(0.1, 0) e P3(0.0,0.1)</a:t>
            </a:r>
          </a:p>
          <a:p>
            <a:r>
              <a:rPr lang="pt-BR" altLang="pt-BR" sz="2400">
                <a:ea typeface="ＭＳ Ｐゴシック" panose="020B0600070205080204" pitchFamily="34" charset="-128"/>
              </a:rPr>
              <a:t>Utilizar as transformações para gerar os demais tri</a:t>
            </a:r>
            <a:r>
              <a:rPr lang="en-US" altLang="pt-BR" sz="2400">
                <a:ea typeface="ＭＳ Ｐゴシック" panose="020B0600070205080204" pitchFamily="34" charset="-128"/>
              </a:rPr>
              <a:t>â</a:t>
            </a:r>
            <a:r>
              <a:rPr lang="pt-BR" altLang="pt-BR" sz="2400">
                <a:ea typeface="ＭＳ Ｐゴシック" panose="020B0600070205080204" pitchFamily="34" charset="-128"/>
              </a:rPr>
              <a:t>ngulos</a:t>
            </a:r>
          </a:p>
          <a:p>
            <a:pPr>
              <a:buFontTx/>
              <a:buNone/>
            </a:pPr>
            <a:endParaRPr lang="pt-BR" altLang="pt-BR" sz="2400">
              <a:ea typeface="ＭＳ Ｐゴシック" panose="020B0600070205080204" pitchFamily="34" charset="-128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A545F9-5B25-4C87-9C55-F1F96985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2" y="836712"/>
            <a:ext cx="4028254" cy="427583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4">
            <a:extLst>
              <a:ext uri="{FF2B5EF4-FFF2-40B4-BE49-F238E27FC236}">
                <a16:creationId xmlns:a16="http://schemas.microsoft.com/office/drawing/2014/main" id="{59C3B907-3368-4C3F-A54D-9AA9C07C3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C3A4D8A-3EBE-4C71-93FF-4E1E2AF580ED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55AF1C0-D9ED-4942-BFAC-432D017A8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5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1E25AA3-A468-4CA7-8D87-DA72764D6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pt-BR">
                <a:ea typeface="ＭＳ Ｐゴシック" panose="020B0600070205080204" pitchFamily="34" charset="-128"/>
              </a:rPr>
              <a:t>Utilizando o exercício 3,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pt-BR">
                <a:ea typeface="ＭＳ Ｐゴシック" panose="020B0600070205080204" pitchFamily="34" charset="-128"/>
              </a:rPr>
              <a:t>triplique o tamanho dos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pt-BR">
                <a:ea typeface="ＭＳ Ｐゴシック" panose="020B0600070205080204" pitchFamily="34" charset="-128"/>
              </a:rPr>
              <a:t>triângulos gerando a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pt-BR" altLang="pt-BR">
                <a:ea typeface="ＭＳ Ｐゴシック" panose="020B0600070205080204" pitchFamily="34" charset="-128"/>
              </a:rPr>
              <a:t>imagem ao lado.</a:t>
            </a:r>
          </a:p>
          <a:p>
            <a:pPr>
              <a:buFontTx/>
              <a:buNone/>
            </a:pPr>
            <a:endParaRPr lang="pt-BR" altLang="pt-BR">
              <a:ea typeface="ＭＳ Ｐゴシック" panose="020B0600070205080204" pitchFamily="34" charset="-128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22FE61-5C4A-4B37-BA5D-EC292A8E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65175"/>
            <a:ext cx="4176464" cy="44331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>
            <a:extLst>
              <a:ext uri="{FF2B5EF4-FFF2-40B4-BE49-F238E27FC236}">
                <a16:creationId xmlns:a16="http://schemas.microsoft.com/office/drawing/2014/main" id="{1B2A46C3-379A-44E2-92DC-0D5DB62E1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Exercício 6</a:t>
            </a:r>
          </a:p>
        </p:txBody>
      </p:sp>
      <p:sp>
        <p:nvSpPr>
          <p:cNvPr id="34819" name="Content Placeholder 7">
            <a:extLst>
              <a:ext uri="{FF2B5EF4-FFF2-40B4-BE49-F238E27FC236}">
                <a16:creationId xmlns:a16="http://schemas.microsoft.com/office/drawing/2014/main" id="{3A708559-77A2-436A-9DAB-EE5D1A0F6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>
                <a:ea typeface="ＭＳ Ｐゴシック" panose="020B0600070205080204" pitchFamily="34" charset="-128"/>
              </a:rPr>
              <a:t>Desenhe a estrela a seguir e aplique uma rotação de 80º em relação ao eixo Y.</a:t>
            </a:r>
          </a:p>
          <a:p>
            <a:endParaRPr lang="pt-BR" altLang="pt-BR" sz="2400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396A12BF-6AF6-41DA-A08E-E5C64C321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264A9E2-1C41-4276-9509-983E1568903A}" type="slidenum">
              <a:rPr lang="pt-BR" altLang="pt-BR" sz="900" smtClean="0">
                <a:solidFill>
                  <a:schemeClr val="folHlink"/>
                </a:solidFill>
                <a:latin typeface="Lucida Sans Typewriter" panose="020B0509030504030204" pitchFamily="49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pt-BR" altLang="pt-BR" sz="900">
              <a:solidFill>
                <a:schemeClr val="folHlink"/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A7A3CA-8A36-400D-BA97-AD90CC4A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2132856"/>
            <a:ext cx="4007626" cy="42539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E3D62F5-DC5A-420E-9671-A79F777C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63" y="2132857"/>
            <a:ext cx="4007624" cy="4253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Translação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u="sng" dirty="0">
                <a:ea typeface="ＭＳ Ｐゴシック" charset="-128"/>
              </a:rPr>
              <a:t>Exemplo:</a:t>
            </a:r>
          </a:p>
          <a:p>
            <a:endParaRPr lang="pt-BR" altLang="pt-BR" b="1" dirty="0">
              <a:ea typeface="ＭＳ Ｐゴシック" charset="-128"/>
            </a:endParaRPr>
          </a:p>
          <a:p>
            <a:r>
              <a:rPr lang="pt-BR" altLang="pt-BR" dirty="0">
                <a:ea typeface="ＭＳ Ｐゴシック" charset="-128"/>
              </a:rPr>
              <a:t>Considerando o ponto P1 (-0.2, 0.0), realizar a translação para os seguintes fatores </a:t>
            </a:r>
            <a:r>
              <a:rPr lang="pt-BR" altLang="pt-BR" dirty="0" err="1">
                <a:ea typeface="ＭＳ Ｐゴシック" charset="-128"/>
              </a:rPr>
              <a:t>Tx</a:t>
            </a:r>
            <a:r>
              <a:rPr lang="pt-BR" altLang="pt-BR" dirty="0">
                <a:ea typeface="ＭＳ Ｐゴシック" charset="-128"/>
              </a:rPr>
              <a:t>= 0.2 e </a:t>
            </a:r>
            <a:r>
              <a:rPr lang="pt-BR" altLang="pt-BR" dirty="0" err="1">
                <a:ea typeface="ＭＳ Ｐゴシック" charset="-128"/>
              </a:rPr>
              <a:t>Ty</a:t>
            </a:r>
            <a:r>
              <a:rPr lang="pt-BR" altLang="pt-BR" dirty="0">
                <a:ea typeface="ＭＳ Ｐゴシック" charset="-128"/>
              </a:rPr>
              <a:t>= 0.9</a:t>
            </a:r>
          </a:p>
          <a:p>
            <a:endParaRPr lang="pt-BR" altLang="pt-BR" dirty="0">
              <a:ea typeface="ＭＳ Ｐゴシック" charset="-128"/>
            </a:endParaRPr>
          </a:p>
          <a:p>
            <a:r>
              <a:rPr lang="pt-BR" altLang="pt-BR" dirty="0" err="1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-0.2 + 0.2	= 	0.0</a:t>
            </a:r>
          </a:p>
          <a:p>
            <a:r>
              <a:rPr lang="pt-BR" altLang="pt-BR" dirty="0" err="1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+ 0.9	= 	0.9</a:t>
            </a:r>
          </a:p>
          <a:p>
            <a:endParaRPr lang="pt-BR" altLang="pt-BR" dirty="0">
              <a:ea typeface="ＭＳ Ｐゴシック" charset="-128"/>
            </a:endParaRPr>
          </a:p>
          <a:p>
            <a:r>
              <a:rPr lang="pt-BR" altLang="pt-BR" dirty="0">
                <a:ea typeface="ＭＳ Ｐゴシック" charset="-128"/>
              </a:rPr>
              <a:t>Portanto, o novo ponto será </a:t>
            </a:r>
            <a:r>
              <a:rPr lang="pt-BR" altLang="pt-BR" b="1" dirty="0">
                <a:solidFill>
                  <a:srgbClr val="00B050"/>
                </a:solidFill>
                <a:ea typeface="ＭＳ Ｐゴシック" charset="-128"/>
              </a:rPr>
              <a:t>P1</a:t>
            </a:r>
            <a:r>
              <a:rPr lang="ja-JP" altLang="pt-BR" b="1" dirty="0">
                <a:solidFill>
                  <a:srgbClr val="00B050"/>
                </a:solidFill>
                <a:ea typeface="ＭＳ Ｐゴシック" charset="-128"/>
              </a:rPr>
              <a:t>’</a:t>
            </a:r>
            <a:r>
              <a:rPr lang="pt-BR" altLang="ja-JP" b="1" dirty="0">
                <a:solidFill>
                  <a:srgbClr val="00B050"/>
                </a:solidFill>
                <a:ea typeface="ＭＳ Ｐゴシック" charset="-128"/>
              </a:rPr>
              <a:t>(0.0, 0.9)</a:t>
            </a:r>
          </a:p>
          <a:p>
            <a:pPr>
              <a:buFontTx/>
              <a:buNone/>
            </a:pPr>
            <a:endParaRPr lang="pt-BR" altLang="pt-BR" dirty="0">
              <a:ea typeface="ＭＳ Ｐゴシック" charset="-128"/>
            </a:endParaRP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435F766-83E2-3244-B14F-AA9E60831C1F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Translação</a:t>
            </a:r>
          </a:p>
        </p:txBody>
      </p:sp>
      <p:sp>
        <p:nvSpPr>
          <p:cNvPr id="2253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EE2F909-329A-0541-9C1A-A91A56B3AFD4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6011863" y="5949950"/>
            <a:ext cx="3186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0000FF"/>
                </a:solidFill>
                <a:latin typeface="Arial" charset="0"/>
              </a:rPr>
              <a:t>Objeto inicial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charset="0"/>
              </a:rPr>
              <a:t>Objeto após transformação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333375"/>
            <a:ext cx="6913563" cy="720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Escala</a:t>
            </a:r>
          </a:p>
        </p:txBody>
      </p:sp>
      <p:sp>
        <p:nvSpPr>
          <p:cNvPr id="2355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>
                <a:ea typeface="ＭＳ Ｐゴシック" charset="-128"/>
              </a:rPr>
              <a:t>Escalar:</a:t>
            </a:r>
            <a:r>
              <a:rPr lang="pt-BR" altLang="pt-BR" dirty="0">
                <a:ea typeface="ＭＳ Ｐゴシック" charset="-128"/>
              </a:rPr>
              <a:t> alterar o tamanho de um objeto</a:t>
            </a:r>
          </a:p>
          <a:p>
            <a:pPr lvl="1"/>
            <a:r>
              <a:rPr lang="pt-BR" altLang="pt-BR" b="1" u="sng" dirty="0">
                <a:ea typeface="ＭＳ Ｐゴシック" charset="-128"/>
              </a:rPr>
              <a:t>Multiplicação</a:t>
            </a:r>
            <a:r>
              <a:rPr lang="pt-BR" altLang="pt-BR" dirty="0">
                <a:ea typeface="ＭＳ Ｐゴシック" charset="-128"/>
              </a:rPr>
              <a:t> do fator de escala por cada ponto</a:t>
            </a:r>
          </a:p>
          <a:p>
            <a:pPr lvl="1"/>
            <a:endParaRPr lang="pt-BR" altLang="pt-BR" dirty="0">
              <a:ea typeface="ＭＳ Ｐゴシック" charset="-128"/>
            </a:endParaRPr>
          </a:p>
          <a:p>
            <a:pPr lvl="1"/>
            <a:r>
              <a:rPr lang="pt-BR" altLang="pt-BR" dirty="0">
                <a:ea typeface="ＭＳ Ｐゴシック" charset="-128"/>
              </a:rPr>
              <a:t>O fator de escala pode ser diferente para cada dimensão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5956431-4E6F-7644-9742-EF1EE34E6575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3813175" y="4252466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b="1"/>
              <a:t>ou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4972050" y="3573016"/>
            <a:ext cx="391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2000" b="1" dirty="0"/>
              <a:t>Em forma vetorial     </a:t>
            </a:r>
            <a:r>
              <a:rPr lang="pt-BR" altLang="pt-BR" sz="2000" b="1" dirty="0" err="1"/>
              <a:t>P</a:t>
            </a:r>
            <a:r>
              <a:rPr lang="ja-JP" altLang="pt-BR" sz="2000" b="1" dirty="0"/>
              <a:t>’</a:t>
            </a:r>
            <a:r>
              <a:rPr lang="pt-BR" altLang="ja-JP" sz="2000" b="1" dirty="0"/>
              <a:t> = </a:t>
            </a:r>
            <a:r>
              <a:rPr lang="pt-BR" altLang="ja-JP" sz="2000" b="1" dirty="0" err="1"/>
              <a:t>S</a:t>
            </a:r>
            <a:r>
              <a:rPr lang="pt-BR" altLang="ja-JP" sz="2000" b="1" dirty="0"/>
              <a:t> . </a:t>
            </a:r>
            <a:r>
              <a:rPr lang="pt-BR" altLang="ja-JP" sz="2000" b="1" dirty="0" err="1"/>
              <a:t>P</a:t>
            </a:r>
            <a:endParaRPr lang="pt-BR" alt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025007" y="4148757"/>
                <a:ext cx="3715056" cy="1064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20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2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pt-BR" sz="3200" i="0">
                                  <a:latin typeface="Cambria Math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pt-BR" sz="32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200" i="1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pt-BR" sz="3200" i="0">
                                  <a:latin typeface="Cambria Math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pt-BR" sz="3200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3200" i="1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sz="3200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3200" i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32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200" i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2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sz="3200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pt-BR" sz="32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07" y="4148757"/>
                <a:ext cx="3715056" cy="1064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Arredondado 1">
            <a:extLst>
              <a:ext uri="{FF2B5EF4-FFF2-40B4-BE49-F238E27FC236}">
                <a16:creationId xmlns:a16="http://schemas.microsoft.com/office/drawing/2014/main" id="{57834A11-87FA-4F59-AC76-D8E61E84FA37}"/>
              </a:ext>
            </a:extLst>
          </p:cNvPr>
          <p:cNvSpPr/>
          <p:nvPr/>
        </p:nvSpPr>
        <p:spPr>
          <a:xfrm>
            <a:off x="556122" y="3859039"/>
            <a:ext cx="2880320" cy="130596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pt-BR" altLang="pt-BR" sz="3600" b="1" dirty="0">
                <a:solidFill>
                  <a:srgbClr val="00B050"/>
                </a:solidFill>
                <a:latin typeface="Arial" charset="0"/>
              </a:rPr>
              <a:t>x</a:t>
            </a:r>
            <a:r>
              <a:rPr lang="ja-JP" altLang="pt-BR" sz="36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3600" b="1" dirty="0">
                <a:solidFill>
                  <a:schemeClr val="tx1"/>
                </a:solidFill>
                <a:latin typeface="Arial" charset="0"/>
              </a:rPr>
              <a:t> = x * </a:t>
            </a:r>
            <a:r>
              <a:rPr lang="pt-BR" altLang="ja-JP" sz="3600" b="1" dirty="0" err="1">
                <a:solidFill>
                  <a:schemeClr val="tx1"/>
                </a:solidFill>
                <a:latin typeface="Arial" charset="0"/>
              </a:rPr>
              <a:t>Sx</a:t>
            </a:r>
            <a:endParaRPr lang="pt-BR" altLang="ja-JP" sz="3600" b="1" dirty="0">
              <a:solidFill>
                <a:schemeClr val="tx1"/>
              </a:solidFill>
              <a:latin typeface="Arial" charset="0"/>
            </a:endParaRPr>
          </a:p>
          <a:p>
            <a:pPr algn="ctr" eaLnBrk="1" hangingPunct="1"/>
            <a:r>
              <a:rPr lang="pt-BR" altLang="pt-BR" sz="3600" b="1" dirty="0">
                <a:solidFill>
                  <a:srgbClr val="00B050"/>
                </a:solidFill>
                <a:latin typeface="Arial" charset="0"/>
              </a:rPr>
              <a:t>y</a:t>
            </a:r>
            <a:r>
              <a:rPr lang="ja-JP" altLang="pt-BR" sz="3600" b="1" dirty="0">
                <a:solidFill>
                  <a:srgbClr val="00B050"/>
                </a:solidFill>
                <a:latin typeface="Arial" charset="0"/>
              </a:rPr>
              <a:t>’</a:t>
            </a:r>
            <a:r>
              <a:rPr lang="pt-BR" altLang="ja-JP" sz="3600" b="1" dirty="0">
                <a:solidFill>
                  <a:srgbClr val="00B050"/>
                </a:solidFill>
                <a:latin typeface="Arial" charset="0"/>
              </a:rPr>
              <a:t> </a:t>
            </a:r>
            <a:r>
              <a:rPr lang="pt-BR" altLang="ja-JP" sz="3600" b="1" dirty="0">
                <a:solidFill>
                  <a:schemeClr val="tx1"/>
                </a:solidFill>
                <a:latin typeface="Arial" charset="0"/>
              </a:rPr>
              <a:t>= y * </a:t>
            </a:r>
            <a:r>
              <a:rPr lang="pt-BR" altLang="ja-JP" sz="3600" b="1" dirty="0" err="1">
                <a:solidFill>
                  <a:schemeClr val="tx1"/>
                </a:solidFill>
                <a:latin typeface="Arial" charset="0"/>
              </a:rPr>
              <a:t>Sy</a:t>
            </a:r>
            <a:endParaRPr lang="pt-BR" altLang="pt-BR" sz="3600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charset="-128"/>
              </a:rPr>
              <a:t>Escala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Propriedades</a:t>
            </a:r>
          </a:p>
          <a:p>
            <a:pPr lvl="1"/>
            <a:r>
              <a:rPr lang="pt-BR" dirty="0" err="1"/>
              <a:t>Sx</a:t>
            </a:r>
            <a:r>
              <a:rPr lang="pt-BR" dirty="0"/>
              <a:t> e </a:t>
            </a:r>
            <a:r>
              <a:rPr lang="pt-BR" dirty="0" err="1"/>
              <a:t>Sy</a:t>
            </a:r>
            <a:r>
              <a:rPr lang="pt-BR" dirty="0"/>
              <a:t> devem ser maiores que zero</a:t>
            </a:r>
          </a:p>
          <a:p>
            <a:pPr lvl="1"/>
            <a:r>
              <a:rPr lang="pt-BR" dirty="0"/>
              <a:t>Se </a:t>
            </a:r>
            <a:r>
              <a:rPr lang="pt-BR" dirty="0" err="1"/>
              <a:t>Sx</a:t>
            </a:r>
            <a:r>
              <a:rPr lang="pt-BR" dirty="0"/>
              <a:t> &gt; 1 e </a:t>
            </a:r>
            <a:r>
              <a:rPr lang="pt-BR" dirty="0" err="1"/>
              <a:t>Sy</a:t>
            </a:r>
            <a:r>
              <a:rPr lang="pt-BR" dirty="0"/>
              <a:t> &gt; 1 – o objeto aumenta </a:t>
            </a:r>
          </a:p>
          <a:p>
            <a:pPr lvl="1"/>
            <a:r>
              <a:rPr lang="pt-BR" dirty="0"/>
              <a:t>Se </a:t>
            </a:r>
            <a:r>
              <a:rPr lang="pt-BR" dirty="0" err="1"/>
              <a:t>Sx</a:t>
            </a:r>
            <a:r>
              <a:rPr lang="pt-BR" dirty="0"/>
              <a:t> &lt; 1 e </a:t>
            </a:r>
            <a:r>
              <a:rPr lang="pt-BR" dirty="0" err="1"/>
              <a:t>Sy</a:t>
            </a:r>
            <a:r>
              <a:rPr lang="pt-BR" dirty="0"/>
              <a:t> &lt; 1 – o objeto diminui</a:t>
            </a:r>
          </a:p>
          <a:p>
            <a:pPr lvl="1"/>
            <a:r>
              <a:rPr lang="pt-BR" dirty="0"/>
              <a:t>Se </a:t>
            </a:r>
            <a:r>
              <a:rPr lang="pt-BR" dirty="0" err="1"/>
              <a:t>Sx</a:t>
            </a:r>
            <a:r>
              <a:rPr lang="pt-BR" dirty="0"/>
              <a:t> = </a:t>
            </a:r>
            <a:r>
              <a:rPr lang="pt-BR" dirty="0" err="1"/>
              <a:t>Sy</a:t>
            </a:r>
            <a:r>
              <a:rPr lang="pt-BR" dirty="0"/>
              <a:t> a escala é uniforme</a:t>
            </a:r>
          </a:p>
          <a:p>
            <a:pPr lvl="1"/>
            <a:r>
              <a:rPr lang="pt-BR" dirty="0" err="1"/>
              <a:t>Sx</a:t>
            </a:r>
            <a:r>
              <a:rPr lang="pt-BR" dirty="0"/>
              <a:t> != </a:t>
            </a:r>
            <a:r>
              <a:rPr lang="pt-BR" dirty="0" err="1"/>
              <a:t>Sy</a:t>
            </a:r>
            <a:r>
              <a:rPr lang="pt-BR" dirty="0"/>
              <a:t> a escala é diferencial</a:t>
            </a:r>
          </a:p>
          <a:p>
            <a:pPr lvl="1"/>
            <a:endParaRPr lang="pt-BR" dirty="0"/>
          </a:p>
          <a:p>
            <a:r>
              <a:rPr lang="pt-BR" altLang="pt-BR" dirty="0">
                <a:ea typeface="ＭＳ Ｐゴシック" charset="-128"/>
              </a:rPr>
              <a:t>Se o objeto </a:t>
            </a:r>
            <a:r>
              <a:rPr lang="pt-BR" altLang="pt-BR" b="1" dirty="0">
                <a:ea typeface="ＭＳ Ｐゴシック" charset="-128"/>
              </a:rPr>
              <a:t>não </a:t>
            </a:r>
            <a:r>
              <a:rPr lang="pt-BR" altLang="pt-BR" dirty="0">
                <a:ea typeface="ＭＳ Ｐゴシック" charset="-128"/>
              </a:rPr>
              <a:t>estiver definido em relação à origem, essa operação de multiplicação de suas coordenadas por uma matriz também fará com que o objeto sofra uma </a:t>
            </a:r>
            <a:r>
              <a:rPr lang="pt-BR" altLang="pt-BR" b="1" dirty="0">
                <a:ea typeface="ＭＳ Ｐゴシック" charset="-128"/>
              </a:rPr>
              <a:t>translação</a:t>
            </a:r>
            <a:r>
              <a:rPr lang="pt-BR" altLang="pt-BR" dirty="0">
                <a:ea typeface="ＭＳ Ｐゴシック" charset="-128"/>
              </a:rPr>
              <a:t>!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13232F-1059-C947-BEAC-255BCEFDC364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470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Escala</a:t>
            </a:r>
          </a:p>
        </p:txBody>
      </p:sp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b="1" u="sng" dirty="0">
                <a:ea typeface="ＭＳ Ｐゴシック" charset="-128"/>
              </a:rPr>
              <a:t>Exemplo: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Considerando um triângulo com os seguintes pontos P1(0.0, 0.0), P2(0.0, 0.3) e P3(0.3, 0.0), realizar a escala para os fatores </a:t>
            </a:r>
            <a:r>
              <a:rPr lang="pt-BR" altLang="pt-BR" dirty="0" err="1">
                <a:ea typeface="ＭＳ Ｐゴシック" charset="-128"/>
              </a:rPr>
              <a:t>Sx</a:t>
            </a:r>
            <a:r>
              <a:rPr lang="pt-BR" altLang="pt-BR" dirty="0">
                <a:ea typeface="ＭＳ Ｐゴシック" charset="-128"/>
              </a:rPr>
              <a:t> = 0.5 e </a:t>
            </a:r>
            <a:r>
              <a:rPr lang="pt-BR" altLang="pt-BR" dirty="0" err="1">
                <a:ea typeface="ＭＳ Ｐゴシック" charset="-128"/>
              </a:rPr>
              <a:t>Sy</a:t>
            </a:r>
            <a:r>
              <a:rPr lang="pt-BR" altLang="pt-BR" dirty="0">
                <a:ea typeface="ＭＳ Ｐゴシック" charset="-128"/>
              </a:rPr>
              <a:t> = 0.5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P1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0.5 = 0.0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0.5 = 0.0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P2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0.5 = 0.0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0.3 * 0.5 = 0.15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ea typeface="ＭＳ Ｐゴシック" charset="-128"/>
              </a:rPr>
              <a:t>Para P3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x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0.3 * 0.5 = 0.15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altLang="pt-BR" dirty="0" err="1">
                <a:ea typeface="ＭＳ Ｐゴシック" charset="-128"/>
              </a:rPr>
              <a:t>y</a:t>
            </a:r>
            <a:r>
              <a:rPr lang="ja-JP" altLang="pt-BR" dirty="0">
                <a:ea typeface="ＭＳ Ｐゴシック" charset="-128"/>
              </a:rPr>
              <a:t>’</a:t>
            </a:r>
            <a:r>
              <a:rPr lang="pt-BR" altLang="ja-JP" dirty="0">
                <a:ea typeface="ＭＳ Ｐゴシック" charset="-128"/>
              </a:rPr>
              <a:t> = 0.0 * 0.5 = 0.0</a:t>
            </a:r>
          </a:p>
          <a:p>
            <a:pPr>
              <a:buFontTx/>
              <a:buNone/>
            </a:pPr>
            <a:endParaRPr lang="pt-BR" altLang="pt-BR" dirty="0">
              <a:ea typeface="ＭＳ Ｐゴシック" charset="-128"/>
            </a:endParaRPr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573CA4D-A62C-0541-95B0-AFD7DA35A884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754563" y="2789238"/>
            <a:ext cx="43338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dirty="0"/>
              <a:t>Portanto, os novos pontos para o triângulo após a escala serão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solidFill>
                  <a:srgbClr val="00B050"/>
                </a:solidFill>
              </a:rPr>
              <a:t>P1</a:t>
            </a:r>
            <a:r>
              <a:rPr lang="ja-JP" altLang="pt-BR" dirty="0">
                <a:solidFill>
                  <a:srgbClr val="00B050"/>
                </a:solidFill>
              </a:rPr>
              <a:t>’</a:t>
            </a:r>
            <a:r>
              <a:rPr lang="pt-BR" altLang="ja-JP" dirty="0">
                <a:solidFill>
                  <a:srgbClr val="00B050"/>
                </a:solidFill>
              </a:rPr>
              <a:t>(0.0, 0.0)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solidFill>
                  <a:srgbClr val="00B050"/>
                </a:solidFill>
              </a:rPr>
              <a:t>P2</a:t>
            </a:r>
            <a:r>
              <a:rPr lang="ja-JP" altLang="pt-BR" dirty="0">
                <a:solidFill>
                  <a:srgbClr val="00B050"/>
                </a:solidFill>
              </a:rPr>
              <a:t>’</a:t>
            </a:r>
            <a:r>
              <a:rPr lang="pt-BR" altLang="ja-JP" dirty="0">
                <a:solidFill>
                  <a:srgbClr val="00B050"/>
                </a:solidFill>
              </a:rPr>
              <a:t>(0.0, 0.15)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solidFill>
                  <a:srgbClr val="00B050"/>
                </a:solidFill>
              </a:rPr>
              <a:t>P3</a:t>
            </a:r>
            <a:r>
              <a:rPr lang="ja-JP" altLang="pt-BR" dirty="0">
                <a:solidFill>
                  <a:srgbClr val="00B050"/>
                </a:solidFill>
              </a:rPr>
              <a:t>’</a:t>
            </a:r>
            <a:r>
              <a:rPr lang="pt-BR" altLang="ja-JP" dirty="0">
                <a:solidFill>
                  <a:srgbClr val="00B050"/>
                </a:solidFill>
              </a:rPr>
              <a:t>(0.15, 0.0)</a:t>
            </a:r>
            <a:endParaRPr lang="pt-BR" alt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a typeface="ＭＳ Ｐゴシック" charset="-128"/>
              </a:rPr>
              <a:t>Escala</a:t>
            </a:r>
          </a:p>
        </p:txBody>
      </p:sp>
      <p:sp>
        <p:nvSpPr>
          <p:cNvPr id="2662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8378C76-5293-9B46-8BC9-47D57E2B2EC7}" type="slidenum">
              <a:rPr lang="pt-BR" altLang="pt-BR" sz="900">
                <a:solidFill>
                  <a:schemeClr val="folHlink"/>
                </a:solidFill>
                <a:latin typeface="Lucida Sans Typewriter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pt-BR" altLang="pt-BR" sz="900">
              <a:solidFill>
                <a:schemeClr val="folHlink"/>
              </a:solidFill>
              <a:latin typeface="Lucida Sans Typewriter" charset="0"/>
            </a:endParaRPr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5957888" y="6021388"/>
            <a:ext cx="31861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50000"/>
              <a:buBlip>
                <a:blip r:embed="rId2"/>
              </a:buBlip>
              <a:defRPr sz="28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SzPct val="150000"/>
              <a:buBlip>
                <a:blip r:embed="rId2"/>
              </a:buBlip>
              <a:defRPr sz="24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Blip>
                <a:blip r:embed="rId2"/>
              </a:buBlip>
              <a:defRPr sz="2000">
                <a:solidFill>
                  <a:schemeClr val="tx1"/>
                </a:solidFill>
                <a:latin typeface="Franklin Gothic Medium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0000FF"/>
                </a:solidFill>
                <a:latin typeface="Arial" charset="0"/>
              </a:rPr>
              <a:t>Objeto inicial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latin typeface="Arial" charset="0"/>
              </a:rPr>
              <a:t>Objeto após transformação</a:t>
            </a: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260350"/>
            <a:ext cx="6985001" cy="72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graf">
  <a:themeElements>
    <a:clrScheme name="compgra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graf">
      <a:majorFont>
        <a:latin typeface="Lucida Sans Typewriter"/>
        <a:ea typeface=""/>
        <a:cs typeface=""/>
      </a:majorFont>
      <a:minorFont>
        <a:latin typeface="Franklin Gothic Medium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gra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gra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gra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gra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gra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gra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gra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compgrafIsla</Template>
  <TotalTime>517</TotalTime>
  <Words>1823</Words>
  <Application>Microsoft Office PowerPoint</Application>
  <PresentationFormat>Apresentação na tela (4:3)</PresentationFormat>
  <Paragraphs>323</Paragraphs>
  <Slides>36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Arial</vt:lpstr>
      <vt:lpstr>Cambria Math</vt:lpstr>
      <vt:lpstr>Franklin Gothic Medium</vt:lpstr>
      <vt:lpstr>Lucida Sans Typewriter</vt:lpstr>
      <vt:lpstr>Lucida Sans Unicode</vt:lpstr>
      <vt:lpstr>Mangal</vt:lpstr>
      <vt:lpstr>Monaco</vt:lpstr>
      <vt:lpstr>Wingdings</vt:lpstr>
      <vt:lpstr>compgraf</vt:lpstr>
      <vt:lpstr>Aula 3 Transformações Geométricas</vt:lpstr>
      <vt:lpstr>Transformações Geométricas</vt:lpstr>
      <vt:lpstr>Translação</vt:lpstr>
      <vt:lpstr>Translação</vt:lpstr>
      <vt:lpstr>Translação</vt:lpstr>
      <vt:lpstr>Escala</vt:lpstr>
      <vt:lpstr>Escala</vt:lpstr>
      <vt:lpstr>Escala</vt:lpstr>
      <vt:lpstr>Escala</vt:lpstr>
      <vt:lpstr>Rotação</vt:lpstr>
      <vt:lpstr>Rotação</vt:lpstr>
      <vt:lpstr>Rotação</vt:lpstr>
      <vt:lpstr>Rotação: Exemplo 2</vt:lpstr>
      <vt:lpstr>Reflexão</vt:lpstr>
      <vt:lpstr>Reflexão</vt:lpstr>
      <vt:lpstr>Shearing - Cisalhamento</vt:lpstr>
      <vt:lpstr>Shearing - Cisalhamento</vt:lpstr>
      <vt:lpstr>Coordenadas Homogêneas</vt:lpstr>
      <vt:lpstr>Coordenadas Homogêneas</vt:lpstr>
      <vt:lpstr>Exercício</vt:lpstr>
      <vt:lpstr>Transformações em OpenGL</vt:lpstr>
      <vt:lpstr>Transformações em OpenGL</vt:lpstr>
      <vt:lpstr>Transformações em OpenGL</vt:lpstr>
      <vt:lpstr>Transformações em OpenGL</vt:lpstr>
      <vt:lpstr>Transformações em OpenGL</vt:lpstr>
      <vt:lpstr>Transformações em OpenGL</vt:lpstr>
      <vt:lpstr>Limitando o escopo das Transformações</vt:lpstr>
      <vt:lpstr>Limitando o escopo das Transformações</vt:lpstr>
      <vt:lpstr>Apresentação do PowerPoint</vt:lpstr>
      <vt:lpstr>Exercício 1</vt:lpstr>
      <vt:lpstr>Exercício 2</vt:lpstr>
      <vt:lpstr>Exercício 2</vt:lpstr>
      <vt:lpstr>Exercício 3</vt:lpstr>
      <vt:lpstr>Exercício 4</vt:lpstr>
      <vt:lpstr>Exercício 5</vt:lpstr>
      <vt:lpstr>Exercício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03 Transformações Geométricas 2D</dc:title>
  <dc:creator>SIMONE DE ABREU</dc:creator>
  <cp:lastModifiedBy>Simone Abreu</cp:lastModifiedBy>
  <cp:revision>69</cp:revision>
  <dcterms:created xsi:type="dcterms:W3CDTF">2015-08-28T23:48:34Z</dcterms:created>
  <dcterms:modified xsi:type="dcterms:W3CDTF">2020-09-23T22:00:13Z</dcterms:modified>
</cp:coreProperties>
</file>