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351" r:id="rId2"/>
    <p:sldId id="344" r:id="rId3"/>
    <p:sldId id="345" r:id="rId4"/>
    <p:sldId id="347" r:id="rId5"/>
    <p:sldId id="337" r:id="rId6"/>
    <p:sldId id="357" r:id="rId7"/>
    <p:sldId id="358" r:id="rId8"/>
    <p:sldId id="356" r:id="rId9"/>
    <p:sldId id="338" r:id="rId10"/>
    <p:sldId id="339" r:id="rId11"/>
    <p:sldId id="340" r:id="rId12"/>
    <p:sldId id="359" r:id="rId13"/>
    <p:sldId id="348" r:id="rId14"/>
    <p:sldId id="352" r:id="rId15"/>
    <p:sldId id="353" r:id="rId16"/>
    <p:sldId id="354" r:id="rId17"/>
    <p:sldId id="349" r:id="rId18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0"/>
    <p:restoredTop sz="77949"/>
  </p:normalViewPr>
  <p:slideViewPr>
    <p:cSldViewPr>
      <p:cViewPr varScale="1">
        <p:scale>
          <a:sx n="95" d="100"/>
          <a:sy n="95" d="100"/>
        </p:scale>
        <p:origin x="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755779-A492-4C41-B259-5CFC2E26D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EC7BD44-FD56-42D9-ADC3-1B535A4C6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C5BE4-9CBF-4626-A5A1-7CF137E7312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1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C7BD44-FD56-42D9-ADC3-1B535A4C63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C7BD44-FD56-42D9-ADC3-1B535A4C63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6B7D-160C-469E-9D6E-070A04E53041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ga-I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March 4,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March 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"/>
          <a:ea typeface="+mj-ea"/>
          <a:cs typeface="Gill San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/>
          <a:ea typeface="+mn-ea"/>
          <a:cs typeface="Helvetica Neue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lillis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371600"/>
            <a:ext cx="8308017" cy="1927225"/>
          </a:xfrm>
        </p:spPr>
        <p:txBody>
          <a:bodyPr/>
          <a:lstStyle/>
          <a:p>
            <a:r>
              <a:rPr lang="en-IE" sz="4000" dirty="0"/>
              <a:t>Topic 3:</a:t>
            </a:r>
            <a:br>
              <a:rPr lang="en-IE" dirty="0"/>
            </a:br>
            <a:r>
              <a:rPr lang="en-IE" dirty="0"/>
              <a:t>Binary Search Trees</a:t>
            </a:r>
            <a:endParaRPr lang="en-IE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86600" cy="17526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COMP2014J: Data Structures and Algorithms 2</a:t>
            </a:r>
          </a:p>
          <a:p>
            <a:r>
              <a:rPr lang="en-IE" dirty="0"/>
              <a:t>Dr. David Lillis (</a:t>
            </a:r>
            <a:r>
              <a:rPr lang="en-IE" dirty="0">
                <a:hlinkClick r:id="rId2"/>
              </a:rPr>
              <a:t>david.lillis@ucd.ie</a:t>
            </a:r>
            <a:r>
              <a:rPr lang="en-IE" dirty="0"/>
              <a:t>)</a:t>
            </a:r>
          </a:p>
          <a:p>
            <a:r>
              <a:rPr lang="en-IE" dirty="0"/>
              <a:t>Beijing-Dublin International College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6309320"/>
            <a:ext cx="750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 Goodrich and </a:t>
            </a:r>
            <a:r>
              <a:rPr lang="en-US" dirty="0" err="1"/>
              <a:t>Tamassia</a:t>
            </a:r>
            <a:r>
              <a:rPr lang="en-US" dirty="0"/>
              <a:t> (6</a:t>
            </a:r>
            <a:r>
              <a:rPr lang="en-US" baseline="30000" dirty="0"/>
              <a:t>th</a:t>
            </a:r>
            <a:r>
              <a:rPr lang="en-US" dirty="0"/>
              <a:t> Edition), </a:t>
            </a:r>
            <a:r>
              <a:rPr lang="en-US"/>
              <a:t>Section 11.1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6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222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9223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24" name="AutoShape 10"/>
          <p:cNvCxnSpPr>
            <a:cxnSpLocks noChangeShapeType="1"/>
            <a:stCxn id="9218" idx="3"/>
            <a:endCxn id="9220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5" name="AutoShape 11"/>
          <p:cNvCxnSpPr>
            <a:cxnSpLocks noChangeShapeType="1"/>
            <a:stCxn id="9219" idx="1"/>
            <a:endCxn id="9218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AutoShape 12"/>
          <p:cNvCxnSpPr>
            <a:cxnSpLocks noChangeShapeType="1"/>
            <a:stCxn id="9223" idx="0"/>
            <a:endCxn id="9219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7" name="AutoShape 13"/>
          <p:cNvCxnSpPr>
            <a:cxnSpLocks noChangeShapeType="1"/>
            <a:stCxn id="9237" idx="7"/>
            <a:endCxn id="9219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8" name="AutoShape 14"/>
          <p:cNvCxnSpPr>
            <a:cxnSpLocks noChangeShapeType="1"/>
            <a:stCxn id="9242" idx="1"/>
            <a:endCxn id="9221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29" name="AutoShape 15"/>
          <p:cNvCxnSpPr>
            <a:cxnSpLocks noChangeShapeType="1"/>
            <a:stCxn id="9222" idx="0"/>
            <a:endCxn id="9221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30" name="AutoShape 16"/>
          <p:cNvCxnSpPr>
            <a:cxnSpLocks noChangeShapeType="1"/>
            <a:stCxn id="9232" idx="7"/>
            <a:endCxn id="9220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1" name="AutoShape 17"/>
          <p:cNvCxnSpPr>
            <a:cxnSpLocks noChangeShapeType="1"/>
            <a:stCxn id="9221" idx="1"/>
            <a:endCxn id="9220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33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4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35" name="AutoShape 21"/>
          <p:cNvCxnSpPr>
            <a:cxnSpLocks noChangeShapeType="1"/>
            <a:stCxn id="9234" idx="0"/>
            <a:endCxn id="9232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22"/>
          <p:cNvCxnSpPr>
            <a:cxnSpLocks noChangeShapeType="1"/>
            <a:stCxn id="9233" idx="0"/>
            <a:endCxn id="9232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38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39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0" name="AutoShape 26"/>
          <p:cNvCxnSpPr>
            <a:cxnSpLocks noChangeShapeType="1"/>
            <a:stCxn id="9239" idx="0"/>
            <a:endCxn id="9237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1" name="AutoShape 27"/>
          <p:cNvCxnSpPr>
            <a:cxnSpLocks noChangeShapeType="1"/>
            <a:stCxn id="9238" idx="0"/>
            <a:endCxn id="9237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2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43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44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45" name="AutoShape 31"/>
          <p:cNvCxnSpPr>
            <a:cxnSpLocks noChangeShapeType="1"/>
            <a:stCxn id="9244" idx="0"/>
            <a:endCxn id="9242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46" name="AutoShape 32"/>
          <p:cNvCxnSpPr>
            <a:cxnSpLocks noChangeShapeType="1"/>
            <a:stCxn id="9243" idx="0"/>
            <a:endCxn id="9242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9249" name="Oval 35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50" name="Oval 36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51" name="Oval 37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52" name="Oval 38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53" name="Rectangle 39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4" name="Rectangle 40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55" name="Rectangle 41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56" name="AutoShape 42"/>
          <p:cNvCxnSpPr>
            <a:cxnSpLocks noChangeShapeType="1"/>
            <a:stCxn id="9249" idx="3"/>
            <a:endCxn id="9251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7" name="AutoShape 43"/>
          <p:cNvCxnSpPr>
            <a:cxnSpLocks noChangeShapeType="1"/>
            <a:stCxn id="9250" idx="1"/>
            <a:endCxn id="9249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8" name="AutoShape 44"/>
          <p:cNvCxnSpPr>
            <a:cxnSpLocks noChangeShapeType="1"/>
            <a:stCxn id="9255" idx="0"/>
            <a:endCxn id="9250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59" name="AutoShape 45"/>
          <p:cNvCxnSpPr>
            <a:cxnSpLocks noChangeShapeType="1"/>
            <a:stCxn id="9269" idx="7"/>
            <a:endCxn id="9250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0" name="AutoShape 46"/>
          <p:cNvCxnSpPr>
            <a:cxnSpLocks noChangeShapeType="1"/>
            <a:stCxn id="9254" idx="0"/>
            <a:endCxn id="9252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1" name="AutoShape 47"/>
          <p:cNvCxnSpPr>
            <a:cxnSpLocks noChangeShapeType="1"/>
            <a:stCxn id="9253" idx="0"/>
            <a:endCxn id="9252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2" name="AutoShape 48"/>
          <p:cNvCxnSpPr>
            <a:cxnSpLocks noChangeShapeType="1"/>
            <a:stCxn id="9264" idx="7"/>
            <a:endCxn id="9251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3" name="AutoShape 49"/>
          <p:cNvCxnSpPr>
            <a:cxnSpLocks noChangeShapeType="1"/>
            <a:stCxn id="9252" idx="1"/>
            <a:endCxn id="9251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9264" name="Oval 50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265" name="Rectangle 51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66" name="Rectangle 52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67" name="AutoShape 53"/>
          <p:cNvCxnSpPr>
            <a:cxnSpLocks noChangeShapeType="1"/>
            <a:stCxn id="9266" idx="0"/>
            <a:endCxn id="9264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68" name="AutoShape 54"/>
          <p:cNvCxnSpPr>
            <a:cxnSpLocks noChangeShapeType="1"/>
            <a:stCxn id="9265" idx="0"/>
            <a:endCxn id="9264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69" name="Oval 55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270" name="Rectangle 56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9271" name="Rectangle 57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272" name="AutoShape 58"/>
          <p:cNvCxnSpPr>
            <a:cxnSpLocks noChangeShapeType="1"/>
            <a:stCxn id="9271" idx="0"/>
            <a:endCxn id="9269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AutoShape 59"/>
          <p:cNvCxnSpPr>
            <a:cxnSpLocks noChangeShapeType="1"/>
            <a:stCxn id="9270" idx="0"/>
            <a:endCxn id="9269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74" name="Text Box 60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275" name="Text Box 61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276" name="AutoShape 62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Deletion</a:t>
            </a:r>
          </a:p>
        </p:txBody>
      </p:sp>
      <p:sp>
        <p:nvSpPr>
          <p:cNvPr id="9278" name="Rectangle 6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24815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To perform operation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/>
              <a:t>, we search for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Assume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/>
              <a:t> is in the tree, and let let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v</a:t>
            </a:r>
            <a:r>
              <a:rPr lang="en-US" sz="2400" dirty="0"/>
              <a:t> be the node storing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k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node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v</a:t>
            </a:r>
            <a:r>
              <a:rPr lang="en-US" sz="2400" dirty="0"/>
              <a:t> has an external child, then we can remove it using the existing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remove(v)</a:t>
            </a:r>
            <a:r>
              <a:rPr lang="en-US" sz="2400" dirty="0"/>
              <a:t> operation from a Binary Tree.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remove(4)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243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46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47" name="AutoShape 9"/>
          <p:cNvCxnSpPr>
            <a:cxnSpLocks noChangeShapeType="1"/>
            <a:stCxn id="10242" idx="3"/>
            <a:endCxn id="10244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8" name="AutoShape 10"/>
          <p:cNvCxnSpPr>
            <a:cxnSpLocks noChangeShapeType="1"/>
            <a:stCxn id="10243" idx="3"/>
            <a:endCxn id="10242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49" name="AutoShape 11"/>
          <p:cNvCxnSpPr>
            <a:cxnSpLocks noChangeShapeType="1"/>
            <a:stCxn id="10272" idx="0"/>
            <a:endCxn id="10243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0" name="AutoShape 12"/>
          <p:cNvCxnSpPr>
            <a:cxnSpLocks noChangeShapeType="1"/>
            <a:stCxn id="10259" idx="1"/>
            <a:endCxn id="10245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1" name="AutoShape 13"/>
          <p:cNvCxnSpPr>
            <a:cxnSpLocks noChangeShapeType="1"/>
            <a:stCxn id="10246" idx="0"/>
            <a:endCxn id="10245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AutoShape 14"/>
          <p:cNvCxnSpPr>
            <a:cxnSpLocks noChangeShapeType="1"/>
            <a:stCxn id="10254" idx="7"/>
            <a:endCxn id="10244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AutoShape 15"/>
          <p:cNvCxnSpPr>
            <a:cxnSpLocks noChangeShapeType="1"/>
            <a:stCxn id="10245" idx="1"/>
            <a:endCxn id="10244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54" name="Oval 16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55" name="Rectangle 17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56" name="Rectangle 18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57" name="AutoShape 19"/>
          <p:cNvCxnSpPr>
            <a:cxnSpLocks noChangeShapeType="1"/>
            <a:stCxn id="10256" idx="0"/>
            <a:endCxn id="10254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20"/>
          <p:cNvCxnSpPr>
            <a:cxnSpLocks noChangeShapeType="1"/>
            <a:stCxn id="10255" idx="0"/>
            <a:endCxn id="10254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9" name="Oval 21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60" name="Rectangle 22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1" name="Rectangle 23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rgbClr val="FF0000"/>
              </a:solidFill>
              <a:latin typeface="Tahoma" pitchFamily="34" charset="0"/>
            </a:endParaRPr>
          </a:p>
        </p:txBody>
      </p:sp>
      <p:cxnSp>
        <p:nvCxnSpPr>
          <p:cNvPr id="10262" name="AutoShape 24"/>
          <p:cNvCxnSpPr>
            <a:cxnSpLocks noChangeShapeType="1"/>
            <a:stCxn id="10261" idx="0"/>
            <a:endCxn id="10259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3" name="AutoShape 25"/>
          <p:cNvCxnSpPr>
            <a:cxnSpLocks noChangeShapeType="1"/>
            <a:stCxn id="10260" idx="0"/>
            <a:endCxn id="10259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4" name="Text Box 26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10266" name="Text Box 28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z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68" name="Rectangle 30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69" name="Rectangle 31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0" name="AutoShape 32"/>
          <p:cNvCxnSpPr>
            <a:cxnSpLocks noChangeShapeType="1"/>
            <a:stCxn id="10269" idx="0"/>
            <a:endCxn id="10267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1" name="AutoShape 33"/>
          <p:cNvCxnSpPr>
            <a:cxnSpLocks noChangeShapeType="1"/>
            <a:stCxn id="10268" idx="0"/>
            <a:endCxn id="10267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2" name="Rectangle 34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3" name="AutoShape 35"/>
          <p:cNvCxnSpPr>
            <a:cxnSpLocks noChangeShapeType="1"/>
            <a:stCxn id="10267" idx="1"/>
            <a:endCxn id="10242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0276" name="Oval 38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277" name="Oval 39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0278" name="Rectangle 40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79" name="AutoShape 41"/>
          <p:cNvCxnSpPr>
            <a:cxnSpLocks noChangeShapeType="1"/>
            <a:stCxn id="10274" idx="3"/>
            <a:endCxn id="10276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0" name="AutoShape 42"/>
          <p:cNvCxnSpPr>
            <a:cxnSpLocks noChangeShapeType="1"/>
            <a:stCxn id="10275" idx="3"/>
            <a:endCxn id="10274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1" name="AutoShape 43"/>
          <p:cNvCxnSpPr>
            <a:cxnSpLocks noChangeShapeType="1"/>
            <a:stCxn id="10298" idx="0"/>
            <a:endCxn id="10275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2" name="AutoShape 44"/>
          <p:cNvCxnSpPr>
            <a:cxnSpLocks noChangeShapeType="1"/>
            <a:stCxn id="10291" idx="0"/>
            <a:endCxn id="10277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83" name="AutoShape 45"/>
          <p:cNvCxnSpPr>
            <a:cxnSpLocks noChangeShapeType="1"/>
            <a:stCxn id="10278" idx="0"/>
            <a:endCxn id="10277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4" name="AutoShape 46"/>
          <p:cNvCxnSpPr>
            <a:cxnSpLocks noChangeShapeType="1"/>
            <a:stCxn id="10286" idx="7"/>
            <a:endCxn id="10276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5" name="AutoShape 47"/>
          <p:cNvCxnSpPr>
            <a:cxnSpLocks noChangeShapeType="1"/>
            <a:stCxn id="10277" idx="1"/>
            <a:endCxn id="10276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86" name="Oval 48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0287" name="Rectangle 49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88" name="Rectangle 50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89" name="AutoShape 51"/>
          <p:cNvCxnSpPr>
            <a:cxnSpLocks noChangeShapeType="1"/>
            <a:stCxn id="10288" idx="0"/>
            <a:endCxn id="10286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0" name="AutoShape 52"/>
          <p:cNvCxnSpPr>
            <a:cxnSpLocks noChangeShapeType="1"/>
            <a:stCxn id="10287" idx="0"/>
            <a:endCxn id="10286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1" name="Rectangle 53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10293" name="Oval 55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0294" name="Rectangle 56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0295" name="Rectangle 57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6" name="AutoShape 58"/>
          <p:cNvCxnSpPr>
            <a:cxnSpLocks noChangeShapeType="1"/>
            <a:stCxn id="10295" idx="0"/>
            <a:endCxn id="10293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97" name="AutoShape 59"/>
          <p:cNvCxnSpPr>
            <a:cxnSpLocks noChangeShapeType="1"/>
            <a:stCxn id="10294" idx="0"/>
            <a:endCxn id="10293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8" name="Rectangle 60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0299" name="AutoShape 61"/>
          <p:cNvCxnSpPr>
            <a:cxnSpLocks noChangeShapeType="1"/>
            <a:stCxn id="10293" idx="1"/>
            <a:endCxn id="10274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300" name="AutoShape 62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Deletion (cont.)</a:t>
            </a:r>
          </a:p>
        </p:txBody>
      </p:sp>
      <p:sp>
        <p:nvSpPr>
          <p:cNvPr id="10302" name="Rectangle 6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476750" cy="5256212"/>
          </a:xfrm>
        </p:spPr>
        <p:txBody>
          <a:bodyPr/>
          <a:lstStyle/>
          <a:p>
            <a:pPr eaLnBrk="1" hangingPunct="1"/>
            <a:r>
              <a:rPr lang="en-US" sz="2400" dirty="0"/>
              <a:t>What about the case where the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e</a:t>
            </a:r>
            <a:r>
              <a:rPr lang="en-US" sz="2400" dirty="0"/>
              <a:t> to be removed is stored at a node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v</a:t>
            </a:r>
            <a:r>
              <a:rPr lang="en-US" sz="2400" dirty="0"/>
              <a:t> that has 2 internal children?</a:t>
            </a:r>
          </a:p>
          <a:p>
            <a:pPr lvl="1" eaLnBrk="1" hangingPunct="1"/>
            <a:r>
              <a:rPr lang="en-US" sz="2000" dirty="0"/>
              <a:t>we find the internal node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w</a:t>
            </a:r>
            <a:r>
              <a:rPr lang="en-US" sz="2000" dirty="0"/>
              <a:t> that is the next biggest number in the tree after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v</a:t>
            </a:r>
            <a:r>
              <a:rPr lang="en-US" sz="2000" dirty="0"/>
              <a:t> (i.e. the leftmost node in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v</a:t>
            </a:r>
            <a:r>
              <a:rPr lang="en-US" sz="2000" dirty="0"/>
              <a:t>'s right subtree).</a:t>
            </a:r>
          </a:p>
          <a:p>
            <a:pPr lvl="1" eaLnBrk="1" hangingPunct="1"/>
            <a:r>
              <a:rPr lang="en-US" sz="2000" dirty="0"/>
              <a:t>we copy the element of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w</a:t>
            </a:r>
            <a:r>
              <a:rPr lang="en-US" sz="2000" dirty="0"/>
              <a:t> into node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v</a:t>
            </a:r>
            <a:r>
              <a:rPr lang="en-US" sz="2000" dirty="0"/>
              <a:t>.</a:t>
            </a:r>
          </a:p>
          <a:p>
            <a:pPr lvl="1" eaLnBrk="1" hangingPunct="1"/>
            <a:r>
              <a:rPr lang="en-US" sz="2000" dirty="0"/>
              <a:t>we remove node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w</a:t>
            </a:r>
            <a:r>
              <a:rPr lang="en-US" sz="2000" dirty="0"/>
              <a:t> and its left child </a:t>
            </a:r>
            <a:r>
              <a:rPr lang="en-US" sz="20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z</a:t>
            </a:r>
            <a:r>
              <a:rPr lang="en-US" sz="2000" dirty="0"/>
              <a:t> (which must be a leaf).</a:t>
            </a:r>
          </a:p>
          <a:p>
            <a:pPr eaLnBrk="1" hangingPunct="1"/>
            <a:r>
              <a:rPr lang="en-US" sz="2400" dirty="0"/>
              <a:t>Example: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remove(3)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CFC-75E7-584D-80FB-2D6A4902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1F64-6C51-994D-9ED0-FBCD7DF7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40650" cy="4876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contains(e)</a:t>
            </a:r>
            <a:r>
              <a:rPr lang="en-US" dirty="0"/>
              <a:t> function also uses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e,n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e,n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returns an internal node,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contains(e)</a:t>
            </a:r>
            <a:r>
              <a:rPr lang="en-US" dirty="0"/>
              <a:t> returns true.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e,n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returns an external node,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contains(e)</a:t>
            </a:r>
            <a:r>
              <a:rPr lang="en-US" dirty="0"/>
              <a:t> returns false.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F0EE0-383F-8C4D-8A56-9FCD9837FB95}"/>
              </a:ext>
            </a:extLst>
          </p:cNvPr>
          <p:cNvGrpSpPr/>
          <p:nvPr/>
        </p:nvGrpSpPr>
        <p:grpSpPr>
          <a:xfrm>
            <a:off x="4235450" y="3961775"/>
            <a:ext cx="3962400" cy="1812925"/>
            <a:chOff x="916955" y="4166393"/>
            <a:chExt cx="3962400" cy="1812925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9CCEC01-2132-1F40-B9EE-CD5DE54FA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068" y="4166393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CE77569-B12A-3E4F-AC3E-EA4092576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355" y="4677568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B05A5DB-743B-3B45-8FC3-9FEF04519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568" y="46775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712088E-7343-E048-B839-CD28323F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943" y="517286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184201D-ADDC-5B42-B20E-424286CAE2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932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Tahoma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8F2A128-E818-D747-A45B-58E1A4130B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90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Tahoma" pitchFamily="34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E08C25E-9F8F-464C-B0F8-E95135EB53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9168" y="5217318"/>
              <a:ext cx="230187" cy="23177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Tahoma" pitchFamily="34" charset="0"/>
              </a:endParaRPr>
            </a:p>
          </p:txBody>
        </p: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E7869187-DFF3-384F-9977-7E372FD8C28F}"/>
                </a:ext>
              </a:extLst>
            </p:cNvPr>
            <p:cNvCxnSpPr>
              <a:cxnSpLocks noChangeShapeType="1"/>
              <a:stCxn id="5" idx="3"/>
              <a:endCxn id="7" idx="7"/>
            </p:cNvCxnSpPr>
            <p:nvPr/>
          </p:nvCxnSpPr>
          <p:spPr bwMode="auto">
            <a:xfrm flipH="1">
              <a:off x="2026618" y="4468018"/>
              <a:ext cx="727075" cy="2286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6C1DAAE7-D760-474A-9A61-39190E015D38}"/>
                </a:ext>
              </a:extLst>
            </p:cNvPr>
            <p:cNvCxnSpPr>
              <a:cxnSpLocks noChangeShapeType="1"/>
              <a:stCxn id="6" idx="1"/>
              <a:endCxn id="5" idx="5"/>
            </p:cNvCxnSpPr>
            <p:nvPr/>
          </p:nvCxnSpPr>
          <p:spPr bwMode="auto">
            <a:xfrm flipH="1" flipV="1">
              <a:off x="2979118" y="4468018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A07C40AC-9CFC-8745-9546-2CFF712E2AD8}"/>
                </a:ext>
              </a:extLst>
            </p:cNvPr>
            <p:cNvCxnSpPr>
              <a:cxnSpLocks noChangeShapeType="1"/>
              <a:stCxn id="11" idx="0"/>
              <a:endCxn id="6" idx="5"/>
            </p:cNvCxnSpPr>
            <p:nvPr/>
          </p:nvCxnSpPr>
          <p:spPr bwMode="auto">
            <a:xfrm flipH="1" flipV="1">
              <a:off x="4390405" y="496014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067E3E81-86CF-0548-AFBF-6A45220F07D5}"/>
                </a:ext>
              </a:extLst>
            </p:cNvPr>
            <p:cNvCxnSpPr>
              <a:cxnSpLocks noChangeShapeType="1"/>
              <a:stCxn id="25" idx="7"/>
              <a:endCxn id="6" idx="3"/>
            </p:cNvCxnSpPr>
            <p:nvPr/>
          </p:nvCxnSpPr>
          <p:spPr bwMode="auto">
            <a:xfrm flipV="1">
              <a:off x="3933205" y="4960143"/>
              <a:ext cx="230188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6A4B5F6C-C7EF-D240-83ED-B5ABC8C14DAA}"/>
                </a:ext>
              </a:extLst>
            </p:cNvPr>
            <p:cNvCxnSpPr>
              <a:cxnSpLocks noChangeShapeType="1"/>
              <a:stCxn id="10" idx="0"/>
              <a:endCxn id="8" idx="5"/>
            </p:cNvCxnSpPr>
            <p:nvPr/>
          </p:nvCxnSpPr>
          <p:spPr bwMode="auto">
            <a:xfrm flipH="1" flipV="1">
              <a:off x="2613993" y="5474493"/>
              <a:ext cx="180975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5B8729FD-F771-F244-B157-CECB0D72AE91}"/>
                </a:ext>
              </a:extLst>
            </p:cNvPr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flipV="1">
              <a:off x="2209180" y="5474493"/>
              <a:ext cx="179388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>
              <a:extLst>
                <a:ext uri="{FF2B5EF4-FFF2-40B4-BE49-F238E27FC236}">
                  <a16:creationId xmlns:a16="http://schemas.microsoft.com/office/drawing/2014/main" id="{90262236-02F0-E546-A4A7-6DE5CF310666}"/>
                </a:ext>
              </a:extLst>
            </p:cNvPr>
            <p:cNvCxnSpPr>
              <a:cxnSpLocks noChangeShapeType="1"/>
              <a:stCxn id="20" idx="7"/>
              <a:endCxn id="7" idx="3"/>
            </p:cNvCxnSpPr>
            <p:nvPr/>
          </p:nvCxnSpPr>
          <p:spPr bwMode="auto">
            <a:xfrm flipV="1">
              <a:off x="1439243" y="4979193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>
              <a:extLst>
                <a:ext uri="{FF2B5EF4-FFF2-40B4-BE49-F238E27FC236}">
                  <a16:creationId xmlns:a16="http://schemas.microsoft.com/office/drawing/2014/main" id="{99014CE6-E73F-ED44-97E1-F36EA9C0F511}"/>
                </a:ext>
              </a:extLst>
            </p:cNvPr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2026618" y="4979193"/>
              <a:ext cx="361950" cy="21272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805EDF4A-63C9-BC41-B8AC-B0B16BF10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193" y="51728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9BCAEC55-F4C0-3140-9D71-022E2B78D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6955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11AD120-E394-0040-8B43-CB0D527880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4330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Tahoma" pitchFamily="34" charset="0"/>
              </a:endParaRPr>
            </a:p>
          </p:txBody>
        </p:sp>
        <p:cxnSp>
          <p:nvCxnSpPr>
            <p:cNvPr id="23" name="AutoShape 23">
              <a:extLst>
                <a:ext uri="{FF2B5EF4-FFF2-40B4-BE49-F238E27FC236}">
                  <a16:creationId xmlns:a16="http://schemas.microsoft.com/office/drawing/2014/main" id="{5764120C-9252-CD4C-B82D-A12941087D86}"/>
                </a:ext>
              </a:extLst>
            </p:cNvPr>
            <p:cNvCxnSpPr>
              <a:cxnSpLocks noChangeShapeType="1"/>
              <a:stCxn id="22" idx="0"/>
              <a:endCxn id="20" idx="5"/>
            </p:cNvCxnSpPr>
            <p:nvPr/>
          </p:nvCxnSpPr>
          <p:spPr bwMode="auto">
            <a:xfrm flipH="1" flipV="1">
              <a:off x="1439243" y="5455443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>
              <a:extLst>
                <a:ext uri="{FF2B5EF4-FFF2-40B4-BE49-F238E27FC236}">
                  <a16:creationId xmlns:a16="http://schemas.microsoft.com/office/drawing/2014/main" id="{ADC94625-8AB6-D347-8361-888BF7C8AC06}"/>
                </a:ext>
              </a:extLst>
            </p:cNvPr>
            <p:cNvCxnSpPr>
              <a:cxnSpLocks noChangeShapeType="1"/>
              <a:stCxn id="21" idx="0"/>
              <a:endCxn id="20" idx="3"/>
            </p:cNvCxnSpPr>
            <p:nvPr/>
          </p:nvCxnSpPr>
          <p:spPr bwMode="auto">
            <a:xfrm flipV="1">
              <a:off x="1032843" y="5455443"/>
              <a:ext cx="179387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65F03B41-4929-6F4C-9620-DBCC37439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155" y="5156993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8FD3EC95-6020-8B4A-A24D-37DE43210B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59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Tahoma" pitchFamily="34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D0B7C7FE-60E8-1947-AF8A-D1BB71A5A5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17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Tahoma" pitchFamily="34" charset="0"/>
              </a:endParaRPr>
            </a:p>
          </p:txBody>
        </p: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DAB32760-27C3-B146-A844-C554DB6E1D0F}"/>
                </a:ext>
              </a:extLst>
            </p:cNvPr>
            <p:cNvCxnSpPr>
              <a:cxnSpLocks noChangeShapeType="1"/>
              <a:stCxn id="27" idx="0"/>
              <a:endCxn id="25" idx="5"/>
            </p:cNvCxnSpPr>
            <p:nvPr/>
          </p:nvCxnSpPr>
          <p:spPr bwMode="auto">
            <a:xfrm flipH="1" flipV="1">
              <a:off x="3933205" y="5439568"/>
              <a:ext cx="144463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FAC5C78E-5977-3A4D-BF23-15D610A4ABE8}"/>
                </a:ext>
              </a:extLst>
            </p:cNvPr>
            <p:cNvCxnSpPr>
              <a:cxnSpLocks noChangeShapeType="1"/>
              <a:stCxn id="26" idx="0"/>
              <a:endCxn id="25" idx="3"/>
            </p:cNvCxnSpPr>
            <p:nvPr/>
          </p:nvCxnSpPr>
          <p:spPr bwMode="auto">
            <a:xfrm flipV="1">
              <a:off x="3491880" y="5439568"/>
              <a:ext cx="215900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4CE37CC7-0296-DD48-B1C9-882D670E1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205" y="41981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7043481A-54A8-B84A-BA82-DC5F0F98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205" y="47315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AF5348AD-58AC-4041-A7F8-DFBE21A37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555" y="51252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00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/>
              <a:t>Create the following BST:</a:t>
            </a:r>
          </a:p>
          <a:p>
            <a:pPr lvl="1"/>
            <a:r>
              <a:rPr lang="en-IE" sz="2000"/>
              <a:t>insert(15), insert(25), insert(5), insert(9), remove(15)</a:t>
            </a:r>
          </a:p>
          <a:p>
            <a:pPr lvl="1"/>
            <a:r>
              <a:rPr lang="en-IE" sz="2000"/>
              <a:t>insert(37), insert(26), insert(35), insert(28), remove(26)</a:t>
            </a:r>
          </a:p>
          <a:p>
            <a:pPr lvl="1"/>
            <a:r>
              <a:rPr lang="en-IE" sz="2000"/>
              <a:t>insert(40), insert(1), insert(15), insert(26), insert(6), remove(5)</a:t>
            </a:r>
          </a:p>
          <a:p>
            <a:pPr lvl="1">
              <a:buFont typeface="Wingdings" pitchFamily="2" charset="2"/>
              <a:buNone/>
            </a:pPr>
            <a:endParaRPr lang="en-IE" sz="2000"/>
          </a:p>
          <a:p>
            <a:r>
              <a:rPr lang="en-IE" sz="2400"/>
              <a:t>Create the following BST:</a:t>
            </a:r>
          </a:p>
          <a:p>
            <a:pPr lvl="1"/>
            <a:r>
              <a:rPr lang="en-IE" sz="2000"/>
              <a:t>insert(H), insert(A), insert(P), insert(Y), insert(O), remove(H)</a:t>
            </a:r>
          </a:p>
          <a:p>
            <a:pPr lvl="1"/>
            <a:r>
              <a:rPr lang="en-IE" sz="2000"/>
              <a:t>insert(B), insert(C), insert(F), insert(E), remove(A)</a:t>
            </a:r>
          </a:p>
          <a:p>
            <a:pPr lvl="1"/>
            <a:r>
              <a:rPr lang="en-IE" sz="2000"/>
              <a:t>insert(H), insert(A)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think about the performance of a data structure in terms of </a:t>
            </a:r>
            <a:r>
              <a:rPr lang="en-IE" b="1" dirty="0"/>
              <a:t>space</a:t>
            </a:r>
            <a:r>
              <a:rPr lang="en-IE" dirty="0"/>
              <a:t> and </a:t>
            </a:r>
            <a:r>
              <a:rPr lang="en-IE" b="1" dirty="0"/>
              <a:t>time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For a tree:</a:t>
            </a:r>
          </a:p>
          <a:p>
            <a:pPr lvl="2"/>
            <a:r>
              <a:rPr lang="en-IE" b="1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IE" dirty="0"/>
              <a:t> is the number of elements stored in the tree.</a:t>
            </a:r>
          </a:p>
          <a:p>
            <a:pPr lvl="2"/>
            <a:r>
              <a:rPr lang="en-IE" b="1" i="1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IE" dirty="0"/>
              <a:t> is the height of the tree.</a:t>
            </a:r>
          </a:p>
          <a:p>
            <a:pPr lvl="2"/>
            <a:endParaRPr lang="en-IE" dirty="0"/>
          </a:p>
          <a:p>
            <a:r>
              <a:rPr lang="en-IE" dirty="0"/>
              <a:t>How many nodes does our tree need to store </a:t>
            </a:r>
            <a:r>
              <a:rPr lang="en-IE" b="1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IE" dirty="0"/>
              <a:t> elements?</a:t>
            </a:r>
          </a:p>
          <a:p>
            <a:pPr lvl="1"/>
            <a:r>
              <a:rPr lang="en-IE" dirty="0"/>
              <a:t>How many internal nodes?</a:t>
            </a:r>
          </a:p>
          <a:p>
            <a:pPr lvl="1"/>
            <a:r>
              <a:rPr lang="en-IE" dirty="0"/>
              <a:t>How many external nodes?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392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Performance: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E" sz="2400" dirty="0"/>
              <a:t>For a tree storing </a:t>
            </a:r>
            <a:r>
              <a:rPr lang="en-I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E" sz="2400" dirty="0"/>
              <a:t> elements, we require:</a:t>
            </a:r>
          </a:p>
          <a:p>
            <a:pPr lvl="1"/>
            <a:r>
              <a:rPr lang="en-I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IE" sz="2000" dirty="0"/>
              <a:t> internal nodes (1 for each element).</a:t>
            </a:r>
          </a:p>
          <a:p>
            <a:pPr lvl="1"/>
            <a:r>
              <a:rPr lang="en-I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 + 1</a:t>
            </a:r>
            <a:r>
              <a:rPr lang="en-IE" sz="2000" dirty="0"/>
              <a:t> external nodes.</a:t>
            </a:r>
          </a:p>
          <a:p>
            <a:r>
              <a:rPr lang="en-IE" sz="2400" dirty="0"/>
              <a:t>Space usage is therefore </a:t>
            </a:r>
            <a:r>
              <a:rPr lang="en-I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O(2n + 1) = O(n)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endParaRPr lang="en-IE" sz="2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How do we know there are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n + 1</a:t>
            </a:r>
            <a:r>
              <a:rPr lang="en-IE" dirty="0"/>
              <a:t> external nodes.</a:t>
            </a:r>
          </a:p>
          <a:p>
            <a:pPr lvl="1"/>
            <a:r>
              <a:rPr lang="en-IE" dirty="0"/>
              <a:t>How many external nodes for a tree with 1 element?</a:t>
            </a:r>
          </a:p>
          <a:p>
            <a:pPr lvl="1"/>
            <a:r>
              <a:rPr lang="en-IE" dirty="0"/>
              <a:t>How many external nodes are created when we add an element?</a:t>
            </a:r>
          </a:p>
          <a:p>
            <a:pPr lvl="1"/>
            <a:r>
              <a:rPr lang="en-IE" dirty="0"/>
              <a:t>How many external nodes are removed when we remove an elements?</a:t>
            </a:r>
          </a:p>
          <a:p>
            <a:endParaRPr lang="en-IE" dirty="0"/>
          </a:p>
        </p:txBody>
      </p:sp>
      <p:sp>
        <p:nvSpPr>
          <p:cNvPr id="4" name="Oval 36"/>
          <p:cNvSpPr>
            <a:spLocks noChangeArrowheads="1"/>
          </p:cNvSpPr>
          <p:nvPr/>
        </p:nvSpPr>
        <p:spPr bwMode="auto">
          <a:xfrm flipH="1">
            <a:off x="2156671" y="4519910"/>
            <a:ext cx="320675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auto">
          <a:xfrm flipH="1">
            <a:off x="1166071" y="4137322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6" name="Oval 38"/>
          <p:cNvSpPr>
            <a:spLocks noChangeArrowheads="1"/>
          </p:cNvSpPr>
          <p:nvPr/>
        </p:nvSpPr>
        <p:spPr bwMode="auto">
          <a:xfrm flipH="1">
            <a:off x="3494934" y="486916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auto">
          <a:xfrm flipH="1">
            <a:off x="2905971" y="5342235"/>
            <a:ext cx="320675" cy="3206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 dirty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" name="Rectangle 40"/>
          <p:cNvSpPr>
            <a:spLocks noChangeAspect="1" noChangeArrowheads="1"/>
          </p:cNvSpPr>
          <p:nvPr/>
        </p:nvSpPr>
        <p:spPr bwMode="auto">
          <a:xfrm flipH="1">
            <a:off x="3244109" y="5889922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9" name="AutoShape 41"/>
          <p:cNvCxnSpPr>
            <a:cxnSpLocks noChangeShapeType="1"/>
          </p:cNvCxnSpPr>
          <p:nvPr/>
        </p:nvCxnSpPr>
        <p:spPr bwMode="auto">
          <a:xfrm>
            <a:off x="2429721" y="4819947"/>
            <a:ext cx="111283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42"/>
          <p:cNvCxnSpPr>
            <a:cxnSpLocks noChangeShapeType="1"/>
          </p:cNvCxnSpPr>
          <p:nvPr/>
        </p:nvCxnSpPr>
        <p:spPr bwMode="auto">
          <a:xfrm>
            <a:off x="1439121" y="4419897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43"/>
          <p:cNvCxnSpPr>
            <a:cxnSpLocks noChangeShapeType="1"/>
          </p:cNvCxnSpPr>
          <p:nvPr/>
        </p:nvCxnSpPr>
        <p:spPr bwMode="auto">
          <a:xfrm flipV="1">
            <a:off x="748559" y="4419897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AutoShape 44"/>
          <p:cNvCxnSpPr>
            <a:cxnSpLocks noChangeShapeType="1"/>
          </p:cNvCxnSpPr>
          <p:nvPr/>
        </p:nvCxnSpPr>
        <p:spPr bwMode="auto">
          <a:xfrm flipV="1">
            <a:off x="2701183" y="5666085"/>
            <a:ext cx="244475" cy="223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45"/>
          <p:cNvCxnSpPr>
            <a:cxnSpLocks noChangeShapeType="1"/>
          </p:cNvCxnSpPr>
          <p:nvPr/>
        </p:nvCxnSpPr>
        <p:spPr bwMode="auto">
          <a:xfrm flipH="1" flipV="1">
            <a:off x="3179021" y="5643860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46"/>
          <p:cNvCxnSpPr>
            <a:cxnSpLocks noChangeShapeType="1"/>
          </p:cNvCxnSpPr>
          <p:nvPr/>
        </p:nvCxnSpPr>
        <p:spPr bwMode="auto">
          <a:xfrm flipH="1" flipV="1">
            <a:off x="3767984" y="5151735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47"/>
          <p:cNvCxnSpPr>
            <a:cxnSpLocks noChangeShapeType="1"/>
          </p:cNvCxnSpPr>
          <p:nvPr/>
        </p:nvCxnSpPr>
        <p:spPr bwMode="auto">
          <a:xfrm flipV="1">
            <a:off x="3179021" y="5151735"/>
            <a:ext cx="363538" cy="207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Oval 48"/>
          <p:cNvSpPr>
            <a:spLocks noChangeArrowheads="1"/>
          </p:cNvSpPr>
          <p:nvPr/>
        </p:nvSpPr>
        <p:spPr bwMode="auto">
          <a:xfrm flipH="1">
            <a:off x="4082309" y="534223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7" name="Rectangle 49"/>
          <p:cNvSpPr>
            <a:spLocks noChangeAspect="1" noChangeArrowheads="1"/>
          </p:cNvSpPr>
          <p:nvPr/>
        </p:nvSpPr>
        <p:spPr bwMode="auto">
          <a:xfrm flipH="1">
            <a:off x="4420446" y="5889922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18" name="Rectangle 50"/>
          <p:cNvSpPr>
            <a:spLocks noChangeAspect="1" noChangeArrowheads="1"/>
          </p:cNvSpPr>
          <p:nvPr/>
        </p:nvSpPr>
        <p:spPr bwMode="auto">
          <a:xfrm flipH="1">
            <a:off x="3833071" y="5889922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19" name="AutoShape 51"/>
          <p:cNvCxnSpPr>
            <a:cxnSpLocks noChangeShapeType="1"/>
          </p:cNvCxnSpPr>
          <p:nvPr/>
        </p:nvCxnSpPr>
        <p:spPr bwMode="auto">
          <a:xfrm flipV="1">
            <a:off x="3948959" y="5624810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52"/>
          <p:cNvCxnSpPr>
            <a:cxnSpLocks noChangeShapeType="1"/>
          </p:cNvCxnSpPr>
          <p:nvPr/>
        </p:nvCxnSpPr>
        <p:spPr bwMode="auto">
          <a:xfrm flipH="1" flipV="1">
            <a:off x="4355359" y="5624810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53"/>
          <p:cNvSpPr>
            <a:spLocks noChangeAspect="1" noChangeArrowheads="1"/>
          </p:cNvSpPr>
          <p:nvPr/>
        </p:nvSpPr>
        <p:spPr bwMode="auto">
          <a:xfrm flipH="1">
            <a:off x="2591646" y="5896272"/>
            <a:ext cx="231775" cy="23018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23" name="Oval 55"/>
          <p:cNvSpPr>
            <a:spLocks noChangeArrowheads="1"/>
          </p:cNvSpPr>
          <p:nvPr/>
        </p:nvSpPr>
        <p:spPr bwMode="auto">
          <a:xfrm flipH="1">
            <a:off x="1394671" y="486916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24" name="Rectangle 56"/>
          <p:cNvSpPr>
            <a:spLocks noChangeAspect="1" noChangeArrowheads="1"/>
          </p:cNvSpPr>
          <p:nvPr/>
        </p:nvSpPr>
        <p:spPr bwMode="auto">
          <a:xfrm flipH="1">
            <a:off x="1767734" y="5386685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25" name="Rectangle 57"/>
          <p:cNvSpPr>
            <a:spLocks noChangeAspect="1" noChangeArrowheads="1"/>
          </p:cNvSpPr>
          <p:nvPr/>
        </p:nvSpPr>
        <p:spPr bwMode="auto">
          <a:xfrm flipH="1">
            <a:off x="1110509" y="5386685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26" name="AutoShape 58"/>
          <p:cNvCxnSpPr>
            <a:cxnSpLocks noChangeShapeType="1"/>
          </p:cNvCxnSpPr>
          <p:nvPr/>
        </p:nvCxnSpPr>
        <p:spPr bwMode="auto">
          <a:xfrm flipV="1">
            <a:off x="1226396" y="5151735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59"/>
          <p:cNvCxnSpPr>
            <a:cxnSpLocks noChangeShapeType="1"/>
          </p:cNvCxnSpPr>
          <p:nvPr/>
        </p:nvCxnSpPr>
        <p:spPr bwMode="auto">
          <a:xfrm flipH="1" flipV="1">
            <a:off x="1667721" y="5151735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Rectangle 60"/>
          <p:cNvSpPr>
            <a:spLocks noChangeAspect="1" noChangeArrowheads="1"/>
          </p:cNvSpPr>
          <p:nvPr/>
        </p:nvSpPr>
        <p:spPr bwMode="auto">
          <a:xfrm flipH="1">
            <a:off x="632671" y="4564360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29" name="AutoShape 61"/>
          <p:cNvCxnSpPr>
            <a:cxnSpLocks noChangeShapeType="1"/>
          </p:cNvCxnSpPr>
          <p:nvPr/>
        </p:nvCxnSpPr>
        <p:spPr bwMode="auto">
          <a:xfrm flipV="1">
            <a:off x="1667721" y="4819947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5499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The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find(…)</a:t>
            </a:r>
            <a:r>
              <a:rPr lang="en-IE" dirty="0"/>
              <a:t> function is also used by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insert(…)</a:t>
            </a:r>
            <a:r>
              <a:rPr lang="en-IE" dirty="0"/>
              <a:t>,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remove(…)</a:t>
            </a:r>
            <a:r>
              <a:rPr lang="en-IE" dirty="0"/>
              <a:t> and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contains(…)</a:t>
            </a:r>
            <a:r>
              <a:rPr lang="en-IE" dirty="0"/>
              <a:t>.</a:t>
            </a:r>
          </a:p>
          <a:p>
            <a:r>
              <a:rPr lang="en-IE" dirty="0"/>
              <a:t>For insert:</a:t>
            </a:r>
          </a:p>
          <a:p>
            <a:pPr lvl="1"/>
            <a:r>
              <a:rPr lang="en-IE" dirty="0"/>
              <a:t>Expand an external node and store the element is O(1).</a:t>
            </a:r>
          </a:p>
          <a:p>
            <a:r>
              <a:rPr lang="en-IE" dirty="0"/>
              <a:t>For remove:</a:t>
            </a:r>
          </a:p>
          <a:p>
            <a:pPr lvl="1"/>
            <a:r>
              <a:rPr lang="en-IE" dirty="0"/>
              <a:t>Swap elements is O(1)</a:t>
            </a:r>
          </a:p>
          <a:p>
            <a:pPr lvl="1"/>
            <a:r>
              <a:rPr lang="en-IE" dirty="0"/>
              <a:t>Delete a node and its external child is O(1).</a:t>
            </a:r>
          </a:p>
          <a:p>
            <a:r>
              <a:rPr lang="en-IE" dirty="0"/>
              <a:t>The major time cost for each is the cost of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find(…)</a:t>
            </a:r>
            <a:r>
              <a:rPr lang="en-IE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In the worst case,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find(…)</a:t>
            </a:r>
            <a:r>
              <a:rPr lang="en-IE" dirty="0"/>
              <a:t> reaches the bottom of the tree before it returns a result (if the element it is searching for is not found).</a:t>
            </a:r>
          </a:p>
          <a:p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find(…)</a:t>
            </a:r>
            <a:r>
              <a:rPr lang="en-IE" dirty="0"/>
              <a:t> performs one operation at each level of the tree.</a:t>
            </a:r>
          </a:p>
          <a:p>
            <a:r>
              <a:rPr lang="en-IE" dirty="0"/>
              <a:t>Time performance of </a:t>
            </a:r>
            <a:r>
              <a:rPr lang="en-IE" b="1" dirty="0">
                <a:latin typeface="Consolas" panose="020B0609020204030204" pitchFamily="49" charset="0"/>
                <a:cs typeface="Consolas" panose="020B0609020204030204" pitchFamily="49" charset="0"/>
              </a:rPr>
              <a:t>find(…)</a:t>
            </a:r>
            <a:r>
              <a:rPr lang="en-IE" dirty="0"/>
              <a:t> is therefore O(h).</a:t>
            </a:r>
          </a:p>
        </p:txBody>
      </p:sp>
    </p:spTree>
    <p:extLst>
      <p:ext uri="{BB962C8B-B14F-4D97-AF65-F5344CB8AC3E}">
        <p14:creationId xmlns:p14="http://schemas.microsoft.com/office/powerpoint/2010/main" val="14285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5167397" y="764704"/>
            <a:ext cx="3067050" cy="2120900"/>
            <a:chOff x="2938" y="960"/>
            <a:chExt cx="2258" cy="1562"/>
          </a:xfrm>
        </p:grpSpPr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GB" b="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2323" name="AutoShape 6"/>
            <p:cNvCxnSpPr>
              <a:cxnSpLocks noChangeShapeType="1"/>
              <a:stCxn id="12340" idx="3"/>
              <a:endCxn id="12342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4" name="AutoShape 7"/>
            <p:cNvCxnSpPr>
              <a:cxnSpLocks noChangeShapeType="1"/>
              <a:stCxn id="12322" idx="3"/>
              <a:endCxn id="12340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5" name="AutoShape 8"/>
            <p:cNvCxnSpPr>
              <a:cxnSpLocks noChangeShapeType="1"/>
              <a:stCxn id="12341" idx="0"/>
              <a:endCxn id="12322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6" name="AutoShape 9"/>
            <p:cNvCxnSpPr>
              <a:cxnSpLocks noChangeShapeType="1"/>
              <a:stCxn id="12347" idx="7"/>
              <a:endCxn id="12338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7" name="AutoShape 10"/>
            <p:cNvCxnSpPr>
              <a:cxnSpLocks noChangeShapeType="1"/>
              <a:stCxn id="12346" idx="0"/>
              <a:endCxn id="12338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8" name="AutoShape 11"/>
            <p:cNvCxnSpPr>
              <a:cxnSpLocks noChangeShapeType="1"/>
              <a:stCxn id="12339" idx="0"/>
              <a:endCxn id="12342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9" name="AutoShape 12"/>
            <p:cNvCxnSpPr>
              <a:cxnSpLocks noChangeShapeType="1"/>
              <a:stCxn id="12338" idx="7"/>
              <a:endCxn id="12342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0" name="Group 13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6" name="Rectangle 14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7" name="Oval 15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12331" name="Group 16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4" name="Rectangle 17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  <p:sp>
            <p:nvSpPr>
              <p:cNvPr id="12345" name="Rectangle 18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2" name="AutoShape 19"/>
            <p:cNvCxnSpPr>
              <a:cxnSpLocks noChangeShapeType="1"/>
              <a:stCxn id="12345" idx="0"/>
              <a:endCxn id="12347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33" name="AutoShape 20"/>
            <p:cNvCxnSpPr>
              <a:cxnSpLocks noChangeShapeType="1"/>
              <a:stCxn id="12344" idx="0"/>
              <a:endCxn id="12347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4" name="Group 21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2" name="Oval 22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3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grpSp>
          <p:nvGrpSpPr>
            <p:cNvPr id="12335" name="Group 24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0" name="Oval 25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41" name="Rectangle 26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  <p:cxnSp>
          <p:nvCxnSpPr>
            <p:cNvPr id="12336" name="AutoShape 27"/>
            <p:cNvCxnSpPr>
              <a:cxnSpLocks noChangeShapeType="1"/>
              <a:stCxn id="12343" idx="0"/>
              <a:endCxn id="12340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337" name="Group 28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38" name="Oval 29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GB" b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2339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b="0">
                  <a:latin typeface="Tahoma" pitchFamily="34" charset="0"/>
                </a:endParaRPr>
              </a:p>
            </p:txBody>
          </p:sp>
        </p:grpSp>
      </p:grpSp>
      <p:sp>
        <p:nvSpPr>
          <p:cNvPr id="12291" name="Oval 31"/>
          <p:cNvSpPr>
            <a:spLocks noChangeArrowheads="1"/>
          </p:cNvSpPr>
          <p:nvPr/>
        </p:nvSpPr>
        <p:spPr bwMode="auto">
          <a:xfrm>
            <a:off x="6744135" y="2711993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292" name="AutoShape 32"/>
          <p:cNvCxnSpPr>
            <a:cxnSpLocks noChangeShapeType="1"/>
            <a:stCxn id="12291" idx="3"/>
            <a:endCxn id="12294" idx="7"/>
          </p:cNvCxnSpPr>
          <p:nvPr/>
        </p:nvCxnSpPr>
        <p:spPr bwMode="auto">
          <a:xfrm flipH="1">
            <a:off x="5928160" y="2964406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3" name="AutoShape 33"/>
          <p:cNvCxnSpPr>
            <a:cxnSpLocks noChangeShapeType="1"/>
            <a:stCxn id="12307" idx="1"/>
            <a:endCxn id="12291" idx="5"/>
          </p:cNvCxnSpPr>
          <p:nvPr/>
        </p:nvCxnSpPr>
        <p:spPr bwMode="auto">
          <a:xfrm flipH="1" flipV="1">
            <a:off x="6988610" y="2964406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4" name="Oval 34"/>
          <p:cNvSpPr>
            <a:spLocks noChangeArrowheads="1"/>
          </p:cNvSpPr>
          <p:nvPr/>
        </p:nvSpPr>
        <p:spPr bwMode="auto">
          <a:xfrm>
            <a:off x="5685273" y="316760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5" name="Oval 35"/>
          <p:cNvSpPr>
            <a:spLocks noChangeArrowheads="1"/>
          </p:cNvSpPr>
          <p:nvPr/>
        </p:nvSpPr>
        <p:spPr bwMode="auto">
          <a:xfrm>
            <a:off x="6207560" y="362321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6" name="Rectangle 36"/>
          <p:cNvSpPr>
            <a:spLocks noChangeAspect="1" noChangeArrowheads="1"/>
          </p:cNvSpPr>
          <p:nvPr/>
        </p:nvSpPr>
        <p:spPr bwMode="auto">
          <a:xfrm>
            <a:off x="5988485" y="4135981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297" name="Rectangle 37"/>
          <p:cNvSpPr>
            <a:spLocks noChangeAspect="1" noChangeArrowheads="1"/>
          </p:cNvSpPr>
          <p:nvPr/>
        </p:nvSpPr>
        <p:spPr bwMode="auto">
          <a:xfrm>
            <a:off x="6509185" y="4135981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298" name="AutoShape 38"/>
          <p:cNvCxnSpPr>
            <a:cxnSpLocks noChangeShapeType="1"/>
            <a:stCxn id="12297" idx="0"/>
            <a:endCxn id="12295" idx="5"/>
          </p:cNvCxnSpPr>
          <p:nvPr/>
        </p:nvCxnSpPr>
        <p:spPr bwMode="auto">
          <a:xfrm flipH="1" flipV="1">
            <a:off x="6452035" y="3877218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9" name="AutoShape 39"/>
          <p:cNvCxnSpPr>
            <a:cxnSpLocks noChangeShapeType="1"/>
            <a:stCxn id="12296" idx="0"/>
            <a:endCxn id="12295" idx="3"/>
          </p:cNvCxnSpPr>
          <p:nvPr/>
        </p:nvCxnSpPr>
        <p:spPr bwMode="auto">
          <a:xfrm flipV="1">
            <a:off x="6091673" y="3877218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AutoShape 40"/>
          <p:cNvCxnSpPr>
            <a:cxnSpLocks noChangeShapeType="1"/>
            <a:stCxn id="12302" idx="7"/>
            <a:endCxn id="12294" idx="3"/>
          </p:cNvCxnSpPr>
          <p:nvPr/>
        </p:nvCxnSpPr>
        <p:spPr bwMode="auto">
          <a:xfrm flipV="1">
            <a:off x="5405873" y="3421606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1" name="AutoShape 41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5928160" y="3421606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2" name="Oval 42"/>
          <p:cNvSpPr>
            <a:spLocks noChangeArrowheads="1"/>
          </p:cNvSpPr>
          <p:nvPr/>
        </p:nvSpPr>
        <p:spPr bwMode="auto">
          <a:xfrm>
            <a:off x="5162985" y="362321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3" name="Rectangle 43"/>
          <p:cNvSpPr>
            <a:spLocks noChangeAspect="1" noChangeArrowheads="1"/>
          </p:cNvSpPr>
          <p:nvPr/>
        </p:nvSpPr>
        <p:spPr bwMode="auto">
          <a:xfrm>
            <a:off x="4940735" y="4135981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04" name="Rectangle 44"/>
          <p:cNvSpPr>
            <a:spLocks noChangeAspect="1" noChangeArrowheads="1"/>
          </p:cNvSpPr>
          <p:nvPr/>
        </p:nvSpPr>
        <p:spPr bwMode="auto">
          <a:xfrm>
            <a:off x="5463023" y="4135981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05" name="AutoShape 45"/>
          <p:cNvCxnSpPr>
            <a:cxnSpLocks noChangeShapeType="1"/>
            <a:stCxn id="12304" idx="0"/>
            <a:endCxn id="12302" idx="5"/>
          </p:cNvCxnSpPr>
          <p:nvPr/>
        </p:nvCxnSpPr>
        <p:spPr bwMode="auto">
          <a:xfrm flipH="1" flipV="1">
            <a:off x="5405873" y="3877218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AutoShape 46"/>
          <p:cNvCxnSpPr>
            <a:cxnSpLocks noChangeShapeType="1"/>
            <a:stCxn id="12303" idx="0"/>
            <a:endCxn id="12302" idx="3"/>
          </p:cNvCxnSpPr>
          <p:nvPr/>
        </p:nvCxnSpPr>
        <p:spPr bwMode="auto">
          <a:xfrm flipV="1">
            <a:off x="5043923" y="3877218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Oval 47"/>
          <p:cNvSpPr>
            <a:spLocks noChangeArrowheads="1"/>
          </p:cNvSpPr>
          <p:nvPr/>
        </p:nvSpPr>
        <p:spPr bwMode="auto">
          <a:xfrm>
            <a:off x="7804585" y="316919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8" name="Oval 48"/>
          <p:cNvSpPr>
            <a:spLocks noChangeArrowheads="1"/>
          </p:cNvSpPr>
          <p:nvPr/>
        </p:nvSpPr>
        <p:spPr bwMode="auto">
          <a:xfrm>
            <a:off x="8326873" y="3624806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09" name="Rectangle 49"/>
          <p:cNvSpPr>
            <a:spLocks noChangeAspect="1" noChangeArrowheads="1"/>
          </p:cNvSpPr>
          <p:nvPr/>
        </p:nvSpPr>
        <p:spPr bwMode="auto">
          <a:xfrm>
            <a:off x="8107798" y="4137568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0" name="Rectangle 50"/>
          <p:cNvSpPr>
            <a:spLocks noChangeAspect="1" noChangeArrowheads="1"/>
          </p:cNvSpPr>
          <p:nvPr/>
        </p:nvSpPr>
        <p:spPr bwMode="auto">
          <a:xfrm>
            <a:off x="8628498" y="4137568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1" name="AutoShape 51"/>
          <p:cNvCxnSpPr>
            <a:cxnSpLocks noChangeShapeType="1"/>
            <a:stCxn id="12310" idx="0"/>
            <a:endCxn id="12308" idx="5"/>
          </p:cNvCxnSpPr>
          <p:nvPr/>
        </p:nvCxnSpPr>
        <p:spPr bwMode="auto">
          <a:xfrm flipH="1" flipV="1">
            <a:off x="8571348" y="3878806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52"/>
          <p:cNvCxnSpPr>
            <a:cxnSpLocks noChangeShapeType="1"/>
            <a:stCxn id="12309" idx="0"/>
            <a:endCxn id="12308" idx="3"/>
          </p:cNvCxnSpPr>
          <p:nvPr/>
        </p:nvCxnSpPr>
        <p:spPr bwMode="auto">
          <a:xfrm flipV="1">
            <a:off x="8210985" y="3878806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53"/>
          <p:cNvCxnSpPr>
            <a:cxnSpLocks noChangeShapeType="1"/>
            <a:stCxn id="12315" idx="7"/>
            <a:endCxn id="12307" idx="3"/>
          </p:cNvCxnSpPr>
          <p:nvPr/>
        </p:nvCxnSpPr>
        <p:spPr bwMode="auto">
          <a:xfrm flipV="1">
            <a:off x="7525185" y="3423193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54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8047473" y="3423193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Oval 55"/>
          <p:cNvSpPr>
            <a:spLocks noChangeArrowheads="1"/>
          </p:cNvSpPr>
          <p:nvPr/>
        </p:nvSpPr>
        <p:spPr bwMode="auto">
          <a:xfrm>
            <a:off x="7282298" y="3624806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GB" sz="1600" b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316" name="Rectangle 56"/>
          <p:cNvSpPr>
            <a:spLocks noChangeAspect="1" noChangeArrowheads="1"/>
          </p:cNvSpPr>
          <p:nvPr/>
        </p:nvSpPr>
        <p:spPr bwMode="auto">
          <a:xfrm>
            <a:off x="7060048" y="4137568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sp>
        <p:nvSpPr>
          <p:cNvPr id="12317" name="Rectangle 57"/>
          <p:cNvSpPr>
            <a:spLocks noChangeAspect="1" noChangeArrowheads="1"/>
          </p:cNvSpPr>
          <p:nvPr/>
        </p:nvSpPr>
        <p:spPr bwMode="auto">
          <a:xfrm>
            <a:off x="7582335" y="4137568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600" b="0">
              <a:latin typeface="Tahoma" pitchFamily="34" charset="0"/>
            </a:endParaRPr>
          </a:p>
        </p:txBody>
      </p:sp>
      <p:cxnSp>
        <p:nvCxnSpPr>
          <p:cNvPr id="12318" name="AutoShape 58"/>
          <p:cNvCxnSpPr>
            <a:cxnSpLocks noChangeShapeType="1"/>
            <a:stCxn id="12317" idx="0"/>
            <a:endCxn id="12315" idx="5"/>
          </p:cNvCxnSpPr>
          <p:nvPr/>
        </p:nvCxnSpPr>
        <p:spPr bwMode="auto">
          <a:xfrm flipH="1" flipV="1">
            <a:off x="7525185" y="3878806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9" name="AutoShape 59"/>
          <p:cNvCxnSpPr>
            <a:cxnSpLocks noChangeShapeType="1"/>
            <a:stCxn id="12316" idx="0"/>
            <a:endCxn id="12315" idx="3"/>
          </p:cNvCxnSpPr>
          <p:nvPr/>
        </p:nvCxnSpPr>
        <p:spPr bwMode="auto">
          <a:xfrm flipV="1">
            <a:off x="7163235" y="3878806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0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Performance</a:t>
            </a:r>
          </a:p>
        </p:txBody>
      </p:sp>
      <p:sp>
        <p:nvSpPr>
          <p:cNvPr id="12321" name="Rectangle 61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552950" cy="52562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</a:t>
            </a:r>
            <a:r>
              <a:rPr lang="en-US" sz="2400" dirty="0"/>
              <a:t>ethods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insert(…)</a:t>
            </a:r>
            <a:r>
              <a:rPr lang="en-US" sz="2400" dirty="0"/>
              <a:t> and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remove(…)</a:t>
            </a:r>
            <a:r>
              <a:rPr lang="en-US" sz="2400" dirty="0"/>
              <a:t> take O(h) time.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The height h is O(n) in the worst case and O(log n) in the best case!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The best case arises when the tree is </a:t>
            </a:r>
            <a:r>
              <a:rPr lang="en-US" sz="2400" b="1" u="sng" dirty="0"/>
              <a:t>balanced</a:t>
            </a:r>
            <a:r>
              <a:rPr lang="en-US" sz="2400" dirty="0"/>
              <a:t>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b="1" dirty="0"/>
              <a:t>Good news</a:t>
            </a:r>
            <a:r>
              <a:rPr lang="en-US" sz="2400" dirty="0"/>
              <a:t>: for a BST with randomly inserted/removed data, it is balanced on average.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b="1" dirty="0"/>
              <a:t>Bad news</a:t>
            </a:r>
            <a:r>
              <a:rPr lang="en-US" sz="2400" dirty="0"/>
              <a:t>: not all data is random. Inserting elements in sorted order results in a worst-case tree.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6554" y="695652"/>
            <a:ext cx="2001765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dirty="0">
                <a:solidFill>
                  <a:sysClr val="windowText" lastClr="000000"/>
                </a:solidFill>
              </a:rPr>
              <a:t>Worst-case BST:</a:t>
            </a:r>
          </a:p>
          <a:p>
            <a:r>
              <a:rPr lang="en-IE" dirty="0">
                <a:solidFill>
                  <a:sysClr val="windowText" lastClr="000000"/>
                </a:solidFill>
              </a:rPr>
              <a:t>find() is O(n)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38036" y="4535498"/>
            <a:ext cx="3052354" cy="1477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ysClr val="windowText" lastClr="000000"/>
                </a:solidFill>
              </a:rPr>
              <a:t>Best-case (balanced) BST:</a:t>
            </a:r>
          </a:p>
          <a:p>
            <a:r>
              <a:rPr lang="en-IE" dirty="0">
                <a:solidFill>
                  <a:sysClr val="windowText" lastClr="000000"/>
                </a:solidFill>
              </a:rPr>
              <a:t>find() is O(h) = O(log n)</a:t>
            </a:r>
          </a:p>
          <a:p>
            <a:endParaRPr lang="en-IE" dirty="0">
              <a:solidFill>
                <a:sysClr val="windowText" lastClr="000000"/>
              </a:solidFill>
            </a:endParaRPr>
          </a:p>
          <a:p>
            <a:r>
              <a:rPr lang="en-IE">
                <a:solidFill>
                  <a:sysClr val="windowText" lastClr="000000"/>
                </a:solidFill>
              </a:rPr>
              <a:t>Next </a:t>
            </a:r>
            <a:r>
              <a:rPr lang="en-IE" dirty="0">
                <a:solidFill>
                  <a:sysClr val="windowText" lastClr="000000"/>
                </a:solidFill>
              </a:rPr>
              <a:t>we will study </a:t>
            </a:r>
            <a:r>
              <a:rPr lang="en-IE" i="1" dirty="0">
                <a:solidFill>
                  <a:sysClr val="windowText" lastClr="000000"/>
                </a:solidFill>
              </a:rPr>
              <a:t>self-balancing</a:t>
            </a:r>
            <a:r>
              <a:rPr lang="en-IE" dirty="0">
                <a:solidFill>
                  <a:sysClr val="windowText" lastClr="000000"/>
                </a:solidFill>
              </a:rPr>
              <a:t> BSTs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 </a:t>
            </a:r>
            <a:r>
              <a:rPr lang="en-US" sz="2400" b="1" dirty="0"/>
              <a:t>Binary Search Tree</a:t>
            </a:r>
            <a:r>
              <a:rPr lang="en-US" sz="2400" dirty="0"/>
              <a:t> is a Binary Tree that also satisfies the following properties:</a:t>
            </a:r>
          </a:p>
          <a:p>
            <a:pPr lvl="1" eaLnBrk="1" hangingPunct="1"/>
            <a:r>
              <a:rPr lang="en-US" sz="2000" dirty="0"/>
              <a:t>Each internal node holds a value.</a:t>
            </a:r>
          </a:p>
          <a:p>
            <a:pPr lvl="1" eaLnBrk="1" hangingPunct="1"/>
            <a:r>
              <a:rPr lang="en-US" sz="2000" dirty="0"/>
              <a:t>A </a:t>
            </a:r>
            <a:r>
              <a:rPr lang="en-US" sz="2000" b="1" u="sng" dirty="0"/>
              <a:t>total-order relation</a:t>
            </a:r>
            <a:r>
              <a:rPr lang="en-US" sz="2000" dirty="0"/>
              <a:t> is defined on those values (i.e. a way to compare values).</a:t>
            </a:r>
          </a:p>
          <a:p>
            <a:pPr lvl="2" eaLnBrk="1" hangingPunct="1"/>
            <a:r>
              <a:rPr lang="en-US" sz="1600" dirty="0"/>
              <a:t>Reflexive: k ≤ k</a:t>
            </a:r>
          </a:p>
          <a:p>
            <a:pPr lvl="2" eaLnBrk="1" hangingPunct="1"/>
            <a:r>
              <a:rPr lang="en-US" sz="1600" dirty="0" err="1"/>
              <a:t>Antisymmetric</a:t>
            </a:r>
            <a:r>
              <a:rPr lang="en-US" sz="1600" dirty="0"/>
              <a:t>: if k</a:t>
            </a:r>
            <a:r>
              <a:rPr lang="en-US" sz="1600" baseline="-25000" dirty="0"/>
              <a:t>1</a:t>
            </a:r>
            <a:r>
              <a:rPr lang="en-US" sz="1600" dirty="0"/>
              <a:t> ≤ k</a:t>
            </a:r>
            <a:r>
              <a:rPr lang="en-US" sz="1600" baseline="-25000" dirty="0"/>
              <a:t>2</a:t>
            </a:r>
            <a:r>
              <a:rPr lang="en-US" sz="1600" dirty="0"/>
              <a:t> and k</a:t>
            </a:r>
            <a:r>
              <a:rPr lang="en-US" sz="1600" baseline="-25000" dirty="0"/>
              <a:t>2</a:t>
            </a:r>
            <a:r>
              <a:rPr lang="en-US" sz="1600" dirty="0"/>
              <a:t> ≤ k</a:t>
            </a:r>
            <a:r>
              <a:rPr lang="en-US" sz="1600" baseline="-25000" dirty="0"/>
              <a:t>1</a:t>
            </a:r>
            <a:r>
              <a:rPr lang="en-US" sz="1600" dirty="0"/>
              <a:t> then k</a:t>
            </a:r>
            <a:r>
              <a:rPr lang="en-US" sz="1600" baseline="-25000" dirty="0"/>
              <a:t>1</a:t>
            </a:r>
            <a:r>
              <a:rPr lang="en-US" sz="1600" dirty="0"/>
              <a:t> = k</a:t>
            </a:r>
            <a:r>
              <a:rPr lang="en-US" sz="1600" baseline="-25000" dirty="0"/>
              <a:t>2</a:t>
            </a:r>
          </a:p>
          <a:p>
            <a:pPr lvl="2" eaLnBrk="1" hangingPunct="1"/>
            <a:r>
              <a:rPr lang="en-US" sz="1600" dirty="0"/>
              <a:t>Transitive: if k</a:t>
            </a:r>
            <a:r>
              <a:rPr lang="en-US" sz="1600" baseline="-25000" dirty="0"/>
              <a:t>1</a:t>
            </a:r>
            <a:r>
              <a:rPr lang="en-US" sz="1600" dirty="0"/>
              <a:t> ≤ k</a:t>
            </a:r>
            <a:r>
              <a:rPr lang="en-US" sz="1600" baseline="-25000" dirty="0"/>
              <a:t>2</a:t>
            </a:r>
            <a:r>
              <a:rPr lang="en-US" sz="1600" dirty="0"/>
              <a:t> and k</a:t>
            </a:r>
            <a:r>
              <a:rPr lang="en-US" sz="1600" baseline="-25000" dirty="0"/>
              <a:t>2</a:t>
            </a:r>
            <a:r>
              <a:rPr lang="en-US" sz="1600" dirty="0"/>
              <a:t> ≤ k</a:t>
            </a:r>
            <a:r>
              <a:rPr lang="en-US" sz="1600" baseline="-25000" dirty="0"/>
              <a:t>3</a:t>
            </a:r>
            <a:r>
              <a:rPr lang="en-US" sz="1600" dirty="0"/>
              <a:t> then k</a:t>
            </a:r>
            <a:r>
              <a:rPr lang="en-US" sz="1600" baseline="-25000" dirty="0"/>
              <a:t>1</a:t>
            </a:r>
            <a:r>
              <a:rPr lang="en-US" sz="1600" dirty="0"/>
              <a:t> ≤ k</a:t>
            </a:r>
            <a:r>
              <a:rPr lang="en-US" sz="1600" baseline="-25000" dirty="0"/>
              <a:t>3</a:t>
            </a:r>
            <a:endParaRPr lang="en-US" sz="1600" dirty="0"/>
          </a:p>
          <a:p>
            <a:pPr lvl="1" eaLnBrk="1" hangingPunct="1"/>
            <a:r>
              <a:rPr lang="en-US" sz="2000" dirty="0"/>
              <a:t>The left sub-tree of a node contains only values that are less than the nodes value.</a:t>
            </a:r>
          </a:p>
          <a:p>
            <a:pPr lvl="1" eaLnBrk="1" hangingPunct="1"/>
            <a:r>
              <a:rPr lang="en-US" sz="2000" dirty="0"/>
              <a:t>The right sub-tree of a node contains only values that are greater than the nodes value.</a:t>
            </a:r>
          </a:p>
          <a:p>
            <a:pPr lvl="1" eaLnBrk="1" hangingPunct="1"/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Binary Search Tree (BST)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/>
              <a:t>Consider a Binary Search Tree for integer values, using the</a:t>
            </a:r>
            <a:r>
              <a:rPr lang="en-US" sz="2400" i="1" dirty="0"/>
              <a:t> less than </a:t>
            </a:r>
            <a:r>
              <a:rPr lang="en-US" sz="2400" dirty="0"/>
              <a:t>total order relation (the most common are “</a:t>
            </a:r>
            <a:r>
              <a:rPr lang="en-US" sz="2400" i="1" dirty="0"/>
              <a:t>less than”</a:t>
            </a:r>
            <a:r>
              <a:rPr lang="en-US" sz="2400" dirty="0"/>
              <a:t> and “</a:t>
            </a:r>
            <a:r>
              <a:rPr lang="en-US" sz="2400" i="1" dirty="0"/>
              <a:t>greater than”</a:t>
            </a:r>
            <a:r>
              <a:rPr lang="en-US" sz="2400" dirty="0"/>
              <a:t>).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The state of a Binary Search Tree depends on the order in which items are added.</a:t>
            </a:r>
          </a:p>
          <a:p>
            <a:pPr eaLnBrk="1" hangingPunct="1"/>
            <a:r>
              <a:rPr lang="en-US" dirty="0"/>
              <a:t>Note that an inorder traversal of a BST gives the elements in sorted order (according to the total order relation).</a:t>
            </a:r>
            <a:endParaRPr lang="en-US" sz="2400" dirty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28800" y="2514600"/>
            <a:ext cx="4953000" cy="2438400"/>
            <a:chOff x="2953" y="2544"/>
            <a:chExt cx="2496" cy="1142"/>
          </a:xfrm>
        </p:grpSpPr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5129" name="Rectangle 9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0" name="Rectangle 10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31" name="Rectangle 11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32" name="AutoShape 12"/>
            <p:cNvCxnSpPr>
              <a:cxnSpLocks noChangeShapeType="1"/>
              <a:stCxn id="5125" idx="3"/>
              <a:endCxn id="5127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3" name="AutoShape 13"/>
            <p:cNvCxnSpPr>
              <a:cxnSpLocks noChangeShapeType="1"/>
              <a:stCxn id="5126" idx="1"/>
              <a:endCxn id="5125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4" name="AutoShape 14"/>
            <p:cNvCxnSpPr>
              <a:cxnSpLocks noChangeShapeType="1"/>
              <a:stCxn id="5131" idx="0"/>
              <a:endCxn id="5126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15"/>
            <p:cNvCxnSpPr>
              <a:cxnSpLocks noChangeShapeType="1"/>
              <a:stCxn id="5145" idx="7"/>
              <a:endCxn id="5126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16"/>
            <p:cNvCxnSpPr>
              <a:cxnSpLocks noChangeShapeType="1"/>
              <a:stCxn id="5130" idx="0"/>
              <a:endCxn id="5128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17"/>
            <p:cNvCxnSpPr>
              <a:cxnSpLocks noChangeShapeType="1"/>
              <a:stCxn id="5129" idx="0"/>
              <a:endCxn id="5128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8" name="AutoShape 18"/>
            <p:cNvCxnSpPr>
              <a:cxnSpLocks noChangeShapeType="1"/>
              <a:stCxn id="5140" idx="7"/>
              <a:endCxn id="5127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9" name="AutoShape 19"/>
            <p:cNvCxnSpPr>
              <a:cxnSpLocks noChangeShapeType="1"/>
              <a:stCxn id="5128" idx="1"/>
              <a:endCxn id="5127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5141" name="Rectangle 21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2" name="Rectangle 22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3" name="AutoShape 23"/>
            <p:cNvCxnSpPr>
              <a:cxnSpLocks noChangeShapeType="1"/>
              <a:stCxn id="5142" idx="0"/>
              <a:endCxn id="5140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4" name="AutoShape 24"/>
            <p:cNvCxnSpPr>
              <a:cxnSpLocks noChangeShapeType="1"/>
              <a:stCxn id="5141" idx="0"/>
              <a:endCxn id="5140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5146" name="Rectangle 26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5147" name="Rectangle 27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5148" name="AutoShape 28"/>
            <p:cNvCxnSpPr>
              <a:cxnSpLocks noChangeShapeType="1"/>
              <a:stCxn id="5147" idx="0"/>
              <a:endCxn id="5145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49" name="AutoShape 29"/>
            <p:cNvCxnSpPr>
              <a:cxnSpLocks noChangeShapeType="1"/>
              <a:stCxn id="5146" idx="0"/>
              <a:endCxn id="5145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BSTs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Binary Search Trees are an implementation strategy for other ADTs.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Support three basic operations: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insert(e)</a:t>
            </a:r>
            <a:r>
              <a:rPr lang="en-US" sz="2000" dirty="0"/>
              <a:t>:		Add a new element </a:t>
            </a:r>
            <a:r>
              <a:rPr lang="en-US" sz="2000" i="1" dirty="0"/>
              <a:t>e</a:t>
            </a:r>
            <a:r>
              <a:rPr lang="en-US" sz="2000" dirty="0"/>
              <a:t> to the tree, if it is not 			there already.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contains(e)</a:t>
            </a:r>
            <a:r>
              <a:rPr lang="en-US" sz="2000" dirty="0"/>
              <a:t>:	Find whether th</a:t>
            </a:r>
            <a:r>
              <a:rPr lang="en-US" dirty="0"/>
              <a:t>e tree contains </a:t>
            </a:r>
            <a:r>
              <a:rPr lang="en-US" sz="2000" i="1" dirty="0"/>
              <a:t>e.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remove(e)</a:t>
            </a:r>
            <a:r>
              <a:rPr lang="en-US" sz="2000" dirty="0"/>
              <a:t>: 	Remove the element </a:t>
            </a:r>
            <a:r>
              <a:rPr lang="en-US" sz="2000" i="1" dirty="0"/>
              <a:t>e</a:t>
            </a:r>
            <a:r>
              <a:rPr lang="en-US" sz="2000" dirty="0"/>
              <a:t> from the tree.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r>
              <a:rPr lang="en-US" sz="2400" dirty="0"/>
              <a:t>Can easily be adapted to store entries and support retrieval by key (this is the example in the Book, where a BST is used to implement a sorted map called a </a:t>
            </a:r>
            <a:r>
              <a:rPr lang="en-US" sz="2400" dirty="0" err="1"/>
              <a:t>TreeMap</a:t>
            </a:r>
            <a:r>
              <a:rPr lang="en-US" sz="2400" dirty="0"/>
              <a:t>, which implements the Map ADT).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a BST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3771900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 key method that helps with the implementation of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contains(e)</a:t>
            </a:r>
            <a:r>
              <a:rPr lang="en-US" sz="2200" dirty="0"/>
              <a:t>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insert(e)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remove(e)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called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e,n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This searches for an element e, (starting at node n) and returns: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node containing e, if e is found.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external node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95750" y="1397000"/>
            <a:ext cx="470535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Algorithm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n)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T.isExternal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T.leftChild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&gt;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T.rightChild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2EE59-F60D-4F4B-9D09-B22FF3559C9B}"/>
              </a:ext>
            </a:extLst>
          </p:cNvPr>
          <p:cNvGrpSpPr/>
          <p:nvPr/>
        </p:nvGrpSpPr>
        <p:grpSpPr>
          <a:xfrm>
            <a:off x="522809" y="4683124"/>
            <a:ext cx="3962400" cy="1812925"/>
            <a:chOff x="916955" y="4166393"/>
            <a:chExt cx="3962400" cy="1812925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706068" y="4166393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4117355" y="4677568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753568" y="46775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340943" y="517286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7177" name="Rectangle 9"/>
            <p:cNvSpPr>
              <a:spLocks noChangeAspect="1" noChangeArrowheads="1"/>
            </p:cNvSpPr>
            <p:nvPr/>
          </p:nvSpPr>
          <p:spPr bwMode="auto">
            <a:xfrm>
              <a:off x="20932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8" name="Rectangle 10"/>
            <p:cNvSpPr>
              <a:spLocks noChangeAspect="1" noChangeArrowheads="1"/>
            </p:cNvSpPr>
            <p:nvPr/>
          </p:nvSpPr>
          <p:spPr bwMode="auto">
            <a:xfrm>
              <a:off x="26790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9" name="Rectangle 11"/>
            <p:cNvSpPr>
              <a:spLocks noChangeAspect="1" noChangeArrowheads="1"/>
            </p:cNvSpPr>
            <p:nvPr/>
          </p:nvSpPr>
          <p:spPr bwMode="auto">
            <a:xfrm>
              <a:off x="4649168" y="5217318"/>
              <a:ext cx="230187" cy="23177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80" name="AutoShape 12"/>
            <p:cNvCxnSpPr>
              <a:cxnSpLocks noChangeShapeType="1"/>
              <a:stCxn id="7173" idx="3"/>
              <a:endCxn id="7175" idx="7"/>
            </p:cNvCxnSpPr>
            <p:nvPr/>
          </p:nvCxnSpPr>
          <p:spPr bwMode="auto">
            <a:xfrm flipH="1">
              <a:off x="2026618" y="4468018"/>
              <a:ext cx="727075" cy="2286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81" name="AutoShape 13"/>
            <p:cNvCxnSpPr>
              <a:cxnSpLocks noChangeShapeType="1"/>
              <a:stCxn id="7174" idx="1"/>
              <a:endCxn id="7173" idx="5"/>
            </p:cNvCxnSpPr>
            <p:nvPr/>
          </p:nvCxnSpPr>
          <p:spPr bwMode="auto">
            <a:xfrm flipH="1" flipV="1">
              <a:off x="2979118" y="4468018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2" name="AutoShape 14"/>
            <p:cNvCxnSpPr>
              <a:cxnSpLocks noChangeShapeType="1"/>
              <a:stCxn id="7179" idx="0"/>
              <a:endCxn id="7174" idx="5"/>
            </p:cNvCxnSpPr>
            <p:nvPr/>
          </p:nvCxnSpPr>
          <p:spPr bwMode="auto">
            <a:xfrm flipH="1" flipV="1">
              <a:off x="4390405" y="496014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3" name="AutoShape 15"/>
            <p:cNvCxnSpPr>
              <a:cxnSpLocks noChangeShapeType="1"/>
              <a:stCxn id="7193" idx="7"/>
              <a:endCxn id="7174" idx="3"/>
            </p:cNvCxnSpPr>
            <p:nvPr/>
          </p:nvCxnSpPr>
          <p:spPr bwMode="auto">
            <a:xfrm flipV="1">
              <a:off x="3933205" y="4960143"/>
              <a:ext cx="230188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4" name="AutoShape 16"/>
            <p:cNvCxnSpPr>
              <a:cxnSpLocks noChangeShapeType="1"/>
              <a:stCxn id="7178" idx="0"/>
              <a:endCxn id="7176" idx="5"/>
            </p:cNvCxnSpPr>
            <p:nvPr/>
          </p:nvCxnSpPr>
          <p:spPr bwMode="auto">
            <a:xfrm flipH="1" flipV="1">
              <a:off x="2613993" y="5474493"/>
              <a:ext cx="180975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5" name="AutoShape 17"/>
            <p:cNvCxnSpPr>
              <a:cxnSpLocks noChangeShapeType="1"/>
              <a:stCxn id="7177" idx="0"/>
              <a:endCxn id="7176" idx="3"/>
            </p:cNvCxnSpPr>
            <p:nvPr/>
          </p:nvCxnSpPr>
          <p:spPr bwMode="auto">
            <a:xfrm flipV="1">
              <a:off x="2209180" y="5474493"/>
              <a:ext cx="179388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6" name="AutoShape 18"/>
            <p:cNvCxnSpPr>
              <a:cxnSpLocks noChangeShapeType="1"/>
              <a:stCxn id="7188" idx="7"/>
              <a:endCxn id="7175" idx="3"/>
            </p:cNvCxnSpPr>
            <p:nvPr/>
          </p:nvCxnSpPr>
          <p:spPr bwMode="auto">
            <a:xfrm flipV="1">
              <a:off x="1439243" y="4979193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7" name="AutoShape 19"/>
            <p:cNvCxnSpPr>
              <a:cxnSpLocks noChangeShapeType="1"/>
              <a:stCxn id="7176" idx="1"/>
              <a:endCxn id="7175" idx="5"/>
            </p:cNvCxnSpPr>
            <p:nvPr/>
          </p:nvCxnSpPr>
          <p:spPr bwMode="auto">
            <a:xfrm flipH="1" flipV="1">
              <a:off x="2026618" y="4979193"/>
              <a:ext cx="361950" cy="21272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1166193" y="51728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189" name="Rectangle 21"/>
            <p:cNvSpPr>
              <a:spLocks noChangeAspect="1" noChangeArrowheads="1"/>
            </p:cNvSpPr>
            <p:nvPr/>
          </p:nvSpPr>
          <p:spPr bwMode="auto">
            <a:xfrm>
              <a:off x="916955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0" name="Rectangle 22"/>
            <p:cNvSpPr>
              <a:spLocks noChangeAspect="1" noChangeArrowheads="1"/>
            </p:cNvSpPr>
            <p:nvPr/>
          </p:nvSpPr>
          <p:spPr bwMode="auto">
            <a:xfrm>
              <a:off x="1504330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1" name="AutoShape 23"/>
            <p:cNvCxnSpPr>
              <a:cxnSpLocks noChangeShapeType="1"/>
              <a:stCxn id="7190" idx="0"/>
              <a:endCxn id="7188" idx="5"/>
            </p:cNvCxnSpPr>
            <p:nvPr/>
          </p:nvCxnSpPr>
          <p:spPr bwMode="auto">
            <a:xfrm flipH="1" flipV="1">
              <a:off x="1439243" y="5455443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2" name="AutoShape 24"/>
            <p:cNvCxnSpPr>
              <a:cxnSpLocks noChangeShapeType="1"/>
              <a:stCxn id="7189" idx="0"/>
              <a:endCxn id="7188" idx="3"/>
            </p:cNvCxnSpPr>
            <p:nvPr/>
          </p:nvCxnSpPr>
          <p:spPr bwMode="auto">
            <a:xfrm flipV="1">
              <a:off x="1032843" y="5455443"/>
              <a:ext cx="179387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3660155" y="5156993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7194" name="Rectangle 26"/>
            <p:cNvSpPr>
              <a:spLocks noChangeAspect="1" noChangeArrowheads="1"/>
            </p:cNvSpPr>
            <p:nvPr/>
          </p:nvSpPr>
          <p:spPr bwMode="auto">
            <a:xfrm>
              <a:off x="33759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5" name="Rectangle 27"/>
            <p:cNvSpPr>
              <a:spLocks noChangeAspect="1" noChangeArrowheads="1"/>
            </p:cNvSpPr>
            <p:nvPr/>
          </p:nvSpPr>
          <p:spPr bwMode="auto">
            <a:xfrm>
              <a:off x="39617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6" name="AutoShape 28"/>
            <p:cNvCxnSpPr>
              <a:cxnSpLocks noChangeShapeType="1"/>
              <a:stCxn id="7195" idx="0"/>
              <a:endCxn id="7193" idx="5"/>
            </p:cNvCxnSpPr>
            <p:nvPr/>
          </p:nvCxnSpPr>
          <p:spPr bwMode="auto">
            <a:xfrm flipH="1" flipV="1">
              <a:off x="3933205" y="5439568"/>
              <a:ext cx="144463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7" name="AutoShape 29"/>
            <p:cNvCxnSpPr>
              <a:cxnSpLocks noChangeShapeType="1"/>
              <a:stCxn id="7194" idx="0"/>
              <a:endCxn id="7193" idx="3"/>
            </p:cNvCxnSpPr>
            <p:nvPr/>
          </p:nvCxnSpPr>
          <p:spPr bwMode="auto">
            <a:xfrm flipV="1">
              <a:off x="3491880" y="5439568"/>
              <a:ext cx="215900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2155205" y="41981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2155205" y="47315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2669555" y="51252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92C1D-EB6E-D14F-800B-D08E230D027C}"/>
              </a:ext>
            </a:extLst>
          </p:cNvPr>
          <p:cNvSpPr/>
          <p:nvPr/>
        </p:nvSpPr>
        <p:spPr>
          <a:xfrm>
            <a:off x="4961459" y="4557860"/>
            <a:ext cx="3839641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 </a:t>
            </a:r>
            <a:r>
              <a:rPr lang="en-US" b="0" dirty="0"/>
              <a:t>is the element to search for.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b="0" dirty="0"/>
              <a:t>is the node where the search begins (this would first be called on the root node).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a BST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3771900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 key method that helps with the implementation of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contains(e)</a:t>
            </a:r>
            <a:r>
              <a:rPr lang="en-US" sz="2200" dirty="0"/>
              <a:t>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insert(e)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remove(e)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called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e,n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This searches for an element e, (starting at node n) and returns: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node containing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, 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found.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external node where the search ended, 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not found.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95750" y="1397000"/>
            <a:ext cx="470535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Algorithm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n)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T.isExternal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T.leftChild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&gt;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T.rightChild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2EE59-F60D-4F4B-9D09-B22FF3559C9B}"/>
              </a:ext>
            </a:extLst>
          </p:cNvPr>
          <p:cNvGrpSpPr/>
          <p:nvPr/>
        </p:nvGrpSpPr>
        <p:grpSpPr>
          <a:xfrm>
            <a:off x="4598715" y="4300537"/>
            <a:ext cx="3962400" cy="1812925"/>
            <a:chOff x="916955" y="4166393"/>
            <a:chExt cx="3962400" cy="1812925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706068" y="4166393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4117355" y="4677568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753568" y="46775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340943" y="517286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7177" name="Rectangle 9"/>
            <p:cNvSpPr>
              <a:spLocks noChangeAspect="1" noChangeArrowheads="1"/>
            </p:cNvSpPr>
            <p:nvPr/>
          </p:nvSpPr>
          <p:spPr bwMode="auto">
            <a:xfrm>
              <a:off x="20932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8" name="Rectangle 10"/>
            <p:cNvSpPr>
              <a:spLocks noChangeAspect="1" noChangeArrowheads="1"/>
            </p:cNvSpPr>
            <p:nvPr/>
          </p:nvSpPr>
          <p:spPr bwMode="auto">
            <a:xfrm>
              <a:off x="26790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9" name="Rectangle 11"/>
            <p:cNvSpPr>
              <a:spLocks noChangeAspect="1" noChangeArrowheads="1"/>
            </p:cNvSpPr>
            <p:nvPr/>
          </p:nvSpPr>
          <p:spPr bwMode="auto">
            <a:xfrm>
              <a:off x="4649168" y="5217318"/>
              <a:ext cx="230187" cy="23177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80" name="AutoShape 12"/>
            <p:cNvCxnSpPr>
              <a:cxnSpLocks noChangeShapeType="1"/>
              <a:stCxn id="7173" idx="3"/>
              <a:endCxn id="7175" idx="7"/>
            </p:cNvCxnSpPr>
            <p:nvPr/>
          </p:nvCxnSpPr>
          <p:spPr bwMode="auto">
            <a:xfrm flipH="1">
              <a:off x="2026618" y="4468018"/>
              <a:ext cx="727075" cy="2286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81" name="AutoShape 13"/>
            <p:cNvCxnSpPr>
              <a:cxnSpLocks noChangeShapeType="1"/>
              <a:stCxn id="7174" idx="1"/>
              <a:endCxn id="7173" idx="5"/>
            </p:cNvCxnSpPr>
            <p:nvPr/>
          </p:nvCxnSpPr>
          <p:spPr bwMode="auto">
            <a:xfrm flipH="1" flipV="1">
              <a:off x="2979118" y="4468018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2" name="AutoShape 14"/>
            <p:cNvCxnSpPr>
              <a:cxnSpLocks noChangeShapeType="1"/>
              <a:stCxn id="7179" idx="0"/>
              <a:endCxn id="7174" idx="5"/>
            </p:cNvCxnSpPr>
            <p:nvPr/>
          </p:nvCxnSpPr>
          <p:spPr bwMode="auto">
            <a:xfrm flipH="1" flipV="1">
              <a:off x="4390405" y="496014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3" name="AutoShape 15"/>
            <p:cNvCxnSpPr>
              <a:cxnSpLocks noChangeShapeType="1"/>
              <a:stCxn id="7193" idx="7"/>
              <a:endCxn id="7174" idx="3"/>
            </p:cNvCxnSpPr>
            <p:nvPr/>
          </p:nvCxnSpPr>
          <p:spPr bwMode="auto">
            <a:xfrm flipV="1">
              <a:off x="3933205" y="4960143"/>
              <a:ext cx="230188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4" name="AutoShape 16"/>
            <p:cNvCxnSpPr>
              <a:cxnSpLocks noChangeShapeType="1"/>
              <a:stCxn id="7178" idx="0"/>
              <a:endCxn id="7176" idx="5"/>
            </p:cNvCxnSpPr>
            <p:nvPr/>
          </p:nvCxnSpPr>
          <p:spPr bwMode="auto">
            <a:xfrm flipH="1" flipV="1">
              <a:off x="2613993" y="5474493"/>
              <a:ext cx="180975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5" name="AutoShape 17"/>
            <p:cNvCxnSpPr>
              <a:cxnSpLocks noChangeShapeType="1"/>
              <a:stCxn id="7177" idx="0"/>
              <a:endCxn id="7176" idx="3"/>
            </p:cNvCxnSpPr>
            <p:nvPr/>
          </p:nvCxnSpPr>
          <p:spPr bwMode="auto">
            <a:xfrm flipV="1">
              <a:off x="2209180" y="5474493"/>
              <a:ext cx="179388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6" name="AutoShape 18"/>
            <p:cNvCxnSpPr>
              <a:cxnSpLocks noChangeShapeType="1"/>
              <a:stCxn id="7188" idx="7"/>
              <a:endCxn id="7175" idx="3"/>
            </p:cNvCxnSpPr>
            <p:nvPr/>
          </p:nvCxnSpPr>
          <p:spPr bwMode="auto">
            <a:xfrm flipV="1">
              <a:off x="1439243" y="4979193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7" name="AutoShape 19"/>
            <p:cNvCxnSpPr>
              <a:cxnSpLocks noChangeShapeType="1"/>
              <a:stCxn id="7176" idx="1"/>
              <a:endCxn id="7175" idx="5"/>
            </p:cNvCxnSpPr>
            <p:nvPr/>
          </p:nvCxnSpPr>
          <p:spPr bwMode="auto">
            <a:xfrm flipH="1" flipV="1">
              <a:off x="2026618" y="4979193"/>
              <a:ext cx="361950" cy="21272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1166193" y="51728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189" name="Rectangle 21"/>
            <p:cNvSpPr>
              <a:spLocks noChangeAspect="1" noChangeArrowheads="1"/>
            </p:cNvSpPr>
            <p:nvPr/>
          </p:nvSpPr>
          <p:spPr bwMode="auto">
            <a:xfrm>
              <a:off x="916955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0" name="Rectangle 22"/>
            <p:cNvSpPr>
              <a:spLocks noChangeAspect="1" noChangeArrowheads="1"/>
            </p:cNvSpPr>
            <p:nvPr/>
          </p:nvSpPr>
          <p:spPr bwMode="auto">
            <a:xfrm>
              <a:off x="1504330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1" name="AutoShape 23"/>
            <p:cNvCxnSpPr>
              <a:cxnSpLocks noChangeShapeType="1"/>
              <a:stCxn id="7190" idx="0"/>
              <a:endCxn id="7188" idx="5"/>
            </p:cNvCxnSpPr>
            <p:nvPr/>
          </p:nvCxnSpPr>
          <p:spPr bwMode="auto">
            <a:xfrm flipH="1" flipV="1">
              <a:off x="1439243" y="5455443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2" name="AutoShape 24"/>
            <p:cNvCxnSpPr>
              <a:cxnSpLocks noChangeShapeType="1"/>
              <a:stCxn id="7189" idx="0"/>
              <a:endCxn id="7188" idx="3"/>
            </p:cNvCxnSpPr>
            <p:nvPr/>
          </p:nvCxnSpPr>
          <p:spPr bwMode="auto">
            <a:xfrm flipV="1">
              <a:off x="1032843" y="5455443"/>
              <a:ext cx="179387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3660155" y="5156993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7194" name="Rectangle 26"/>
            <p:cNvSpPr>
              <a:spLocks noChangeAspect="1" noChangeArrowheads="1"/>
            </p:cNvSpPr>
            <p:nvPr/>
          </p:nvSpPr>
          <p:spPr bwMode="auto">
            <a:xfrm>
              <a:off x="33759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5" name="Rectangle 27"/>
            <p:cNvSpPr>
              <a:spLocks noChangeAspect="1" noChangeArrowheads="1"/>
            </p:cNvSpPr>
            <p:nvPr/>
          </p:nvSpPr>
          <p:spPr bwMode="auto">
            <a:xfrm>
              <a:off x="39617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6" name="AutoShape 28"/>
            <p:cNvCxnSpPr>
              <a:cxnSpLocks noChangeShapeType="1"/>
              <a:stCxn id="7195" idx="0"/>
              <a:endCxn id="7193" idx="5"/>
            </p:cNvCxnSpPr>
            <p:nvPr/>
          </p:nvCxnSpPr>
          <p:spPr bwMode="auto">
            <a:xfrm flipH="1" flipV="1">
              <a:off x="3933205" y="5439568"/>
              <a:ext cx="144463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7" name="AutoShape 29"/>
            <p:cNvCxnSpPr>
              <a:cxnSpLocks noChangeShapeType="1"/>
              <a:stCxn id="7194" idx="0"/>
              <a:endCxn id="7193" idx="3"/>
            </p:cNvCxnSpPr>
            <p:nvPr/>
          </p:nvCxnSpPr>
          <p:spPr bwMode="auto">
            <a:xfrm flipV="1">
              <a:off x="3491880" y="5439568"/>
              <a:ext cx="215900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2155205" y="41981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2155205" y="47315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2669555" y="51252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1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a BST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3771900" cy="5256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 key method that helps with the implementation of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contains(e)</a:t>
            </a:r>
            <a:r>
              <a:rPr lang="en-US" sz="2200" dirty="0"/>
              <a:t>,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insert(e)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remove(e)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called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e,n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This searches for an element e, (starting at node n; usually the root at first) and returns: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node containing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, 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found.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external node where the search ended, 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not found.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95750" y="1397000"/>
            <a:ext cx="470535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Algorithm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n)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T.isExternal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T.leftChild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&gt;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T.rightChild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2EE59-F60D-4F4B-9D09-B22FF3559C9B}"/>
              </a:ext>
            </a:extLst>
          </p:cNvPr>
          <p:cNvGrpSpPr/>
          <p:nvPr/>
        </p:nvGrpSpPr>
        <p:grpSpPr>
          <a:xfrm>
            <a:off x="4598715" y="4300537"/>
            <a:ext cx="3962400" cy="1812925"/>
            <a:chOff x="916955" y="4166393"/>
            <a:chExt cx="3962400" cy="1812925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706068" y="4166393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4117355" y="4677568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753568" y="46775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340943" y="517286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7177" name="Rectangle 9"/>
            <p:cNvSpPr>
              <a:spLocks noChangeAspect="1" noChangeArrowheads="1"/>
            </p:cNvSpPr>
            <p:nvPr/>
          </p:nvSpPr>
          <p:spPr bwMode="auto">
            <a:xfrm>
              <a:off x="20932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8" name="Rectangle 10"/>
            <p:cNvSpPr>
              <a:spLocks noChangeAspect="1" noChangeArrowheads="1"/>
            </p:cNvSpPr>
            <p:nvPr/>
          </p:nvSpPr>
          <p:spPr bwMode="auto">
            <a:xfrm>
              <a:off x="26790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9" name="Rectangle 11"/>
            <p:cNvSpPr>
              <a:spLocks noChangeAspect="1" noChangeArrowheads="1"/>
            </p:cNvSpPr>
            <p:nvPr/>
          </p:nvSpPr>
          <p:spPr bwMode="auto">
            <a:xfrm>
              <a:off x="4649168" y="5217318"/>
              <a:ext cx="230187" cy="23177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80" name="AutoShape 12"/>
            <p:cNvCxnSpPr>
              <a:cxnSpLocks noChangeShapeType="1"/>
              <a:stCxn id="7173" idx="3"/>
              <a:endCxn id="7175" idx="7"/>
            </p:cNvCxnSpPr>
            <p:nvPr/>
          </p:nvCxnSpPr>
          <p:spPr bwMode="auto">
            <a:xfrm flipH="1">
              <a:off x="2026618" y="4468018"/>
              <a:ext cx="727075" cy="2286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81" name="AutoShape 13"/>
            <p:cNvCxnSpPr>
              <a:cxnSpLocks noChangeShapeType="1"/>
              <a:stCxn id="7174" idx="1"/>
              <a:endCxn id="7173" idx="5"/>
            </p:cNvCxnSpPr>
            <p:nvPr/>
          </p:nvCxnSpPr>
          <p:spPr bwMode="auto">
            <a:xfrm flipH="1" flipV="1">
              <a:off x="2979118" y="4468018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2" name="AutoShape 14"/>
            <p:cNvCxnSpPr>
              <a:cxnSpLocks noChangeShapeType="1"/>
              <a:stCxn id="7179" idx="0"/>
              <a:endCxn id="7174" idx="5"/>
            </p:cNvCxnSpPr>
            <p:nvPr/>
          </p:nvCxnSpPr>
          <p:spPr bwMode="auto">
            <a:xfrm flipH="1" flipV="1">
              <a:off x="4390405" y="496014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3" name="AutoShape 15"/>
            <p:cNvCxnSpPr>
              <a:cxnSpLocks noChangeShapeType="1"/>
              <a:stCxn id="7193" idx="7"/>
              <a:endCxn id="7174" idx="3"/>
            </p:cNvCxnSpPr>
            <p:nvPr/>
          </p:nvCxnSpPr>
          <p:spPr bwMode="auto">
            <a:xfrm flipV="1">
              <a:off x="3933205" y="4960143"/>
              <a:ext cx="230188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4" name="AutoShape 16"/>
            <p:cNvCxnSpPr>
              <a:cxnSpLocks noChangeShapeType="1"/>
              <a:stCxn id="7178" idx="0"/>
              <a:endCxn id="7176" idx="5"/>
            </p:cNvCxnSpPr>
            <p:nvPr/>
          </p:nvCxnSpPr>
          <p:spPr bwMode="auto">
            <a:xfrm flipH="1" flipV="1">
              <a:off x="2613993" y="5474493"/>
              <a:ext cx="180975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5" name="AutoShape 17"/>
            <p:cNvCxnSpPr>
              <a:cxnSpLocks noChangeShapeType="1"/>
              <a:stCxn id="7177" idx="0"/>
              <a:endCxn id="7176" idx="3"/>
            </p:cNvCxnSpPr>
            <p:nvPr/>
          </p:nvCxnSpPr>
          <p:spPr bwMode="auto">
            <a:xfrm flipV="1">
              <a:off x="2209180" y="5474493"/>
              <a:ext cx="179388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6" name="AutoShape 18"/>
            <p:cNvCxnSpPr>
              <a:cxnSpLocks noChangeShapeType="1"/>
              <a:stCxn id="7188" idx="7"/>
              <a:endCxn id="7175" idx="3"/>
            </p:cNvCxnSpPr>
            <p:nvPr/>
          </p:nvCxnSpPr>
          <p:spPr bwMode="auto">
            <a:xfrm flipV="1">
              <a:off x="1439243" y="4979193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7" name="AutoShape 19"/>
            <p:cNvCxnSpPr>
              <a:cxnSpLocks noChangeShapeType="1"/>
              <a:stCxn id="7176" idx="1"/>
              <a:endCxn id="7175" idx="5"/>
            </p:cNvCxnSpPr>
            <p:nvPr/>
          </p:nvCxnSpPr>
          <p:spPr bwMode="auto">
            <a:xfrm flipH="1" flipV="1">
              <a:off x="2026618" y="4979193"/>
              <a:ext cx="361950" cy="21272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1166193" y="51728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189" name="Rectangle 21"/>
            <p:cNvSpPr>
              <a:spLocks noChangeAspect="1" noChangeArrowheads="1"/>
            </p:cNvSpPr>
            <p:nvPr/>
          </p:nvSpPr>
          <p:spPr bwMode="auto">
            <a:xfrm>
              <a:off x="916955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0" name="Rectangle 22"/>
            <p:cNvSpPr>
              <a:spLocks noChangeAspect="1" noChangeArrowheads="1"/>
            </p:cNvSpPr>
            <p:nvPr/>
          </p:nvSpPr>
          <p:spPr bwMode="auto">
            <a:xfrm>
              <a:off x="1504330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1" name="AutoShape 23"/>
            <p:cNvCxnSpPr>
              <a:cxnSpLocks noChangeShapeType="1"/>
              <a:stCxn id="7190" idx="0"/>
              <a:endCxn id="7188" idx="5"/>
            </p:cNvCxnSpPr>
            <p:nvPr/>
          </p:nvCxnSpPr>
          <p:spPr bwMode="auto">
            <a:xfrm flipH="1" flipV="1">
              <a:off x="1439243" y="5455443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2" name="AutoShape 24"/>
            <p:cNvCxnSpPr>
              <a:cxnSpLocks noChangeShapeType="1"/>
              <a:stCxn id="7189" idx="0"/>
              <a:endCxn id="7188" idx="3"/>
            </p:cNvCxnSpPr>
            <p:nvPr/>
          </p:nvCxnSpPr>
          <p:spPr bwMode="auto">
            <a:xfrm flipV="1">
              <a:off x="1032843" y="5455443"/>
              <a:ext cx="179387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3660155" y="5156993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7194" name="Rectangle 26"/>
            <p:cNvSpPr>
              <a:spLocks noChangeAspect="1" noChangeArrowheads="1"/>
            </p:cNvSpPr>
            <p:nvPr/>
          </p:nvSpPr>
          <p:spPr bwMode="auto">
            <a:xfrm>
              <a:off x="33759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5" name="Rectangle 27"/>
            <p:cNvSpPr>
              <a:spLocks noChangeAspect="1" noChangeArrowheads="1"/>
            </p:cNvSpPr>
            <p:nvPr/>
          </p:nvSpPr>
          <p:spPr bwMode="auto">
            <a:xfrm>
              <a:off x="39617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6" name="AutoShape 28"/>
            <p:cNvCxnSpPr>
              <a:cxnSpLocks noChangeShapeType="1"/>
              <a:stCxn id="7195" idx="0"/>
              <a:endCxn id="7193" idx="5"/>
            </p:cNvCxnSpPr>
            <p:nvPr/>
          </p:nvCxnSpPr>
          <p:spPr bwMode="auto">
            <a:xfrm flipH="1" flipV="1">
              <a:off x="3933205" y="5439568"/>
              <a:ext cx="144463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7" name="AutoShape 29"/>
            <p:cNvCxnSpPr>
              <a:cxnSpLocks noChangeShapeType="1"/>
              <a:stCxn id="7194" idx="0"/>
              <a:endCxn id="7193" idx="3"/>
            </p:cNvCxnSpPr>
            <p:nvPr/>
          </p:nvCxnSpPr>
          <p:spPr bwMode="auto">
            <a:xfrm flipV="1">
              <a:off x="3491880" y="5439568"/>
              <a:ext cx="215900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2155205" y="41981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2155205" y="47315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2669555" y="51252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65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a BST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3850" y="1268413"/>
            <a:ext cx="3638550" cy="5256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To search for a value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dirty="0"/>
              <a:t>, we trace a downward path starting at the root.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200" dirty="0"/>
              <a:t>The next node visited (called </a:t>
            </a:r>
            <a:r>
              <a:rPr lang="en-US" sz="22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n</a:t>
            </a:r>
            <a:r>
              <a:rPr lang="en-US" sz="2200" dirty="0"/>
              <a:t>) depends on the outcome of the comparison of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200" dirty="0"/>
              <a:t> with the value of the current node.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equal to the element of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/>
              <a:t>, we have found it! Return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/>
              <a:t> is external, then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must not be in the tree. Return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/>
              <a:t> (there is a good reason for this, which we will see later).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less than the element of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/>
              <a:t>, search the left subtree.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800" dirty="0"/>
              <a:t> is greater than the element of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/>
              <a:t>, search the right subtree.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95750" y="1397000"/>
            <a:ext cx="470535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Algorithm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n)	</a:t>
            </a:r>
          </a:p>
          <a:p>
            <a:pPr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T.isExternal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&lt;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T.leftChild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&gt;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n.element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find(e,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T.rightChild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lvl="1" algn="l" defTabSz="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2EE59-F60D-4F4B-9D09-B22FF3559C9B}"/>
              </a:ext>
            </a:extLst>
          </p:cNvPr>
          <p:cNvGrpSpPr/>
          <p:nvPr/>
        </p:nvGrpSpPr>
        <p:grpSpPr>
          <a:xfrm>
            <a:off x="4570040" y="4300537"/>
            <a:ext cx="3962400" cy="1812925"/>
            <a:chOff x="916955" y="4166393"/>
            <a:chExt cx="3962400" cy="1812925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706068" y="4166393"/>
              <a:ext cx="320675" cy="31908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4117355" y="4677568"/>
              <a:ext cx="319088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753568" y="46775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340943" y="5172868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7177" name="Rectangle 9"/>
            <p:cNvSpPr>
              <a:spLocks noChangeAspect="1" noChangeArrowheads="1"/>
            </p:cNvSpPr>
            <p:nvPr/>
          </p:nvSpPr>
          <p:spPr bwMode="auto">
            <a:xfrm>
              <a:off x="20932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8" name="Rectangle 10"/>
            <p:cNvSpPr>
              <a:spLocks noChangeAspect="1" noChangeArrowheads="1"/>
            </p:cNvSpPr>
            <p:nvPr/>
          </p:nvSpPr>
          <p:spPr bwMode="auto">
            <a:xfrm>
              <a:off x="26790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79" name="Rectangle 11"/>
            <p:cNvSpPr>
              <a:spLocks noChangeAspect="1" noChangeArrowheads="1"/>
            </p:cNvSpPr>
            <p:nvPr/>
          </p:nvSpPr>
          <p:spPr bwMode="auto">
            <a:xfrm>
              <a:off x="4649168" y="5217318"/>
              <a:ext cx="230187" cy="23177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80" name="AutoShape 12"/>
            <p:cNvCxnSpPr>
              <a:cxnSpLocks noChangeShapeType="1"/>
              <a:stCxn id="7173" idx="3"/>
              <a:endCxn id="7175" idx="7"/>
            </p:cNvCxnSpPr>
            <p:nvPr/>
          </p:nvCxnSpPr>
          <p:spPr bwMode="auto">
            <a:xfrm flipH="1">
              <a:off x="2026618" y="4468018"/>
              <a:ext cx="727075" cy="2286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81" name="AutoShape 13"/>
            <p:cNvCxnSpPr>
              <a:cxnSpLocks noChangeShapeType="1"/>
              <a:stCxn id="7174" idx="1"/>
              <a:endCxn id="7173" idx="5"/>
            </p:cNvCxnSpPr>
            <p:nvPr/>
          </p:nvCxnSpPr>
          <p:spPr bwMode="auto">
            <a:xfrm flipH="1" flipV="1">
              <a:off x="2979118" y="4468018"/>
              <a:ext cx="1184275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2" name="AutoShape 14"/>
            <p:cNvCxnSpPr>
              <a:cxnSpLocks noChangeShapeType="1"/>
              <a:stCxn id="7179" idx="0"/>
              <a:endCxn id="7174" idx="5"/>
            </p:cNvCxnSpPr>
            <p:nvPr/>
          </p:nvCxnSpPr>
          <p:spPr bwMode="auto">
            <a:xfrm flipH="1" flipV="1">
              <a:off x="4390405" y="4960143"/>
              <a:ext cx="374650" cy="247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3" name="AutoShape 15"/>
            <p:cNvCxnSpPr>
              <a:cxnSpLocks noChangeShapeType="1"/>
              <a:stCxn id="7193" idx="7"/>
              <a:endCxn id="7174" idx="3"/>
            </p:cNvCxnSpPr>
            <p:nvPr/>
          </p:nvCxnSpPr>
          <p:spPr bwMode="auto">
            <a:xfrm flipV="1">
              <a:off x="3933205" y="4960143"/>
              <a:ext cx="230188" cy="234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4" name="AutoShape 16"/>
            <p:cNvCxnSpPr>
              <a:cxnSpLocks noChangeShapeType="1"/>
              <a:stCxn id="7178" idx="0"/>
              <a:endCxn id="7176" idx="5"/>
            </p:cNvCxnSpPr>
            <p:nvPr/>
          </p:nvCxnSpPr>
          <p:spPr bwMode="auto">
            <a:xfrm flipH="1" flipV="1">
              <a:off x="2613993" y="5474493"/>
              <a:ext cx="180975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5" name="AutoShape 17"/>
            <p:cNvCxnSpPr>
              <a:cxnSpLocks noChangeShapeType="1"/>
              <a:stCxn id="7177" idx="0"/>
              <a:endCxn id="7176" idx="3"/>
            </p:cNvCxnSpPr>
            <p:nvPr/>
          </p:nvCxnSpPr>
          <p:spPr bwMode="auto">
            <a:xfrm flipV="1">
              <a:off x="2209180" y="5474493"/>
              <a:ext cx="179388" cy="265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6" name="AutoShape 18"/>
            <p:cNvCxnSpPr>
              <a:cxnSpLocks noChangeShapeType="1"/>
              <a:stCxn id="7188" idx="7"/>
              <a:endCxn id="7175" idx="3"/>
            </p:cNvCxnSpPr>
            <p:nvPr/>
          </p:nvCxnSpPr>
          <p:spPr bwMode="auto">
            <a:xfrm flipV="1">
              <a:off x="1439243" y="4979193"/>
              <a:ext cx="360362" cy="2317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7" name="AutoShape 19"/>
            <p:cNvCxnSpPr>
              <a:cxnSpLocks noChangeShapeType="1"/>
              <a:stCxn id="7176" idx="1"/>
              <a:endCxn id="7175" idx="5"/>
            </p:cNvCxnSpPr>
            <p:nvPr/>
          </p:nvCxnSpPr>
          <p:spPr bwMode="auto">
            <a:xfrm flipH="1" flipV="1">
              <a:off x="2026618" y="4979193"/>
              <a:ext cx="361950" cy="21272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1166193" y="5172868"/>
              <a:ext cx="319087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7189" name="Rectangle 21"/>
            <p:cNvSpPr>
              <a:spLocks noChangeAspect="1" noChangeArrowheads="1"/>
            </p:cNvSpPr>
            <p:nvPr/>
          </p:nvSpPr>
          <p:spPr bwMode="auto">
            <a:xfrm>
              <a:off x="916955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0" name="Rectangle 22"/>
            <p:cNvSpPr>
              <a:spLocks noChangeAspect="1" noChangeArrowheads="1"/>
            </p:cNvSpPr>
            <p:nvPr/>
          </p:nvSpPr>
          <p:spPr bwMode="auto">
            <a:xfrm>
              <a:off x="1504330" y="5749131"/>
              <a:ext cx="230188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cxnSp>
          <p:nvCxnSpPr>
            <p:cNvPr id="7191" name="AutoShape 23"/>
            <p:cNvCxnSpPr>
              <a:cxnSpLocks noChangeShapeType="1"/>
              <a:stCxn id="7190" idx="0"/>
              <a:endCxn id="7188" idx="5"/>
            </p:cNvCxnSpPr>
            <p:nvPr/>
          </p:nvCxnSpPr>
          <p:spPr bwMode="auto">
            <a:xfrm flipH="1" flipV="1">
              <a:off x="1439243" y="5455443"/>
              <a:ext cx="180975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2" name="AutoShape 24"/>
            <p:cNvCxnSpPr>
              <a:cxnSpLocks noChangeShapeType="1"/>
              <a:stCxn id="7189" idx="0"/>
              <a:endCxn id="7188" idx="3"/>
            </p:cNvCxnSpPr>
            <p:nvPr/>
          </p:nvCxnSpPr>
          <p:spPr bwMode="auto">
            <a:xfrm flipV="1">
              <a:off x="1032843" y="5455443"/>
              <a:ext cx="179387" cy="284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3660155" y="5156993"/>
              <a:ext cx="320675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b="0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7194" name="Rectangle 26"/>
            <p:cNvSpPr>
              <a:spLocks noChangeAspect="1" noChangeArrowheads="1"/>
            </p:cNvSpPr>
            <p:nvPr/>
          </p:nvSpPr>
          <p:spPr bwMode="auto">
            <a:xfrm>
              <a:off x="3375993" y="5749131"/>
              <a:ext cx="230187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>
                <a:latin typeface="Tahoma" pitchFamily="34" charset="0"/>
              </a:endParaRPr>
            </a:p>
          </p:txBody>
        </p:sp>
        <p:sp>
          <p:nvSpPr>
            <p:cNvPr id="7195" name="Rectangle 27"/>
            <p:cNvSpPr>
              <a:spLocks noChangeAspect="1" noChangeArrowheads="1"/>
            </p:cNvSpPr>
            <p:nvPr/>
          </p:nvSpPr>
          <p:spPr bwMode="auto">
            <a:xfrm>
              <a:off x="3961780" y="5749131"/>
              <a:ext cx="231775" cy="23018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b="0" dirty="0">
                <a:latin typeface="Tahoma" pitchFamily="34" charset="0"/>
              </a:endParaRPr>
            </a:p>
          </p:txBody>
        </p:sp>
        <p:cxnSp>
          <p:nvCxnSpPr>
            <p:cNvPr id="7196" name="AutoShape 28"/>
            <p:cNvCxnSpPr>
              <a:cxnSpLocks noChangeShapeType="1"/>
              <a:stCxn id="7195" idx="0"/>
              <a:endCxn id="7193" idx="5"/>
            </p:cNvCxnSpPr>
            <p:nvPr/>
          </p:nvCxnSpPr>
          <p:spPr bwMode="auto">
            <a:xfrm flipH="1" flipV="1">
              <a:off x="3933205" y="5439568"/>
              <a:ext cx="144463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97" name="AutoShape 29"/>
            <p:cNvCxnSpPr>
              <a:cxnSpLocks noChangeShapeType="1"/>
              <a:stCxn id="7194" idx="0"/>
              <a:endCxn id="7193" idx="3"/>
            </p:cNvCxnSpPr>
            <p:nvPr/>
          </p:nvCxnSpPr>
          <p:spPr bwMode="auto">
            <a:xfrm flipV="1">
              <a:off x="3491880" y="5439568"/>
              <a:ext cx="215900" cy="3000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2155205" y="41981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2155205" y="47315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2669555" y="5125243"/>
              <a:ext cx="32385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29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To perform operation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insert(e)</a:t>
            </a:r>
            <a:r>
              <a:rPr lang="en-US" sz="2400" dirty="0"/>
              <a:t>, we search for value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b="1" i="1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Assume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k</a:t>
            </a:r>
            <a:r>
              <a:rPr lang="en-US" sz="2400" dirty="0"/>
              <a:t> is not already in the tree, and let let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w</a:t>
            </a:r>
            <a:r>
              <a:rPr lang="en-US" sz="2400" dirty="0"/>
              <a:t> be the leaf reached by the search (returned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e,root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insert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e</a:t>
            </a:r>
            <a:r>
              <a:rPr lang="en-US" sz="2400" dirty="0"/>
              <a:t> at node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w</a:t>
            </a:r>
            <a:r>
              <a:rPr lang="en-US" sz="2400" dirty="0"/>
              <a:t> and expand </a:t>
            </a:r>
            <a:r>
              <a:rPr lang="en-US" sz="2400" b="1" dirty="0"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w</a:t>
            </a:r>
            <a:r>
              <a:rPr lang="en-US" sz="2400" dirty="0"/>
              <a:t> into an internal node.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insert(5)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00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01" name="Rectangle 9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02" name="AutoShape 10"/>
          <p:cNvCxnSpPr>
            <a:cxnSpLocks noChangeShapeType="1"/>
            <a:stCxn id="8196" idx="3"/>
            <a:endCxn id="8198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3" name="AutoShape 11"/>
          <p:cNvCxnSpPr>
            <a:cxnSpLocks noChangeShapeType="1"/>
            <a:stCxn id="8197" idx="1"/>
            <a:endCxn id="8196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AutoShape 12"/>
          <p:cNvCxnSpPr>
            <a:cxnSpLocks noChangeShapeType="1"/>
            <a:stCxn id="8201" idx="0"/>
            <a:endCxn id="8197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5" name="AutoShape 13"/>
          <p:cNvCxnSpPr>
            <a:cxnSpLocks noChangeShapeType="1"/>
            <a:stCxn id="8215" idx="7"/>
            <a:endCxn id="8197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AutoShape 14"/>
          <p:cNvCxnSpPr>
            <a:cxnSpLocks noChangeShapeType="1"/>
            <a:stCxn id="8245" idx="1"/>
            <a:endCxn id="8199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5"/>
          <p:cNvCxnSpPr>
            <a:cxnSpLocks noChangeShapeType="1"/>
            <a:stCxn id="8200" idx="0"/>
            <a:endCxn id="8199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6"/>
          <p:cNvCxnSpPr>
            <a:cxnSpLocks noChangeShapeType="1"/>
            <a:stCxn id="8210" idx="7"/>
            <a:endCxn id="8198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7"/>
          <p:cNvCxnSpPr>
            <a:cxnSpLocks noChangeShapeType="1"/>
            <a:stCxn id="8199" idx="1"/>
            <a:endCxn id="8198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11" name="Rectangle 19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2" name="Rectangle 20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3" name="AutoShape 21"/>
          <p:cNvCxnSpPr>
            <a:cxnSpLocks noChangeShapeType="1"/>
            <a:stCxn id="8212" idx="0"/>
            <a:endCxn id="8210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4" name="AutoShape 22"/>
          <p:cNvCxnSpPr>
            <a:cxnSpLocks noChangeShapeType="1"/>
            <a:stCxn id="8211" idx="0"/>
            <a:endCxn id="8210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16" name="Rectangle 24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17" name="Rectangle 25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18" name="AutoShape 26"/>
          <p:cNvCxnSpPr>
            <a:cxnSpLocks noChangeShapeType="1"/>
            <a:stCxn id="8217" idx="0"/>
            <a:endCxn id="8215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9" name="AutoShape 27"/>
          <p:cNvCxnSpPr>
            <a:cxnSpLocks noChangeShapeType="1"/>
            <a:stCxn id="8216" idx="0"/>
            <a:endCxn id="8215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224" name="Rectangle 32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25" name="Rectangle 33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26" name="Rectangle 34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27" name="AutoShape 35"/>
          <p:cNvCxnSpPr>
            <a:cxnSpLocks noChangeShapeType="1"/>
            <a:stCxn id="8220" idx="3"/>
            <a:endCxn id="8222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28" name="AutoShape 36"/>
          <p:cNvCxnSpPr>
            <a:cxnSpLocks noChangeShapeType="1"/>
            <a:stCxn id="8221" idx="1"/>
            <a:endCxn id="8220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AutoShape 37"/>
          <p:cNvCxnSpPr>
            <a:cxnSpLocks noChangeShapeType="1"/>
            <a:stCxn id="8226" idx="0"/>
            <a:endCxn id="8221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AutoShape 38"/>
          <p:cNvCxnSpPr>
            <a:cxnSpLocks noChangeShapeType="1"/>
            <a:stCxn id="8240" idx="7"/>
            <a:endCxn id="8221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AutoShape 39"/>
          <p:cNvCxnSpPr>
            <a:cxnSpLocks noChangeShapeType="1"/>
            <a:stCxn id="8225" idx="0"/>
            <a:endCxn id="8223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32" name="AutoShape 40"/>
          <p:cNvCxnSpPr>
            <a:cxnSpLocks noChangeShapeType="1"/>
            <a:stCxn id="8224" idx="0"/>
            <a:endCxn id="8223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AutoShape 41"/>
          <p:cNvCxnSpPr>
            <a:cxnSpLocks noChangeShapeType="1"/>
            <a:stCxn id="8235" idx="7"/>
            <a:endCxn id="8222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AutoShape 42"/>
          <p:cNvCxnSpPr>
            <a:cxnSpLocks noChangeShapeType="1"/>
            <a:stCxn id="8223" idx="1"/>
            <a:endCxn id="8222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35" name="Oval 43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236" name="Rectangle 44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37" name="Rectangle 45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38" name="AutoShape 46"/>
          <p:cNvCxnSpPr>
            <a:cxnSpLocks noChangeShapeType="1"/>
            <a:stCxn id="8237" idx="0"/>
            <a:endCxn id="8235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9" name="AutoShape 47"/>
          <p:cNvCxnSpPr>
            <a:cxnSpLocks noChangeShapeType="1"/>
            <a:stCxn id="8236" idx="0"/>
            <a:endCxn id="8235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241" name="Rectangle 49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sp>
        <p:nvSpPr>
          <p:cNvPr id="8242" name="Rectangle 50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latin typeface="Tahoma" pitchFamily="34" charset="0"/>
            </a:endParaRPr>
          </a:p>
        </p:txBody>
      </p:sp>
      <p:cxnSp>
        <p:nvCxnSpPr>
          <p:cNvPr id="8243" name="AutoShape 51"/>
          <p:cNvCxnSpPr>
            <a:cxnSpLocks noChangeShapeType="1"/>
            <a:stCxn id="8242" idx="0"/>
            <a:endCxn id="8240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44" name="AutoShape 52"/>
          <p:cNvCxnSpPr>
            <a:cxnSpLocks noChangeShapeType="1"/>
            <a:stCxn id="8241" idx="0"/>
            <a:endCxn id="8240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b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246" name="Rectangle 54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8247" name="Rectangle 55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>
              <a:solidFill>
                <a:schemeClr val="tx2"/>
              </a:solidFill>
              <a:latin typeface="Tahoma" pitchFamily="34" charset="0"/>
            </a:endParaRPr>
          </a:p>
        </p:txBody>
      </p:sp>
      <p:cxnSp>
        <p:nvCxnSpPr>
          <p:cNvPr id="8248" name="AutoShape 56"/>
          <p:cNvCxnSpPr>
            <a:cxnSpLocks noChangeShapeType="1"/>
            <a:stCxn id="8247" idx="0"/>
            <a:endCxn id="8245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49" name="AutoShape 57"/>
          <p:cNvCxnSpPr>
            <a:cxnSpLocks noChangeShapeType="1"/>
            <a:stCxn id="8246" idx="0"/>
            <a:endCxn id="8245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</p:cxn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32361</TotalTime>
  <Words>1545</Words>
  <Application>Microsoft Macintosh PowerPoint</Application>
  <PresentationFormat>On-screen Show (4:3)</PresentationFormat>
  <Paragraphs>295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Gill Sans</vt:lpstr>
      <vt:lpstr>Helvetica Neue</vt:lpstr>
      <vt:lpstr>Symbol</vt:lpstr>
      <vt:lpstr>Tahoma</vt:lpstr>
      <vt:lpstr>Times New Roman</vt:lpstr>
      <vt:lpstr>Wingdings</vt:lpstr>
      <vt:lpstr>Clarity</vt:lpstr>
      <vt:lpstr>Topic 3: Binary Search Trees</vt:lpstr>
      <vt:lpstr>Binary Search Tree</vt:lpstr>
      <vt:lpstr>Binary Search Tree (BST) Example</vt:lpstr>
      <vt:lpstr>Uses of BSTs</vt:lpstr>
      <vt:lpstr>Searching a BST</vt:lpstr>
      <vt:lpstr>Searching a BST</vt:lpstr>
      <vt:lpstr>Searching a BST</vt:lpstr>
      <vt:lpstr>Searching a BST</vt:lpstr>
      <vt:lpstr>Insertion</vt:lpstr>
      <vt:lpstr>Deletion</vt:lpstr>
      <vt:lpstr>Deletion (cont.)</vt:lpstr>
      <vt:lpstr>Contains</vt:lpstr>
      <vt:lpstr>Problems</vt:lpstr>
      <vt:lpstr>Performance</vt:lpstr>
      <vt:lpstr>Performance: Space</vt:lpstr>
      <vt:lpstr>Performance: Time</vt:lpstr>
      <vt:lpstr>Performance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Agents with Agent Factory</dc:title>
  <dc:creator>Rem Collier</dc:creator>
  <cp:lastModifiedBy>David Lillis</cp:lastModifiedBy>
  <cp:revision>709</cp:revision>
  <cp:lastPrinted>2016-04-19T02:08:22Z</cp:lastPrinted>
  <dcterms:created xsi:type="dcterms:W3CDTF">2009-02-12T07:39:57Z</dcterms:created>
  <dcterms:modified xsi:type="dcterms:W3CDTF">2019-03-04T06:53:25Z</dcterms:modified>
</cp:coreProperties>
</file>